
<file path=[Content_Types].xml><?xml version="1.0" encoding="utf-8"?>
<Types xmlns="http://schemas.openxmlformats.org/package/2006/content-types">
  <Override PartName="/ppt/notesSlides/notesSlide5.xml" ContentType="application/vnd.openxmlformats-officedocument.presentationml.notesSlide+xml"/>
  <Override PartName="/ppt/slideLayouts/slideLayout1.xml" ContentType="application/vnd.openxmlformats-officedocument.presentationml.slideLayout+xml"/>
  <Default Extension="png" ContentType="image/png"/>
  <Default Extension="rels" ContentType="application/vnd.openxmlformats-package.relationships+xml"/>
  <Default Extension="jpeg" ContentType="image/jpeg"/>
  <Default Extension="xml" ContentType="application/xml"/>
  <Override PartName="/ppt/notesSlides/notesSlide3.xml" ContentType="application/vnd.openxmlformats-officedocument.presentationml.notes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notesSlides/notesSlide6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notesSlides/notesSlide4.xml" ContentType="application/vnd.openxmlformats-officedocument.presentationml.notes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2.xml" ContentType="application/vnd.openxmlformats-officedocument.presentationml.notesSlide+xml"/>
  <Override PartName="/ppt/presentation.xml" ContentType="application/vnd.openxmlformats-officedocument.presentationml.presentation.main+xml"/>
  <Override PartName="/ppt/handoutMasters/handoutMaster1.xml" ContentType="application/vnd.openxmlformats-officedocument.presentationml.handoutMaster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SpecialPlsOnTitleSld="0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64" r:id="rId3"/>
    <p:sldId id="266" r:id="rId4"/>
    <p:sldId id="262" r:id="rId5"/>
    <p:sldId id="267" r:id="rId6"/>
    <p:sldId id="265" r:id="rId7"/>
    <p:sldId id="268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6909" autoAdjust="0"/>
    <p:restoredTop sz="91252" autoAdjust="0"/>
  </p:normalViewPr>
  <p:slideViewPr>
    <p:cSldViewPr snapToGrid="0" snapToObjects="1">
      <p:cViewPr>
        <p:scale>
          <a:sx n="100" d="100"/>
          <a:sy n="100" d="100"/>
        </p:scale>
        <p:origin x="-528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1EF897-2F39-6846-B5A6-D0A45ABD55F3}" type="datetimeFigureOut">
              <a:rPr lang="en-US" smtClean="0"/>
              <a:pPr/>
              <a:t>11/14/16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564B45-001A-324A-8CE7-779ADEAC7CF3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0612EE-CEEC-164E-BEE3-B3839AAE7432}" type="datetimeFigureOut">
              <a:rPr lang="en-US" smtClean="0"/>
              <a:pPr/>
              <a:t>11/14/16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FD8114-8BE6-8843-A7D5-F27FC3C47528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D8114-8BE6-8843-A7D5-F27FC3C47528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D8114-8BE6-8843-A7D5-F27FC3C47528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D8114-8BE6-8843-A7D5-F27FC3C47528}" type="slidenum">
              <a:rPr lang="en-GB" smtClean="0"/>
              <a:pPr/>
              <a:t>4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D8114-8BE6-8843-A7D5-F27FC3C47528}" type="slidenum">
              <a:rPr lang="en-GB" smtClean="0"/>
              <a:pPr/>
              <a:t>5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D8114-8BE6-8843-A7D5-F27FC3C47528}" type="slidenum">
              <a:rPr lang="en-GB" smtClean="0"/>
              <a:pPr/>
              <a:t>6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D8114-8BE6-8843-A7D5-F27FC3C47528}" type="slidenum">
              <a:rPr lang="en-GB" smtClean="0"/>
              <a:pPr/>
              <a:t>7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i-FI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64764-E5B2-3046-8306-E16EE95354D4}" type="datetime1">
              <a:rPr lang="en-US" smtClean="0"/>
              <a:pPr/>
              <a:t>11/14/16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draft-silverajan-core-coap-alternative-transports-03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F37F-4685-744D-9BE0-3E8D7CA1F93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1261B-D573-854B-A785-3BB42479A079}" type="datetime1">
              <a:rPr lang="en-US" smtClean="0"/>
              <a:pPr/>
              <a:t>11/14/16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draft-silverajan-core-coap-alternative-transports-03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F37F-4685-744D-9BE0-3E8D7CA1F93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i-FI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191BF-79F6-B84B-9AF4-86528451E381}" type="datetime1">
              <a:rPr lang="en-US" smtClean="0"/>
              <a:pPr/>
              <a:t>11/14/16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draft-silverajan-core-coap-alternative-transports-03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F37F-4685-744D-9BE0-3E8D7CA1F93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CDCDB-7D3F-9245-A042-C4F4C45B8CC3}" type="datetime1">
              <a:rPr lang="en-US" smtClean="0"/>
              <a:pPr/>
              <a:t>11/14/16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draft-silverajan-core-coap-alternative-transports-03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F37F-4685-744D-9BE0-3E8D7CA1F93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i-FI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77969-1FB3-8B4A-AE94-B5C0F83703D8}" type="datetime1">
              <a:rPr lang="en-US" smtClean="0"/>
              <a:pPr/>
              <a:t>11/14/16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draft-silverajan-core-coap-alternative-transports-03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F37F-4685-744D-9BE0-3E8D7CA1F93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A7539-8A0D-2441-B94D-F0385903668C}" type="datetime1">
              <a:rPr lang="en-US" smtClean="0"/>
              <a:pPr/>
              <a:t>11/14/16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draft-silverajan-core-coap-alternative-transports-03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F37F-4685-744D-9BE0-3E8D7CA1F93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06827-1EE6-A740-809B-57C71266572F}" type="datetime1">
              <a:rPr lang="en-US" smtClean="0"/>
              <a:pPr/>
              <a:t>11/14/16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draft-silverajan-core-coap-alternative-transports-03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F37F-4685-744D-9BE0-3E8D7CA1F93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EB1F4-0D4B-2649-A2DE-21575F0457E1}" type="datetime1">
              <a:rPr lang="en-US" smtClean="0"/>
              <a:pPr/>
              <a:t>11/14/16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draft-silverajan-core-coap-alternative-transports-03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F37F-4685-744D-9BE0-3E8D7CA1F93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B8452-B77A-B44D-8218-5A2020A3B85D}" type="datetime1">
              <a:rPr lang="en-US" smtClean="0"/>
              <a:pPr/>
              <a:t>11/14/16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draft-silverajan-core-coap-alternative-transports-03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F37F-4685-744D-9BE0-3E8D7CA1F93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0ABF1-FCB4-7046-AA2E-0F2EF03E5A19}" type="datetime1">
              <a:rPr lang="en-US" smtClean="0"/>
              <a:pPr/>
              <a:t>11/14/16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draft-silverajan-core-coap-alternative-transports-03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F37F-4685-744D-9BE0-3E8D7CA1F93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A076A-CD97-BD41-8436-6D783D4EBD76}" type="datetime1">
              <a:rPr lang="en-US" smtClean="0"/>
              <a:pPr/>
              <a:t>11/14/16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draft-silverajan-core-coap-alternative-transports-03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F37F-4685-744D-9BE0-3E8D7CA1F93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5AE26-ED44-7441-B6A5-7559D0C4B557}" type="datetime1">
              <a:rPr lang="en-US" smtClean="0"/>
              <a:pPr/>
              <a:t>11/14/16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draft-silverajan-core-coap-alternative-transports-03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AFF37F-4685-744D-9BE0-3E8D7CA1F932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7"/>
          <p:cNvSpPr>
            <a:spLocks noGrp="1"/>
          </p:cNvSpPr>
          <p:nvPr>
            <p:ph type="ctrTitle"/>
          </p:nvPr>
        </p:nvSpPr>
        <p:spPr>
          <a:xfrm>
            <a:off x="457200" y="2130425"/>
            <a:ext cx="8229600" cy="1470025"/>
          </a:xfrm>
        </p:spPr>
        <p:txBody>
          <a:bodyPr lIns="0" rIns="0">
            <a:normAutofit fontScale="90000"/>
          </a:bodyPr>
          <a:lstStyle/>
          <a:p>
            <a:pPr algn="l"/>
            <a:r>
              <a:rPr lang="en-US" sz="3333" dirty="0" smtClean="0">
                <a:latin typeface="Century Gothic"/>
                <a:cs typeface="Century Gothic"/>
              </a:rPr>
              <a:t/>
            </a:r>
            <a:br>
              <a:rPr lang="en-US" sz="3333" dirty="0" smtClean="0">
                <a:latin typeface="Century Gothic"/>
                <a:cs typeface="Century Gothic"/>
              </a:rPr>
            </a:br>
            <a:r>
              <a:rPr lang="en-US" dirty="0" smtClean="0">
                <a:latin typeface="Century Gothic"/>
                <a:cs typeface="Century Gothic"/>
              </a:rPr>
              <a:t/>
            </a:r>
            <a:br>
              <a:rPr lang="en-US" dirty="0" smtClean="0">
                <a:latin typeface="Century Gothic"/>
                <a:cs typeface="Century Gothic"/>
              </a:rPr>
            </a:br>
            <a:r>
              <a:rPr lang="en-US" sz="3556" dirty="0" err="1" smtClean="0">
                <a:latin typeface="Century Gothic"/>
                <a:cs typeface="Century Gothic"/>
              </a:rPr>
              <a:t>CoAP</a:t>
            </a:r>
            <a:r>
              <a:rPr lang="en-US" sz="3556" dirty="0" smtClean="0">
                <a:latin typeface="Century Gothic"/>
                <a:cs typeface="Century Gothic"/>
              </a:rPr>
              <a:t> Protocol Negotiation</a:t>
            </a:r>
            <a:br>
              <a:rPr lang="en-US" sz="3556" dirty="0" smtClean="0">
                <a:latin typeface="Century Gothic"/>
                <a:cs typeface="Century Gothic"/>
              </a:rPr>
            </a:br>
            <a:r>
              <a:rPr lang="en-US" sz="3556" dirty="0" smtClean="0">
                <a:latin typeface="Century Gothic"/>
                <a:cs typeface="Century Gothic"/>
              </a:rPr>
              <a:t/>
            </a:r>
            <a:br>
              <a:rPr lang="en-US" sz="3556" dirty="0" smtClean="0">
                <a:latin typeface="Century Gothic"/>
                <a:cs typeface="Century Gothic"/>
              </a:rPr>
            </a:br>
            <a:r>
              <a:rPr lang="en-GB" sz="2667" dirty="0" smtClean="0">
                <a:solidFill>
                  <a:schemeClr val="bg1">
                    <a:lumMod val="50000"/>
                  </a:schemeClr>
                </a:solidFill>
                <a:latin typeface="Century Gothic"/>
                <a:cs typeface="Century Gothic"/>
              </a:rPr>
              <a:t>draft-</a:t>
            </a:r>
            <a:r>
              <a:rPr lang="en-GB" sz="2667" dirty="0" err="1" smtClean="0">
                <a:solidFill>
                  <a:schemeClr val="bg1">
                    <a:lumMod val="50000"/>
                  </a:schemeClr>
                </a:solidFill>
                <a:latin typeface="Century Gothic"/>
                <a:cs typeface="Century Gothic"/>
              </a:rPr>
              <a:t>silverajan</a:t>
            </a:r>
            <a:r>
              <a:rPr lang="en-GB" sz="2667" dirty="0" smtClean="0">
                <a:solidFill>
                  <a:schemeClr val="bg1">
                    <a:lumMod val="50000"/>
                  </a:schemeClr>
                </a:solidFill>
                <a:latin typeface="Century Gothic"/>
                <a:cs typeface="Century Gothic"/>
              </a:rPr>
              <a:t>-</a:t>
            </a:r>
            <a:r>
              <a:rPr lang="en-US" sz="2667" dirty="0" smtClean="0">
                <a:solidFill>
                  <a:schemeClr val="bg1">
                    <a:lumMod val="50000"/>
                  </a:schemeClr>
                </a:solidFill>
                <a:latin typeface="Century Gothic"/>
                <a:cs typeface="Century Gothic"/>
              </a:rPr>
              <a:t>core-</a:t>
            </a:r>
            <a:r>
              <a:rPr lang="en-US" sz="2667" dirty="0" err="1" smtClean="0">
                <a:solidFill>
                  <a:schemeClr val="bg1">
                    <a:lumMod val="50000"/>
                  </a:schemeClr>
                </a:solidFill>
                <a:latin typeface="Century Gothic"/>
                <a:cs typeface="Century Gothic"/>
              </a:rPr>
              <a:t>coap</a:t>
            </a:r>
            <a:r>
              <a:rPr lang="en-US" sz="2667" dirty="0" smtClean="0">
                <a:solidFill>
                  <a:schemeClr val="bg1">
                    <a:lumMod val="50000"/>
                  </a:schemeClr>
                </a:solidFill>
                <a:latin typeface="Century Gothic"/>
                <a:cs typeface="Century Gothic"/>
              </a:rPr>
              <a:t>-protocol-negotiation</a:t>
            </a:r>
            <a:r>
              <a:rPr lang="en-US" sz="3111" dirty="0" smtClean="0">
                <a:solidFill>
                  <a:schemeClr val="bg1">
                    <a:lumMod val="50000"/>
                  </a:schemeClr>
                </a:solidFill>
                <a:latin typeface="Century Gothic"/>
                <a:cs typeface="Century Gothic"/>
              </a:rPr>
              <a:t/>
            </a:r>
            <a:br>
              <a:rPr lang="en-US" sz="3111" dirty="0" smtClean="0">
                <a:solidFill>
                  <a:schemeClr val="bg1">
                    <a:lumMod val="50000"/>
                  </a:schemeClr>
                </a:solidFill>
                <a:latin typeface="Century Gothic"/>
                <a:cs typeface="Century Gothic"/>
              </a:rPr>
            </a:br>
            <a:r>
              <a:rPr lang="en-US" sz="3111" dirty="0" smtClean="0">
                <a:solidFill>
                  <a:schemeClr val="bg1">
                    <a:lumMod val="50000"/>
                  </a:schemeClr>
                </a:solidFill>
                <a:latin typeface="Century Gothic"/>
                <a:cs typeface="Century Gothic"/>
              </a:rPr>
              <a:t/>
            </a:r>
            <a:br>
              <a:rPr lang="en-US" sz="3111" dirty="0" smtClean="0">
                <a:solidFill>
                  <a:schemeClr val="bg1">
                    <a:lumMod val="50000"/>
                  </a:schemeClr>
                </a:solidFill>
                <a:latin typeface="Century Gothic"/>
                <a:cs typeface="Century Gothic"/>
              </a:rPr>
            </a:br>
            <a:r>
              <a:rPr lang="en-US" sz="3111" dirty="0" smtClean="0">
                <a:solidFill>
                  <a:schemeClr val="bg1">
                    <a:lumMod val="50000"/>
                  </a:schemeClr>
                </a:solidFill>
                <a:latin typeface="Century Gothic"/>
                <a:cs typeface="Century Gothic"/>
              </a:rPr>
              <a:t/>
            </a:r>
            <a:br>
              <a:rPr lang="en-US" sz="3111" dirty="0" smtClean="0">
                <a:solidFill>
                  <a:schemeClr val="bg1">
                    <a:lumMod val="50000"/>
                  </a:schemeClr>
                </a:solidFill>
                <a:latin typeface="Century Gothic"/>
                <a:cs typeface="Century Gothic"/>
              </a:rPr>
            </a:br>
            <a:r>
              <a:rPr lang="en-US" sz="3111" dirty="0" smtClean="0">
                <a:latin typeface="Century Gothic"/>
                <a:cs typeface="Century Gothic"/>
              </a:rPr>
              <a:t>Bill Silverajan		TUT</a:t>
            </a:r>
            <a:br>
              <a:rPr lang="en-US" sz="3111" dirty="0" smtClean="0">
                <a:latin typeface="Century Gothic"/>
                <a:cs typeface="Century Gothic"/>
              </a:rPr>
            </a:br>
            <a:r>
              <a:rPr lang="en-US" sz="3111" dirty="0" err="1" smtClean="0">
                <a:latin typeface="Century Gothic"/>
                <a:cs typeface="Century Gothic"/>
              </a:rPr>
              <a:t>Mert</a:t>
            </a:r>
            <a:r>
              <a:rPr lang="en-US" sz="3111" dirty="0" smtClean="0">
                <a:latin typeface="Century Gothic"/>
                <a:cs typeface="Century Gothic"/>
              </a:rPr>
              <a:t> </a:t>
            </a:r>
            <a:r>
              <a:rPr lang="en-US" sz="3111" dirty="0" err="1" smtClean="0">
                <a:latin typeface="Century Gothic"/>
                <a:cs typeface="Century Gothic"/>
              </a:rPr>
              <a:t>Ocak</a:t>
            </a:r>
            <a:r>
              <a:rPr lang="en-US" sz="3111" dirty="0" smtClean="0">
                <a:latin typeface="Century Gothic"/>
                <a:cs typeface="Century Gothic"/>
              </a:rPr>
              <a:t>		Ericsson</a:t>
            </a:r>
            <a:r>
              <a:rPr lang="en-US" dirty="0" smtClean="0">
                <a:latin typeface="Century Gothic"/>
                <a:cs typeface="Century Gothic"/>
              </a:rPr>
              <a:t/>
            </a:r>
            <a:br>
              <a:rPr lang="en-US" dirty="0" smtClean="0">
                <a:latin typeface="Century Gothic"/>
                <a:cs typeface="Century Gothic"/>
              </a:rPr>
            </a:br>
            <a:endParaRPr lang="en-GB" dirty="0">
              <a:latin typeface="Century Gothic"/>
              <a:cs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>
                <a:latin typeface="Century Gothic"/>
                <a:cs typeface="Century Gothic"/>
              </a:rPr>
              <a:t>Summary of changes from -</a:t>
            </a:r>
            <a:r>
              <a:rPr lang="en-GB" dirty="0" smtClean="0">
                <a:latin typeface="Century Gothic"/>
                <a:cs typeface="Century Gothic"/>
              </a:rPr>
              <a:t>03</a:t>
            </a:r>
            <a:endParaRPr lang="en-GB" dirty="0">
              <a:solidFill>
                <a:schemeClr val="bg1">
                  <a:lumMod val="6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dirty="0" err="1" smtClean="0">
                <a:latin typeface="Century Gothic"/>
                <a:cs typeface="Century Gothic"/>
              </a:rPr>
              <a:t>Previous</a:t>
            </a:r>
            <a:r>
              <a:rPr lang="fi-FI" dirty="0" smtClean="0">
                <a:latin typeface="Century Gothic"/>
                <a:cs typeface="Century Gothic"/>
              </a:rPr>
              <a:t> </a:t>
            </a:r>
            <a:r>
              <a:rPr lang="fi-FI" dirty="0" err="1" smtClean="0">
                <a:latin typeface="Century Gothic"/>
                <a:cs typeface="Century Gothic"/>
              </a:rPr>
              <a:t>drafts</a:t>
            </a:r>
            <a:r>
              <a:rPr lang="fi-FI" dirty="0" smtClean="0">
                <a:latin typeface="Century Gothic"/>
                <a:cs typeface="Century Gothic"/>
              </a:rPr>
              <a:t> </a:t>
            </a:r>
            <a:r>
              <a:rPr lang="fi-FI" dirty="0" err="1" smtClean="0">
                <a:latin typeface="Century Gothic"/>
                <a:cs typeface="Century Gothic"/>
              </a:rPr>
              <a:t>used</a:t>
            </a:r>
            <a:r>
              <a:rPr lang="fi-FI" dirty="0" smtClean="0">
                <a:latin typeface="Century Gothic"/>
                <a:cs typeface="Century Gothic"/>
              </a:rPr>
              <a:t> .</a:t>
            </a:r>
            <a:r>
              <a:rPr lang="fi-FI" dirty="0" err="1" smtClean="0">
                <a:latin typeface="Century Gothic"/>
                <a:cs typeface="Century Gothic"/>
              </a:rPr>
              <a:t>well-known/core</a:t>
            </a:r>
            <a:r>
              <a:rPr lang="fi-FI" dirty="0" smtClean="0">
                <a:latin typeface="Century Gothic"/>
                <a:cs typeface="Century Gothic"/>
              </a:rPr>
              <a:t> to </a:t>
            </a:r>
            <a:r>
              <a:rPr lang="fi-FI" dirty="0" err="1" smtClean="0">
                <a:latin typeface="Century Gothic"/>
                <a:cs typeface="Century Gothic"/>
              </a:rPr>
              <a:t>expose</a:t>
            </a:r>
            <a:r>
              <a:rPr lang="fi-FI" dirty="0" smtClean="0">
                <a:latin typeface="Century Gothic"/>
                <a:cs typeface="Century Gothic"/>
              </a:rPr>
              <a:t> </a:t>
            </a:r>
            <a:r>
              <a:rPr lang="fi-FI" dirty="0" err="1" smtClean="0">
                <a:latin typeface="Century Gothic"/>
                <a:cs typeface="Century Gothic"/>
              </a:rPr>
              <a:t>CoAP</a:t>
            </a:r>
            <a:r>
              <a:rPr lang="fi-FI" dirty="0" smtClean="0">
                <a:latin typeface="Century Gothic"/>
                <a:cs typeface="Century Gothic"/>
              </a:rPr>
              <a:t> </a:t>
            </a:r>
            <a:r>
              <a:rPr lang="fi-FI" dirty="0" err="1" smtClean="0">
                <a:latin typeface="Century Gothic"/>
                <a:cs typeface="Century Gothic"/>
              </a:rPr>
              <a:t>origin</a:t>
            </a:r>
            <a:r>
              <a:rPr lang="fi-FI" dirty="0" smtClean="0">
                <a:latin typeface="Century Gothic"/>
                <a:cs typeface="Century Gothic"/>
              </a:rPr>
              <a:t> </a:t>
            </a:r>
            <a:r>
              <a:rPr lang="fi-FI" dirty="0" err="1" smtClean="0">
                <a:latin typeface="Century Gothic"/>
                <a:cs typeface="Century Gothic"/>
              </a:rPr>
              <a:t>server’s</a:t>
            </a:r>
            <a:r>
              <a:rPr lang="fi-FI" dirty="0" smtClean="0">
                <a:latin typeface="Century Gothic"/>
                <a:cs typeface="Century Gothic"/>
              </a:rPr>
              <a:t> </a:t>
            </a:r>
            <a:r>
              <a:rPr lang="fi-FI" dirty="0" err="1" smtClean="0">
                <a:latin typeface="Century Gothic"/>
                <a:cs typeface="Century Gothic"/>
              </a:rPr>
              <a:t>available</a:t>
            </a:r>
            <a:r>
              <a:rPr lang="fi-FI" dirty="0" smtClean="0">
                <a:latin typeface="Century Gothic"/>
                <a:cs typeface="Century Gothic"/>
              </a:rPr>
              <a:t> </a:t>
            </a:r>
            <a:r>
              <a:rPr lang="fi-FI" dirty="0" err="1" smtClean="0">
                <a:latin typeface="Century Gothic"/>
                <a:cs typeface="Century Gothic"/>
              </a:rPr>
              <a:t>alternative</a:t>
            </a:r>
            <a:r>
              <a:rPr lang="fi-FI" dirty="0" smtClean="0">
                <a:latin typeface="Century Gothic"/>
                <a:cs typeface="Century Gothic"/>
              </a:rPr>
              <a:t> </a:t>
            </a:r>
            <a:r>
              <a:rPr lang="fi-FI" dirty="0" err="1" smtClean="0">
                <a:latin typeface="Century Gothic"/>
                <a:cs typeface="Century Gothic"/>
              </a:rPr>
              <a:t>transports</a:t>
            </a:r>
            <a:endParaRPr lang="fi-FI" dirty="0" smtClean="0">
              <a:latin typeface="Century Gothic"/>
              <a:cs typeface="Century Gothic"/>
            </a:endParaRPr>
          </a:p>
          <a:p>
            <a:r>
              <a:rPr lang="fi-FI" dirty="0" err="1" smtClean="0">
                <a:latin typeface="Century Gothic"/>
                <a:cs typeface="Century Gothic"/>
              </a:rPr>
              <a:t>Discussions</a:t>
            </a:r>
            <a:r>
              <a:rPr lang="fi-FI" dirty="0" smtClean="0">
                <a:latin typeface="Century Gothic"/>
                <a:cs typeface="Century Gothic"/>
              </a:rPr>
              <a:t> in Berlin led </a:t>
            </a:r>
            <a:r>
              <a:rPr lang="fi-FI" dirty="0" err="1" smtClean="0">
                <a:latin typeface="Century Gothic"/>
                <a:cs typeface="Century Gothic"/>
              </a:rPr>
              <a:t>towards</a:t>
            </a:r>
            <a:r>
              <a:rPr lang="fi-FI" dirty="0" smtClean="0">
                <a:latin typeface="Century Gothic"/>
                <a:cs typeface="Century Gothic"/>
              </a:rPr>
              <a:t> </a:t>
            </a:r>
            <a:r>
              <a:rPr lang="fi-FI" dirty="0" err="1" smtClean="0">
                <a:latin typeface="Century Gothic"/>
                <a:cs typeface="Century Gothic"/>
              </a:rPr>
              <a:t>dropping</a:t>
            </a:r>
            <a:r>
              <a:rPr lang="fi-FI" dirty="0" smtClean="0">
                <a:latin typeface="Century Gothic"/>
                <a:cs typeface="Century Gothic"/>
              </a:rPr>
              <a:t> .</a:t>
            </a:r>
            <a:r>
              <a:rPr lang="fi-FI" dirty="0" err="1" smtClean="0">
                <a:latin typeface="Century Gothic"/>
                <a:cs typeface="Century Gothic"/>
              </a:rPr>
              <a:t>well-known/core</a:t>
            </a:r>
            <a:r>
              <a:rPr lang="fi-FI" dirty="0" smtClean="0">
                <a:latin typeface="Century Gothic"/>
                <a:cs typeface="Century Gothic"/>
              </a:rPr>
              <a:t> and </a:t>
            </a:r>
            <a:r>
              <a:rPr lang="fi-FI" dirty="0" err="1" smtClean="0">
                <a:latin typeface="Century Gothic"/>
                <a:cs typeface="Century Gothic"/>
              </a:rPr>
              <a:t>using</a:t>
            </a:r>
            <a:r>
              <a:rPr lang="fi-FI" dirty="0" smtClean="0">
                <a:latin typeface="Century Gothic"/>
                <a:cs typeface="Century Gothic"/>
              </a:rPr>
              <a:t> </a:t>
            </a:r>
            <a:r>
              <a:rPr lang="fi-FI" dirty="0" err="1" smtClean="0">
                <a:latin typeface="Century Gothic"/>
                <a:cs typeface="Century Gothic"/>
              </a:rPr>
              <a:t>CoRE</a:t>
            </a:r>
            <a:r>
              <a:rPr lang="fi-FI" dirty="0" smtClean="0">
                <a:latin typeface="Century Gothic"/>
                <a:cs typeface="Century Gothic"/>
              </a:rPr>
              <a:t> </a:t>
            </a:r>
            <a:r>
              <a:rPr lang="fi-FI" dirty="0" err="1" smtClean="0">
                <a:latin typeface="Century Gothic"/>
                <a:cs typeface="Century Gothic"/>
              </a:rPr>
              <a:t>Resource</a:t>
            </a:r>
            <a:r>
              <a:rPr lang="fi-FI" dirty="0" smtClean="0">
                <a:latin typeface="Century Gothic"/>
                <a:cs typeface="Century Gothic"/>
              </a:rPr>
              <a:t> </a:t>
            </a:r>
            <a:r>
              <a:rPr lang="fi-FI" dirty="0" err="1" smtClean="0">
                <a:latin typeface="Century Gothic"/>
                <a:cs typeface="Century Gothic"/>
              </a:rPr>
              <a:t>Directory</a:t>
            </a:r>
            <a:r>
              <a:rPr lang="fi-FI" dirty="0" smtClean="0">
                <a:latin typeface="Century Gothic"/>
                <a:cs typeface="Century Gothic"/>
              </a:rPr>
              <a:t> and </a:t>
            </a:r>
            <a:r>
              <a:rPr lang="fi-FI" dirty="0" err="1" smtClean="0">
                <a:latin typeface="Century Gothic"/>
                <a:cs typeface="Century Gothic"/>
              </a:rPr>
              <a:t>CoRE</a:t>
            </a:r>
            <a:r>
              <a:rPr lang="fi-FI" dirty="0" smtClean="0">
                <a:latin typeface="Century Gothic"/>
                <a:cs typeface="Century Gothic"/>
              </a:rPr>
              <a:t> </a:t>
            </a:r>
            <a:r>
              <a:rPr lang="fi-FI" dirty="0" err="1" smtClean="0">
                <a:latin typeface="Century Gothic"/>
                <a:cs typeface="Century Gothic"/>
              </a:rPr>
              <a:t>Link</a:t>
            </a:r>
            <a:r>
              <a:rPr lang="fi-FI" dirty="0" smtClean="0">
                <a:latin typeface="Century Gothic"/>
                <a:cs typeface="Century Gothic"/>
              </a:rPr>
              <a:t> </a:t>
            </a:r>
            <a:r>
              <a:rPr lang="fi-FI" dirty="0" err="1" smtClean="0">
                <a:latin typeface="Century Gothic"/>
                <a:cs typeface="Century Gothic"/>
              </a:rPr>
              <a:t>Format</a:t>
            </a:r>
            <a:endParaRPr lang="fi-FI" dirty="0" smtClean="0">
              <a:latin typeface="Century Gothic"/>
              <a:cs typeface="Century Gothic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F37F-4685-744D-9BE0-3E8D7CA1F932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44889" y="6356350"/>
            <a:ext cx="4882443" cy="365125"/>
          </a:xfrm>
        </p:spPr>
        <p:txBody>
          <a:bodyPr/>
          <a:lstStyle/>
          <a:p>
            <a:r>
              <a:rPr lang="en-US" dirty="0" smtClean="0"/>
              <a:t>IETF </a:t>
            </a:r>
            <a:r>
              <a:rPr lang="en-US" dirty="0" smtClean="0"/>
              <a:t>97 </a:t>
            </a:r>
            <a:r>
              <a:rPr lang="en-US" dirty="0" smtClean="0"/>
              <a:t>draft-</a:t>
            </a:r>
            <a:r>
              <a:rPr lang="en-US" dirty="0" err="1" smtClean="0"/>
              <a:t>silverajan-core-coap-transport-negotiation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>
                <a:latin typeface="Century Gothic"/>
                <a:cs typeface="Century Gothic"/>
              </a:rPr>
              <a:t>Current changes from -03:</a:t>
            </a:r>
            <a:br>
              <a:rPr lang="en-GB" dirty="0" smtClean="0">
                <a:latin typeface="Century Gothic"/>
                <a:cs typeface="Century Gothic"/>
              </a:rPr>
            </a:br>
            <a:r>
              <a:rPr lang="en-GB" sz="3556" dirty="0" smtClean="0">
                <a:latin typeface="Century Gothic"/>
                <a:cs typeface="Century Gothic"/>
              </a:rPr>
              <a:t>Remove link attribute </a:t>
            </a:r>
            <a:r>
              <a:rPr lang="en-GB" sz="3556" dirty="0" smtClean="0">
                <a:latin typeface="Century Gothic"/>
                <a:cs typeface="Century Gothic"/>
              </a:rPr>
              <a:t>&amp; </a:t>
            </a:r>
            <a:r>
              <a:rPr lang="en-GB" sz="3556" dirty="0" smtClean="0">
                <a:latin typeface="Century Gothic"/>
                <a:cs typeface="Century Gothic"/>
              </a:rPr>
              <a:t>relation type</a:t>
            </a:r>
            <a:endParaRPr lang="en-GB" dirty="0">
              <a:solidFill>
                <a:schemeClr val="bg1">
                  <a:lumMod val="6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fi-FI" dirty="0" smtClean="0">
                <a:latin typeface="Century Gothic"/>
                <a:cs typeface="Century Gothic"/>
              </a:rPr>
              <a:t>”</a:t>
            </a:r>
            <a:r>
              <a:rPr lang="fi-FI" dirty="0" err="1" smtClean="0">
                <a:latin typeface="Century Gothic"/>
                <a:cs typeface="Century Gothic"/>
              </a:rPr>
              <a:t>tt</a:t>
            </a:r>
            <a:r>
              <a:rPr lang="fi-FI" dirty="0" smtClean="0">
                <a:latin typeface="Century Gothic"/>
                <a:cs typeface="Century Gothic"/>
              </a:rPr>
              <a:t>” </a:t>
            </a:r>
            <a:r>
              <a:rPr lang="fi-FI" dirty="0" err="1" smtClean="0">
                <a:latin typeface="Century Gothic"/>
                <a:cs typeface="Century Gothic"/>
              </a:rPr>
              <a:t>link</a:t>
            </a:r>
            <a:r>
              <a:rPr lang="fi-FI" dirty="0" smtClean="0">
                <a:latin typeface="Century Gothic"/>
                <a:cs typeface="Century Gothic"/>
              </a:rPr>
              <a:t> </a:t>
            </a:r>
            <a:r>
              <a:rPr lang="fi-FI" dirty="0" err="1" smtClean="0">
                <a:latin typeface="Century Gothic"/>
                <a:cs typeface="Century Gothic"/>
              </a:rPr>
              <a:t>attribute</a:t>
            </a:r>
            <a:r>
              <a:rPr lang="fi-FI" dirty="0" smtClean="0">
                <a:latin typeface="Century Gothic"/>
                <a:cs typeface="Century Gothic"/>
              </a:rPr>
              <a:t> and ”</a:t>
            </a:r>
            <a:r>
              <a:rPr lang="fi-FI" dirty="0" err="1" smtClean="0">
                <a:latin typeface="Century Gothic"/>
                <a:cs typeface="Century Gothic"/>
              </a:rPr>
              <a:t>altloc</a:t>
            </a:r>
            <a:r>
              <a:rPr lang="fi-FI" dirty="0" smtClean="0">
                <a:latin typeface="Century Gothic"/>
                <a:cs typeface="Century Gothic"/>
              </a:rPr>
              <a:t>” </a:t>
            </a:r>
            <a:r>
              <a:rPr lang="fi-FI" dirty="0" err="1" smtClean="0">
                <a:latin typeface="Century Gothic"/>
                <a:cs typeface="Century Gothic"/>
              </a:rPr>
              <a:t>links</a:t>
            </a:r>
            <a:r>
              <a:rPr lang="fi-FI" dirty="0" smtClean="0">
                <a:latin typeface="Century Gothic"/>
                <a:cs typeface="Century Gothic"/>
              </a:rPr>
              <a:t> </a:t>
            </a:r>
            <a:r>
              <a:rPr lang="fi-FI" dirty="0" err="1" smtClean="0">
                <a:latin typeface="Century Gothic"/>
                <a:cs typeface="Century Gothic"/>
              </a:rPr>
              <a:t>removal</a:t>
            </a:r>
            <a:r>
              <a:rPr lang="fi-FI" dirty="0" smtClean="0">
                <a:latin typeface="Century Gothic"/>
                <a:cs typeface="Century Gothic"/>
              </a:rPr>
              <a:t> (</a:t>
            </a:r>
            <a:r>
              <a:rPr lang="fi-FI" dirty="0" err="1" smtClean="0">
                <a:latin typeface="Century Gothic"/>
                <a:cs typeface="Century Gothic"/>
              </a:rPr>
              <a:t>shown</a:t>
            </a:r>
            <a:r>
              <a:rPr lang="fi-FI" dirty="0" smtClean="0">
                <a:latin typeface="Century Gothic"/>
                <a:cs typeface="Century Gothic"/>
              </a:rPr>
              <a:t> in </a:t>
            </a:r>
            <a:r>
              <a:rPr lang="fi-FI" dirty="0" err="1" smtClean="0">
                <a:latin typeface="Century Gothic"/>
                <a:cs typeface="Century Gothic"/>
              </a:rPr>
              <a:t>red</a:t>
            </a:r>
            <a:r>
              <a:rPr lang="fi-FI" dirty="0" smtClean="0">
                <a:latin typeface="Century Gothic"/>
                <a:cs typeface="Century Gothic"/>
              </a:rPr>
              <a:t>):</a:t>
            </a:r>
          </a:p>
          <a:p>
            <a:pPr lvl="1">
              <a:buNone/>
            </a:pPr>
            <a:endParaRPr lang="en-US" dirty="0" smtClean="0">
              <a:latin typeface="Century Gothic"/>
              <a:cs typeface="Century Gothic"/>
            </a:endParaRPr>
          </a:p>
          <a:p>
            <a:pPr lvl="1">
              <a:buNone/>
            </a:pPr>
            <a:r>
              <a:rPr lang="en-US" sz="2162" dirty="0" smtClean="0">
                <a:latin typeface="Courier"/>
                <a:cs typeface="Courier"/>
              </a:rPr>
              <a:t>REQ</a:t>
            </a:r>
            <a:r>
              <a:rPr lang="en-US" sz="2162" dirty="0" smtClean="0">
                <a:latin typeface="Courier"/>
                <a:cs typeface="Courier"/>
              </a:rPr>
              <a:t>: GET /.well-known/core</a:t>
            </a:r>
          </a:p>
          <a:p>
            <a:pPr lvl="1">
              <a:buNone/>
            </a:pPr>
            <a:endParaRPr lang="en-US" sz="2162" dirty="0" smtClean="0">
              <a:latin typeface="Courier"/>
              <a:cs typeface="Courier"/>
            </a:endParaRPr>
          </a:p>
          <a:p>
            <a:pPr lvl="1">
              <a:buNone/>
            </a:pPr>
            <a:r>
              <a:rPr lang="en-US" sz="2162" dirty="0" smtClean="0">
                <a:latin typeface="Courier"/>
                <a:cs typeface="Courier"/>
              </a:rPr>
              <a:t>RES</a:t>
            </a:r>
            <a:r>
              <a:rPr lang="en-US" sz="2162" dirty="0" smtClean="0">
                <a:latin typeface="Courier"/>
                <a:cs typeface="Courier"/>
              </a:rPr>
              <a:t>: 2.05 Content</a:t>
            </a:r>
            <a:endParaRPr lang="en-US" sz="2162" dirty="0" smtClean="0">
              <a:latin typeface="Courier"/>
              <a:cs typeface="Courier"/>
            </a:endParaRPr>
          </a:p>
          <a:p>
            <a:pPr lvl="1">
              <a:buNone/>
            </a:pPr>
            <a:r>
              <a:rPr lang="en-US" sz="2162" dirty="0" smtClean="0">
                <a:latin typeface="Courier"/>
                <a:cs typeface="Courier"/>
              </a:rPr>
              <a:t>&lt;</a:t>
            </a:r>
            <a:r>
              <a:rPr lang="en-US" sz="2162" dirty="0" smtClean="0">
                <a:latin typeface="Courier"/>
                <a:cs typeface="Courier"/>
              </a:rPr>
              <a:t>/sensors&gt;;ct=40;title="Sensor Index", </a:t>
            </a:r>
            <a:r>
              <a:rPr lang="en-US" sz="2162" dirty="0" err="1" smtClean="0">
                <a:solidFill>
                  <a:srgbClr val="FF0000"/>
                </a:solidFill>
                <a:latin typeface="Courier"/>
                <a:cs typeface="Courier"/>
              </a:rPr>
              <a:t>tt</a:t>
            </a:r>
            <a:r>
              <a:rPr lang="en-US" sz="2162" dirty="0" smtClean="0">
                <a:solidFill>
                  <a:srgbClr val="FF0000"/>
                </a:solidFill>
                <a:latin typeface="Courier"/>
                <a:cs typeface="Courier"/>
              </a:rPr>
              <a:t>="</a:t>
            </a:r>
            <a:r>
              <a:rPr lang="en-US" sz="2162" dirty="0" err="1" smtClean="0">
                <a:solidFill>
                  <a:srgbClr val="FF0000"/>
                </a:solidFill>
                <a:latin typeface="Courier"/>
                <a:cs typeface="Courier"/>
              </a:rPr>
              <a:t>tcp</a:t>
            </a:r>
            <a:r>
              <a:rPr lang="en-US" sz="2162" dirty="0" smtClean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sz="2162" dirty="0" err="1" smtClean="0">
                <a:solidFill>
                  <a:srgbClr val="FF0000"/>
                </a:solidFill>
                <a:latin typeface="Courier"/>
                <a:cs typeface="Courier"/>
              </a:rPr>
              <a:t>ws</a:t>
            </a:r>
            <a:r>
              <a:rPr lang="en-US" sz="2162" dirty="0" smtClean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sz="2162" dirty="0" err="1" smtClean="0">
                <a:solidFill>
                  <a:srgbClr val="FF0000"/>
                </a:solidFill>
                <a:latin typeface="Courier"/>
                <a:cs typeface="Courier"/>
              </a:rPr>
              <a:t>sms</a:t>
            </a:r>
            <a:r>
              <a:rPr lang="en-US" sz="2162" dirty="0" smtClean="0">
                <a:solidFill>
                  <a:srgbClr val="FF0000"/>
                </a:solidFill>
                <a:latin typeface="Courier"/>
                <a:cs typeface="Courier"/>
              </a:rPr>
              <a:t>"</a:t>
            </a:r>
            <a:r>
              <a:rPr lang="en-US" sz="2162" dirty="0" smtClean="0">
                <a:latin typeface="Courier"/>
                <a:cs typeface="Courier"/>
              </a:rPr>
              <a:t>,</a:t>
            </a:r>
            <a:endParaRPr lang="en-US" sz="2162" dirty="0" smtClean="0">
              <a:latin typeface="Courier"/>
              <a:cs typeface="Courier"/>
            </a:endParaRPr>
          </a:p>
          <a:p>
            <a:pPr lvl="1">
              <a:buNone/>
            </a:pPr>
            <a:r>
              <a:rPr lang="en-US" sz="2162" dirty="0" smtClean="0">
                <a:latin typeface="Courier"/>
                <a:cs typeface="Courier"/>
              </a:rPr>
              <a:t>&lt;</a:t>
            </a:r>
            <a:r>
              <a:rPr lang="en-US" sz="2162" dirty="0" smtClean="0">
                <a:latin typeface="Courier"/>
                <a:cs typeface="Courier"/>
              </a:rPr>
              <a:t>/sensors/temp&gt;;</a:t>
            </a:r>
            <a:r>
              <a:rPr lang="en-US" sz="2162" dirty="0" err="1" smtClean="0">
                <a:latin typeface="Courier"/>
                <a:cs typeface="Courier"/>
              </a:rPr>
              <a:t>rt</a:t>
            </a:r>
            <a:r>
              <a:rPr lang="en-US" sz="2162" dirty="0" smtClean="0">
                <a:latin typeface="Courier"/>
                <a:cs typeface="Courier"/>
              </a:rPr>
              <a:t>="temperature-</a:t>
            </a:r>
            <a:r>
              <a:rPr lang="en-US" sz="2162" dirty="0" err="1" smtClean="0">
                <a:latin typeface="Courier"/>
                <a:cs typeface="Courier"/>
              </a:rPr>
              <a:t>c";if</a:t>
            </a:r>
            <a:r>
              <a:rPr lang="en-US" sz="2162" dirty="0" smtClean="0">
                <a:latin typeface="Courier"/>
                <a:cs typeface="Courier"/>
              </a:rPr>
              <a:t>="sensor",</a:t>
            </a:r>
            <a:endParaRPr lang="en-US" sz="2162" dirty="0" smtClean="0">
              <a:latin typeface="Courier"/>
              <a:cs typeface="Courier"/>
            </a:endParaRPr>
          </a:p>
          <a:p>
            <a:pPr lvl="1">
              <a:buNone/>
            </a:pPr>
            <a:r>
              <a:rPr lang="en-US" sz="2162" dirty="0" smtClean="0">
                <a:latin typeface="Courier"/>
                <a:cs typeface="Courier"/>
              </a:rPr>
              <a:t>&lt;</a:t>
            </a:r>
            <a:r>
              <a:rPr lang="en-US" sz="2162" dirty="0" smtClean="0">
                <a:latin typeface="Courier"/>
                <a:cs typeface="Courier"/>
              </a:rPr>
              <a:t>/sensors/light&gt;;</a:t>
            </a:r>
            <a:r>
              <a:rPr lang="en-US" sz="2162" dirty="0" err="1" smtClean="0">
                <a:latin typeface="Courier"/>
                <a:cs typeface="Courier"/>
              </a:rPr>
              <a:t>rt</a:t>
            </a:r>
            <a:r>
              <a:rPr lang="en-US" sz="2162" dirty="0" smtClean="0">
                <a:latin typeface="Courier"/>
                <a:cs typeface="Courier"/>
              </a:rPr>
              <a:t>="light-</a:t>
            </a:r>
            <a:r>
              <a:rPr lang="en-US" sz="2162" dirty="0" err="1" smtClean="0">
                <a:latin typeface="Courier"/>
                <a:cs typeface="Courier"/>
              </a:rPr>
              <a:t>lux";if</a:t>
            </a:r>
            <a:r>
              <a:rPr lang="en-US" sz="2162" dirty="0" smtClean="0">
                <a:latin typeface="Courier"/>
                <a:cs typeface="Courier"/>
              </a:rPr>
              <a:t>="sensor",</a:t>
            </a:r>
            <a:endParaRPr lang="en-US" sz="2162" dirty="0" smtClean="0">
              <a:latin typeface="Courier"/>
              <a:cs typeface="Courier"/>
            </a:endParaRPr>
          </a:p>
          <a:p>
            <a:pPr lvl="1">
              <a:buNone/>
            </a:pPr>
            <a:r>
              <a:rPr lang="en-US" sz="2162" dirty="0" smtClean="0">
                <a:solidFill>
                  <a:srgbClr val="FF0000"/>
                </a:solidFill>
                <a:latin typeface="Courier"/>
                <a:cs typeface="Courier"/>
              </a:rPr>
              <a:t>&lt;</a:t>
            </a:r>
            <a:r>
              <a:rPr lang="en-US" sz="2162" dirty="0" err="1" smtClean="0">
                <a:solidFill>
                  <a:srgbClr val="FF0000"/>
                </a:solidFill>
                <a:latin typeface="Courier"/>
                <a:cs typeface="Courier"/>
              </a:rPr>
              <a:t>coap+tcp://server.example.com</a:t>
            </a:r>
            <a:r>
              <a:rPr lang="en-US" sz="2162" dirty="0" smtClean="0">
                <a:solidFill>
                  <a:srgbClr val="FF0000"/>
                </a:solidFill>
                <a:latin typeface="Courier"/>
                <a:cs typeface="Courier"/>
              </a:rPr>
              <a:t>/&gt;;</a:t>
            </a:r>
            <a:r>
              <a:rPr lang="en-US" sz="2162" dirty="0" err="1" smtClean="0">
                <a:solidFill>
                  <a:srgbClr val="FF0000"/>
                </a:solidFill>
                <a:latin typeface="Courier"/>
                <a:cs typeface="Courier"/>
              </a:rPr>
              <a:t>rel</a:t>
            </a:r>
            <a:r>
              <a:rPr lang="en-US" sz="2162" dirty="0" smtClean="0">
                <a:solidFill>
                  <a:srgbClr val="FF0000"/>
                </a:solidFill>
                <a:latin typeface="Courier"/>
                <a:cs typeface="Courier"/>
              </a:rPr>
              <a:t>="</a:t>
            </a:r>
            <a:r>
              <a:rPr lang="en-US" sz="2162" dirty="0" err="1" smtClean="0">
                <a:solidFill>
                  <a:srgbClr val="FF0000"/>
                </a:solidFill>
                <a:latin typeface="Courier"/>
                <a:cs typeface="Courier"/>
              </a:rPr>
              <a:t>altloc</a:t>
            </a:r>
            <a:r>
              <a:rPr lang="en-US" sz="2162" dirty="0" smtClean="0">
                <a:solidFill>
                  <a:srgbClr val="FF0000"/>
                </a:solidFill>
                <a:latin typeface="Courier"/>
                <a:cs typeface="Courier"/>
              </a:rPr>
              <a:t>",</a:t>
            </a:r>
            <a:endParaRPr lang="en-US" sz="2162" dirty="0" smtClean="0">
              <a:solidFill>
                <a:srgbClr val="FF0000"/>
              </a:solidFill>
              <a:latin typeface="Courier"/>
              <a:cs typeface="Courier"/>
            </a:endParaRPr>
          </a:p>
          <a:p>
            <a:pPr lvl="1">
              <a:buNone/>
            </a:pPr>
            <a:r>
              <a:rPr lang="en-US" sz="2162" dirty="0" smtClean="0">
                <a:solidFill>
                  <a:srgbClr val="FF0000"/>
                </a:solidFill>
                <a:latin typeface="Courier"/>
                <a:cs typeface="Courier"/>
              </a:rPr>
              <a:t>&lt;</a:t>
            </a:r>
            <a:r>
              <a:rPr lang="en-US" sz="2162" dirty="0" err="1" smtClean="0">
                <a:solidFill>
                  <a:srgbClr val="FF0000"/>
                </a:solidFill>
                <a:latin typeface="Courier"/>
                <a:cs typeface="Courier"/>
              </a:rPr>
              <a:t>coaps+tcp://server.example.net</a:t>
            </a:r>
            <a:r>
              <a:rPr lang="en-US" sz="2162" dirty="0" smtClean="0">
                <a:solidFill>
                  <a:srgbClr val="FF0000"/>
                </a:solidFill>
                <a:latin typeface="Courier"/>
                <a:cs typeface="Courier"/>
              </a:rPr>
              <a:t>/&gt;;</a:t>
            </a:r>
            <a:r>
              <a:rPr lang="en-US" sz="2162" dirty="0" err="1" smtClean="0">
                <a:solidFill>
                  <a:srgbClr val="FF0000"/>
                </a:solidFill>
                <a:latin typeface="Courier"/>
                <a:cs typeface="Courier"/>
              </a:rPr>
              <a:t>rel</a:t>
            </a:r>
            <a:r>
              <a:rPr lang="en-US" sz="2162" dirty="0" smtClean="0">
                <a:solidFill>
                  <a:srgbClr val="FF0000"/>
                </a:solidFill>
                <a:latin typeface="Courier"/>
                <a:cs typeface="Courier"/>
              </a:rPr>
              <a:t>="</a:t>
            </a:r>
            <a:r>
              <a:rPr lang="en-US" sz="2162" dirty="0" err="1" smtClean="0">
                <a:solidFill>
                  <a:srgbClr val="FF0000"/>
                </a:solidFill>
                <a:latin typeface="Courier"/>
                <a:cs typeface="Courier"/>
              </a:rPr>
              <a:t>altloc</a:t>
            </a:r>
            <a:r>
              <a:rPr lang="en-US" sz="2162" dirty="0" smtClean="0">
                <a:solidFill>
                  <a:srgbClr val="FF0000"/>
                </a:solidFill>
                <a:latin typeface="Courier"/>
                <a:cs typeface="Courier"/>
              </a:rPr>
              <a:t>",</a:t>
            </a:r>
            <a:endParaRPr lang="en-US" sz="2162" dirty="0" smtClean="0">
              <a:solidFill>
                <a:srgbClr val="FF0000"/>
              </a:solidFill>
              <a:latin typeface="Courier"/>
              <a:cs typeface="Courier"/>
            </a:endParaRPr>
          </a:p>
          <a:p>
            <a:pPr lvl="1">
              <a:buNone/>
            </a:pPr>
            <a:r>
              <a:rPr lang="en-US" sz="2162" dirty="0" smtClean="0">
                <a:solidFill>
                  <a:srgbClr val="FF0000"/>
                </a:solidFill>
                <a:latin typeface="Courier"/>
                <a:cs typeface="Courier"/>
              </a:rPr>
              <a:t>&lt;</a:t>
            </a:r>
            <a:r>
              <a:rPr lang="en-US" sz="2162" dirty="0" err="1" smtClean="0">
                <a:solidFill>
                  <a:srgbClr val="FF0000"/>
                </a:solidFill>
                <a:latin typeface="Courier"/>
                <a:cs typeface="Courier"/>
              </a:rPr>
              <a:t>coap+ws://server.example.com/</a:t>
            </a:r>
            <a:r>
              <a:rPr lang="en-US" sz="2162" dirty="0" err="1" smtClean="0">
                <a:solidFill>
                  <a:srgbClr val="FF0000"/>
                </a:solidFill>
                <a:latin typeface="Courier"/>
                <a:cs typeface="Courier"/>
              </a:rPr>
              <a:t>ws</a:t>
            </a:r>
            <a:r>
              <a:rPr lang="en-US" sz="2162" dirty="0" smtClean="0">
                <a:solidFill>
                  <a:srgbClr val="FF0000"/>
                </a:solidFill>
                <a:latin typeface="Courier"/>
                <a:cs typeface="Courier"/>
              </a:rPr>
              <a:t>-endpoint&gt;; </a:t>
            </a:r>
            <a:r>
              <a:rPr lang="en-US" sz="2162" dirty="0" err="1" smtClean="0">
                <a:solidFill>
                  <a:srgbClr val="FF0000"/>
                </a:solidFill>
                <a:latin typeface="Courier"/>
                <a:cs typeface="Courier"/>
              </a:rPr>
              <a:t>rel</a:t>
            </a:r>
            <a:r>
              <a:rPr lang="en-US" sz="2162" dirty="0" smtClean="0">
                <a:solidFill>
                  <a:srgbClr val="FF0000"/>
                </a:solidFill>
                <a:latin typeface="Courier"/>
                <a:cs typeface="Courier"/>
              </a:rPr>
              <a:t>="</a:t>
            </a:r>
            <a:r>
              <a:rPr lang="en-US" sz="2162" dirty="0" err="1" smtClean="0">
                <a:solidFill>
                  <a:srgbClr val="FF0000"/>
                </a:solidFill>
                <a:latin typeface="Courier"/>
                <a:cs typeface="Courier"/>
              </a:rPr>
              <a:t>altloc</a:t>
            </a:r>
            <a:r>
              <a:rPr lang="en-US" sz="2162" dirty="0" smtClean="0">
                <a:solidFill>
                  <a:srgbClr val="FF0000"/>
                </a:solidFill>
                <a:latin typeface="Courier"/>
                <a:cs typeface="Courier"/>
              </a:rPr>
              <a:t>",</a:t>
            </a:r>
            <a:endParaRPr lang="en-US" sz="2162" dirty="0" smtClean="0">
              <a:solidFill>
                <a:srgbClr val="FF0000"/>
              </a:solidFill>
              <a:latin typeface="Courier"/>
              <a:cs typeface="Courier"/>
            </a:endParaRPr>
          </a:p>
          <a:p>
            <a:pPr lvl="1">
              <a:buNone/>
            </a:pPr>
            <a:r>
              <a:rPr lang="en-US" sz="2162" dirty="0" smtClean="0">
                <a:solidFill>
                  <a:srgbClr val="FF0000"/>
                </a:solidFill>
                <a:latin typeface="Courier"/>
                <a:cs typeface="Courier"/>
              </a:rPr>
              <a:t>&lt;</a:t>
            </a:r>
            <a:r>
              <a:rPr lang="en-US" sz="2162" dirty="0" smtClean="0">
                <a:solidFill>
                  <a:srgbClr val="FF0000"/>
                </a:solidFill>
                <a:latin typeface="Courier"/>
                <a:cs typeface="Courier"/>
              </a:rPr>
              <a:t>coap+sms://001234567&gt;;</a:t>
            </a:r>
            <a:r>
              <a:rPr lang="en-US" sz="2162" dirty="0" err="1" smtClean="0">
                <a:solidFill>
                  <a:srgbClr val="FF0000"/>
                </a:solidFill>
                <a:latin typeface="Courier"/>
                <a:cs typeface="Courier"/>
              </a:rPr>
              <a:t>rel</a:t>
            </a:r>
            <a:r>
              <a:rPr lang="en-US" sz="2162" dirty="0" smtClean="0">
                <a:solidFill>
                  <a:srgbClr val="FF0000"/>
                </a:solidFill>
                <a:latin typeface="Courier"/>
                <a:cs typeface="Courier"/>
              </a:rPr>
              <a:t>="</a:t>
            </a:r>
            <a:r>
              <a:rPr lang="en-US" sz="2162" dirty="0" err="1" smtClean="0">
                <a:solidFill>
                  <a:srgbClr val="FF0000"/>
                </a:solidFill>
                <a:latin typeface="Courier"/>
                <a:cs typeface="Courier"/>
              </a:rPr>
              <a:t>altloc</a:t>
            </a:r>
            <a:r>
              <a:rPr lang="en-US" sz="2162" dirty="0" smtClean="0">
                <a:solidFill>
                  <a:srgbClr val="FF0000"/>
                </a:solidFill>
                <a:latin typeface="Courier"/>
                <a:cs typeface="Courier"/>
              </a:rPr>
              <a:t>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F37F-4685-744D-9BE0-3E8D7CA1F932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44889" y="6356350"/>
            <a:ext cx="4882443" cy="365125"/>
          </a:xfrm>
        </p:spPr>
        <p:txBody>
          <a:bodyPr/>
          <a:lstStyle/>
          <a:p>
            <a:r>
              <a:rPr lang="en-US" dirty="0" smtClean="0"/>
              <a:t>IETF </a:t>
            </a:r>
            <a:r>
              <a:rPr lang="en-US" dirty="0" smtClean="0"/>
              <a:t>97 </a:t>
            </a:r>
            <a:r>
              <a:rPr lang="en-US" dirty="0" smtClean="0"/>
              <a:t>draft-silverajan-core-coap-transport-negotiation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>
                <a:latin typeface="Century Gothic"/>
                <a:cs typeface="Century Gothic"/>
              </a:rPr>
              <a:t>Proposal in -04:</a:t>
            </a:r>
            <a:br>
              <a:rPr lang="en-GB" dirty="0" smtClean="0">
                <a:latin typeface="Century Gothic"/>
                <a:cs typeface="Century Gothic"/>
              </a:rPr>
            </a:br>
            <a:r>
              <a:rPr lang="en-GB" sz="3556" dirty="0" smtClean="0">
                <a:latin typeface="Century Gothic"/>
                <a:cs typeface="Century Gothic"/>
              </a:rPr>
              <a:t>New optional </a:t>
            </a:r>
            <a:r>
              <a:rPr lang="en-GB" sz="3556" dirty="0" smtClean="0">
                <a:latin typeface="Century Gothic"/>
                <a:cs typeface="Century Gothic"/>
              </a:rPr>
              <a:t>‘</a:t>
            </a:r>
            <a:r>
              <a:rPr lang="en-GB" sz="3556" dirty="0" smtClean="0">
                <a:latin typeface="Century Gothic"/>
                <a:cs typeface="Century Gothic"/>
              </a:rPr>
              <a:t>at’ RD parameter</a:t>
            </a:r>
            <a:endParaRPr lang="en-GB" sz="4000" dirty="0">
              <a:solidFill>
                <a:srgbClr val="7F7F7F"/>
              </a:solidFill>
              <a:latin typeface="Century Gothic"/>
              <a:cs typeface="Century Gothic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 fontScale="47500" lnSpcReduction="20000"/>
          </a:bodyPr>
          <a:lstStyle/>
          <a:p>
            <a:r>
              <a:rPr lang="fi-FI" sz="4000" dirty="0" err="1" smtClean="0">
                <a:latin typeface="Century Gothic"/>
                <a:cs typeface="Century Gothic"/>
              </a:rPr>
              <a:t>Extend</a:t>
            </a:r>
            <a:r>
              <a:rPr lang="fi-FI" sz="4000" dirty="0" smtClean="0">
                <a:latin typeface="Century Gothic"/>
                <a:cs typeface="Century Gothic"/>
              </a:rPr>
              <a:t> the </a:t>
            </a:r>
            <a:r>
              <a:rPr lang="fi-FI" sz="4000" dirty="0" err="1" smtClean="0">
                <a:latin typeface="Century Gothic"/>
                <a:cs typeface="Century Gothic"/>
              </a:rPr>
              <a:t>Resource</a:t>
            </a:r>
            <a:r>
              <a:rPr lang="fi-FI" sz="4000" dirty="0" smtClean="0">
                <a:latin typeface="Century Gothic"/>
                <a:cs typeface="Century Gothic"/>
              </a:rPr>
              <a:t> </a:t>
            </a:r>
            <a:r>
              <a:rPr lang="fi-FI" sz="4000" dirty="0" err="1" smtClean="0">
                <a:latin typeface="Century Gothic"/>
                <a:cs typeface="Century Gothic"/>
              </a:rPr>
              <a:t>Directory’s</a:t>
            </a:r>
            <a:r>
              <a:rPr lang="fi-FI" sz="4000" dirty="0" smtClean="0">
                <a:latin typeface="Century Gothic"/>
                <a:cs typeface="Century Gothic"/>
              </a:rPr>
              <a:t> </a:t>
            </a:r>
            <a:r>
              <a:rPr lang="fi-FI" sz="4000" dirty="0" err="1" smtClean="0">
                <a:latin typeface="Century Gothic"/>
                <a:cs typeface="Century Gothic"/>
              </a:rPr>
              <a:t>Registration</a:t>
            </a:r>
            <a:r>
              <a:rPr lang="fi-FI" sz="4000" dirty="0" smtClean="0">
                <a:latin typeface="Century Gothic"/>
                <a:cs typeface="Century Gothic"/>
              </a:rPr>
              <a:t> and </a:t>
            </a:r>
            <a:r>
              <a:rPr lang="fi-FI" sz="4000" dirty="0" err="1" smtClean="0">
                <a:latin typeface="Century Gothic"/>
                <a:cs typeface="Century Gothic"/>
              </a:rPr>
              <a:t>Update</a:t>
            </a:r>
            <a:r>
              <a:rPr lang="fi-FI" sz="4000" dirty="0" smtClean="0">
                <a:latin typeface="Century Gothic"/>
                <a:cs typeface="Century Gothic"/>
              </a:rPr>
              <a:t> </a:t>
            </a:r>
            <a:r>
              <a:rPr lang="fi-FI" sz="4000" dirty="0" err="1" smtClean="0">
                <a:latin typeface="Century Gothic"/>
                <a:cs typeface="Century Gothic"/>
              </a:rPr>
              <a:t>Interfaces</a:t>
            </a:r>
            <a:endParaRPr lang="fi-FI" sz="4000" dirty="0" smtClean="0">
              <a:latin typeface="Century Gothic"/>
              <a:cs typeface="Century Gothic"/>
            </a:endParaRPr>
          </a:p>
          <a:p>
            <a:endParaRPr lang="fi-FI" sz="3000" dirty="0" smtClean="0">
              <a:latin typeface="Century Gothic"/>
              <a:cs typeface="Century Gothic"/>
            </a:endParaRPr>
          </a:p>
          <a:p>
            <a:pPr>
              <a:buNone/>
            </a:pPr>
            <a:r>
              <a:rPr lang="en-US" sz="3400" b="1" dirty="0" smtClean="0">
                <a:latin typeface="Courier New"/>
                <a:cs typeface="Courier New"/>
              </a:rPr>
              <a:t> </a:t>
            </a:r>
          </a:p>
          <a:p>
            <a:pPr>
              <a:buNone/>
            </a:pPr>
            <a:endParaRPr lang="en-US" sz="3400" b="1" dirty="0" smtClean="0">
              <a:latin typeface="Courier New"/>
              <a:cs typeface="Courier New"/>
            </a:endParaRPr>
          </a:p>
          <a:p>
            <a:pPr>
              <a:buNone/>
            </a:pPr>
            <a:endParaRPr lang="en-US" sz="3400" b="1" dirty="0" smtClean="0">
              <a:latin typeface="Courier New"/>
              <a:cs typeface="Courier New"/>
            </a:endParaRPr>
          </a:p>
          <a:p>
            <a:pPr>
              <a:buNone/>
            </a:pPr>
            <a:endParaRPr lang="en-US" sz="3400" b="1" dirty="0" smtClean="0">
              <a:latin typeface="Courier New"/>
              <a:cs typeface="Courier New"/>
            </a:endParaRPr>
          </a:p>
          <a:p>
            <a:pPr>
              <a:buNone/>
            </a:pPr>
            <a:endParaRPr lang="en-US" sz="3400" b="1" dirty="0" smtClean="0">
              <a:latin typeface="Courier New"/>
              <a:cs typeface="Courier New"/>
            </a:endParaRPr>
          </a:p>
          <a:p>
            <a:pPr>
              <a:buNone/>
            </a:pPr>
            <a:endParaRPr lang="en-US" sz="3400" b="1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3400" b="1" dirty="0" err="1" smtClean="0">
                <a:latin typeface="Courier New"/>
                <a:cs typeface="Courier New"/>
              </a:rPr>
              <a:t>Req</a:t>
            </a:r>
            <a:r>
              <a:rPr lang="en-US" sz="3400" b="1" dirty="0" smtClean="0">
                <a:latin typeface="Courier New"/>
                <a:cs typeface="Courier New"/>
              </a:rPr>
              <a:t>: POST </a:t>
            </a:r>
            <a:r>
              <a:rPr lang="en-US" sz="3400" b="1" dirty="0" err="1" smtClean="0">
                <a:latin typeface="Courier New"/>
                <a:cs typeface="Courier New"/>
              </a:rPr>
              <a:t>coap:/rd.example.com/</a:t>
            </a:r>
            <a:r>
              <a:rPr lang="en-US" sz="3400" b="1" dirty="0" err="1" smtClean="0">
                <a:latin typeface="Courier New"/>
                <a:cs typeface="Courier New"/>
              </a:rPr>
              <a:t>rd?</a:t>
            </a:r>
            <a:r>
              <a:rPr lang="en-US" sz="3400" b="1" dirty="0" err="1" smtClean="0">
                <a:latin typeface="Courier New"/>
                <a:cs typeface="Courier New"/>
              </a:rPr>
              <a:t>ep</a:t>
            </a:r>
            <a:r>
              <a:rPr lang="en-US" sz="3400" b="1" dirty="0" smtClean="0">
                <a:latin typeface="Courier New"/>
                <a:cs typeface="Courier New"/>
              </a:rPr>
              <a:t>=node1</a:t>
            </a:r>
            <a:r>
              <a:rPr lang="en-US" sz="3400" b="1" dirty="0" smtClean="0">
                <a:latin typeface="Courier New"/>
                <a:cs typeface="Courier New"/>
              </a:rPr>
              <a:t>&amp;</a:t>
            </a:r>
          </a:p>
          <a:p>
            <a:pPr>
              <a:buNone/>
            </a:pPr>
            <a:r>
              <a:rPr lang="en-US" sz="3400" b="1" dirty="0" smtClean="0">
                <a:latin typeface="Courier New"/>
                <a:cs typeface="Courier New"/>
              </a:rPr>
              <a:t>          at</a:t>
            </a:r>
            <a:r>
              <a:rPr lang="en-US" sz="3400" b="1" dirty="0" smtClean="0">
                <a:latin typeface="Courier New"/>
                <a:cs typeface="Courier New"/>
              </a:rPr>
              <a:t>=</a:t>
            </a:r>
            <a:r>
              <a:rPr lang="en-US" sz="3400" b="1" dirty="0" err="1" smtClean="0">
                <a:latin typeface="Courier New"/>
                <a:cs typeface="Courier New"/>
              </a:rPr>
              <a:t>coap+tcp://</a:t>
            </a:r>
            <a:r>
              <a:rPr lang="en-US" sz="3400" b="1" dirty="0" err="1" smtClean="0">
                <a:latin typeface="Courier New"/>
                <a:cs typeface="Courier New"/>
              </a:rPr>
              <a:t>server.example.com</a:t>
            </a:r>
            <a:endParaRPr lang="en-US" sz="3400" b="1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3400" b="1" dirty="0" smtClean="0">
                <a:latin typeface="Courier New"/>
                <a:cs typeface="Courier New"/>
              </a:rPr>
              <a:t> Content</a:t>
            </a:r>
            <a:r>
              <a:rPr lang="en-US" sz="3400" b="1" dirty="0" smtClean="0">
                <a:latin typeface="Courier New"/>
                <a:cs typeface="Courier New"/>
              </a:rPr>
              <a:t>-Format: 40</a:t>
            </a:r>
          </a:p>
          <a:p>
            <a:pPr>
              <a:buNone/>
            </a:pPr>
            <a:r>
              <a:rPr lang="en-US" sz="3400" b="1" dirty="0" smtClean="0">
                <a:latin typeface="Courier New"/>
                <a:cs typeface="Courier New"/>
              </a:rPr>
              <a:t> Payload</a:t>
            </a:r>
            <a:r>
              <a:rPr lang="en-US" sz="3400" b="1" dirty="0" smtClean="0">
                <a:latin typeface="Courier New"/>
                <a:cs typeface="Courier New"/>
              </a:rPr>
              <a:t>:</a:t>
            </a:r>
          </a:p>
          <a:p>
            <a:pPr>
              <a:buNone/>
            </a:pPr>
            <a:r>
              <a:rPr lang="en-US" sz="3400" b="1" dirty="0" smtClean="0">
                <a:latin typeface="Courier New"/>
                <a:cs typeface="Courier New"/>
              </a:rPr>
              <a:t> &lt;</a:t>
            </a:r>
            <a:r>
              <a:rPr lang="en-US" sz="3400" b="1" dirty="0" smtClean="0">
                <a:latin typeface="Courier New"/>
                <a:cs typeface="Courier New"/>
              </a:rPr>
              <a:t>/sensors/temp&gt;;ct=41;rt="</a:t>
            </a:r>
            <a:r>
              <a:rPr lang="en-US" sz="3400" b="1" dirty="0" smtClean="0">
                <a:latin typeface="Courier New"/>
                <a:cs typeface="Courier New"/>
              </a:rPr>
              <a:t>temperature-</a:t>
            </a:r>
            <a:r>
              <a:rPr lang="en-US" sz="3400" b="1" dirty="0" err="1" smtClean="0">
                <a:latin typeface="Courier New"/>
                <a:cs typeface="Courier New"/>
              </a:rPr>
              <a:t>f</a:t>
            </a:r>
            <a:r>
              <a:rPr lang="en-US" sz="3400" b="1" dirty="0" smtClean="0">
                <a:latin typeface="Courier New"/>
                <a:cs typeface="Courier New"/>
              </a:rPr>
              <a:t>"</a:t>
            </a:r>
            <a:r>
              <a:rPr lang="en-US" sz="3400" b="1" dirty="0" smtClean="0">
                <a:latin typeface="Courier New"/>
                <a:cs typeface="Courier New"/>
              </a:rPr>
              <a:t>; if</a:t>
            </a:r>
            <a:r>
              <a:rPr lang="en-US" sz="3400" b="1" dirty="0" smtClean="0">
                <a:latin typeface="Courier New"/>
                <a:cs typeface="Courier New"/>
              </a:rPr>
              <a:t>="sensor",</a:t>
            </a:r>
          </a:p>
          <a:p>
            <a:pPr>
              <a:buNone/>
            </a:pPr>
            <a:r>
              <a:rPr lang="en-US" sz="3400" b="1" dirty="0" smtClean="0">
                <a:latin typeface="Courier New"/>
                <a:cs typeface="Courier New"/>
              </a:rPr>
              <a:t> &lt;</a:t>
            </a:r>
            <a:r>
              <a:rPr lang="en-US" sz="3400" b="1" dirty="0" smtClean="0">
                <a:latin typeface="Courier New"/>
                <a:cs typeface="Courier New"/>
              </a:rPr>
              <a:t>/sensors/door&gt;;ct=41;rt="</a:t>
            </a:r>
            <a:r>
              <a:rPr lang="en-US" sz="3400" b="1" dirty="0" err="1" smtClean="0">
                <a:latin typeface="Courier New"/>
                <a:cs typeface="Courier New"/>
              </a:rPr>
              <a:t>door";if</a:t>
            </a:r>
            <a:r>
              <a:rPr lang="en-US" sz="3400" b="1" dirty="0" smtClean="0">
                <a:latin typeface="Courier New"/>
                <a:cs typeface="Courier New"/>
              </a:rPr>
              <a:t>="sensor"</a:t>
            </a:r>
          </a:p>
          <a:p>
            <a:pPr>
              <a:buNone/>
            </a:pPr>
            <a:endParaRPr lang="en-US" sz="3400" b="1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3400" b="1" dirty="0" smtClean="0">
                <a:latin typeface="Courier New"/>
                <a:cs typeface="Courier New"/>
              </a:rPr>
              <a:t> Res</a:t>
            </a:r>
            <a:r>
              <a:rPr lang="en-US" sz="3400" b="1" dirty="0" smtClean="0">
                <a:latin typeface="Courier New"/>
                <a:cs typeface="Courier New"/>
              </a:rPr>
              <a:t>: 2.01 Created</a:t>
            </a:r>
          </a:p>
          <a:p>
            <a:pPr>
              <a:buNone/>
            </a:pPr>
            <a:r>
              <a:rPr lang="en-US" sz="3400" b="1" dirty="0" smtClean="0">
                <a:latin typeface="Courier New"/>
                <a:cs typeface="Courier New"/>
              </a:rPr>
              <a:t> Location</a:t>
            </a:r>
            <a:r>
              <a:rPr lang="en-US" sz="3400" b="1" dirty="0" smtClean="0">
                <a:latin typeface="Courier New"/>
                <a:cs typeface="Courier New"/>
              </a:rPr>
              <a:t>: /rd/4521</a:t>
            </a:r>
          </a:p>
          <a:p>
            <a:pPr>
              <a:buNone/>
            </a:pPr>
            <a:endParaRPr lang="fi-FI" sz="3400" b="1" dirty="0" smtClean="0">
              <a:latin typeface="Courier New"/>
              <a:cs typeface="Courier New"/>
            </a:endParaRPr>
          </a:p>
          <a:p>
            <a:endParaRPr lang="fi-FI" dirty="0" smtClean="0">
              <a:latin typeface="Century Gothic"/>
              <a:cs typeface="Century Gothic"/>
            </a:endParaRPr>
          </a:p>
          <a:p>
            <a:pPr>
              <a:buNone/>
            </a:pPr>
            <a:endParaRPr lang="en-GB" dirty="0" smtClean="0">
              <a:latin typeface="Century Gothic"/>
              <a:cs typeface="Century Gothic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F37F-4685-744D-9BE0-3E8D7CA1F932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44889" y="6356350"/>
            <a:ext cx="4882443" cy="365125"/>
          </a:xfrm>
        </p:spPr>
        <p:txBody>
          <a:bodyPr/>
          <a:lstStyle/>
          <a:p>
            <a:r>
              <a:rPr lang="en-US" dirty="0" smtClean="0"/>
              <a:t>IETF </a:t>
            </a:r>
            <a:r>
              <a:rPr lang="en-US" dirty="0" smtClean="0"/>
              <a:t>97 </a:t>
            </a:r>
            <a:r>
              <a:rPr lang="en-US" dirty="0" smtClean="0"/>
              <a:t>draft-silverajan-core-coap-transport-negotiation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000" y="2260600"/>
            <a:ext cx="7200000" cy="14622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>
                <a:latin typeface="Century Gothic"/>
                <a:cs typeface="Century Gothic"/>
              </a:rPr>
              <a:t>Proposal in -04:</a:t>
            </a:r>
            <a:br>
              <a:rPr lang="en-GB" dirty="0" smtClean="0">
                <a:latin typeface="Century Gothic"/>
                <a:cs typeface="Century Gothic"/>
              </a:rPr>
            </a:br>
            <a:r>
              <a:rPr lang="en-GB" sz="3556" dirty="0" smtClean="0">
                <a:latin typeface="Century Gothic"/>
                <a:cs typeface="Century Gothic"/>
              </a:rPr>
              <a:t>New optional </a:t>
            </a:r>
            <a:r>
              <a:rPr lang="en-GB" sz="3556" dirty="0" smtClean="0">
                <a:latin typeface="Century Gothic"/>
                <a:cs typeface="Century Gothic"/>
              </a:rPr>
              <a:t>‘</a:t>
            </a:r>
            <a:r>
              <a:rPr lang="en-GB" sz="3556" dirty="0" err="1" smtClean="0">
                <a:latin typeface="Century Gothic"/>
                <a:cs typeface="Century Gothic"/>
              </a:rPr>
              <a:t>t</a:t>
            </a:r>
            <a:r>
              <a:rPr lang="en-GB" sz="3556" dirty="0" err="1" smtClean="0">
                <a:latin typeface="Century Gothic"/>
                <a:cs typeface="Century Gothic"/>
              </a:rPr>
              <a:t>t</a:t>
            </a:r>
            <a:r>
              <a:rPr lang="en-GB" sz="3556" dirty="0" smtClean="0">
                <a:latin typeface="Century Gothic"/>
                <a:cs typeface="Century Gothic"/>
              </a:rPr>
              <a:t>’ RD parameter</a:t>
            </a:r>
            <a:endParaRPr lang="en-GB" sz="4000" dirty="0">
              <a:solidFill>
                <a:srgbClr val="7F7F7F"/>
              </a:solidFill>
              <a:latin typeface="Century Gothic"/>
              <a:cs typeface="Century Gothic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 fontScale="55000" lnSpcReduction="20000"/>
          </a:bodyPr>
          <a:lstStyle/>
          <a:p>
            <a:r>
              <a:rPr lang="fi-FI" sz="4000" dirty="0" err="1" smtClean="0">
                <a:latin typeface="Century Gothic"/>
                <a:cs typeface="Century Gothic"/>
              </a:rPr>
              <a:t>Extend</a:t>
            </a:r>
            <a:r>
              <a:rPr lang="fi-FI" sz="4000" dirty="0" smtClean="0">
                <a:latin typeface="Century Gothic"/>
                <a:cs typeface="Century Gothic"/>
              </a:rPr>
              <a:t> the </a:t>
            </a:r>
            <a:r>
              <a:rPr lang="fi-FI" sz="4000" dirty="0" err="1" smtClean="0">
                <a:latin typeface="Century Gothic"/>
                <a:cs typeface="Century Gothic"/>
              </a:rPr>
              <a:t>Resource</a:t>
            </a:r>
            <a:r>
              <a:rPr lang="fi-FI" sz="4000" dirty="0" smtClean="0">
                <a:latin typeface="Century Gothic"/>
                <a:cs typeface="Century Gothic"/>
              </a:rPr>
              <a:t> </a:t>
            </a:r>
            <a:r>
              <a:rPr lang="fi-FI" sz="4000" dirty="0" err="1" smtClean="0">
                <a:latin typeface="Century Gothic"/>
                <a:cs typeface="Century Gothic"/>
              </a:rPr>
              <a:t>Directory’s</a:t>
            </a:r>
            <a:r>
              <a:rPr lang="fi-FI" sz="4000" dirty="0" smtClean="0">
                <a:latin typeface="Century Gothic"/>
                <a:cs typeface="Century Gothic"/>
              </a:rPr>
              <a:t> </a:t>
            </a:r>
            <a:r>
              <a:rPr lang="fi-FI" sz="4000" dirty="0" err="1" smtClean="0">
                <a:latin typeface="Century Gothic"/>
                <a:cs typeface="Century Gothic"/>
              </a:rPr>
              <a:t>Lookup</a:t>
            </a:r>
            <a:r>
              <a:rPr lang="fi-FI" sz="4000" dirty="0" smtClean="0">
                <a:latin typeface="Century Gothic"/>
                <a:cs typeface="Century Gothic"/>
              </a:rPr>
              <a:t> </a:t>
            </a:r>
            <a:r>
              <a:rPr lang="fi-FI" sz="4000" dirty="0" err="1" smtClean="0">
                <a:latin typeface="Century Gothic"/>
                <a:cs typeface="Century Gothic"/>
              </a:rPr>
              <a:t>Interface</a:t>
            </a:r>
            <a:endParaRPr lang="fi-FI" sz="4000" dirty="0" smtClean="0">
              <a:latin typeface="Century Gothic"/>
              <a:cs typeface="Century Gothic"/>
            </a:endParaRPr>
          </a:p>
          <a:p>
            <a:endParaRPr lang="fi-FI" sz="3000" dirty="0" smtClean="0">
              <a:latin typeface="Century Gothic"/>
              <a:cs typeface="Century Gothic"/>
            </a:endParaRPr>
          </a:p>
          <a:p>
            <a:pPr>
              <a:buNone/>
            </a:pPr>
            <a:r>
              <a:rPr lang="en-US" sz="3400" b="1" dirty="0" smtClean="0">
                <a:latin typeface="Courier New"/>
                <a:cs typeface="Courier New"/>
              </a:rPr>
              <a:t> </a:t>
            </a:r>
          </a:p>
          <a:p>
            <a:pPr>
              <a:buNone/>
            </a:pPr>
            <a:endParaRPr lang="en-US" sz="3400" b="1" dirty="0" smtClean="0">
              <a:latin typeface="Courier New"/>
              <a:cs typeface="Courier New"/>
            </a:endParaRPr>
          </a:p>
          <a:p>
            <a:pPr>
              <a:buNone/>
            </a:pPr>
            <a:endParaRPr lang="en-US" sz="3400" b="1" dirty="0" smtClean="0">
              <a:latin typeface="Courier New"/>
              <a:cs typeface="Courier New"/>
            </a:endParaRPr>
          </a:p>
          <a:p>
            <a:pPr>
              <a:buNone/>
            </a:pPr>
            <a:endParaRPr lang="en-US" sz="3400" b="1" dirty="0" smtClean="0">
              <a:latin typeface="Courier New"/>
              <a:cs typeface="Courier New"/>
            </a:endParaRPr>
          </a:p>
          <a:p>
            <a:pPr>
              <a:buNone/>
            </a:pPr>
            <a:endParaRPr lang="en-US" sz="3400" b="1" dirty="0" smtClean="0">
              <a:latin typeface="Courier New"/>
              <a:cs typeface="Courier New"/>
            </a:endParaRPr>
          </a:p>
          <a:p>
            <a:pPr>
              <a:buNone/>
            </a:pPr>
            <a:endParaRPr lang="en-US" sz="3400" b="1" dirty="0" smtClean="0">
              <a:latin typeface="Courier New"/>
              <a:cs typeface="Courier New"/>
            </a:endParaRPr>
          </a:p>
          <a:p>
            <a:pPr>
              <a:buNone/>
            </a:pPr>
            <a:endParaRPr lang="en-US" sz="3400" b="1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3400" b="1" dirty="0" smtClean="0">
                <a:latin typeface="Courier New"/>
                <a:cs typeface="Courier New"/>
              </a:rPr>
              <a:t>      </a:t>
            </a:r>
            <a:r>
              <a:rPr lang="en-US" sz="3400" b="1" dirty="0" err="1" smtClean="0">
                <a:latin typeface="Courier New"/>
                <a:cs typeface="Courier New"/>
              </a:rPr>
              <a:t>Req</a:t>
            </a:r>
            <a:r>
              <a:rPr lang="en-US" sz="3400" b="1" dirty="0" smtClean="0">
                <a:latin typeface="Courier New"/>
                <a:cs typeface="Courier New"/>
              </a:rPr>
              <a:t>: GET /rd-lookup/</a:t>
            </a:r>
            <a:r>
              <a:rPr lang="en-US" sz="3400" b="1" dirty="0" err="1" smtClean="0">
                <a:latin typeface="Courier New"/>
                <a:cs typeface="Courier New"/>
              </a:rPr>
              <a:t>ep?ep</a:t>
            </a:r>
            <a:r>
              <a:rPr lang="en-US" sz="3400" b="1" dirty="0" smtClean="0">
                <a:latin typeface="Courier New"/>
                <a:cs typeface="Courier New"/>
              </a:rPr>
              <a:t>=node5&amp;tt=*</a:t>
            </a:r>
          </a:p>
          <a:p>
            <a:pPr>
              <a:buNone/>
            </a:pPr>
            <a:endParaRPr lang="en-US" sz="3400" b="1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3400" b="1" dirty="0" smtClean="0">
                <a:latin typeface="Courier New"/>
                <a:cs typeface="Courier New"/>
              </a:rPr>
              <a:t>      Res: 2.05 Content</a:t>
            </a:r>
          </a:p>
          <a:p>
            <a:pPr>
              <a:buNone/>
            </a:pPr>
            <a:r>
              <a:rPr lang="en-US" sz="3400" b="1" dirty="0" smtClean="0">
                <a:latin typeface="Courier New"/>
                <a:cs typeface="Courier New"/>
              </a:rPr>
              <a:t>      &lt;coap+tcp://[FDFD::123]:61616&gt;;</a:t>
            </a:r>
            <a:r>
              <a:rPr lang="en-US" sz="3400" b="1" dirty="0" err="1" smtClean="0">
                <a:latin typeface="Courier New"/>
                <a:cs typeface="Courier New"/>
              </a:rPr>
              <a:t>ep</a:t>
            </a:r>
            <a:r>
              <a:rPr lang="en-US" sz="3400" b="1" dirty="0" smtClean="0">
                <a:latin typeface="Courier New"/>
                <a:cs typeface="Courier New"/>
              </a:rPr>
              <a:t>="node5",</a:t>
            </a:r>
          </a:p>
          <a:p>
            <a:pPr>
              <a:buNone/>
            </a:pPr>
            <a:r>
              <a:rPr lang="en-US" sz="3400" b="1" dirty="0" smtClean="0">
                <a:latin typeface="Courier New"/>
                <a:cs typeface="Courier New"/>
              </a:rPr>
              <a:t>      &lt;coap+ws://[FDFD::123]:61616&gt;;</a:t>
            </a:r>
            <a:r>
              <a:rPr lang="en-US" sz="3400" b="1" dirty="0" err="1" smtClean="0">
                <a:latin typeface="Courier New"/>
                <a:cs typeface="Courier New"/>
              </a:rPr>
              <a:t>ep</a:t>
            </a:r>
            <a:r>
              <a:rPr lang="en-US" sz="3400" b="1" dirty="0" smtClean="0">
                <a:latin typeface="Courier New"/>
                <a:cs typeface="Courier New"/>
              </a:rPr>
              <a:t>="node5"</a:t>
            </a:r>
          </a:p>
          <a:p>
            <a:pPr>
              <a:buNone/>
            </a:pPr>
            <a:endParaRPr lang="fi-FI" sz="3400" b="1" dirty="0" smtClean="0">
              <a:latin typeface="Courier New"/>
              <a:cs typeface="Courier New"/>
            </a:endParaRPr>
          </a:p>
          <a:p>
            <a:endParaRPr lang="fi-FI" dirty="0" smtClean="0">
              <a:latin typeface="Century Gothic"/>
              <a:cs typeface="Century Gothic"/>
            </a:endParaRPr>
          </a:p>
          <a:p>
            <a:pPr>
              <a:buNone/>
            </a:pPr>
            <a:endParaRPr lang="en-GB" dirty="0" smtClean="0">
              <a:latin typeface="Century Gothic"/>
              <a:cs typeface="Century Gothic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F37F-4685-744D-9BE0-3E8D7CA1F932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44889" y="6356350"/>
            <a:ext cx="4882443" cy="365125"/>
          </a:xfrm>
        </p:spPr>
        <p:txBody>
          <a:bodyPr/>
          <a:lstStyle/>
          <a:p>
            <a:r>
              <a:rPr lang="en-US" dirty="0" smtClean="0"/>
              <a:t>IETF </a:t>
            </a:r>
            <a:r>
              <a:rPr lang="en-US" dirty="0" smtClean="0"/>
              <a:t>97 </a:t>
            </a:r>
            <a:r>
              <a:rPr lang="en-US" dirty="0" smtClean="0"/>
              <a:t>draft-silverajan-core-coap-transport-negotiation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000" y="2260601"/>
            <a:ext cx="7200000" cy="14736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latin typeface="Century Gothic"/>
                <a:cs typeface="Century Gothic"/>
              </a:rPr>
              <a:t>Advantages</a:t>
            </a:r>
            <a:endParaRPr lang="en-GB" dirty="0">
              <a:solidFill>
                <a:srgbClr val="7F7F7F"/>
              </a:solidFill>
              <a:latin typeface="Century Gothic"/>
              <a:cs typeface="Century Gothic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 smtClean="0">
                <a:latin typeface="Century Gothic"/>
                <a:cs typeface="Century Gothic"/>
              </a:rPr>
              <a:t>RD provides well-defined interfaces with easy way to extend functionality</a:t>
            </a:r>
          </a:p>
          <a:p>
            <a:r>
              <a:rPr lang="en-GB" dirty="0" smtClean="0">
                <a:latin typeface="Century Gothic"/>
                <a:cs typeface="Century Gothic"/>
              </a:rPr>
              <a:t>Consistent API: Registrations and Updates managed by origin servers based on lifetime values</a:t>
            </a:r>
          </a:p>
          <a:p>
            <a:r>
              <a:rPr lang="en-GB" dirty="0" smtClean="0">
                <a:latin typeface="Century Gothic"/>
                <a:cs typeface="Century Gothic"/>
              </a:rPr>
              <a:t>Group function set provides new possibilities</a:t>
            </a:r>
          </a:p>
          <a:p>
            <a:r>
              <a:rPr lang="en-GB" dirty="0" smtClean="0">
                <a:latin typeface="Century Gothic"/>
                <a:cs typeface="Century Gothic"/>
              </a:rPr>
              <a:t>Support for commissioning tools (via ‘con’)</a:t>
            </a:r>
          </a:p>
          <a:p>
            <a:r>
              <a:rPr lang="en-GB" dirty="0" smtClean="0">
                <a:latin typeface="Century Gothic"/>
                <a:cs typeface="Century Gothic"/>
              </a:rPr>
              <a:t>RD also supports HTTP</a:t>
            </a:r>
          </a:p>
          <a:p>
            <a:r>
              <a:rPr lang="en-GB" dirty="0" smtClean="0">
                <a:latin typeface="Century Gothic"/>
                <a:cs typeface="Century Gothic"/>
              </a:rPr>
              <a:t>DNS SD and DNS-based Service </a:t>
            </a:r>
            <a:r>
              <a:rPr lang="en-GB" dirty="0" err="1" smtClean="0">
                <a:latin typeface="Century Gothic"/>
                <a:cs typeface="Century Gothic"/>
              </a:rPr>
              <a:t>Discvoery</a:t>
            </a:r>
            <a:r>
              <a:rPr lang="en-GB" dirty="0" smtClean="0">
                <a:latin typeface="Century Gothic"/>
                <a:cs typeface="Century Gothic"/>
              </a:rPr>
              <a:t> may be possible</a:t>
            </a:r>
            <a:endParaRPr lang="en-GB" dirty="0" smtClean="0">
              <a:latin typeface="Century Gothic"/>
              <a:cs typeface="Century Gothic"/>
            </a:endParaRPr>
          </a:p>
          <a:p>
            <a:pPr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F37F-4685-744D-9BE0-3E8D7CA1F932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44889" y="6356350"/>
            <a:ext cx="4882443" cy="365125"/>
          </a:xfrm>
        </p:spPr>
        <p:txBody>
          <a:bodyPr/>
          <a:lstStyle/>
          <a:p>
            <a:r>
              <a:rPr lang="en-US" dirty="0" smtClean="0"/>
              <a:t>IETF </a:t>
            </a:r>
            <a:r>
              <a:rPr lang="en-US" dirty="0" smtClean="0"/>
              <a:t>97 </a:t>
            </a:r>
            <a:r>
              <a:rPr lang="en-US" dirty="0" smtClean="0"/>
              <a:t>draft-silverajan-core-coap-transport-negotiation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latin typeface="Century Gothic"/>
                <a:cs typeface="Century Gothic"/>
              </a:rPr>
              <a:t>Drawbacks</a:t>
            </a:r>
            <a:endParaRPr lang="en-GB" dirty="0">
              <a:solidFill>
                <a:srgbClr val="7F7F7F"/>
              </a:solidFill>
              <a:latin typeface="Century Gothic"/>
              <a:cs typeface="Century Gothic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latin typeface="Century Gothic"/>
                <a:cs typeface="Century Gothic"/>
              </a:rPr>
              <a:t>Alternative transport lifetime currently bound to registration lifetime (unless we introduce a new RD parameter)</a:t>
            </a:r>
          </a:p>
          <a:p>
            <a:r>
              <a:rPr lang="en-GB" dirty="0" smtClean="0">
                <a:latin typeface="Century Gothic"/>
                <a:cs typeface="Century Gothic"/>
              </a:rPr>
              <a:t>A simple means for clients to signal </a:t>
            </a:r>
            <a:r>
              <a:rPr lang="en-GB" dirty="0" smtClean="0">
                <a:latin typeface="Century Gothic"/>
                <a:cs typeface="Century Gothic"/>
              </a:rPr>
              <a:t>a</a:t>
            </a:r>
            <a:r>
              <a:rPr lang="en-GB" dirty="0" smtClean="0">
                <a:latin typeface="Century Gothic"/>
                <a:cs typeface="Century Gothic"/>
              </a:rPr>
              <a:t> server to temporarily enable an alternative transport (for energy-constrained origin servers) is missing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F37F-4685-744D-9BE0-3E8D7CA1F932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44889" y="6356350"/>
            <a:ext cx="4882443" cy="365125"/>
          </a:xfrm>
        </p:spPr>
        <p:txBody>
          <a:bodyPr/>
          <a:lstStyle/>
          <a:p>
            <a:r>
              <a:rPr lang="en-US" dirty="0" smtClean="0"/>
              <a:t>IETF </a:t>
            </a:r>
            <a:r>
              <a:rPr lang="en-US" dirty="0" smtClean="0"/>
              <a:t>97 </a:t>
            </a:r>
            <a:r>
              <a:rPr lang="en-US" dirty="0" smtClean="0"/>
              <a:t>draft-silverajan-core-coap-transport-negotiation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11575</TotalTime>
  <Words>653</Words>
  <Application>Microsoft Macintosh PowerPoint</Application>
  <PresentationFormat>On-screen Show (4:3)</PresentationFormat>
  <Paragraphs>82</Paragraphs>
  <Slides>7</Slides>
  <Notes>6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  CoAP Protocol Negotiation  draft-silverajan-core-coap-protocol-negotiation   Bill Silverajan  TUT Mert Ocak  Ericsson </vt:lpstr>
      <vt:lpstr>Summary of changes from -03</vt:lpstr>
      <vt:lpstr>Current changes from -03: Remove link attribute &amp; relation type</vt:lpstr>
      <vt:lpstr>Proposal in -04: New optional ‘at’ RD parameter</vt:lpstr>
      <vt:lpstr>Proposal in -04: New optional ‘tt’ RD parameter</vt:lpstr>
      <vt:lpstr>Advantages</vt:lpstr>
      <vt:lpstr>Drawbacks</vt:lpstr>
    </vt:vector>
  </TitlesOfParts>
  <Company>Tampere University of Technology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Berlin and beyond: CoAP Alternate Transport URIs </dc:title>
  <dc:creator>Bilhanan Silverajan</dc:creator>
  <cp:lastModifiedBy>Bilhanan Silverajan</cp:lastModifiedBy>
  <cp:revision>19</cp:revision>
  <dcterms:created xsi:type="dcterms:W3CDTF">2016-11-14T10:28:20Z</dcterms:created>
  <dcterms:modified xsi:type="dcterms:W3CDTF">2016-11-14T12:53:06Z</dcterms:modified>
</cp:coreProperties>
</file>