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20" r:id="rId2"/>
  </p:sldMasterIdLst>
  <p:sldIdLst>
    <p:sldId id="267" r:id="rId3"/>
    <p:sldId id="271" r:id="rId4"/>
    <p:sldId id="272" r:id="rId5"/>
    <p:sldId id="273" r:id="rId6"/>
    <p:sldId id="274" r:id="rId7"/>
    <p:sldId id="268" r:id="rId8"/>
    <p:sldId id="269" r:id="rId9"/>
    <p:sldId id="270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3" r:id="rId18"/>
    <p:sldId id="256" r:id="rId19"/>
    <p:sldId id="266" r:id="rId20"/>
    <p:sldId id="257" r:id="rId21"/>
    <p:sldId id="258" r:id="rId22"/>
    <p:sldId id="259" r:id="rId23"/>
    <p:sldId id="260" r:id="rId24"/>
    <p:sldId id="262" r:id="rId25"/>
    <p:sldId id="263" r:id="rId26"/>
    <p:sldId id="264" r:id="rId2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Помірний стиль 2 –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Помірний стиль 2 –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Помірний стиль 1 –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 smtClean="0"/>
              <a:t>Зразок підзаголовка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1B61-8F4B-4E70-B5B4-8395EE576074}" type="datetimeFigureOut">
              <a:rPr lang="uk-UA" smtClean="0"/>
              <a:t>21.01.2016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33D7-D0BE-4D37-B285-4815C42C4EB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32302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1B61-8F4B-4E70-B5B4-8395EE576074}" type="datetimeFigureOut">
              <a:rPr lang="uk-UA" smtClean="0"/>
              <a:t>21.01.2016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33D7-D0BE-4D37-B285-4815C42C4EB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7466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1B61-8F4B-4E70-B5B4-8395EE576074}" type="datetimeFigureOut">
              <a:rPr lang="uk-UA" smtClean="0"/>
              <a:t>21.01.2016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33D7-D0BE-4D37-B285-4815C42C4EB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2646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 smtClean="0"/>
              <a:t>Зразок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1B61-8F4B-4E70-B5B4-8395EE576074}" type="datetimeFigureOut">
              <a:rPr lang="uk-UA" smtClean="0"/>
              <a:t>21.01.2016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33D7-D0BE-4D37-B285-4815C42C4EB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14312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1B61-8F4B-4E70-B5B4-8395EE576074}" type="datetimeFigureOut">
              <a:rPr lang="uk-UA" smtClean="0"/>
              <a:t>21.01.2016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33D7-D0BE-4D37-B285-4815C42C4EB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930171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1B61-8F4B-4E70-B5B4-8395EE576074}" type="datetimeFigureOut">
              <a:rPr lang="uk-UA" smtClean="0"/>
              <a:t>21.01.2016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33D7-D0BE-4D37-B285-4815C42C4EB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79883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1B61-8F4B-4E70-B5B4-8395EE576074}" type="datetimeFigureOut">
              <a:rPr lang="uk-UA" smtClean="0"/>
              <a:t>21.01.2016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33D7-D0BE-4D37-B285-4815C42C4EB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64635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1B61-8F4B-4E70-B5B4-8395EE576074}" type="datetimeFigureOut">
              <a:rPr lang="uk-UA" smtClean="0"/>
              <a:t>21.01.2016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33D7-D0BE-4D37-B285-4815C42C4EB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039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1B61-8F4B-4E70-B5B4-8395EE576074}" type="datetimeFigureOut">
              <a:rPr lang="uk-UA" smtClean="0"/>
              <a:t>21.01.2016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33D7-D0BE-4D37-B285-4815C42C4EB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03287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1B61-8F4B-4E70-B5B4-8395EE576074}" type="datetimeFigureOut">
              <a:rPr lang="uk-UA" smtClean="0"/>
              <a:t>21.01.2016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33D7-D0BE-4D37-B285-4815C42C4EB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557160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1B61-8F4B-4E70-B5B4-8395EE576074}" type="datetimeFigureOut">
              <a:rPr lang="uk-UA" smtClean="0"/>
              <a:t>21.01.2016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33D7-D0BE-4D37-B285-4815C42C4EB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5939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1B61-8F4B-4E70-B5B4-8395EE576074}" type="datetimeFigureOut">
              <a:rPr lang="uk-UA" smtClean="0"/>
              <a:t>21.01.2016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33D7-D0BE-4D37-B285-4815C42C4EB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19892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1B61-8F4B-4E70-B5B4-8395EE576074}" type="datetimeFigureOut">
              <a:rPr lang="uk-UA" smtClean="0"/>
              <a:t>21.01.2016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33D7-D0BE-4D37-B285-4815C42C4EB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19769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1B61-8F4B-4E70-B5B4-8395EE576074}" type="datetimeFigureOut">
              <a:rPr lang="uk-UA" smtClean="0"/>
              <a:t>21.01.2016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33D7-D0BE-4D37-B285-4815C42C4EB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814818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1B61-8F4B-4E70-B5B4-8395EE576074}" type="datetimeFigureOut">
              <a:rPr lang="uk-UA" smtClean="0"/>
              <a:t>21.01.2016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33D7-D0BE-4D37-B285-4815C42C4EB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27266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1B61-8F4B-4E70-B5B4-8395EE576074}" type="datetimeFigureOut">
              <a:rPr lang="uk-UA" smtClean="0"/>
              <a:t>21.01.2016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33D7-D0BE-4D37-B285-4815C42C4EB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87000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1B61-8F4B-4E70-B5B4-8395EE576074}" type="datetimeFigureOut">
              <a:rPr lang="uk-UA" smtClean="0"/>
              <a:t>21.01.2016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33D7-D0BE-4D37-B285-4815C42C4EB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85337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1B61-8F4B-4E70-B5B4-8395EE576074}" type="datetimeFigureOut">
              <a:rPr lang="uk-UA" smtClean="0"/>
              <a:t>21.01.2016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33D7-D0BE-4D37-B285-4815C42C4EB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94456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1B61-8F4B-4E70-B5B4-8395EE576074}" type="datetimeFigureOut">
              <a:rPr lang="uk-UA" smtClean="0"/>
              <a:t>21.01.2016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33D7-D0BE-4D37-B285-4815C42C4EB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77478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1B61-8F4B-4E70-B5B4-8395EE576074}" type="datetimeFigureOut">
              <a:rPr lang="uk-UA" smtClean="0"/>
              <a:t>21.01.2016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33D7-D0BE-4D37-B285-4815C42C4EB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14028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1B61-8F4B-4E70-B5B4-8395EE576074}" type="datetimeFigureOut">
              <a:rPr lang="uk-UA" smtClean="0"/>
              <a:t>21.01.2016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33D7-D0BE-4D37-B285-4815C42C4EB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57336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1B61-8F4B-4E70-B5B4-8395EE576074}" type="datetimeFigureOut">
              <a:rPr lang="uk-UA" smtClean="0"/>
              <a:t>21.01.2016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33D7-D0BE-4D37-B285-4815C42C4EB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2074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A1B61-8F4B-4E70-B5B4-8395EE576074}" type="datetimeFigureOut">
              <a:rPr lang="uk-UA" smtClean="0"/>
              <a:t>21.01.2016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E33D7-D0BE-4D37-B285-4815C42C4EB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59093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A1B61-8F4B-4E70-B5B4-8395EE576074}" type="datetimeFigureOut">
              <a:rPr lang="uk-UA" smtClean="0"/>
              <a:t>21.01.2016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E33D7-D0BE-4D37-B285-4815C42C4EB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814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Agile Software Engineering</a:t>
            </a:r>
            <a:endParaRPr lang="uk-UA" dirty="0"/>
          </a:p>
        </p:txBody>
      </p:sp>
      <p:sp>
        <p:nvSpPr>
          <p:cNvPr id="5" name="Пі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Background and overview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42868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Do: </a:t>
            </a:r>
            <a:r>
              <a:rPr lang="en-US" dirty="0" smtClean="0"/>
              <a:t>Client-Driven </a:t>
            </a:r>
            <a:r>
              <a:rPr lang="en-US" dirty="0"/>
              <a:t>Approach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dirty="0">
                <a:solidFill>
                  <a:schemeClr val="accent4"/>
                </a:solidFill>
              </a:rPr>
              <a:t>Client-driven iterative development </a:t>
            </a:r>
            <a:r>
              <a:rPr lang="en-US" sz="3200" dirty="0"/>
              <a:t>implies that the choice of features for the next iteration comes from the client—whatever they perceive as the highest business value to them</a:t>
            </a:r>
            <a:r>
              <a:rPr lang="en-US" sz="3200" dirty="0" smtClean="0"/>
              <a:t>.</a:t>
            </a:r>
          </a:p>
          <a:p>
            <a:pPr marL="0" indent="0">
              <a:buNone/>
            </a:pPr>
            <a:endParaRPr lang="en-US" sz="32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Client </a:t>
            </a:r>
            <a:r>
              <a:rPr lang="en-US" dirty="0"/>
              <a:t>steers the project, iteration by iteration, requesting the features that they currently think are most </a:t>
            </a:r>
            <a:r>
              <a:rPr lang="en-US" dirty="0" smtClean="0"/>
              <a:t>valuable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Client </a:t>
            </a:r>
            <a:r>
              <a:rPr lang="en-US" dirty="0"/>
              <a:t>adaptively plans the choice for the next iteration, shortly before it </a:t>
            </a:r>
            <a:r>
              <a:rPr lang="en-US" dirty="0" smtClean="0"/>
              <a:t>starts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426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 Both Approaches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i="1" dirty="0"/>
              <a:t>Clients do not always appreciate what is technically hard or risky. Developers do not always appreciate what has high business value</a:t>
            </a:r>
            <a:r>
              <a:rPr lang="en-US" sz="3600" i="1" dirty="0" smtClean="0"/>
              <a:t>.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2102137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Timeboxed</a:t>
            </a:r>
            <a:r>
              <a:rPr lang="en-US" dirty="0"/>
              <a:t> Iterative </a:t>
            </a:r>
            <a:r>
              <a:rPr lang="en-US" dirty="0" smtClean="0"/>
              <a:t>Development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Iteration </a:t>
            </a:r>
            <a:r>
              <a:rPr lang="en-US" sz="3200" dirty="0" err="1">
                <a:solidFill>
                  <a:schemeClr val="accent4"/>
                </a:solidFill>
              </a:rPr>
              <a:t>timeboxing</a:t>
            </a:r>
            <a:r>
              <a:rPr lang="en-US" sz="3200" dirty="0"/>
              <a:t> is the practice of fixing the iteration end date </a:t>
            </a:r>
            <a:r>
              <a:rPr lang="en-US" sz="3200" dirty="0" smtClean="0"/>
              <a:t>and </a:t>
            </a:r>
            <a:r>
              <a:rPr lang="en-US" sz="3200" dirty="0"/>
              <a:t>not allowing it to change</a:t>
            </a:r>
            <a:r>
              <a:rPr lang="en-US" sz="3200" dirty="0" smtClean="0"/>
              <a:t>.</a:t>
            </a:r>
          </a:p>
          <a:p>
            <a:pPr marL="0" indent="0">
              <a:buNone/>
            </a:pPr>
            <a:endParaRPr lang="en-US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Rather </a:t>
            </a:r>
            <a:r>
              <a:rPr lang="en-US" dirty="0"/>
              <a:t>than slip the iteration end date, the </a:t>
            </a:r>
            <a:r>
              <a:rPr lang="en-US" dirty="0">
                <a:solidFill>
                  <a:schemeClr val="accent6"/>
                </a:solidFill>
              </a:rPr>
              <a:t>scope is </a:t>
            </a:r>
            <a:r>
              <a:rPr lang="en-US" dirty="0" smtClean="0">
                <a:solidFill>
                  <a:schemeClr val="accent6"/>
                </a:solidFill>
              </a:rPr>
              <a:t>reduced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Most methods </a:t>
            </a:r>
            <a:r>
              <a:rPr lang="en-US" dirty="0"/>
              <a:t>recommend an iteration </a:t>
            </a:r>
            <a:r>
              <a:rPr lang="en-US" dirty="0" err="1"/>
              <a:t>timebox</a:t>
            </a:r>
            <a:r>
              <a:rPr lang="en-US" dirty="0"/>
              <a:t> between </a:t>
            </a:r>
            <a:r>
              <a:rPr lang="en-US" dirty="0">
                <a:solidFill>
                  <a:schemeClr val="accent5"/>
                </a:solidFill>
              </a:rPr>
              <a:t>one and six weeks</a:t>
            </a:r>
            <a:endParaRPr lang="en-US" dirty="0" smtClean="0">
              <a:solidFill>
                <a:schemeClr val="accent5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Not </a:t>
            </a:r>
            <a:r>
              <a:rPr lang="en-US" dirty="0"/>
              <a:t>all </a:t>
            </a:r>
            <a:r>
              <a:rPr lang="en-US" dirty="0" err="1"/>
              <a:t>timebox</a:t>
            </a:r>
            <a:r>
              <a:rPr lang="en-US" dirty="0"/>
              <a:t> lengths need be </a:t>
            </a:r>
            <a:r>
              <a:rPr lang="en-US" dirty="0" smtClean="0"/>
              <a:t>equal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Scrum recommends </a:t>
            </a:r>
            <a:r>
              <a:rPr lang="en-US" dirty="0"/>
              <a:t>that each </a:t>
            </a:r>
            <a:r>
              <a:rPr lang="en-US" dirty="0" err="1"/>
              <a:t>timebox</a:t>
            </a:r>
            <a:r>
              <a:rPr lang="en-US" dirty="0"/>
              <a:t> be exactly </a:t>
            </a:r>
            <a:r>
              <a:rPr lang="en-US" dirty="0">
                <a:solidFill>
                  <a:schemeClr val="accent5"/>
                </a:solidFill>
              </a:rPr>
              <a:t>30 calendar </a:t>
            </a:r>
            <a:r>
              <a:rPr lang="en-US" dirty="0" smtClean="0">
                <a:solidFill>
                  <a:schemeClr val="accent5"/>
                </a:solidFill>
              </a:rPr>
              <a:t>days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697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Stability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i="1" dirty="0"/>
              <a:t>Once the requests for an iteration have been chosen and it is underway, no external stakeholders may change the work</a:t>
            </a:r>
            <a:r>
              <a:rPr lang="en-US" sz="3600" i="1" dirty="0" smtClean="0"/>
              <a:t>.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1626463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Evolutionary Development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solidFill>
                  <a:schemeClr val="accent4"/>
                </a:solidFill>
              </a:rPr>
              <a:t>Evolutionary iterative development </a:t>
            </a:r>
            <a:r>
              <a:rPr lang="en-US" sz="3200" dirty="0"/>
              <a:t>implies that the requirements, plan, estimates, and solution evolve or are refined over the course of the iterations, rather than fully defined and "frozen" in a major up-front specification effort before the development iterations begin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82654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Adaptive Development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dirty="0">
                <a:solidFill>
                  <a:schemeClr val="accent4"/>
                </a:solidFill>
              </a:rPr>
              <a:t>Adaptive development </a:t>
            </a:r>
            <a:r>
              <a:rPr lang="en-US" sz="3200" dirty="0" smtClean="0"/>
              <a:t>implies </a:t>
            </a:r>
            <a:r>
              <a:rPr lang="en-US" sz="3200" dirty="0"/>
              <a:t>that elements adapt in response to feedback from prior work—feedback from users, tests, developers, and so </a:t>
            </a:r>
            <a:r>
              <a:rPr lang="en-US" sz="3200" dirty="0" smtClean="0"/>
              <a:t>on.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5"/>
                </a:solidFill>
              </a:rPr>
              <a:t>Adaptive </a:t>
            </a:r>
            <a:r>
              <a:rPr lang="en-US" dirty="0">
                <a:solidFill>
                  <a:schemeClr val="accent5"/>
                </a:solidFill>
              </a:rPr>
              <a:t>planning </a:t>
            </a:r>
            <a:r>
              <a:rPr lang="en-US" dirty="0"/>
              <a:t>is encouraged rather than predictive </a:t>
            </a:r>
            <a:r>
              <a:rPr lang="en-US" dirty="0" smtClean="0"/>
              <a:t>planning: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157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Software Development</a:t>
            </a:r>
            <a:endParaRPr lang="uk-UA" dirty="0"/>
          </a:p>
        </p:txBody>
      </p:sp>
      <p:sp>
        <p:nvSpPr>
          <p:cNvPr id="5" name="Місце для вмісту 4"/>
          <p:cNvSpPr>
            <a:spLocks noGrp="1"/>
          </p:cNvSpPr>
          <p:nvPr>
            <p:ph idx="1"/>
          </p:nvPr>
        </p:nvSpPr>
        <p:spPr>
          <a:xfrm>
            <a:off x="838200" y="1825625"/>
            <a:ext cx="9506803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solidFill>
                  <a:schemeClr val="accent4"/>
                </a:solidFill>
              </a:rPr>
              <a:t>Agile development </a:t>
            </a:r>
            <a:r>
              <a:rPr lang="en-US" sz="3200" dirty="0"/>
              <a:t>methods apply </a:t>
            </a:r>
            <a:endParaRPr lang="en-US" sz="32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 smtClean="0"/>
              <a:t>	</a:t>
            </a:r>
            <a:r>
              <a:rPr lang="en-US" sz="3200" dirty="0" err="1" smtClean="0"/>
              <a:t>timeboxed</a:t>
            </a:r>
            <a:r>
              <a:rPr lang="en-US" sz="3200" dirty="0" smtClean="0"/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/>
              <a:t>	</a:t>
            </a:r>
            <a:r>
              <a:rPr lang="en-US" sz="3200" dirty="0" smtClean="0"/>
              <a:t>	iterative &amp; </a:t>
            </a:r>
            <a:r>
              <a:rPr lang="en-US" sz="3200" dirty="0"/>
              <a:t>evolutionary development, </a:t>
            </a:r>
            <a:endParaRPr lang="en-US" sz="32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/>
              <a:t>	</a:t>
            </a:r>
            <a:r>
              <a:rPr lang="en-US" sz="3200" dirty="0" smtClean="0"/>
              <a:t>adaptive </a:t>
            </a:r>
            <a:r>
              <a:rPr lang="en-US" sz="3200" dirty="0"/>
              <a:t>planning, </a:t>
            </a:r>
            <a:endParaRPr lang="en-US" sz="32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 smtClean="0"/>
              <a:t>	evolutionary </a:t>
            </a:r>
            <a:r>
              <a:rPr lang="en-US" sz="3200" dirty="0"/>
              <a:t>delivery, </a:t>
            </a:r>
            <a:endParaRPr lang="en-US" sz="32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 smtClean="0"/>
              <a:t>and </a:t>
            </a:r>
            <a:r>
              <a:rPr lang="en-US" sz="3200" dirty="0"/>
              <a:t>include other values and practices that encourage </a:t>
            </a:r>
            <a:r>
              <a:rPr lang="en-US" sz="3200" b="1" i="1" dirty="0" smtClean="0">
                <a:solidFill>
                  <a:schemeClr val="accent5"/>
                </a:solidFill>
              </a:rPr>
              <a:t>agility </a:t>
            </a:r>
            <a:r>
              <a:rPr lang="en-US" sz="3200" i="1" dirty="0" smtClean="0">
                <a:solidFill>
                  <a:schemeClr val="accent5"/>
                </a:solidFill>
              </a:rPr>
              <a:t>— rapid </a:t>
            </a:r>
            <a:r>
              <a:rPr lang="en-US" sz="3200" i="1" dirty="0">
                <a:solidFill>
                  <a:schemeClr val="accent5"/>
                </a:solidFill>
              </a:rPr>
              <a:t>and flexible response to change</a:t>
            </a:r>
            <a:r>
              <a:rPr lang="en-US" sz="32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35541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Lean Software Development</a:t>
            </a: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Origins of Lean Thinking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6943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Origin</a:t>
            </a:r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8" name="Місце для вмісту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798" y="2314127"/>
            <a:ext cx="3524250" cy="2857500"/>
          </a:xfrm>
        </p:spPr>
      </p:pic>
      <p:pic>
        <p:nvPicPr>
          <p:cNvPr id="9" name="Місце для вмісту 8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317" y="2314127"/>
            <a:ext cx="1394475" cy="1387699"/>
          </a:xfr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698" y="2568997"/>
            <a:ext cx="2194893" cy="87795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878" y="4091633"/>
            <a:ext cx="2223568" cy="52070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476223" y="3301716"/>
            <a:ext cx="518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vs.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028790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увати 12"/>
          <p:cNvGrpSpPr/>
          <p:nvPr/>
        </p:nvGrpSpPr>
        <p:grpSpPr>
          <a:xfrm>
            <a:off x="1562791" y="196273"/>
            <a:ext cx="9168015" cy="6248400"/>
            <a:chOff x="889000" y="279400"/>
            <a:chExt cx="10490200" cy="6248400"/>
          </a:xfrm>
        </p:grpSpPr>
        <p:sp>
          <p:nvSpPr>
            <p:cNvPr id="4" name="Прямокутник 3"/>
            <p:cNvSpPr/>
            <p:nvPr/>
          </p:nvSpPr>
          <p:spPr>
            <a:xfrm>
              <a:off x="889000" y="5892800"/>
              <a:ext cx="10490200" cy="635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bg1"/>
                  </a:solidFill>
                </a:rPr>
                <a:t>Corporate Management </a:t>
              </a:r>
              <a:r>
                <a:rPr lang="en-US" sz="3600" dirty="0">
                  <a:solidFill>
                    <a:schemeClr val="bg1"/>
                  </a:solidFill>
                </a:rPr>
                <a:t>C</a:t>
              </a:r>
              <a:r>
                <a:rPr lang="en-US" sz="3600" dirty="0" smtClean="0">
                  <a:solidFill>
                    <a:schemeClr val="bg1"/>
                  </a:solidFill>
                </a:rPr>
                <a:t>ulture</a:t>
              </a:r>
              <a:endParaRPr lang="uk-UA" sz="3600" dirty="0">
                <a:solidFill>
                  <a:schemeClr val="bg1"/>
                </a:solidFill>
              </a:endParaRPr>
            </a:p>
          </p:txBody>
        </p:sp>
        <p:sp>
          <p:nvSpPr>
            <p:cNvPr id="5" name="Прямокутник 4"/>
            <p:cNvSpPr/>
            <p:nvPr/>
          </p:nvSpPr>
          <p:spPr>
            <a:xfrm>
              <a:off x="1517068" y="1676400"/>
              <a:ext cx="1491950" cy="42164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3600" dirty="0" smtClean="0">
                  <a:solidFill>
                    <a:schemeClr val="bg1"/>
                  </a:solidFill>
                </a:rPr>
                <a:t>Respect for People</a:t>
              </a:r>
              <a:endParaRPr lang="uk-UA" sz="3600" dirty="0">
                <a:solidFill>
                  <a:schemeClr val="bg1"/>
                </a:solidFill>
              </a:endParaRPr>
            </a:p>
          </p:txBody>
        </p:sp>
        <p:sp>
          <p:nvSpPr>
            <p:cNvPr id="6" name="Прямокутник 5"/>
            <p:cNvSpPr/>
            <p:nvPr/>
          </p:nvSpPr>
          <p:spPr>
            <a:xfrm>
              <a:off x="9259181" y="1676400"/>
              <a:ext cx="1497721" cy="42164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3600" dirty="0" smtClean="0">
                  <a:solidFill>
                    <a:schemeClr val="bg1"/>
                  </a:solidFill>
                </a:rPr>
                <a:t>Continuous Improvement</a:t>
              </a:r>
              <a:endParaRPr lang="uk-UA" sz="3600" dirty="0">
                <a:solidFill>
                  <a:schemeClr val="bg1"/>
                </a:solidFill>
              </a:endParaRPr>
            </a:p>
          </p:txBody>
        </p:sp>
        <p:sp>
          <p:nvSpPr>
            <p:cNvPr id="7" name="Рівнобедрений трикутник 6"/>
            <p:cNvSpPr/>
            <p:nvPr/>
          </p:nvSpPr>
          <p:spPr>
            <a:xfrm>
              <a:off x="889000" y="279400"/>
              <a:ext cx="10490200" cy="1397000"/>
            </a:xfrm>
            <a:prstGeom prst="triangl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3600" dirty="0" smtClean="0">
                  <a:solidFill>
                    <a:schemeClr val="bg1"/>
                  </a:solidFill>
                </a:rPr>
                <a:t>Corporate Goal</a:t>
              </a:r>
              <a:endParaRPr lang="uk-UA" sz="3600" dirty="0">
                <a:solidFill>
                  <a:schemeClr val="bg1"/>
                </a:solidFill>
              </a:endParaRPr>
            </a:p>
          </p:txBody>
        </p:sp>
        <p:sp>
          <p:nvSpPr>
            <p:cNvPr id="11" name="Округлений прямокутник 10"/>
            <p:cNvSpPr/>
            <p:nvPr/>
          </p:nvSpPr>
          <p:spPr>
            <a:xfrm>
              <a:off x="4038600" y="2111718"/>
              <a:ext cx="4191000" cy="144780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smtClean="0">
                  <a:solidFill>
                    <a:schemeClr val="bg1"/>
                  </a:solidFill>
                </a:rPr>
                <a:t>Product Development</a:t>
              </a:r>
              <a:endParaRPr lang="uk-UA" sz="3600" dirty="0">
                <a:solidFill>
                  <a:schemeClr val="bg1"/>
                </a:solidFill>
              </a:endParaRPr>
            </a:p>
          </p:txBody>
        </p:sp>
        <p:sp>
          <p:nvSpPr>
            <p:cNvPr id="12" name="Округлений прямокутник 11"/>
            <p:cNvSpPr/>
            <p:nvPr/>
          </p:nvSpPr>
          <p:spPr>
            <a:xfrm>
              <a:off x="4038600" y="4002259"/>
              <a:ext cx="4191000" cy="144780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bg1"/>
                  </a:solidFill>
                </a:rPr>
                <a:t>14 Principles</a:t>
              </a:r>
              <a:endParaRPr lang="uk-UA" sz="3600" dirty="0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5223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uk-UA" dirty="0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software methodologies matter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97049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Групувати 27"/>
          <p:cNvGrpSpPr/>
          <p:nvPr/>
        </p:nvGrpSpPr>
        <p:grpSpPr>
          <a:xfrm>
            <a:off x="9575800" y="317500"/>
            <a:ext cx="2349500" cy="1879600"/>
            <a:chOff x="889000" y="279400"/>
            <a:chExt cx="10490200" cy="6248400"/>
          </a:xfrm>
        </p:grpSpPr>
        <p:sp>
          <p:nvSpPr>
            <p:cNvPr id="22" name="Прямокутник 21"/>
            <p:cNvSpPr/>
            <p:nvPr/>
          </p:nvSpPr>
          <p:spPr>
            <a:xfrm>
              <a:off x="889000" y="5892800"/>
              <a:ext cx="10490200" cy="635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Corporate Management </a:t>
              </a:r>
              <a:r>
                <a:rPr lang="en-US" sz="900" dirty="0"/>
                <a:t>C</a:t>
              </a:r>
              <a:r>
                <a:rPr lang="en-US" sz="900" dirty="0" smtClean="0"/>
                <a:t>ulture</a:t>
              </a:r>
              <a:endParaRPr lang="uk-UA" sz="900" dirty="0"/>
            </a:p>
          </p:txBody>
        </p:sp>
        <p:sp>
          <p:nvSpPr>
            <p:cNvPr id="23" name="Прямокутник 22"/>
            <p:cNvSpPr/>
            <p:nvPr/>
          </p:nvSpPr>
          <p:spPr>
            <a:xfrm>
              <a:off x="1517068" y="1676400"/>
              <a:ext cx="1149932" cy="42164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900" dirty="0" smtClean="0"/>
                <a:t>Respect for People</a:t>
              </a:r>
              <a:endParaRPr lang="uk-UA" sz="900" dirty="0"/>
            </a:p>
          </p:txBody>
        </p:sp>
        <p:sp>
          <p:nvSpPr>
            <p:cNvPr id="24" name="Прямокутник 23"/>
            <p:cNvSpPr/>
            <p:nvPr/>
          </p:nvSpPr>
          <p:spPr>
            <a:xfrm>
              <a:off x="9606968" y="1676400"/>
              <a:ext cx="1149932" cy="42164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900" dirty="0" smtClean="0"/>
                <a:t>Continuous Improvement</a:t>
              </a:r>
              <a:endParaRPr lang="uk-UA" sz="900" dirty="0"/>
            </a:p>
          </p:txBody>
        </p:sp>
        <p:sp>
          <p:nvSpPr>
            <p:cNvPr id="25" name="Рівнобедрений трикутник 24"/>
            <p:cNvSpPr/>
            <p:nvPr/>
          </p:nvSpPr>
          <p:spPr>
            <a:xfrm>
              <a:off x="889000" y="279400"/>
              <a:ext cx="10490200" cy="1397000"/>
            </a:xfrm>
            <a:prstGeom prst="triangl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dirty="0" smtClean="0"/>
                <a:t>Corporate Goal</a:t>
              </a:r>
              <a:endParaRPr lang="uk-UA" sz="900" dirty="0"/>
            </a:p>
          </p:txBody>
        </p:sp>
        <p:sp>
          <p:nvSpPr>
            <p:cNvPr id="26" name="Округлений прямокутник 25"/>
            <p:cNvSpPr/>
            <p:nvPr/>
          </p:nvSpPr>
          <p:spPr>
            <a:xfrm>
              <a:off x="4038600" y="2111718"/>
              <a:ext cx="4191000" cy="144780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smtClean="0"/>
                <a:t>Product Development</a:t>
              </a:r>
              <a:endParaRPr lang="uk-UA" sz="900" dirty="0"/>
            </a:p>
          </p:txBody>
        </p:sp>
        <p:sp>
          <p:nvSpPr>
            <p:cNvPr id="27" name="Округлений прямокутник 26"/>
            <p:cNvSpPr/>
            <p:nvPr/>
          </p:nvSpPr>
          <p:spPr>
            <a:xfrm>
              <a:off x="4038600" y="4002259"/>
              <a:ext cx="4191000" cy="144780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14 Principles</a:t>
              </a:r>
              <a:endParaRPr lang="uk-UA" sz="900" dirty="0" smtClean="0"/>
            </a:p>
          </p:txBody>
        </p:sp>
      </p:grpSp>
      <p:sp>
        <p:nvSpPr>
          <p:cNvPr id="29" name="Заголовок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Corporate Goal</a:t>
            </a:r>
            <a:endParaRPr lang="uk-UA" dirty="0">
              <a:solidFill>
                <a:schemeClr val="accent4"/>
              </a:solidFill>
            </a:endParaRPr>
          </a:p>
        </p:txBody>
      </p:sp>
      <p:sp>
        <p:nvSpPr>
          <p:cNvPr id="31" name="Місце для тексту 30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418012" cy="3811588"/>
          </a:xfrm>
        </p:spPr>
        <p:txBody>
          <a:bodyPr>
            <a:norm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/>
              <a:t>Sustainable shortest lead time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/>
              <a:t>Best quality and value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/>
              <a:t>Lowest cost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/>
              <a:t>High morale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/>
              <a:t>Safety</a:t>
            </a:r>
          </a:p>
        </p:txBody>
      </p:sp>
    </p:spTree>
    <p:extLst>
      <p:ext uri="{BB962C8B-B14F-4D97-AF65-F5344CB8AC3E}">
        <p14:creationId xmlns:p14="http://schemas.microsoft.com/office/powerpoint/2010/main" val="670564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кутник 2"/>
          <p:cNvSpPr/>
          <p:nvPr/>
        </p:nvSpPr>
        <p:spPr>
          <a:xfrm>
            <a:off x="7821386" y="4335236"/>
            <a:ext cx="2152634" cy="1175657"/>
          </a:xfrm>
          <a:prstGeom prst="rect">
            <a:avLst/>
          </a:prstGeom>
          <a:pattFill prst="wdUpDiag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accent4"/>
              </a:solidFill>
            </a:endParaRPr>
          </a:p>
        </p:txBody>
      </p:sp>
      <p:grpSp>
        <p:nvGrpSpPr>
          <p:cNvPr id="28" name="Групувати 27"/>
          <p:cNvGrpSpPr/>
          <p:nvPr/>
        </p:nvGrpSpPr>
        <p:grpSpPr>
          <a:xfrm>
            <a:off x="9575800" y="317500"/>
            <a:ext cx="2349500" cy="1879600"/>
            <a:chOff x="889000" y="279400"/>
            <a:chExt cx="10490200" cy="6248400"/>
          </a:xfrm>
        </p:grpSpPr>
        <p:sp>
          <p:nvSpPr>
            <p:cNvPr id="22" name="Прямокутник 21"/>
            <p:cNvSpPr/>
            <p:nvPr/>
          </p:nvSpPr>
          <p:spPr>
            <a:xfrm>
              <a:off x="889000" y="5892800"/>
              <a:ext cx="10490200" cy="635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Corporate Management </a:t>
              </a:r>
              <a:r>
                <a:rPr lang="en-US" sz="900" dirty="0"/>
                <a:t>C</a:t>
              </a:r>
              <a:r>
                <a:rPr lang="en-US" sz="900" dirty="0" smtClean="0"/>
                <a:t>ulture</a:t>
              </a:r>
              <a:endParaRPr lang="uk-UA" sz="900" dirty="0"/>
            </a:p>
          </p:txBody>
        </p:sp>
        <p:sp>
          <p:nvSpPr>
            <p:cNvPr id="23" name="Прямокутник 22"/>
            <p:cNvSpPr/>
            <p:nvPr/>
          </p:nvSpPr>
          <p:spPr>
            <a:xfrm>
              <a:off x="1517068" y="1676400"/>
              <a:ext cx="1149932" cy="42164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900" dirty="0" smtClean="0"/>
                <a:t>Respect for People</a:t>
              </a:r>
              <a:endParaRPr lang="uk-UA" sz="900" dirty="0"/>
            </a:p>
          </p:txBody>
        </p:sp>
        <p:sp>
          <p:nvSpPr>
            <p:cNvPr id="24" name="Прямокутник 23"/>
            <p:cNvSpPr/>
            <p:nvPr/>
          </p:nvSpPr>
          <p:spPr>
            <a:xfrm>
              <a:off x="9606968" y="1676400"/>
              <a:ext cx="1149932" cy="42164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900" dirty="0" smtClean="0"/>
                <a:t>Continuous Improvement</a:t>
              </a:r>
              <a:endParaRPr lang="uk-UA" sz="900" dirty="0"/>
            </a:p>
          </p:txBody>
        </p:sp>
        <p:sp>
          <p:nvSpPr>
            <p:cNvPr id="25" name="Рівнобедрений трикутник 24"/>
            <p:cNvSpPr/>
            <p:nvPr/>
          </p:nvSpPr>
          <p:spPr>
            <a:xfrm>
              <a:off x="889000" y="279400"/>
              <a:ext cx="10490200" cy="1397000"/>
            </a:xfrm>
            <a:prstGeom prst="triangl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dirty="0" smtClean="0"/>
                <a:t>Corporate Goal</a:t>
              </a:r>
              <a:endParaRPr lang="uk-UA" sz="900" dirty="0"/>
            </a:p>
          </p:txBody>
        </p:sp>
        <p:sp>
          <p:nvSpPr>
            <p:cNvPr id="26" name="Округлений прямокутник 25"/>
            <p:cNvSpPr/>
            <p:nvPr/>
          </p:nvSpPr>
          <p:spPr>
            <a:xfrm>
              <a:off x="4038600" y="2111718"/>
              <a:ext cx="4191000" cy="144780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smtClean="0"/>
                <a:t>Product Development</a:t>
              </a:r>
              <a:endParaRPr lang="uk-UA" sz="900" dirty="0"/>
            </a:p>
          </p:txBody>
        </p:sp>
        <p:sp>
          <p:nvSpPr>
            <p:cNvPr id="27" name="Округлений прямокутник 26"/>
            <p:cNvSpPr/>
            <p:nvPr/>
          </p:nvSpPr>
          <p:spPr>
            <a:xfrm>
              <a:off x="4038600" y="4002259"/>
              <a:ext cx="4191000" cy="144780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14 Principles</a:t>
              </a:r>
              <a:endParaRPr lang="uk-UA" sz="900" dirty="0" smtClean="0"/>
            </a:p>
          </p:txBody>
        </p:sp>
      </p:grpSp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839788" y="457200"/>
            <a:ext cx="4722812" cy="1600200"/>
          </a:xfrm>
        </p:spPr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Corporate Mgmt. Culture</a:t>
            </a:r>
            <a:endParaRPr lang="uk-UA" dirty="0">
              <a:solidFill>
                <a:schemeClr val="accent4"/>
              </a:solidFill>
            </a:endParaRPr>
          </a:p>
        </p:txBody>
      </p:sp>
      <p:sp>
        <p:nvSpPr>
          <p:cNvPr id="31" name="Місце для тексту 30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722812" cy="2490107"/>
          </a:xfrm>
        </p:spPr>
        <p:txBody>
          <a:bodyPr>
            <a:norm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/>
              <a:t>Managers as mentors/coaches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/>
              <a:t>Managers grown from within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/>
              <a:t>Managers as experienced engineers: “my manager </a:t>
            </a:r>
            <a:r>
              <a:rPr lang="en-US" sz="2400" i="1" dirty="0" smtClean="0"/>
              <a:t>can</a:t>
            </a:r>
            <a:r>
              <a:rPr lang="en-US" sz="2400" dirty="0" smtClean="0"/>
              <a:t> do my work better than me”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 smtClean="0"/>
          </a:p>
        </p:txBody>
      </p:sp>
      <p:graphicFrame>
        <p:nvGraphicFramePr>
          <p:cNvPr id="2" name="Таблиця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136292"/>
              </p:ext>
            </p:extLst>
          </p:nvPr>
        </p:nvGraphicFramePr>
        <p:xfrm>
          <a:off x="5412922" y="2707965"/>
          <a:ext cx="6373002" cy="297049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812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4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2678">
                <a:tc>
                  <a:txBody>
                    <a:bodyPr/>
                    <a:lstStyle/>
                    <a:p>
                      <a:pPr algn="ctr"/>
                      <a:endParaRPr lang="uk-UA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Work expert</a:t>
                      </a:r>
                      <a:endParaRPr lang="uk-UA" sz="2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General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</a:rPr>
                        <a:t> manager</a:t>
                      </a:r>
                      <a:endParaRPr lang="uk-UA" sz="2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390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Top-down</a:t>
                      </a:r>
                      <a:endParaRPr lang="uk-UA" sz="2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Task Master: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“Here is what and how to do: do it!”</a:t>
                      </a:r>
                      <a:endParaRPr lang="uk-UA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Bureaucrat:</a:t>
                      </a:r>
                      <a:endParaRPr lang="en-US" sz="1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“Follow the rules!”</a:t>
                      </a:r>
                      <a:endParaRPr lang="uk-UA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390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Bottom-up</a:t>
                      </a:r>
                      <a:endParaRPr lang="uk-UA" sz="2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Coach/Mentor: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“Here is what we need to reach: I will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guide and coach”</a:t>
                      </a:r>
                      <a:endParaRPr lang="uk-UA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Facilitator: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“You are empowered!”</a:t>
                      </a:r>
                      <a:endParaRPr lang="uk-UA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Прямокутник 12"/>
          <p:cNvSpPr/>
          <p:nvPr/>
        </p:nvSpPr>
        <p:spPr>
          <a:xfrm>
            <a:off x="5562600" y="6020707"/>
            <a:ext cx="285623" cy="254000"/>
          </a:xfrm>
          <a:prstGeom prst="rect">
            <a:avLst/>
          </a:prstGeom>
          <a:pattFill prst="wdUpDiag">
            <a:fgClr>
              <a:schemeClr val="accent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48223" y="5978430"/>
            <a:ext cx="1389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Toyota leaders</a:t>
            </a:r>
            <a:endParaRPr lang="uk-UA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03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Групувати 27"/>
          <p:cNvGrpSpPr/>
          <p:nvPr/>
        </p:nvGrpSpPr>
        <p:grpSpPr>
          <a:xfrm>
            <a:off x="9575800" y="317500"/>
            <a:ext cx="2349500" cy="1879600"/>
            <a:chOff x="889000" y="279400"/>
            <a:chExt cx="10490200" cy="6248400"/>
          </a:xfrm>
        </p:grpSpPr>
        <p:sp>
          <p:nvSpPr>
            <p:cNvPr id="22" name="Прямокутник 21"/>
            <p:cNvSpPr/>
            <p:nvPr/>
          </p:nvSpPr>
          <p:spPr>
            <a:xfrm>
              <a:off x="889000" y="5892800"/>
              <a:ext cx="10490200" cy="635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Corporate Management </a:t>
              </a:r>
              <a:r>
                <a:rPr lang="en-US" sz="900" dirty="0"/>
                <a:t>C</a:t>
              </a:r>
              <a:r>
                <a:rPr lang="en-US" sz="900" dirty="0" smtClean="0"/>
                <a:t>ulture</a:t>
              </a:r>
              <a:endParaRPr lang="uk-UA" sz="900" dirty="0"/>
            </a:p>
          </p:txBody>
        </p:sp>
        <p:sp>
          <p:nvSpPr>
            <p:cNvPr id="23" name="Прямокутник 22"/>
            <p:cNvSpPr/>
            <p:nvPr/>
          </p:nvSpPr>
          <p:spPr>
            <a:xfrm>
              <a:off x="1517068" y="1676400"/>
              <a:ext cx="1149932" cy="42164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900" dirty="0" smtClean="0"/>
                <a:t>Respect for People</a:t>
              </a:r>
              <a:endParaRPr lang="uk-UA" sz="900" dirty="0"/>
            </a:p>
          </p:txBody>
        </p:sp>
        <p:sp>
          <p:nvSpPr>
            <p:cNvPr id="24" name="Прямокутник 23"/>
            <p:cNvSpPr/>
            <p:nvPr/>
          </p:nvSpPr>
          <p:spPr>
            <a:xfrm>
              <a:off x="9606968" y="1676400"/>
              <a:ext cx="1149932" cy="42164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900" dirty="0" smtClean="0"/>
                <a:t>Continuous Improvement</a:t>
              </a:r>
              <a:endParaRPr lang="uk-UA" sz="900" dirty="0"/>
            </a:p>
          </p:txBody>
        </p:sp>
        <p:sp>
          <p:nvSpPr>
            <p:cNvPr id="25" name="Рівнобедрений трикутник 24"/>
            <p:cNvSpPr/>
            <p:nvPr/>
          </p:nvSpPr>
          <p:spPr>
            <a:xfrm>
              <a:off x="889000" y="279400"/>
              <a:ext cx="10490200" cy="1397000"/>
            </a:xfrm>
            <a:prstGeom prst="triangl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dirty="0" smtClean="0"/>
                <a:t>Corporate Goal</a:t>
              </a:r>
              <a:endParaRPr lang="uk-UA" sz="900" dirty="0"/>
            </a:p>
          </p:txBody>
        </p:sp>
        <p:sp>
          <p:nvSpPr>
            <p:cNvPr id="26" name="Округлений прямокутник 25"/>
            <p:cNvSpPr/>
            <p:nvPr/>
          </p:nvSpPr>
          <p:spPr>
            <a:xfrm>
              <a:off x="4038600" y="2111718"/>
              <a:ext cx="4191000" cy="144780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smtClean="0"/>
                <a:t>Product Development</a:t>
              </a:r>
              <a:endParaRPr lang="uk-UA" sz="900" dirty="0"/>
            </a:p>
          </p:txBody>
        </p:sp>
        <p:sp>
          <p:nvSpPr>
            <p:cNvPr id="27" name="Округлений прямокутник 26"/>
            <p:cNvSpPr/>
            <p:nvPr/>
          </p:nvSpPr>
          <p:spPr>
            <a:xfrm>
              <a:off x="4038600" y="4002259"/>
              <a:ext cx="4191000" cy="144780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14 Principles</a:t>
              </a:r>
              <a:endParaRPr lang="uk-UA" sz="900" dirty="0" smtClean="0"/>
            </a:p>
          </p:txBody>
        </p:sp>
      </p:grpSp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839788" y="457200"/>
            <a:ext cx="4722812" cy="1600200"/>
          </a:xfrm>
        </p:spPr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Respect for People</a:t>
            </a:r>
            <a:endParaRPr lang="uk-UA" dirty="0">
              <a:solidFill>
                <a:schemeClr val="accent4"/>
              </a:solidFill>
            </a:endParaRPr>
          </a:p>
        </p:txBody>
      </p:sp>
      <p:sp>
        <p:nvSpPr>
          <p:cNvPr id="31" name="Місце для тексту 30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853112" cy="3811588"/>
          </a:xfrm>
        </p:spPr>
        <p:txBody>
          <a:bodyPr>
            <a:norm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/>
              <a:t>Don’t trouble people (with waiting, defects, overload, wasteful work)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/>
              <a:t>Invest in people development (for both engineering and problem solving)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/>
              <a:t>Let people evolve own practices &amp; improvements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/>
              <a:t>Develop teams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/>
              <a:t>Build partners</a:t>
            </a:r>
          </a:p>
        </p:txBody>
      </p:sp>
    </p:spTree>
    <p:extLst>
      <p:ext uri="{BB962C8B-B14F-4D97-AF65-F5344CB8AC3E}">
        <p14:creationId xmlns:p14="http://schemas.microsoft.com/office/powerpoint/2010/main" val="1773781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Групувати 27"/>
          <p:cNvGrpSpPr/>
          <p:nvPr/>
        </p:nvGrpSpPr>
        <p:grpSpPr>
          <a:xfrm>
            <a:off x="9575800" y="317500"/>
            <a:ext cx="2349500" cy="1879600"/>
            <a:chOff x="889000" y="279400"/>
            <a:chExt cx="10490200" cy="6248400"/>
          </a:xfrm>
        </p:grpSpPr>
        <p:sp>
          <p:nvSpPr>
            <p:cNvPr id="22" name="Прямокутник 21"/>
            <p:cNvSpPr/>
            <p:nvPr/>
          </p:nvSpPr>
          <p:spPr>
            <a:xfrm>
              <a:off x="889000" y="5892800"/>
              <a:ext cx="10490200" cy="635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Corporate Management </a:t>
              </a:r>
              <a:r>
                <a:rPr lang="en-US" sz="900" dirty="0"/>
                <a:t>C</a:t>
              </a:r>
              <a:r>
                <a:rPr lang="en-US" sz="900" dirty="0" smtClean="0"/>
                <a:t>ulture</a:t>
              </a:r>
              <a:endParaRPr lang="uk-UA" sz="900" dirty="0"/>
            </a:p>
          </p:txBody>
        </p:sp>
        <p:sp>
          <p:nvSpPr>
            <p:cNvPr id="23" name="Прямокутник 22"/>
            <p:cNvSpPr/>
            <p:nvPr/>
          </p:nvSpPr>
          <p:spPr>
            <a:xfrm>
              <a:off x="1517068" y="1676400"/>
              <a:ext cx="1149932" cy="42164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900" dirty="0" smtClean="0"/>
                <a:t>Respect for People</a:t>
              </a:r>
              <a:endParaRPr lang="uk-UA" sz="900" dirty="0"/>
            </a:p>
          </p:txBody>
        </p:sp>
        <p:sp>
          <p:nvSpPr>
            <p:cNvPr id="24" name="Прямокутник 23"/>
            <p:cNvSpPr/>
            <p:nvPr/>
          </p:nvSpPr>
          <p:spPr>
            <a:xfrm>
              <a:off x="9606968" y="1676400"/>
              <a:ext cx="1149932" cy="42164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900" dirty="0" smtClean="0"/>
                <a:t>Continuous Improvement</a:t>
              </a:r>
              <a:endParaRPr lang="uk-UA" sz="900" dirty="0"/>
            </a:p>
          </p:txBody>
        </p:sp>
        <p:sp>
          <p:nvSpPr>
            <p:cNvPr id="25" name="Рівнобедрений трикутник 24"/>
            <p:cNvSpPr/>
            <p:nvPr/>
          </p:nvSpPr>
          <p:spPr>
            <a:xfrm>
              <a:off x="889000" y="279400"/>
              <a:ext cx="10490200" cy="1397000"/>
            </a:xfrm>
            <a:prstGeom prst="triangl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dirty="0" smtClean="0"/>
                <a:t>Corporate Goal</a:t>
              </a:r>
              <a:endParaRPr lang="uk-UA" sz="900" dirty="0"/>
            </a:p>
          </p:txBody>
        </p:sp>
        <p:sp>
          <p:nvSpPr>
            <p:cNvPr id="26" name="Округлений прямокутник 25"/>
            <p:cNvSpPr/>
            <p:nvPr/>
          </p:nvSpPr>
          <p:spPr>
            <a:xfrm>
              <a:off x="4038600" y="2111718"/>
              <a:ext cx="4191000" cy="144780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smtClean="0"/>
                <a:t>Product Development</a:t>
              </a:r>
              <a:endParaRPr lang="uk-UA" sz="900" dirty="0"/>
            </a:p>
          </p:txBody>
        </p:sp>
        <p:sp>
          <p:nvSpPr>
            <p:cNvPr id="27" name="Округлений прямокутник 26"/>
            <p:cNvSpPr/>
            <p:nvPr/>
          </p:nvSpPr>
          <p:spPr>
            <a:xfrm>
              <a:off x="4038600" y="4002259"/>
              <a:ext cx="4191000" cy="144780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14 Principles</a:t>
              </a:r>
              <a:endParaRPr lang="uk-UA" sz="900" dirty="0" smtClean="0"/>
            </a:p>
          </p:txBody>
        </p:sp>
      </p:grpSp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839788" y="457200"/>
            <a:ext cx="4722812" cy="1600200"/>
          </a:xfrm>
        </p:spPr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Continuous Improvement</a:t>
            </a:r>
            <a:endParaRPr lang="uk-UA" dirty="0">
              <a:solidFill>
                <a:schemeClr val="accent4"/>
              </a:solidFill>
            </a:endParaRPr>
          </a:p>
        </p:txBody>
      </p:sp>
      <p:sp>
        <p:nvSpPr>
          <p:cNvPr id="31" name="Місце для тексту 30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853112" cy="3811588"/>
          </a:xfrm>
        </p:spPr>
        <p:txBody>
          <a:bodyPr>
            <a:norm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/>
              <a:t>Go See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/>
              <a:t>Kaizen </a:t>
            </a:r>
            <a:endParaRPr lang="en-US" sz="2400" dirty="0" smtClean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/>
              <a:t>Perfection challenge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32835" y="2988040"/>
            <a:ext cx="3720130" cy="3323987"/>
          </a:xfrm>
          <a:prstGeom prst="rect">
            <a:avLst/>
          </a:prstGeom>
          <a:solidFill>
            <a:schemeClr val="accent4"/>
          </a:solidFill>
        </p:spPr>
        <p:txBody>
          <a:bodyPr wrap="square" lIns="274320" tIns="182880" rIns="274320" bIns="182880" rtlCol="0">
            <a:spAutoFit/>
          </a:bodyPr>
          <a:lstStyle/>
          <a:p>
            <a:r>
              <a:rPr lang="en-US" sz="2400" b="1" dirty="0" smtClean="0"/>
              <a:t>Wastes</a:t>
            </a: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Overproduction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Waiting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Extra processes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Partially done work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Task switching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Defects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Handoff, movements</a:t>
            </a:r>
            <a:endParaRPr lang="uk-UA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8869550" y="2988040"/>
            <a:ext cx="2823337" cy="1846659"/>
          </a:xfrm>
          <a:prstGeom prst="rect">
            <a:avLst/>
          </a:prstGeom>
          <a:solidFill>
            <a:schemeClr val="accent3"/>
          </a:solidFill>
        </p:spPr>
        <p:txBody>
          <a:bodyPr wrap="none" lIns="274320" tIns="182880" rIns="274320" bIns="182880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Sources of wastes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NVA activities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Overburden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Variability</a:t>
            </a:r>
          </a:p>
        </p:txBody>
      </p:sp>
    </p:spTree>
    <p:extLst>
      <p:ext uri="{BB962C8B-B14F-4D97-AF65-F5344CB8AC3E}">
        <p14:creationId xmlns:p14="http://schemas.microsoft.com/office/powerpoint/2010/main" val="1080221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Групувати 27"/>
          <p:cNvGrpSpPr/>
          <p:nvPr/>
        </p:nvGrpSpPr>
        <p:grpSpPr>
          <a:xfrm>
            <a:off x="9575800" y="317500"/>
            <a:ext cx="2349500" cy="1879600"/>
            <a:chOff x="889000" y="279400"/>
            <a:chExt cx="10490200" cy="6248400"/>
          </a:xfrm>
        </p:grpSpPr>
        <p:sp>
          <p:nvSpPr>
            <p:cNvPr id="22" name="Прямокутник 21"/>
            <p:cNvSpPr/>
            <p:nvPr/>
          </p:nvSpPr>
          <p:spPr>
            <a:xfrm>
              <a:off x="889000" y="5892800"/>
              <a:ext cx="10490200" cy="635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Corporate Management </a:t>
              </a:r>
              <a:r>
                <a:rPr lang="en-US" sz="900" dirty="0"/>
                <a:t>C</a:t>
              </a:r>
              <a:r>
                <a:rPr lang="en-US" sz="900" dirty="0" smtClean="0"/>
                <a:t>ulture</a:t>
              </a:r>
              <a:endParaRPr lang="uk-UA" sz="900" dirty="0"/>
            </a:p>
          </p:txBody>
        </p:sp>
        <p:sp>
          <p:nvSpPr>
            <p:cNvPr id="23" name="Прямокутник 22"/>
            <p:cNvSpPr/>
            <p:nvPr/>
          </p:nvSpPr>
          <p:spPr>
            <a:xfrm>
              <a:off x="1517068" y="1676400"/>
              <a:ext cx="1149932" cy="42164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900" dirty="0" smtClean="0"/>
                <a:t>Respect for People</a:t>
              </a:r>
              <a:endParaRPr lang="uk-UA" sz="900" dirty="0"/>
            </a:p>
          </p:txBody>
        </p:sp>
        <p:sp>
          <p:nvSpPr>
            <p:cNvPr id="24" name="Прямокутник 23"/>
            <p:cNvSpPr/>
            <p:nvPr/>
          </p:nvSpPr>
          <p:spPr>
            <a:xfrm>
              <a:off x="9606968" y="1676400"/>
              <a:ext cx="1149932" cy="42164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900" dirty="0" smtClean="0"/>
                <a:t>Continuous Improvement</a:t>
              </a:r>
              <a:endParaRPr lang="uk-UA" sz="900" dirty="0"/>
            </a:p>
          </p:txBody>
        </p:sp>
        <p:sp>
          <p:nvSpPr>
            <p:cNvPr id="25" name="Рівнобедрений трикутник 24"/>
            <p:cNvSpPr/>
            <p:nvPr/>
          </p:nvSpPr>
          <p:spPr>
            <a:xfrm>
              <a:off x="889000" y="279400"/>
              <a:ext cx="10490200" cy="1397000"/>
            </a:xfrm>
            <a:prstGeom prst="triangl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dirty="0" smtClean="0"/>
                <a:t>Corporate Goal</a:t>
              </a:r>
              <a:endParaRPr lang="uk-UA" sz="900" dirty="0"/>
            </a:p>
          </p:txBody>
        </p:sp>
        <p:sp>
          <p:nvSpPr>
            <p:cNvPr id="26" name="Округлений прямокутник 25"/>
            <p:cNvSpPr/>
            <p:nvPr/>
          </p:nvSpPr>
          <p:spPr>
            <a:xfrm>
              <a:off x="4038600" y="2111718"/>
              <a:ext cx="4191000" cy="144780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smtClean="0"/>
                <a:t>Product Development</a:t>
              </a:r>
              <a:endParaRPr lang="uk-UA" sz="900" dirty="0"/>
            </a:p>
          </p:txBody>
        </p:sp>
        <p:sp>
          <p:nvSpPr>
            <p:cNvPr id="27" name="Округлений прямокутник 26"/>
            <p:cNvSpPr/>
            <p:nvPr/>
          </p:nvSpPr>
          <p:spPr>
            <a:xfrm>
              <a:off x="4038600" y="4002259"/>
              <a:ext cx="4191000" cy="144780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14 Principles</a:t>
              </a:r>
              <a:endParaRPr lang="uk-UA" sz="900" dirty="0" smtClean="0"/>
            </a:p>
          </p:txBody>
        </p:sp>
      </p:grpSp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839788" y="357450"/>
            <a:ext cx="4722812" cy="606829"/>
          </a:xfrm>
        </p:spPr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14 Principles</a:t>
            </a:r>
            <a:endParaRPr lang="uk-UA" dirty="0">
              <a:solidFill>
                <a:schemeClr val="accent4"/>
              </a:solidFill>
            </a:endParaRPr>
          </a:p>
        </p:txBody>
      </p:sp>
      <p:sp>
        <p:nvSpPr>
          <p:cNvPr id="31" name="Місце для тексту 30"/>
          <p:cNvSpPr>
            <a:spLocks noGrp="1"/>
          </p:cNvSpPr>
          <p:nvPr>
            <p:ph type="body" sz="half" idx="2"/>
          </p:nvPr>
        </p:nvSpPr>
        <p:spPr>
          <a:xfrm>
            <a:off x="873038" y="1121328"/>
            <a:ext cx="7289079" cy="5246226"/>
          </a:xfrm>
        </p:spPr>
        <p:txBody>
          <a:bodyPr numCol="1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Long-term philosophy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Move toward flow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Pull systems, decide as late as possible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Work leveling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Stop-n-Fix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Master norms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Simple visual mgmt. (aka </a:t>
            </a:r>
            <a:r>
              <a:rPr lang="en-US" sz="1800" i="1" dirty="0" smtClean="0"/>
              <a:t>Kanban</a:t>
            </a:r>
            <a:r>
              <a:rPr lang="en-US" sz="18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Well-tested technology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Leaders from within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People development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Respect for partners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Go See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Decide slowly, implement rapidly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Kaizen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268317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Групувати 27"/>
          <p:cNvGrpSpPr/>
          <p:nvPr/>
        </p:nvGrpSpPr>
        <p:grpSpPr>
          <a:xfrm>
            <a:off x="9575800" y="317500"/>
            <a:ext cx="2349500" cy="1879600"/>
            <a:chOff x="889000" y="279400"/>
            <a:chExt cx="10490200" cy="6248400"/>
          </a:xfrm>
        </p:grpSpPr>
        <p:sp>
          <p:nvSpPr>
            <p:cNvPr id="22" name="Прямокутник 21"/>
            <p:cNvSpPr/>
            <p:nvPr/>
          </p:nvSpPr>
          <p:spPr>
            <a:xfrm>
              <a:off x="889000" y="5892800"/>
              <a:ext cx="10490200" cy="635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Corporate Management </a:t>
              </a:r>
              <a:r>
                <a:rPr lang="en-US" sz="900" dirty="0"/>
                <a:t>C</a:t>
              </a:r>
              <a:r>
                <a:rPr lang="en-US" sz="900" dirty="0" smtClean="0"/>
                <a:t>ulture</a:t>
              </a:r>
              <a:endParaRPr lang="uk-UA" sz="900" dirty="0"/>
            </a:p>
          </p:txBody>
        </p:sp>
        <p:sp>
          <p:nvSpPr>
            <p:cNvPr id="23" name="Прямокутник 22"/>
            <p:cNvSpPr/>
            <p:nvPr/>
          </p:nvSpPr>
          <p:spPr>
            <a:xfrm>
              <a:off x="1517068" y="1676400"/>
              <a:ext cx="1149932" cy="42164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900" dirty="0" smtClean="0"/>
                <a:t>Respect for People</a:t>
              </a:r>
              <a:endParaRPr lang="uk-UA" sz="900" dirty="0"/>
            </a:p>
          </p:txBody>
        </p:sp>
        <p:sp>
          <p:nvSpPr>
            <p:cNvPr id="24" name="Прямокутник 23"/>
            <p:cNvSpPr/>
            <p:nvPr/>
          </p:nvSpPr>
          <p:spPr>
            <a:xfrm>
              <a:off x="9606968" y="1676400"/>
              <a:ext cx="1149932" cy="42164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900" dirty="0" smtClean="0"/>
                <a:t>Continuous Improvement</a:t>
              </a:r>
              <a:endParaRPr lang="uk-UA" sz="900" dirty="0"/>
            </a:p>
          </p:txBody>
        </p:sp>
        <p:sp>
          <p:nvSpPr>
            <p:cNvPr id="25" name="Рівнобедрений трикутник 24"/>
            <p:cNvSpPr/>
            <p:nvPr/>
          </p:nvSpPr>
          <p:spPr>
            <a:xfrm>
              <a:off x="889000" y="279400"/>
              <a:ext cx="10490200" cy="1397000"/>
            </a:xfrm>
            <a:prstGeom prst="triangl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dirty="0" smtClean="0"/>
                <a:t>Corporate Goal</a:t>
              </a:r>
              <a:endParaRPr lang="uk-UA" sz="900" dirty="0"/>
            </a:p>
          </p:txBody>
        </p:sp>
        <p:sp>
          <p:nvSpPr>
            <p:cNvPr id="26" name="Округлений прямокутник 25"/>
            <p:cNvSpPr/>
            <p:nvPr/>
          </p:nvSpPr>
          <p:spPr>
            <a:xfrm>
              <a:off x="4038600" y="2111718"/>
              <a:ext cx="4191000" cy="144780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Product Development</a:t>
              </a:r>
              <a:endParaRPr lang="uk-UA" sz="900" dirty="0"/>
            </a:p>
          </p:txBody>
        </p:sp>
        <p:sp>
          <p:nvSpPr>
            <p:cNvPr id="27" name="Округлений прямокутник 26"/>
            <p:cNvSpPr/>
            <p:nvPr/>
          </p:nvSpPr>
          <p:spPr>
            <a:xfrm>
              <a:off x="4038600" y="4002259"/>
              <a:ext cx="4191000" cy="144780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14 Principles</a:t>
              </a:r>
              <a:endParaRPr lang="uk-UA" sz="900" dirty="0" smtClean="0"/>
            </a:p>
          </p:txBody>
        </p:sp>
      </p:grpSp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839788" y="457200"/>
            <a:ext cx="4722812" cy="1600200"/>
          </a:xfrm>
        </p:spPr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Lean Product Development</a:t>
            </a:r>
            <a:endParaRPr lang="uk-UA" dirty="0">
              <a:solidFill>
                <a:schemeClr val="accent4"/>
              </a:solidFill>
            </a:endParaRPr>
          </a:p>
        </p:txBody>
      </p:sp>
      <p:sp>
        <p:nvSpPr>
          <p:cNvPr id="31" name="Місце для тексту 30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853112" cy="3811588"/>
          </a:xfrm>
        </p:spPr>
        <p:txBody>
          <a:bodyPr>
            <a:norm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/>
              <a:t>Skilled engineers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/>
              <a:t>Amplified learning and knowledge sharing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err="1" smtClean="0"/>
              <a:t>Timeboxing</a:t>
            </a:r>
            <a:endParaRPr lang="en-US" sz="2400" dirty="0" smtClean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/>
              <a:t>Set-based concurrent engineering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/>
              <a:t>Entrepreneurial engineering chief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16333" y="4853325"/>
            <a:ext cx="78695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 smtClean="0">
                <a:solidFill>
                  <a:schemeClr val="accent4"/>
                </a:solidFill>
                <a:latin typeface="Bell MT" panose="02020503060305020303" pitchFamily="18" charset="0"/>
              </a:rPr>
              <a:t>“Outlearn the competition”</a:t>
            </a:r>
            <a:endParaRPr lang="uk-UA" sz="6000" i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100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ambysoft.com/artwork/insights/successRates201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17" y="0"/>
            <a:ext cx="10458072" cy="6763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950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uccess facto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553" y="0"/>
            <a:ext cx="10503328" cy="679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108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efining IT Project Suc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553" y="0"/>
            <a:ext cx="10445580" cy="675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549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Software Engineering</a:t>
            </a:r>
            <a:endParaRPr lang="uk-UA" dirty="0"/>
          </a:p>
        </p:txBody>
      </p:sp>
      <p:sp>
        <p:nvSpPr>
          <p:cNvPr id="7" name="Місце для тексту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77579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</a:t>
            </a:r>
            <a:endParaRPr lang="uk-UA" dirty="0"/>
          </a:p>
        </p:txBody>
      </p:sp>
      <p:sp>
        <p:nvSpPr>
          <p:cNvPr id="5" name="Місце для вмісту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accent4"/>
                </a:solidFill>
              </a:rPr>
              <a:t>Iterative development </a:t>
            </a:r>
            <a:r>
              <a:rPr lang="en-US" sz="3200" dirty="0"/>
              <a:t>is an approach to building software (or anything) in which the overall lifecycle is composed of several </a:t>
            </a:r>
            <a:r>
              <a:rPr lang="en-US" sz="3200" dirty="0">
                <a:solidFill>
                  <a:schemeClr val="accent6"/>
                </a:solidFill>
              </a:rPr>
              <a:t>iterations</a:t>
            </a:r>
            <a:r>
              <a:rPr lang="en-US" sz="3200" dirty="0"/>
              <a:t> in sequence.</a:t>
            </a:r>
          </a:p>
          <a:p>
            <a:pPr marL="0" indent="0">
              <a:buNone/>
            </a:pPr>
            <a:endParaRPr lang="ru-RU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Each </a:t>
            </a:r>
            <a:r>
              <a:rPr lang="en-US" sz="2400" dirty="0">
                <a:solidFill>
                  <a:schemeClr val="accent6"/>
                </a:solidFill>
              </a:rPr>
              <a:t>iteration</a:t>
            </a:r>
            <a:r>
              <a:rPr lang="en-US" sz="2400" dirty="0"/>
              <a:t> is a self-contained mini-project composed of activities such as requirements analysis, design, programming, and test. </a:t>
            </a:r>
            <a:endParaRPr lang="ru-RU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The </a:t>
            </a:r>
            <a:r>
              <a:rPr lang="en-US" sz="2400" dirty="0"/>
              <a:t>goal for the end of an iteration is an </a:t>
            </a:r>
            <a:r>
              <a:rPr lang="en-US" sz="2400" dirty="0">
                <a:solidFill>
                  <a:schemeClr val="accent5"/>
                </a:solidFill>
              </a:rPr>
              <a:t>iteration release</a:t>
            </a:r>
            <a:r>
              <a:rPr lang="en-US" sz="2400" dirty="0"/>
              <a:t>, a stable, integrated and tested partially complete system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1553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Development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Although an iteration can in theory be only for clean-up or performance tuning, usually the partial system grows incrementally with new features, iteration by </a:t>
            </a:r>
            <a:r>
              <a:rPr lang="en-US" sz="3200" dirty="0" smtClean="0"/>
              <a:t>iteration – </a:t>
            </a:r>
            <a:r>
              <a:rPr lang="en-US" sz="3200" dirty="0" smtClean="0">
                <a:solidFill>
                  <a:schemeClr val="accent4"/>
                </a:solidFill>
              </a:rPr>
              <a:t>incremental development</a:t>
            </a:r>
            <a:r>
              <a:rPr lang="en-US" sz="3200" dirty="0" smtClean="0"/>
              <a:t>.</a:t>
            </a:r>
          </a:p>
          <a:p>
            <a:pPr marL="0" indent="0">
              <a:buNone/>
            </a:pPr>
            <a:endParaRPr lang="en-US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Each iteration includes </a:t>
            </a:r>
            <a:r>
              <a:rPr lang="en-US" i="1" dirty="0">
                <a:solidFill>
                  <a:schemeClr val="accent6"/>
                </a:solidFill>
              </a:rPr>
              <a:t>production-quality</a:t>
            </a:r>
            <a:r>
              <a:rPr lang="en-US" dirty="0"/>
              <a:t> programming (subset of the final </a:t>
            </a:r>
            <a:r>
              <a:rPr lang="en-US" dirty="0" smtClean="0"/>
              <a:t>system)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Most projects have </a:t>
            </a:r>
            <a:r>
              <a:rPr lang="en-US" dirty="0">
                <a:solidFill>
                  <a:schemeClr val="accent1"/>
                </a:solidFill>
              </a:rPr>
              <a:t>at least three iterations </a:t>
            </a:r>
            <a:r>
              <a:rPr lang="en-US" dirty="0"/>
              <a:t>before a final public </a:t>
            </a:r>
            <a:r>
              <a:rPr lang="en-US" dirty="0" smtClean="0"/>
              <a:t>release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848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Do: Risk-Driven Approach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chemeClr val="accent4"/>
                </a:solidFill>
              </a:rPr>
              <a:t>Risk-driven iterative development </a:t>
            </a:r>
            <a:r>
              <a:rPr lang="en-US" sz="3200" dirty="0"/>
              <a:t>chooses the riskiest, most difficult elements for the early iterations</a:t>
            </a:r>
            <a:r>
              <a:rPr lang="en-US" sz="3200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Risk-driven iterative development chooses the riskiest, most difficult elements for the early </a:t>
            </a:r>
            <a:r>
              <a:rPr lang="en-US" dirty="0" smtClean="0"/>
              <a:t>iterations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8210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1099</TotalTime>
  <Words>783</Words>
  <Application>Microsoft Office PowerPoint</Application>
  <PresentationFormat>Широкий екран</PresentationFormat>
  <Paragraphs>161</Paragraphs>
  <Slides>25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слайдів</vt:lpstr>
      </vt:variant>
      <vt:variant>
        <vt:i4>25</vt:i4>
      </vt:variant>
    </vt:vector>
  </HeadingPairs>
  <TitlesOfParts>
    <vt:vector size="33" baseType="lpstr">
      <vt:lpstr>Arial</vt:lpstr>
      <vt:lpstr>Bell MT</vt:lpstr>
      <vt:lpstr>Calibri</vt:lpstr>
      <vt:lpstr>Calibri Light</vt:lpstr>
      <vt:lpstr>Courier New</vt:lpstr>
      <vt:lpstr>Wingdings</vt:lpstr>
      <vt:lpstr>Тема Office</vt:lpstr>
      <vt:lpstr>Office Theme</vt:lpstr>
      <vt:lpstr>Agile Software Engineering</vt:lpstr>
      <vt:lpstr>Introduction</vt:lpstr>
      <vt:lpstr>Презентація PowerPoint</vt:lpstr>
      <vt:lpstr>Презентація PowerPoint</vt:lpstr>
      <vt:lpstr>Презентація PowerPoint</vt:lpstr>
      <vt:lpstr>Iterative Software Engineering</vt:lpstr>
      <vt:lpstr>Definition </vt:lpstr>
      <vt:lpstr>Incremental Development</vt:lpstr>
      <vt:lpstr>What To Do: Risk-Driven Approach</vt:lpstr>
      <vt:lpstr>What To Do: Client-Driven Approach</vt:lpstr>
      <vt:lpstr>Mix Both Approaches</vt:lpstr>
      <vt:lpstr>Timeboxed Iterative Development</vt:lpstr>
      <vt:lpstr>Stability</vt:lpstr>
      <vt:lpstr>Evolutionary Development</vt:lpstr>
      <vt:lpstr>Adaptive Development</vt:lpstr>
      <vt:lpstr>Agile Software Development</vt:lpstr>
      <vt:lpstr>Introduction to Lean Software Development</vt:lpstr>
      <vt:lpstr>Origin</vt:lpstr>
      <vt:lpstr>Презентація PowerPoint</vt:lpstr>
      <vt:lpstr>Corporate Goal</vt:lpstr>
      <vt:lpstr>Corporate Mgmt. Culture</vt:lpstr>
      <vt:lpstr>Respect for People</vt:lpstr>
      <vt:lpstr>Continuous Improvement</vt:lpstr>
      <vt:lpstr>14 Principles</vt:lpstr>
      <vt:lpstr>Lean Product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Lean Software Development</dc:title>
  <dc:creator>Anton Shabinskyi</dc:creator>
  <cp:lastModifiedBy>Anton Shabinskiy</cp:lastModifiedBy>
  <cp:revision>53</cp:revision>
  <dcterms:created xsi:type="dcterms:W3CDTF">2015-04-20T04:23:09Z</dcterms:created>
  <dcterms:modified xsi:type="dcterms:W3CDTF">2016-01-22T08:19:31Z</dcterms:modified>
</cp:coreProperties>
</file>