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5" r:id="rId4"/>
    <p:sldId id="274" r:id="rId5"/>
    <p:sldId id="270" r:id="rId6"/>
    <p:sldId id="271" r:id="rId7"/>
    <p:sldId id="272" r:id="rId8"/>
    <p:sldId id="273" r:id="rId9"/>
    <p:sldId id="276" r:id="rId10"/>
    <p:sldId id="277" r:id="rId11"/>
    <p:sldId id="278" r:id="rId12"/>
    <p:sldId id="279" r:id="rId13"/>
    <p:sldId id="282" r:id="rId14"/>
    <p:sldId id="283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Помірний стиль 2 –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3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66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6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8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0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53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4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4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02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33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7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61-8F4B-4E70-B5B4-8395EE576074}" type="datetimeFigureOut">
              <a:rPr lang="uk-UA" smtClean="0"/>
              <a:t>24.03.2016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909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Lean Software Development</a:t>
            </a:r>
            <a:endParaRPr lang="uk-UA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28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76393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 developer has a question, how much </a:t>
            </a:r>
            <a:r>
              <a:rPr lang="en-US" sz="2400" dirty="0">
                <a:solidFill>
                  <a:schemeClr val="accent1"/>
                </a:solidFill>
              </a:rPr>
              <a:t>motion</a:t>
            </a:r>
            <a:r>
              <a:rPr lang="en-US" sz="2400" dirty="0"/>
              <a:t> does it take to find out the answer?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People aren’t the only things that move— various artifacts move also: </a:t>
            </a:r>
            <a:r>
              <a:rPr lang="en-US" sz="2400" dirty="0">
                <a:solidFill>
                  <a:schemeClr val="accent1"/>
                </a:solidFill>
              </a:rPr>
              <a:t>moving artifacts </a:t>
            </a:r>
            <a:r>
              <a:rPr lang="en-US" sz="2400" dirty="0"/>
              <a:t>from one group to another is a huge source of waste in software development.</a:t>
            </a:r>
          </a:p>
          <a:p>
            <a:pPr marL="0" indent="0">
              <a:buNone/>
            </a:pPr>
            <a:r>
              <a:rPr lang="en-US" sz="2400" dirty="0"/>
              <a:t>Each </a:t>
            </a:r>
            <a:r>
              <a:rPr lang="en-US" sz="2400" dirty="0">
                <a:solidFill>
                  <a:schemeClr val="accent1"/>
                </a:solidFill>
              </a:rPr>
              <a:t>handoff</a:t>
            </a:r>
            <a:r>
              <a:rPr lang="en-US" sz="2400" dirty="0"/>
              <a:t> of an artifact is fraught with opportunities for waste.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2467" y="465495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Motion</a:t>
            </a:r>
            <a:endParaRPr lang="uk-UA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68282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75773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amount of waste caused by a </a:t>
            </a:r>
            <a:r>
              <a:rPr lang="en-US" sz="2400" dirty="0">
                <a:solidFill>
                  <a:schemeClr val="accent1"/>
                </a:solidFill>
              </a:rPr>
              <a:t>defect</a:t>
            </a:r>
            <a:r>
              <a:rPr lang="en-US" sz="2400" dirty="0"/>
              <a:t> is the product of the defect impact and the time it goes undetected.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way to reduce the impact of </a:t>
            </a:r>
            <a:r>
              <a:rPr lang="en-US" sz="2400" dirty="0">
                <a:solidFill>
                  <a:schemeClr val="accent1"/>
                </a:solidFill>
              </a:rPr>
              <a:t>defects</a:t>
            </a:r>
            <a:r>
              <a:rPr lang="en-US" sz="2400" dirty="0"/>
              <a:t> is to find them as soon as they occur. Thus, the way to reduce the waste due to </a:t>
            </a:r>
            <a:r>
              <a:rPr lang="en-US" sz="2400" dirty="0">
                <a:solidFill>
                  <a:schemeClr val="accent1"/>
                </a:solidFill>
              </a:rPr>
              <a:t>defects</a:t>
            </a:r>
            <a:r>
              <a:rPr lang="en-US" sz="2400" dirty="0"/>
              <a:t> is to test immediately, integrate often, and release to production as soon as possible.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2467" y="465495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Motion</a:t>
            </a:r>
            <a:endParaRPr lang="uk-UA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231577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mapping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your value stream is a good way to start discovering the waste in your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37392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Value Stream Mapping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0" y="2585355"/>
            <a:ext cx="11603420" cy="2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Toolkit for Agile Development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6755"/>
          </a:xfrm>
        </p:spPr>
        <p:txBody>
          <a:bodyPr numCol="3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Seeing waste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Value stream mapping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Synchronization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Set-based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Options thinking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last responsible moment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Making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Pull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Queueing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Cost of delay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Self-determination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Leadership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Expertise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Perceived 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Conceptual 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Refactoring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Measurements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19629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Refresher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014488" y="1840866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Handoff, movements</a:t>
            </a:r>
            <a:endParaRPr lang="uk-UA" dirty="0"/>
          </a:p>
        </p:txBody>
      </p:sp>
      <p:sp>
        <p:nvSpPr>
          <p:cNvPr id="6" name="Місце для тексту 30"/>
          <p:cNvSpPr txBox="1">
            <a:spLocks/>
          </p:cNvSpPr>
          <p:nvPr/>
        </p:nvSpPr>
        <p:spPr>
          <a:xfrm>
            <a:off x="7435617" y="1843432"/>
            <a:ext cx="4172614" cy="47629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252000" tIns="180000"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Principles</a:t>
            </a:r>
            <a:endParaRPr lang="en-US" sz="1400" b="1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Long-term philosophy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Move toward flow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Pull systems, decide as late as possible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Work leveling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Stop-n-Fix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Master norms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Simple visual mgmt. (aka </a:t>
            </a:r>
            <a:r>
              <a:rPr lang="en-US" sz="1600" i="1" dirty="0"/>
              <a:t>Kanban</a:t>
            </a:r>
            <a:r>
              <a:rPr lang="en-US" sz="1600" dirty="0"/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Well-tested technology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Leaders from within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People development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Respect for partners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Go See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Decide slowly, implement rapidly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Kaizen </a:t>
            </a:r>
          </a:p>
        </p:txBody>
      </p:sp>
      <p:grpSp>
        <p:nvGrpSpPr>
          <p:cNvPr id="7" name="Групувати 6"/>
          <p:cNvGrpSpPr/>
          <p:nvPr/>
        </p:nvGrpSpPr>
        <p:grpSpPr>
          <a:xfrm>
            <a:off x="838200" y="1840866"/>
            <a:ext cx="2686326" cy="2027418"/>
            <a:chOff x="889000" y="279400"/>
            <a:chExt cx="10490200" cy="6248400"/>
          </a:xfrm>
        </p:grpSpPr>
        <p:sp>
          <p:nvSpPr>
            <p:cNvPr id="8" name="Прямокутник 7"/>
            <p:cNvSpPr/>
            <p:nvPr/>
          </p:nvSpPr>
          <p:spPr>
            <a:xfrm>
              <a:off x="889000" y="5892800"/>
              <a:ext cx="10490200" cy="63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Corporate Management Culture</a:t>
              </a:r>
              <a:endParaRPr lang="uk-UA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1517068" y="1676400"/>
              <a:ext cx="1491950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Respect for People</a:t>
              </a:r>
              <a:endParaRPr lang="uk-UA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9259181" y="1676400"/>
              <a:ext cx="1497721" cy="4216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Continuous Improvement</a:t>
              </a:r>
              <a:endParaRPr lang="uk-UA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Рівнобедрений трикутник 10"/>
            <p:cNvSpPr/>
            <p:nvPr/>
          </p:nvSpPr>
          <p:spPr>
            <a:xfrm>
              <a:off x="889000" y="279400"/>
              <a:ext cx="10490200" cy="1397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Corporate Goal</a:t>
              </a:r>
              <a:endParaRPr lang="uk-UA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Округлений прямокутник 11"/>
            <p:cNvSpPr/>
            <p:nvPr/>
          </p:nvSpPr>
          <p:spPr>
            <a:xfrm>
              <a:off x="4038600" y="2111718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Product Development</a:t>
              </a:r>
              <a:endParaRPr lang="uk-UA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Округлений прямокутник 12"/>
            <p:cNvSpPr/>
            <p:nvPr/>
          </p:nvSpPr>
          <p:spPr>
            <a:xfrm>
              <a:off x="4038600" y="4002259"/>
              <a:ext cx="4191000" cy="1447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14 Principles</a:t>
              </a:r>
              <a:endParaRPr lang="uk-UA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Місце для вмісту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78" y="4475186"/>
            <a:ext cx="2628423" cy="2131154"/>
          </a:xfrm>
        </p:spPr>
      </p:pic>
    </p:spTree>
    <p:extLst>
      <p:ext uri="{BB962C8B-B14F-4D97-AF65-F5344CB8AC3E}">
        <p14:creationId xmlns:p14="http://schemas.microsoft.com/office/powerpoint/2010/main" val="34099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Toolkit for Agile Development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6755"/>
          </a:xfrm>
        </p:spPr>
        <p:txBody>
          <a:bodyPr numCol="3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Seeing waste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Value stream mapping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Synchronization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Set-based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Options thinking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last responsible moment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Making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Pull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Queueing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Cost of delay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Self-determination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Leadership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Expertise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Perceived 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Conceptual 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Refactoring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Measurements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1664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waste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to see waste is the first step in developing breakthroughs with lean thinking. If something does not directly add value as perceived by the customer, it is waste.</a:t>
            </a:r>
          </a:p>
        </p:txBody>
      </p:sp>
    </p:spTree>
    <p:extLst>
      <p:ext uri="{BB962C8B-B14F-4D97-AF65-F5344CB8AC3E}">
        <p14:creationId xmlns:p14="http://schemas.microsoft.com/office/powerpoint/2010/main" val="77798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done work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7794356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Partially done software development </a:t>
            </a:r>
            <a:r>
              <a:rPr lang="en-US" sz="2400" dirty="0"/>
              <a:t>has a tendency to become obsolete, and it gets in the way of other development that might need to be done.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Partially done software development </a:t>
            </a:r>
            <a:r>
              <a:rPr lang="en-US" sz="2400" dirty="0"/>
              <a:t>ties up resources in investments that have yet to yield results.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Partially done software development </a:t>
            </a:r>
            <a:r>
              <a:rPr lang="en-US" sz="2400" dirty="0"/>
              <a:t>can carry huge financial risks. Minimizing </a:t>
            </a:r>
            <a:r>
              <a:rPr lang="en-US" sz="2400" dirty="0">
                <a:solidFill>
                  <a:schemeClr val="accent1"/>
                </a:solidFill>
              </a:rPr>
              <a:t>partially done software development</a:t>
            </a:r>
            <a:r>
              <a:rPr lang="en-US" sz="2400" dirty="0"/>
              <a:t> is a risk-reduction as well as a waste-reduction strategy.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2467" y="465495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Movements</a:t>
            </a:r>
            <a:endParaRPr lang="uk-UA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323746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processes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77943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Is all that </a:t>
            </a:r>
            <a:r>
              <a:rPr lang="en-US" sz="2400" dirty="0">
                <a:solidFill>
                  <a:schemeClr val="accent1"/>
                </a:solidFill>
              </a:rPr>
              <a:t>“paperwork” </a:t>
            </a:r>
            <a:r>
              <a:rPr lang="en-US" sz="2400" dirty="0"/>
              <a:t>really necessary?</a:t>
            </a:r>
          </a:p>
          <a:p>
            <a:pPr marL="0" indent="0">
              <a:buNone/>
            </a:pPr>
            <a:r>
              <a:rPr lang="en-US" sz="2400" dirty="0"/>
              <a:t>Many software development processes require </a:t>
            </a:r>
            <a:r>
              <a:rPr lang="en-US" sz="2400" dirty="0">
                <a:solidFill>
                  <a:schemeClr val="accent1"/>
                </a:solidFill>
              </a:rPr>
              <a:t>paperwork</a:t>
            </a:r>
            <a:r>
              <a:rPr lang="en-US" sz="2400" dirty="0"/>
              <a:t> for customer sign-off, or to provide traceability, or to get approval for a change.</a:t>
            </a:r>
          </a:p>
          <a:p>
            <a:pPr marL="0" indent="0">
              <a:buNone/>
            </a:pPr>
            <a:r>
              <a:rPr lang="en-US" sz="2400" dirty="0"/>
              <a:t>A good test of the value of </a:t>
            </a:r>
            <a:r>
              <a:rPr lang="en-US" sz="2400" dirty="0">
                <a:solidFill>
                  <a:schemeClr val="accent1"/>
                </a:solidFill>
              </a:rPr>
              <a:t>paperwork</a:t>
            </a:r>
            <a:r>
              <a:rPr lang="en-US" sz="2400" dirty="0"/>
              <a:t> is to see if there is someone waiting for what is being produced.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Reminder: compare to documentation role in XP and Scrum.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2467" y="465495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Movements</a:t>
            </a:r>
            <a:endParaRPr lang="uk-UA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215789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Overproduction </a:t>
            </a:r>
            <a:r>
              <a:rPr lang="en-US" sz="3600" dirty="0"/>
              <a:t>with extra features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77168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Every bit of code </a:t>
            </a:r>
            <a:r>
              <a:rPr lang="en-US" sz="2400" dirty="0"/>
              <a:t>in the system has to be tracked, compiled, integrated, and tested every time the code is touched, and then it has to be maintained for the life of the system.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Every bit of code </a:t>
            </a:r>
            <a:r>
              <a:rPr lang="en-US" sz="2400" dirty="0"/>
              <a:t>increases complexity and is a potential failure point.</a:t>
            </a:r>
          </a:p>
          <a:p>
            <a:pPr marL="0" indent="0">
              <a:buNone/>
            </a:pPr>
            <a:r>
              <a:rPr lang="en-US" sz="2400" dirty="0"/>
              <a:t>There is a great possibility that </a:t>
            </a:r>
            <a:r>
              <a:rPr lang="en-US" sz="2400" dirty="0">
                <a:solidFill>
                  <a:schemeClr val="accent1"/>
                </a:solidFill>
              </a:rPr>
              <a:t>extra code </a:t>
            </a:r>
            <a:r>
              <a:rPr lang="en-US" sz="2400" dirty="0"/>
              <a:t>will become obsolete before it’s used; after all, there wasn’t any real call for it in the first place.</a:t>
            </a:r>
          </a:p>
          <a:p>
            <a:pPr marL="0" indent="0">
              <a:buNone/>
            </a:pPr>
            <a:r>
              <a:rPr lang="en-US" sz="2400" dirty="0"/>
              <a:t>If code is not needed now, putting it into the system is a </a:t>
            </a:r>
            <a:r>
              <a:rPr lang="en-US" sz="2400" dirty="0">
                <a:solidFill>
                  <a:schemeClr val="accent1"/>
                </a:solidFill>
              </a:rPr>
              <a:t>waste</a:t>
            </a:r>
            <a:r>
              <a:rPr lang="en-US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2467" y="465495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Extra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Movements</a:t>
            </a:r>
            <a:endParaRPr lang="uk-UA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152357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switching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77168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Assigning people to multiple projects is a source of waste.</a:t>
            </a:r>
          </a:p>
          <a:p>
            <a:pPr marL="0" indent="0">
              <a:buNone/>
            </a:pPr>
            <a:r>
              <a:rPr lang="en-US" sz="2400" dirty="0"/>
              <a:t>Belonging to multiple teams usually causes more interruptions and thus more </a:t>
            </a:r>
            <a:r>
              <a:rPr lang="en-US" sz="2400" dirty="0">
                <a:solidFill>
                  <a:schemeClr val="accent1"/>
                </a:solidFill>
              </a:rPr>
              <a:t>task switching</a:t>
            </a:r>
            <a:r>
              <a:rPr lang="en-US" sz="2400" dirty="0"/>
              <a:t>. This task switching time is waste. </a:t>
            </a:r>
            <a:endParaRPr lang="ru-RU" sz="2400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The fastest way to complete two projects that use the same resources is to do them one at a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2467" y="465495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Movements</a:t>
            </a:r>
            <a:endParaRPr lang="uk-UA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335179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77168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One of the biggest wastes in software development is usually </a:t>
            </a:r>
            <a:r>
              <a:rPr lang="en-US" sz="2400" dirty="0">
                <a:solidFill>
                  <a:schemeClr val="accent1"/>
                </a:solidFill>
              </a:rPr>
              <a:t>waiting</a:t>
            </a:r>
            <a:r>
              <a:rPr lang="en-US" sz="2400" dirty="0"/>
              <a:t> for things to happen.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Delay</a:t>
            </a:r>
            <a:r>
              <a:rPr lang="en-US" sz="2400" dirty="0"/>
              <a:t> keeps the customer from realizing value as quickly as possible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Good delay vs bad delay</a:t>
            </a:r>
          </a:p>
          <a:p>
            <a:pPr marL="0" indent="0">
              <a:buNone/>
            </a:pPr>
            <a:r>
              <a:rPr lang="en-US" sz="2400" dirty="0"/>
              <a:t>A fundamental lean principle is to delay decisions until the last possible moment (so you can make the most informed decision possible).</a:t>
            </a:r>
          </a:p>
          <a:p>
            <a:pPr marL="0" indent="0">
              <a:buNone/>
            </a:pPr>
            <a:r>
              <a:rPr lang="en-US" sz="2400" dirty="0"/>
              <a:t>You cannot delay decisions, however, if you cannot implement rapidly once a decision is made.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2467" y="465495"/>
            <a:ext cx="29311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b="1" dirty="0"/>
              <a:t>Wastes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Partially done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Extra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Task switching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Waiting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Movements</a:t>
            </a:r>
            <a:endParaRPr lang="uk-UA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1692304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3692</TotalTime>
  <Words>813</Words>
  <Application>Microsoft Office PowerPoint</Application>
  <PresentationFormat>Широкий екран</PresentationFormat>
  <Paragraphs>173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Lean Software Development</vt:lpstr>
      <vt:lpstr>Lean Refresher</vt:lpstr>
      <vt:lpstr>Lean Toolkit for Agile Development</vt:lpstr>
      <vt:lpstr>Seeing waste</vt:lpstr>
      <vt:lpstr>Partially done work</vt:lpstr>
      <vt:lpstr>Extra processes</vt:lpstr>
      <vt:lpstr>Overproduction with extra features</vt:lpstr>
      <vt:lpstr>Task switching</vt:lpstr>
      <vt:lpstr>Waiting</vt:lpstr>
      <vt:lpstr>Motion</vt:lpstr>
      <vt:lpstr>Defects</vt:lpstr>
      <vt:lpstr>Value stream mapping</vt:lpstr>
      <vt:lpstr>Sample Value Stream Mapping</vt:lpstr>
      <vt:lpstr>Lean Toolkit for Agile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Lean Software Development</dc:title>
  <dc:creator>Anton Shabinskyi</dc:creator>
  <cp:lastModifiedBy>Anton Shabinskyi</cp:lastModifiedBy>
  <cp:revision>111</cp:revision>
  <dcterms:created xsi:type="dcterms:W3CDTF">2015-04-20T04:23:09Z</dcterms:created>
  <dcterms:modified xsi:type="dcterms:W3CDTF">2016-03-24T17:45:51Z</dcterms:modified>
</cp:coreProperties>
</file>