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80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Помірний стиль 2 –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Помірний стиль 2 –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Помірний стиль 1 –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Помірний стиль 2 –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75" d="100"/>
          <a:sy n="75" d="100"/>
        </p:scale>
        <p:origin x="456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E84015-8F46-4148-8293-F2E43BF17618}" type="doc">
      <dgm:prSet loTypeId="urn:microsoft.com/office/officeart/2005/8/layout/default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uk-UA"/>
        </a:p>
      </dgm:t>
    </dgm:pt>
    <dgm:pt modelId="{CFD0D5EF-7165-464A-AB1D-BF01A7198B4F}">
      <dgm:prSet phldrT="[Текст]"/>
      <dgm:spPr/>
      <dgm:t>
        <a:bodyPr/>
        <a:lstStyle/>
        <a:p>
          <a:r>
            <a:rPr lang="en-US" dirty="0" smtClean="0"/>
            <a:t>Product Owner</a:t>
          </a:r>
          <a:endParaRPr lang="uk-UA" dirty="0"/>
        </a:p>
      </dgm:t>
    </dgm:pt>
    <dgm:pt modelId="{68156EDD-759B-4B60-A989-2A5DAAD8CE60}" type="parTrans" cxnId="{A8F1B2BD-9C26-4F81-8B4E-1372C8920A28}">
      <dgm:prSet/>
      <dgm:spPr/>
      <dgm:t>
        <a:bodyPr/>
        <a:lstStyle/>
        <a:p>
          <a:endParaRPr lang="uk-UA"/>
        </a:p>
      </dgm:t>
    </dgm:pt>
    <dgm:pt modelId="{50A6194E-E780-4DF6-BDFE-E71EC38FB1AA}" type="sibTrans" cxnId="{A8F1B2BD-9C26-4F81-8B4E-1372C8920A28}">
      <dgm:prSet/>
      <dgm:spPr/>
      <dgm:t>
        <a:bodyPr/>
        <a:lstStyle/>
        <a:p>
          <a:endParaRPr lang="uk-UA"/>
        </a:p>
      </dgm:t>
    </dgm:pt>
    <dgm:pt modelId="{20A710FF-AEE4-4972-B2DD-B5242F25D62E}">
      <dgm:prSet phldrT="[Текст]"/>
      <dgm:spPr/>
      <dgm:t>
        <a:bodyPr/>
        <a:lstStyle/>
        <a:p>
          <a:r>
            <a:rPr lang="en-US" dirty="0" err="1" smtClean="0"/>
            <a:t>ScrumMaster</a:t>
          </a:r>
          <a:endParaRPr lang="uk-UA" dirty="0"/>
        </a:p>
      </dgm:t>
    </dgm:pt>
    <dgm:pt modelId="{B0E111C3-DB53-4F70-B0DD-C0D87B513522}" type="parTrans" cxnId="{3D9F0575-C861-4AE9-B582-3981AAE39614}">
      <dgm:prSet/>
      <dgm:spPr/>
      <dgm:t>
        <a:bodyPr/>
        <a:lstStyle/>
        <a:p>
          <a:endParaRPr lang="uk-UA"/>
        </a:p>
      </dgm:t>
    </dgm:pt>
    <dgm:pt modelId="{8BCB8A68-8A5E-4AE1-B2FE-46589F623B11}" type="sibTrans" cxnId="{3D9F0575-C861-4AE9-B582-3981AAE39614}">
      <dgm:prSet/>
      <dgm:spPr/>
      <dgm:t>
        <a:bodyPr/>
        <a:lstStyle/>
        <a:p>
          <a:endParaRPr lang="uk-UA"/>
        </a:p>
      </dgm:t>
    </dgm:pt>
    <dgm:pt modelId="{CC94D5EA-37AC-4750-A4D0-D7FC8443BF0B}">
      <dgm:prSet phldrT="[Текст]"/>
      <dgm:spPr/>
      <dgm:t>
        <a:bodyPr/>
        <a:lstStyle/>
        <a:p>
          <a:r>
            <a:rPr lang="en-US" dirty="0" smtClean="0"/>
            <a:t>Development Team</a:t>
          </a:r>
          <a:endParaRPr lang="uk-UA" dirty="0"/>
        </a:p>
      </dgm:t>
    </dgm:pt>
    <dgm:pt modelId="{3B05D6C6-6B3F-4144-A7E5-338070ED4868}" type="parTrans" cxnId="{15D42DAF-8BEE-4C64-83DC-93F4E00022D2}">
      <dgm:prSet/>
      <dgm:spPr/>
      <dgm:t>
        <a:bodyPr/>
        <a:lstStyle/>
        <a:p>
          <a:endParaRPr lang="uk-UA"/>
        </a:p>
      </dgm:t>
    </dgm:pt>
    <dgm:pt modelId="{7D418B47-14BB-4D57-881E-DF27C343ADBA}" type="sibTrans" cxnId="{15D42DAF-8BEE-4C64-83DC-93F4E00022D2}">
      <dgm:prSet/>
      <dgm:spPr/>
      <dgm:t>
        <a:bodyPr/>
        <a:lstStyle/>
        <a:p>
          <a:endParaRPr lang="uk-UA"/>
        </a:p>
      </dgm:t>
    </dgm:pt>
    <dgm:pt modelId="{B7B501EF-A4A9-4AA3-B5CE-8D838E7BD859}" type="pres">
      <dgm:prSet presAssocID="{44E84015-8F46-4148-8293-F2E43BF17618}" presName="diagram" presStyleCnt="0">
        <dgm:presLayoutVars>
          <dgm:dir/>
          <dgm:resizeHandles val="exact"/>
        </dgm:presLayoutVars>
      </dgm:prSet>
      <dgm:spPr/>
    </dgm:pt>
    <dgm:pt modelId="{672EF5EB-AD2F-4567-BBA9-302F7C321550}" type="pres">
      <dgm:prSet presAssocID="{CFD0D5EF-7165-464A-AB1D-BF01A7198B4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301ACA9E-3AED-4F98-A27E-9590C8345125}" type="pres">
      <dgm:prSet presAssocID="{50A6194E-E780-4DF6-BDFE-E71EC38FB1AA}" presName="sibTrans" presStyleCnt="0"/>
      <dgm:spPr/>
    </dgm:pt>
    <dgm:pt modelId="{89005326-9649-4734-9633-A2BBA8BEBBC3}" type="pres">
      <dgm:prSet presAssocID="{20A710FF-AEE4-4972-B2DD-B5242F25D62E}" presName="node" presStyleLbl="node1" presStyleIdx="1" presStyleCnt="3">
        <dgm:presLayoutVars>
          <dgm:bulletEnabled val="1"/>
        </dgm:presLayoutVars>
      </dgm:prSet>
      <dgm:spPr/>
    </dgm:pt>
    <dgm:pt modelId="{DD9A074C-2F62-4D32-A5FB-17CC06505BB4}" type="pres">
      <dgm:prSet presAssocID="{8BCB8A68-8A5E-4AE1-B2FE-46589F623B11}" presName="sibTrans" presStyleCnt="0"/>
      <dgm:spPr/>
    </dgm:pt>
    <dgm:pt modelId="{00B5A968-ECA1-4F80-9721-3EF5759BE780}" type="pres">
      <dgm:prSet presAssocID="{CC94D5EA-37AC-4750-A4D0-D7FC8443BF0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F2697241-DD52-4727-9BE4-2D0821FC3DB9}" type="presOf" srcId="{20A710FF-AEE4-4972-B2DD-B5242F25D62E}" destId="{89005326-9649-4734-9633-A2BBA8BEBBC3}" srcOrd="0" destOrd="0" presId="urn:microsoft.com/office/officeart/2005/8/layout/default"/>
    <dgm:cxn modelId="{3D9F0575-C861-4AE9-B582-3981AAE39614}" srcId="{44E84015-8F46-4148-8293-F2E43BF17618}" destId="{20A710FF-AEE4-4972-B2DD-B5242F25D62E}" srcOrd="1" destOrd="0" parTransId="{B0E111C3-DB53-4F70-B0DD-C0D87B513522}" sibTransId="{8BCB8A68-8A5E-4AE1-B2FE-46589F623B11}"/>
    <dgm:cxn modelId="{A8F1B2BD-9C26-4F81-8B4E-1372C8920A28}" srcId="{44E84015-8F46-4148-8293-F2E43BF17618}" destId="{CFD0D5EF-7165-464A-AB1D-BF01A7198B4F}" srcOrd="0" destOrd="0" parTransId="{68156EDD-759B-4B60-A989-2A5DAAD8CE60}" sibTransId="{50A6194E-E780-4DF6-BDFE-E71EC38FB1AA}"/>
    <dgm:cxn modelId="{15D42DAF-8BEE-4C64-83DC-93F4E00022D2}" srcId="{44E84015-8F46-4148-8293-F2E43BF17618}" destId="{CC94D5EA-37AC-4750-A4D0-D7FC8443BF0B}" srcOrd="2" destOrd="0" parTransId="{3B05D6C6-6B3F-4144-A7E5-338070ED4868}" sibTransId="{7D418B47-14BB-4D57-881E-DF27C343ADBA}"/>
    <dgm:cxn modelId="{8ADDD946-0EFA-405B-B9CF-197BB162C9BC}" type="presOf" srcId="{CC94D5EA-37AC-4750-A4D0-D7FC8443BF0B}" destId="{00B5A968-ECA1-4F80-9721-3EF5759BE780}" srcOrd="0" destOrd="0" presId="urn:microsoft.com/office/officeart/2005/8/layout/default"/>
    <dgm:cxn modelId="{AA275D73-0D7A-41D6-BC4D-33BCA270E836}" type="presOf" srcId="{CFD0D5EF-7165-464A-AB1D-BF01A7198B4F}" destId="{672EF5EB-AD2F-4567-BBA9-302F7C321550}" srcOrd="0" destOrd="0" presId="urn:microsoft.com/office/officeart/2005/8/layout/default"/>
    <dgm:cxn modelId="{A5BE3441-54A3-438F-946B-D4A2178EEF49}" type="presOf" srcId="{44E84015-8F46-4148-8293-F2E43BF17618}" destId="{B7B501EF-A4A9-4AA3-B5CE-8D838E7BD859}" srcOrd="0" destOrd="0" presId="urn:microsoft.com/office/officeart/2005/8/layout/default"/>
    <dgm:cxn modelId="{6B6E5813-0539-498C-BD40-40468888B4F7}" type="presParOf" srcId="{B7B501EF-A4A9-4AA3-B5CE-8D838E7BD859}" destId="{672EF5EB-AD2F-4567-BBA9-302F7C321550}" srcOrd="0" destOrd="0" presId="urn:microsoft.com/office/officeart/2005/8/layout/default"/>
    <dgm:cxn modelId="{6E3C12EC-B4A1-43B9-A4CD-F7BB43A60FA7}" type="presParOf" srcId="{B7B501EF-A4A9-4AA3-B5CE-8D838E7BD859}" destId="{301ACA9E-3AED-4F98-A27E-9590C8345125}" srcOrd="1" destOrd="0" presId="urn:microsoft.com/office/officeart/2005/8/layout/default"/>
    <dgm:cxn modelId="{B747CA76-2BDC-4B2F-AB2A-0FF9F4163F45}" type="presParOf" srcId="{B7B501EF-A4A9-4AA3-B5CE-8D838E7BD859}" destId="{89005326-9649-4734-9633-A2BBA8BEBBC3}" srcOrd="2" destOrd="0" presId="urn:microsoft.com/office/officeart/2005/8/layout/default"/>
    <dgm:cxn modelId="{1B318850-9A54-4499-82D9-45EBDC3FD1A4}" type="presParOf" srcId="{B7B501EF-A4A9-4AA3-B5CE-8D838E7BD859}" destId="{DD9A074C-2F62-4D32-A5FB-17CC06505BB4}" srcOrd="3" destOrd="0" presId="urn:microsoft.com/office/officeart/2005/8/layout/default"/>
    <dgm:cxn modelId="{87B357CC-8D84-4E0C-B16D-9D419C84DDF1}" type="presParOf" srcId="{B7B501EF-A4A9-4AA3-B5CE-8D838E7BD859}" destId="{00B5A968-ECA1-4F80-9721-3EF5759BE78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EF5EB-AD2F-4567-BBA9-302F7C321550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Product Owner</a:t>
          </a:r>
          <a:endParaRPr lang="uk-UA" sz="4300" kern="1200" dirty="0"/>
        </a:p>
      </dsp:txBody>
      <dsp:txXfrm>
        <a:off x="1748064" y="2975"/>
        <a:ext cx="3342605" cy="2005563"/>
      </dsp:txXfrm>
    </dsp:sp>
    <dsp:sp modelId="{89005326-9649-4734-9633-A2BBA8BEBBC3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/>
            <a:t>ScrumMaster</a:t>
          </a:r>
          <a:endParaRPr lang="uk-UA" sz="4300" kern="1200" dirty="0"/>
        </a:p>
      </dsp:txBody>
      <dsp:txXfrm>
        <a:off x="5424930" y="2975"/>
        <a:ext cx="3342605" cy="2005563"/>
      </dsp:txXfrm>
    </dsp:sp>
    <dsp:sp modelId="{00B5A968-ECA1-4F80-9721-3EF5759BE780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Development Team</a:t>
          </a:r>
          <a:endParaRPr lang="uk-UA" sz="4300" kern="1200" dirty="0"/>
        </a:p>
      </dsp:txBody>
      <dsp:txXfrm>
        <a:off x="3586497" y="2342799"/>
        <a:ext cx="3342605" cy="200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04.02.2016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230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04.02.2016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466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04.02.2016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64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04.02.2016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989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04.02.2016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700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04.02.2016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533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04.02.2016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445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04.02.2016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747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04.02.2016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402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04.02.2016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733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04.02.2016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07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A1B61-8F4B-4E70-B5B4-8395EE576074}" type="datetimeFigureOut">
              <a:rPr lang="uk-UA" smtClean="0"/>
              <a:t>04.02.2016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E33D7-D0BE-4D37-B285-4815C42C4E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909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 Overview</a:t>
            </a:r>
            <a:endParaRPr lang="uk-UA" dirty="0"/>
          </a:p>
        </p:txBody>
      </p:sp>
      <p:sp>
        <p:nvSpPr>
          <p:cNvPr id="5" name="Пі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Agile Principles and Practices Applications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42868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Team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solidFill>
                  <a:schemeClr val="accent5"/>
                </a:solidFill>
              </a:rPr>
              <a:t>development team </a:t>
            </a:r>
            <a:r>
              <a:rPr lang="en-US" dirty="0"/>
              <a:t>self-organizes to determine the best way to accomplish the goal set out by the product owner</a:t>
            </a:r>
            <a:r>
              <a:rPr lang="en-US" dirty="0" smtClean="0"/>
              <a:t>.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/>
                </a:solidFill>
              </a:rPr>
              <a:t>development team </a:t>
            </a:r>
            <a:r>
              <a:rPr lang="en-US" dirty="0"/>
              <a:t>is typically </a:t>
            </a:r>
            <a:r>
              <a:rPr lang="en-US" dirty="0">
                <a:solidFill>
                  <a:schemeClr val="accent5"/>
                </a:solidFill>
              </a:rPr>
              <a:t>five to nine people </a:t>
            </a:r>
            <a:r>
              <a:rPr lang="en-US" dirty="0"/>
              <a:t>in size; its members must collectively have all of the skills needed to produce good-quality, working software</a:t>
            </a:r>
            <a:r>
              <a:rPr lang="en-US" dirty="0" smtClean="0"/>
              <a:t>.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en-US" dirty="0"/>
              <a:t>Fewer than </a:t>
            </a:r>
            <a:r>
              <a:rPr lang="en-US" dirty="0">
                <a:solidFill>
                  <a:schemeClr val="accent5"/>
                </a:solidFill>
              </a:rPr>
              <a:t>three</a:t>
            </a:r>
            <a:r>
              <a:rPr lang="en-US" dirty="0"/>
              <a:t> </a:t>
            </a:r>
            <a:r>
              <a:rPr lang="en-US" dirty="0" smtClean="0"/>
              <a:t>development team </a:t>
            </a:r>
            <a:r>
              <a:rPr lang="en-US" dirty="0"/>
              <a:t>members decrease interaction and results in smaller productivity gains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00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Scrum Framework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231" y="1360488"/>
            <a:ext cx="9367537" cy="4951412"/>
          </a:xfrm>
        </p:spPr>
      </p:pic>
    </p:spTree>
    <p:extLst>
      <p:ext uri="{BB962C8B-B14F-4D97-AF65-F5344CB8AC3E}">
        <p14:creationId xmlns:p14="http://schemas.microsoft.com/office/powerpoint/2010/main" val="451628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5"/>
                </a:solidFill>
              </a:rPr>
              <a:t>Product </a:t>
            </a:r>
            <a:r>
              <a:rPr lang="en-US" dirty="0">
                <a:solidFill>
                  <a:schemeClr val="accent5"/>
                </a:solidFill>
              </a:rPr>
              <a:t>backlog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dirty="0"/>
              <a:t>prioritized inventory of </a:t>
            </a:r>
            <a:r>
              <a:rPr lang="en-US" dirty="0" smtClean="0"/>
              <a:t>ongoing </a:t>
            </a:r>
            <a:r>
              <a:rPr lang="en-US" dirty="0"/>
              <a:t>product backlog </a:t>
            </a:r>
            <a:r>
              <a:rPr lang="en-US" dirty="0" smtClean="0"/>
              <a:t>items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5"/>
                </a:solidFill>
              </a:rPr>
              <a:t>Product backlog </a:t>
            </a:r>
            <a:r>
              <a:rPr lang="en-US" dirty="0">
                <a:solidFill>
                  <a:schemeClr val="accent5"/>
                </a:solidFill>
              </a:rPr>
              <a:t>item </a:t>
            </a:r>
            <a:r>
              <a:rPr lang="en-US" dirty="0"/>
              <a:t>is </a:t>
            </a:r>
            <a:r>
              <a:rPr lang="en-US" dirty="0" smtClean="0"/>
              <a:t>an </a:t>
            </a:r>
            <a:r>
              <a:rPr lang="en-US" dirty="0"/>
              <a:t>item such as a </a:t>
            </a:r>
            <a:r>
              <a:rPr lang="en-US" dirty="0">
                <a:solidFill>
                  <a:schemeClr val="accent6"/>
                </a:solidFill>
              </a:rPr>
              <a:t>feature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defect</a:t>
            </a:r>
            <a:r>
              <a:rPr lang="en-US" dirty="0"/>
              <a:t>, or </a:t>
            </a:r>
            <a:r>
              <a:rPr lang="en-US" dirty="0" smtClean="0">
                <a:solidFill>
                  <a:schemeClr val="tx2"/>
                </a:solidFill>
              </a:rPr>
              <a:t>technical </a:t>
            </a:r>
            <a:r>
              <a:rPr lang="en-US" dirty="0">
                <a:solidFill>
                  <a:schemeClr val="tx2"/>
                </a:solidFill>
              </a:rPr>
              <a:t>work </a:t>
            </a:r>
            <a:r>
              <a:rPr lang="en-US" dirty="0"/>
              <a:t>that is valuable from the product owner’s </a:t>
            </a:r>
            <a:r>
              <a:rPr lang="en-US" dirty="0" smtClean="0"/>
              <a:t>perspective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/>
              <a:t>Overall the activity of creating and refining product backlog items, estimating them, and prioritizing them is known as </a:t>
            </a:r>
            <a:r>
              <a:rPr lang="en-US" dirty="0" smtClean="0">
                <a:solidFill>
                  <a:schemeClr val="accent1"/>
                </a:solidFill>
              </a:rPr>
              <a:t>grooming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54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/>
              <a:t>In Scrum, work is performed in iterations or cycles of </a:t>
            </a:r>
            <a:r>
              <a:rPr lang="en-US" dirty="0">
                <a:solidFill>
                  <a:schemeClr val="accent1"/>
                </a:solidFill>
              </a:rPr>
              <a:t>up to a calendar month</a:t>
            </a:r>
            <a:r>
              <a:rPr lang="en-US" dirty="0"/>
              <a:t> called </a:t>
            </a:r>
            <a:r>
              <a:rPr lang="en-US" dirty="0" smtClean="0">
                <a:solidFill>
                  <a:schemeClr val="accent1"/>
                </a:solidFill>
              </a:rPr>
              <a:t>sprints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/>
              <a:t>Sprints are </a:t>
            </a:r>
            <a:r>
              <a:rPr lang="en-US" dirty="0" err="1">
                <a:solidFill>
                  <a:schemeClr val="accent1"/>
                </a:solidFill>
              </a:rPr>
              <a:t>timeboxed</a:t>
            </a:r>
            <a:r>
              <a:rPr lang="en-US" dirty="0"/>
              <a:t> so they always have a fixed start and end date, and generally they should all be of the same </a:t>
            </a:r>
            <a:r>
              <a:rPr lang="en-US" dirty="0" smtClean="0"/>
              <a:t>duration</a:t>
            </a:r>
            <a:endParaRPr lang="en-US" dirty="0"/>
          </a:p>
          <a:p>
            <a:pPr marL="355600" indent="-3556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47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determine the most important subset of product backlog items to build in the next sprint, the product owner, development team, and </a:t>
            </a:r>
            <a:r>
              <a:rPr lang="en-US" dirty="0" err="1"/>
              <a:t>ScrumMaster</a:t>
            </a:r>
            <a:r>
              <a:rPr lang="en-US" dirty="0"/>
              <a:t> perform </a:t>
            </a:r>
            <a:r>
              <a:rPr lang="en-US" dirty="0">
                <a:solidFill>
                  <a:schemeClr val="accent1"/>
                </a:solidFill>
              </a:rPr>
              <a:t>sprint </a:t>
            </a:r>
            <a:r>
              <a:rPr lang="en-US" dirty="0" smtClean="0">
                <a:solidFill>
                  <a:schemeClr val="accent1"/>
                </a:solidFill>
              </a:rPr>
              <a:t>planning</a:t>
            </a:r>
          </a:p>
          <a:p>
            <a:r>
              <a:rPr lang="en-US" dirty="0"/>
              <a:t>During sprint planning, the product owner and development team agree on a </a:t>
            </a:r>
            <a:r>
              <a:rPr lang="en-US" dirty="0">
                <a:solidFill>
                  <a:schemeClr val="accent1"/>
                </a:solidFill>
              </a:rPr>
              <a:t>sprint goal </a:t>
            </a:r>
            <a:r>
              <a:rPr lang="en-US" dirty="0"/>
              <a:t>that defines what the upcoming sprint is supposed to </a:t>
            </a:r>
            <a:r>
              <a:rPr lang="en-US" dirty="0" smtClean="0"/>
              <a:t>achieve</a:t>
            </a:r>
          </a:p>
          <a:p>
            <a:r>
              <a:rPr lang="en-US" dirty="0" smtClean="0"/>
              <a:t>Development </a:t>
            </a:r>
            <a:r>
              <a:rPr lang="en-US" dirty="0"/>
              <a:t>teams break down each targeted feature into a set of </a:t>
            </a:r>
            <a:r>
              <a:rPr lang="en-US" dirty="0" smtClean="0"/>
              <a:t>tasks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1"/>
                </a:solidFill>
              </a:rPr>
              <a:t>sprint backlog</a:t>
            </a:r>
          </a:p>
          <a:p>
            <a:r>
              <a:rPr lang="en-US" dirty="0" smtClean="0"/>
              <a:t>Development </a:t>
            </a:r>
            <a:r>
              <a:rPr lang="en-US" dirty="0"/>
              <a:t>team </a:t>
            </a:r>
            <a:r>
              <a:rPr lang="en-US" dirty="0" smtClean="0"/>
              <a:t>provides </a:t>
            </a:r>
            <a:r>
              <a:rPr lang="en-US" dirty="0"/>
              <a:t>an estimate (typically in hours) of the effort required to complete each </a:t>
            </a:r>
            <a:r>
              <a:rPr lang="en-US" dirty="0" smtClean="0"/>
              <a:t>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54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Scrum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Daily scrum </a:t>
            </a:r>
            <a:r>
              <a:rPr lang="en-US" dirty="0" smtClean="0"/>
              <a:t>(aka </a:t>
            </a:r>
            <a:r>
              <a:rPr lang="en-US" dirty="0" smtClean="0">
                <a:solidFill>
                  <a:schemeClr val="accent1"/>
                </a:solidFill>
              </a:rPr>
              <a:t>daily stand-up) </a:t>
            </a:r>
            <a:r>
              <a:rPr lang="en-US" dirty="0" smtClean="0"/>
              <a:t>is a short </a:t>
            </a:r>
            <a:r>
              <a:rPr lang="en-US" dirty="0" err="1" smtClean="0"/>
              <a:t>timeboxed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1"/>
                </a:solidFill>
              </a:rPr>
              <a:t>up to 15 min</a:t>
            </a:r>
            <a:r>
              <a:rPr lang="en-US" dirty="0" smtClean="0"/>
              <a:t>) activity to synchronize on team progress and promptly discover any impediments</a:t>
            </a:r>
          </a:p>
          <a:p>
            <a:r>
              <a:rPr lang="en-US" dirty="0" smtClean="0"/>
              <a:t>Each team member answers these questions: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did I accomplish since the last daily </a:t>
            </a:r>
            <a:r>
              <a:rPr lang="en-US" dirty="0" smtClean="0"/>
              <a:t>scrum?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do I plan to work on by the next daily </a:t>
            </a:r>
            <a:r>
              <a:rPr lang="en-US" dirty="0" smtClean="0"/>
              <a:t>scrum?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are the obstacles or impediments that are preventing me from making progress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 smtClean="0"/>
              <a:t>+ two questions suggested by C. </a:t>
            </a:r>
            <a:r>
              <a:rPr lang="en-US" dirty="0" err="1" smtClean="0"/>
              <a:t>Larman</a:t>
            </a:r>
            <a:r>
              <a:rPr lang="en-US" dirty="0" smtClean="0"/>
              <a:t> (and approved by Sutherland and </a:t>
            </a:r>
            <a:r>
              <a:rPr lang="en-US" dirty="0" err="1" smtClean="0"/>
              <a:t>Schwaber</a:t>
            </a:r>
            <a:r>
              <a:rPr lang="en-US" dirty="0" smtClean="0"/>
              <a:t>):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dirty="0" smtClean="0"/>
              <a:t>Any </a:t>
            </a:r>
            <a:r>
              <a:rPr lang="en-US" dirty="0"/>
              <a:t>tasks to add to the Sprint Backlog? (missed tasks, not new requirements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dirty="0" smtClean="0"/>
              <a:t>Have </a:t>
            </a:r>
            <a:r>
              <a:rPr lang="en-US" dirty="0"/>
              <a:t>you learned or decided anything new, of relevance to some of the team members? (technical, requirements, </a:t>
            </a:r>
            <a:r>
              <a:rPr lang="en-US" dirty="0" smtClean="0"/>
              <a:t>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34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Results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Sprint results in </a:t>
            </a:r>
            <a:r>
              <a:rPr lang="en-US" dirty="0" smtClean="0">
                <a:solidFill>
                  <a:schemeClr val="accent1"/>
                </a:solidFill>
              </a:rPr>
              <a:t>potentially shippable product increment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“potentially shippable” does not mean that what got built must actually be </a:t>
            </a:r>
            <a:r>
              <a:rPr lang="en-US" dirty="0" smtClean="0"/>
              <a:t>shipped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Sprint results are evaluated according to agreed </a:t>
            </a:r>
            <a:r>
              <a:rPr lang="en-US" dirty="0" smtClean="0">
                <a:solidFill>
                  <a:schemeClr val="accent1"/>
                </a:solidFill>
              </a:rPr>
              <a:t>definition of done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At the end of the sprint there are two additional inspect-and-adapt </a:t>
            </a:r>
            <a:r>
              <a:rPr lang="en-US" dirty="0" smtClean="0"/>
              <a:t>activities: </a:t>
            </a:r>
            <a:r>
              <a:rPr lang="en-US" dirty="0" smtClean="0">
                <a:solidFill>
                  <a:schemeClr val="accent1"/>
                </a:solidFill>
              </a:rPr>
              <a:t>sprint review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/>
                </a:solidFill>
              </a:rPr>
              <a:t>sprint retrospective</a:t>
            </a:r>
            <a:endParaRPr lang="en-US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goal of </a:t>
            </a:r>
            <a:r>
              <a:rPr lang="en-US" dirty="0" smtClean="0">
                <a:solidFill>
                  <a:schemeClr val="accent1"/>
                </a:solidFill>
              </a:rPr>
              <a:t>sprint review </a:t>
            </a:r>
            <a:r>
              <a:rPr lang="en-US" dirty="0" smtClean="0"/>
              <a:t>is </a:t>
            </a:r>
            <a:r>
              <a:rPr lang="en-US" dirty="0"/>
              <a:t>to inspect and adapt the product that is being </a:t>
            </a:r>
            <a:r>
              <a:rPr lang="en-US" dirty="0" smtClean="0"/>
              <a:t>built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Whereas the sprint review is a time to inspect and adapt the product, the </a:t>
            </a:r>
            <a:r>
              <a:rPr lang="en-US" dirty="0">
                <a:solidFill>
                  <a:schemeClr val="accent1"/>
                </a:solidFill>
              </a:rPr>
              <a:t>sprint retrospective </a:t>
            </a:r>
            <a:r>
              <a:rPr lang="en-US" dirty="0"/>
              <a:t>is an opportunity to inspect and adapt the </a:t>
            </a:r>
            <a:r>
              <a:rPr lang="en-US" dirty="0" smtClean="0"/>
              <a:t>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34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 &amp; misunderstandings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65491"/>
          </a:xfrm>
        </p:spPr>
        <p:txBody>
          <a:bodyPr numCol="2">
            <a:normAutofit/>
          </a:bodyPr>
          <a:lstStyle/>
          <a:p>
            <a:r>
              <a:rPr lang="en-US" dirty="0"/>
              <a:t>Not a self-directed team; managers or </a:t>
            </a:r>
            <a:r>
              <a:rPr lang="en-US" dirty="0" err="1" smtClean="0"/>
              <a:t>ScrumMaster</a:t>
            </a:r>
            <a:r>
              <a:rPr lang="en-US" dirty="0" smtClean="0"/>
              <a:t> </a:t>
            </a:r>
            <a:r>
              <a:rPr lang="en-US" dirty="0"/>
              <a:t>direct or organize the </a:t>
            </a:r>
            <a:r>
              <a:rPr lang="en-US" dirty="0" smtClean="0"/>
              <a:t>team</a:t>
            </a:r>
            <a:endParaRPr lang="en-US" dirty="0"/>
          </a:p>
          <a:p>
            <a:r>
              <a:rPr lang="en-US" dirty="0"/>
              <a:t>No daily update of the </a:t>
            </a:r>
            <a:r>
              <a:rPr lang="en-US" dirty="0" smtClean="0"/>
              <a:t>sprint backlog</a:t>
            </a:r>
            <a:endParaRPr lang="en-US" dirty="0"/>
          </a:p>
          <a:p>
            <a:r>
              <a:rPr lang="en-US" dirty="0"/>
              <a:t>New work added to iteration </a:t>
            </a:r>
            <a:endParaRPr lang="en-US" dirty="0" smtClean="0"/>
          </a:p>
          <a:p>
            <a:r>
              <a:rPr lang="en-US" dirty="0"/>
              <a:t>Product </a:t>
            </a:r>
            <a:r>
              <a:rPr lang="en-US" dirty="0" smtClean="0"/>
              <a:t>owner </a:t>
            </a:r>
            <a:r>
              <a:rPr lang="en-US" dirty="0"/>
              <a:t>isn't involved or doesn't </a:t>
            </a:r>
            <a:r>
              <a:rPr lang="en-US" dirty="0" smtClean="0"/>
              <a:t>decide</a:t>
            </a:r>
          </a:p>
          <a:p>
            <a:r>
              <a:rPr lang="en-US" dirty="0"/>
              <a:t>No </a:t>
            </a:r>
            <a:r>
              <a:rPr lang="en-US" dirty="0" smtClean="0"/>
              <a:t>sprint </a:t>
            </a:r>
            <a:r>
              <a:rPr lang="en-US" dirty="0"/>
              <a:t>r</a:t>
            </a:r>
            <a:r>
              <a:rPr lang="en-US" dirty="0" smtClean="0"/>
              <a:t>eview</a:t>
            </a:r>
          </a:p>
          <a:p>
            <a:r>
              <a:rPr lang="en-US" dirty="0"/>
              <a:t>Scrum Meeting too long or </a:t>
            </a:r>
            <a:r>
              <a:rPr lang="en-US" dirty="0" smtClean="0"/>
              <a:t>unfocused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 smtClean="0"/>
              <a:t>iteration ends in a production release</a:t>
            </a:r>
          </a:p>
          <a:p>
            <a:r>
              <a:rPr lang="en-US" dirty="0"/>
              <a:t>Iteration doesn't end in an integrated and tested partial </a:t>
            </a:r>
            <a:r>
              <a:rPr lang="en-US" dirty="0" smtClean="0"/>
              <a:t>product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9792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2" name="Picture 404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6" r="20809" b="12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45" name="Rectangle 40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 dirty="0"/>
              <a:t>Metaphor</a:t>
            </a:r>
            <a:endParaRPr lang="uk-UA" sz="4000" dirty="0"/>
          </a:p>
        </p:txBody>
      </p:sp>
      <p:sp>
        <p:nvSpPr>
          <p:cNvPr id="4044" name="Content Placeholder 4043"/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2750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chemeClr val="accent6"/>
                </a:solidFill>
              </a:rPr>
              <a:t>scrum</a:t>
            </a:r>
            <a:r>
              <a:rPr lang="en-US" dirty="0"/>
              <a:t> (short for </a:t>
            </a:r>
            <a:r>
              <a:rPr lang="en-US" b="1" i="1" dirty="0"/>
              <a:t>scrummage</a:t>
            </a:r>
            <a:r>
              <a:rPr lang="en-US" dirty="0"/>
              <a:t>) is a method of restarting play in rugby that involves players packing closely together with their heads down and attempting to gain possession of the ball.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3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Scrum </a:t>
            </a:r>
            <a:r>
              <a:rPr lang="en-US" dirty="0" smtClean="0"/>
              <a:t>In Software </a:t>
            </a:r>
            <a:r>
              <a:rPr lang="en-US" dirty="0" smtClean="0"/>
              <a:t>P</a:t>
            </a:r>
            <a:r>
              <a:rPr lang="en-US" dirty="0" smtClean="0"/>
              <a:t>roducts </a:t>
            </a:r>
            <a:r>
              <a:rPr lang="en-US" dirty="0" smtClean="0"/>
              <a:t>D</a:t>
            </a:r>
            <a:r>
              <a:rPr lang="en-US" dirty="0" smtClean="0"/>
              <a:t>evelopment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dirty="0"/>
              <a:t>Scrum’s rich history can be traced back to a 1986 Harvard Business Review article, “The New </a:t>
            </a:r>
            <a:r>
              <a:rPr lang="en-US" sz="2000" dirty="0" err="1"/>
              <a:t>New</a:t>
            </a:r>
            <a:r>
              <a:rPr lang="en-US" sz="2000" dirty="0"/>
              <a:t> Product Development Game</a:t>
            </a:r>
            <a:r>
              <a:rPr lang="en-US" sz="2000" dirty="0"/>
              <a:t>” by Takeuchi </a:t>
            </a:r>
            <a:r>
              <a:rPr lang="en-US" sz="2000" dirty="0"/>
              <a:t>and Nonaka </a:t>
            </a:r>
            <a:r>
              <a:rPr lang="en-US" sz="2000" dirty="0"/>
              <a:t>in 1986.</a:t>
            </a:r>
          </a:p>
          <a:p>
            <a:pPr marL="0" indent="0">
              <a:buNone/>
            </a:pPr>
            <a:r>
              <a:rPr lang="en-US" sz="2000" dirty="0"/>
              <a:t>In 1993, Jeff Sutherland and his team at Easel Corporation created the Scrum process for use on a software development effort </a:t>
            </a:r>
            <a:r>
              <a:rPr lang="en-US" sz="1600" dirty="0"/>
              <a:t>by combining concepts from the 1986 article with concepts from object-oriented development, empirical process control, iterative and incremental development, software process and productivity research, and complex adaptive systems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2000" dirty="0"/>
              <a:t>In 1995, Ken </a:t>
            </a:r>
            <a:r>
              <a:rPr lang="en-US" sz="2000" dirty="0" err="1"/>
              <a:t>Schwaber</a:t>
            </a:r>
            <a:r>
              <a:rPr lang="en-US" sz="2000" dirty="0"/>
              <a:t> published the first paper on Scrum at OOPSLA </a:t>
            </a:r>
            <a:r>
              <a:rPr lang="en-US" sz="2000" dirty="0"/>
              <a:t>1995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45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Scrum Guide (2013)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«Scrum </a:t>
            </a:r>
            <a:r>
              <a:rPr lang="en-US" i="1" dirty="0"/>
              <a:t>is a framework for developing and sustaining complex products. This Guide contains the definition of Scrum. This definition consists of Scrum’s roles, events, artifacts, and the rules that bind them together. Ken </a:t>
            </a:r>
            <a:r>
              <a:rPr lang="en-US" i="1" dirty="0" err="1"/>
              <a:t>Schwaber</a:t>
            </a:r>
            <a:r>
              <a:rPr lang="en-US" i="1" dirty="0"/>
              <a:t> and Jeff Sutherland developed Scrum; the Scrum Guide is written and provided by them. Together, they stand behind the Scrum Guide</a:t>
            </a:r>
            <a:r>
              <a:rPr lang="en-US" i="1" dirty="0" smtClean="0"/>
              <a:t>.» – from the Guide</a:t>
            </a:r>
            <a:endParaRPr lang="uk-UA" i="1" dirty="0"/>
          </a:p>
        </p:txBody>
      </p:sp>
    </p:spTree>
    <p:extLst>
      <p:ext uri="{BB962C8B-B14F-4D97-AF65-F5344CB8AC3E}">
        <p14:creationId xmlns:p14="http://schemas.microsoft.com/office/powerpoint/2010/main" val="47433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Genomica</a:t>
            </a:r>
            <a:r>
              <a:rPr lang="en-US" dirty="0" smtClean="0"/>
              <a:t> Experience</a:t>
            </a:r>
            <a:endParaRPr lang="uk-UA" dirty="0"/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931870"/>
              </p:ext>
            </p:extLst>
          </p:nvPr>
        </p:nvGraphicFramePr>
        <p:xfrm>
          <a:off x="2816556" y="2235058"/>
          <a:ext cx="6558888" cy="28692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42231">
                  <a:extLst>
                    <a:ext uri="{9D8B030D-6E8A-4147-A177-3AD203B41FA5}">
                      <a16:colId xmlns:a16="http://schemas.microsoft.com/office/drawing/2014/main" val="2253577124"/>
                    </a:ext>
                  </a:extLst>
                </a:gridCol>
                <a:gridCol w="1787857">
                  <a:extLst>
                    <a:ext uri="{9D8B030D-6E8A-4147-A177-3AD203B41FA5}">
                      <a16:colId xmlns:a16="http://schemas.microsoft.com/office/drawing/2014/main" val="142876131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732606779"/>
                    </a:ext>
                  </a:extLst>
                </a:gridCol>
              </a:tblGrid>
              <a:tr h="71730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Measure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Waterfall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Scrum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172131"/>
                  </a:ext>
                </a:extLst>
              </a:tr>
              <a:tr h="71730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Effort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10x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1x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52877"/>
                  </a:ext>
                </a:extLst>
              </a:tr>
              <a:tr h="71730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Velocity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1x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7x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731853"/>
                  </a:ext>
                </a:extLst>
              </a:tr>
              <a:tr h="71730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Customer satisfaction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Poor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Excellent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531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16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1" name="Freeform 814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42" name="Freeform 81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Cynefin</a:t>
            </a:r>
            <a:r>
              <a:rPr lang="en-US" dirty="0" smtClean="0"/>
              <a:t> Framework</a:t>
            </a:r>
            <a:endParaRPr lang="uk-UA" dirty="0"/>
          </a:p>
        </p:txBody>
      </p:sp>
      <p:sp>
        <p:nvSpPr>
          <p:cNvPr id="8140" name="Content Placeholder 8139"/>
          <p:cNvSpPr>
            <a:spLocks noGrp="1"/>
          </p:cNvSpPr>
          <p:nvPr>
            <p:ph idx="1"/>
          </p:nvPr>
        </p:nvSpPr>
        <p:spPr>
          <a:xfrm>
            <a:off x="838199" y="2012865"/>
            <a:ext cx="4716439" cy="4164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Scrum </a:t>
            </a:r>
            <a:r>
              <a:rPr lang="en-US" dirty="0">
                <a:solidFill>
                  <a:schemeClr val="accent6"/>
                </a:solidFill>
              </a:rPr>
              <a:t>is particularly well suited </a:t>
            </a:r>
            <a:r>
              <a:rPr lang="en-US" dirty="0">
                <a:solidFill>
                  <a:schemeClr val="bg1"/>
                </a:solidFill>
              </a:rPr>
              <a:t>for operating in a </a:t>
            </a:r>
            <a:r>
              <a:rPr lang="en-US" dirty="0">
                <a:solidFill>
                  <a:schemeClr val="accent4"/>
                </a:solidFill>
              </a:rPr>
              <a:t>complex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domain</a:t>
            </a:r>
            <a:r>
              <a:rPr lang="en-US" dirty="0">
                <a:solidFill>
                  <a:schemeClr val="bg1"/>
                </a:solidFill>
              </a:rPr>
              <a:t>. In such situations our ability to probe (explore), sense (inspect), and respond (adapt) is critical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Scrum </a:t>
            </a:r>
            <a:r>
              <a:rPr lang="en-US" dirty="0">
                <a:solidFill>
                  <a:schemeClr val="accent2"/>
                </a:solidFill>
              </a:rPr>
              <a:t>is not well suited </a:t>
            </a:r>
            <a:r>
              <a:rPr lang="en-US" dirty="0">
                <a:solidFill>
                  <a:schemeClr val="bg1"/>
                </a:solidFill>
              </a:rPr>
              <a:t>to highly interrupt-driven work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38" name="Picture 81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8041" y="2012865"/>
            <a:ext cx="4007944" cy="41640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0735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Roles</a:t>
            </a:r>
            <a:endParaRPr lang="uk-UA" dirty="0"/>
          </a:p>
        </p:txBody>
      </p:sp>
      <p:graphicFrame>
        <p:nvGraphicFramePr>
          <p:cNvPr id="8" name="Місце для вмісту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145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065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solidFill>
                  <a:schemeClr val="accent5"/>
                </a:solidFill>
              </a:rPr>
              <a:t>product </a:t>
            </a:r>
            <a:r>
              <a:rPr lang="en-US" dirty="0" smtClean="0">
                <a:solidFill>
                  <a:schemeClr val="accent5"/>
                </a:solidFill>
              </a:rPr>
              <a:t>owner </a:t>
            </a:r>
            <a:r>
              <a:rPr lang="en-US" dirty="0" smtClean="0"/>
              <a:t>is </a:t>
            </a:r>
            <a:r>
              <a:rPr lang="en-US" dirty="0"/>
              <a:t>the empowered central point of product leadership</a:t>
            </a:r>
            <a:r>
              <a:rPr lang="en-US" dirty="0" smtClean="0"/>
              <a:t>.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/>
                </a:solidFill>
              </a:rPr>
              <a:t>product owner </a:t>
            </a:r>
            <a:r>
              <a:rPr lang="en-US" dirty="0" smtClean="0"/>
              <a:t>is </a:t>
            </a:r>
            <a:r>
              <a:rPr lang="en-US" dirty="0"/>
              <a:t>the single authority responsible for deciding which features and functionality to build and the order in which to build them</a:t>
            </a:r>
            <a:r>
              <a:rPr lang="en-US" dirty="0" smtClean="0"/>
              <a:t>.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solidFill>
                  <a:schemeClr val="accent5"/>
                </a:solidFill>
              </a:rPr>
              <a:t>product owner </a:t>
            </a:r>
            <a:r>
              <a:rPr lang="en-US" dirty="0"/>
              <a:t>maintains and communicates to all other participants a clear vision of what the Scrum team is trying to achieve.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4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ScrumMaster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solidFill>
                  <a:schemeClr val="accent5"/>
                </a:solidFill>
              </a:rPr>
              <a:t>ScrumMaster</a:t>
            </a:r>
            <a:r>
              <a:rPr lang="en-US" dirty="0"/>
              <a:t> helps everyone involved understand and embrace the Scrum values, principles, and practices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chemeClr val="accent5"/>
                </a:solidFill>
              </a:rPr>
              <a:t>ScrumMaster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also responsible for protecting the team from outside interference and takes a leadership role in removing impediments that inhibit team productivity (when the individuals themselves cannot reasonably resolve them</a:t>
            </a:r>
            <a:r>
              <a:rPr lang="en-US" dirty="0" smtClean="0"/>
              <a:t>).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chemeClr val="accent5"/>
                </a:solidFill>
              </a:rPr>
              <a:t>ScrumMaster</a:t>
            </a:r>
            <a:r>
              <a:rPr lang="en-US" dirty="0"/>
              <a:t> has no authority to exert control over the team, so this role is not the same as the traditional role of project manager or development manager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260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3313</TotalTime>
  <Words>977</Words>
  <Application>Microsoft Office PowerPoint</Application>
  <PresentationFormat>Широкий екран</PresentationFormat>
  <Paragraphs>81</Paragraphs>
  <Slides>17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Тема Office</vt:lpstr>
      <vt:lpstr>Scrum Overview</vt:lpstr>
      <vt:lpstr>Metaphor</vt:lpstr>
      <vt:lpstr>Scrum In Software Products Development</vt:lpstr>
      <vt:lpstr>Scrum Guide (2013)</vt:lpstr>
      <vt:lpstr>Genomica Experience</vt:lpstr>
      <vt:lpstr>Cynefin Framework</vt:lpstr>
      <vt:lpstr>Scrum Roles</vt:lpstr>
      <vt:lpstr>Product Owner</vt:lpstr>
      <vt:lpstr>ScrumMaster</vt:lpstr>
      <vt:lpstr>Development Team</vt:lpstr>
      <vt:lpstr>Scrum Framework</vt:lpstr>
      <vt:lpstr>Product Backlog</vt:lpstr>
      <vt:lpstr>Sprints</vt:lpstr>
      <vt:lpstr>Sprint Planning</vt:lpstr>
      <vt:lpstr>Daily Scrum</vt:lpstr>
      <vt:lpstr>Sprint Results</vt:lpstr>
      <vt:lpstr>Common mistakes &amp; misunderstandings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Lean Software Development</dc:title>
  <dc:creator>Anton Shabinskyi</dc:creator>
  <cp:lastModifiedBy>Anton Shabinskiy</cp:lastModifiedBy>
  <cp:revision>83</cp:revision>
  <dcterms:created xsi:type="dcterms:W3CDTF">2015-04-20T04:23:09Z</dcterms:created>
  <dcterms:modified xsi:type="dcterms:W3CDTF">2016-02-05T08:48:05Z</dcterms:modified>
</cp:coreProperties>
</file>