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50577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E27148-A65C-4DA7-B031-93770B91A467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  <p14:section name="Untitled Section" id="{06FDE127-D0C4-4C8B-9AD5-980539A4F1F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6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6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8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01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8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5D34-0FFC-4DAB-801A-E6E2F7F1FBE7}" type="datetimeFigureOut">
              <a:rPr lang="zh-TW" altLang="en-US" smtClean="0"/>
              <a:t>2016/11/9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AFA4-1389-4E9F-BACD-4B9532283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3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862148" y="452846"/>
            <a:ext cx="5939246" cy="43368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1271451" y="1097279"/>
            <a:ext cx="914400" cy="304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60022" y="2364376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307079" y="1458686"/>
            <a:ext cx="914400" cy="23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02329" y="2364376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342707" y="1970312"/>
            <a:ext cx="914400" cy="14369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123610" y="1097279"/>
            <a:ext cx="269966" cy="3055923"/>
          </a:xfrm>
          <a:prstGeom prst="leftBrace">
            <a:avLst>
              <a:gd name="adj1" fmla="val 8333"/>
              <a:gd name="adj2" fmla="val 5049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32913" y="1097279"/>
            <a:ext cx="49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為什麼存在無關的特徵？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2913" y="2025076"/>
            <a:ext cx="492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為什麼能移除無關特徵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又不遺漏所要的資訊？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2912" y="3191576"/>
            <a:ext cx="492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能作為解決問題的依據？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072739" y="191583"/>
            <a:ext cx="3975466" cy="570193"/>
          </a:xfrm>
          <a:prstGeom prst="wedgeRectCallout">
            <a:avLst>
              <a:gd name="adj1" fmla="val -38324"/>
              <a:gd name="adj2" fmla="val 8878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15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7453" y="1892807"/>
            <a:ext cx="481749" cy="30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6968" y="2165818"/>
            <a:ext cx="580481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6120113" y="975491"/>
            <a:ext cx="630495" cy="16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66968" y="4220608"/>
            <a:ext cx="580482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6093191" y="3176445"/>
            <a:ext cx="630496" cy="14369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86757" y="297027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471998" y="2422721"/>
            <a:ext cx="606993" cy="160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5083" y="1892807"/>
            <a:ext cx="1412370" cy="3048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8"/>
          <p:cNvSpPr/>
          <p:nvPr/>
        </p:nvSpPr>
        <p:spPr>
          <a:xfrm rot="21287605">
            <a:off x="797823" y="787248"/>
            <a:ext cx="5001768" cy="1216152"/>
          </a:xfrm>
          <a:custGeom>
            <a:avLst/>
            <a:gdLst>
              <a:gd name="connsiteX0" fmla="*/ 0 w 3575304"/>
              <a:gd name="connsiteY0" fmla="*/ 1216152 h 1216152"/>
              <a:gd name="connsiteX1" fmla="*/ 36576 w 3575304"/>
              <a:gd name="connsiteY1" fmla="*/ 941832 h 1216152"/>
              <a:gd name="connsiteX2" fmla="*/ 82296 w 3575304"/>
              <a:gd name="connsiteY2" fmla="*/ 859536 h 1216152"/>
              <a:gd name="connsiteX3" fmla="*/ 118872 w 3575304"/>
              <a:gd name="connsiteY3" fmla="*/ 804672 h 1216152"/>
              <a:gd name="connsiteX4" fmla="*/ 137160 w 3575304"/>
              <a:gd name="connsiteY4" fmla="*/ 740664 h 1216152"/>
              <a:gd name="connsiteX5" fmla="*/ 173736 w 3575304"/>
              <a:gd name="connsiteY5" fmla="*/ 676656 h 1216152"/>
              <a:gd name="connsiteX6" fmla="*/ 182880 w 3575304"/>
              <a:gd name="connsiteY6" fmla="*/ 612648 h 1216152"/>
              <a:gd name="connsiteX7" fmla="*/ 219456 w 3575304"/>
              <a:gd name="connsiteY7" fmla="*/ 557784 h 1216152"/>
              <a:gd name="connsiteX8" fmla="*/ 237744 w 3575304"/>
              <a:gd name="connsiteY8" fmla="*/ 530352 h 1216152"/>
              <a:gd name="connsiteX9" fmla="*/ 274320 w 3575304"/>
              <a:gd name="connsiteY9" fmla="*/ 493776 h 1216152"/>
              <a:gd name="connsiteX10" fmla="*/ 301752 w 3575304"/>
              <a:gd name="connsiteY10" fmla="*/ 448056 h 1216152"/>
              <a:gd name="connsiteX11" fmla="*/ 338328 w 3575304"/>
              <a:gd name="connsiteY11" fmla="*/ 411480 h 1216152"/>
              <a:gd name="connsiteX12" fmla="*/ 356616 w 3575304"/>
              <a:gd name="connsiteY12" fmla="*/ 384048 h 1216152"/>
              <a:gd name="connsiteX13" fmla="*/ 438912 w 3575304"/>
              <a:gd name="connsiteY13" fmla="*/ 292608 h 1216152"/>
              <a:gd name="connsiteX14" fmla="*/ 466344 w 3575304"/>
              <a:gd name="connsiteY14" fmla="*/ 246888 h 1216152"/>
              <a:gd name="connsiteX15" fmla="*/ 539496 w 3575304"/>
              <a:gd name="connsiteY15" fmla="*/ 201168 h 1216152"/>
              <a:gd name="connsiteX16" fmla="*/ 612648 w 3575304"/>
              <a:gd name="connsiteY16" fmla="*/ 146304 h 1216152"/>
              <a:gd name="connsiteX17" fmla="*/ 722376 w 3575304"/>
              <a:gd name="connsiteY17" fmla="*/ 100584 h 1216152"/>
              <a:gd name="connsiteX18" fmla="*/ 749808 w 3575304"/>
              <a:gd name="connsiteY18" fmla="*/ 91440 h 1216152"/>
              <a:gd name="connsiteX19" fmla="*/ 777240 w 3575304"/>
              <a:gd name="connsiteY19" fmla="*/ 73152 h 1216152"/>
              <a:gd name="connsiteX20" fmla="*/ 960120 w 3575304"/>
              <a:gd name="connsiteY20" fmla="*/ 36576 h 1216152"/>
              <a:gd name="connsiteX21" fmla="*/ 987552 w 3575304"/>
              <a:gd name="connsiteY21" fmla="*/ 27432 h 1216152"/>
              <a:gd name="connsiteX22" fmla="*/ 1188720 w 3575304"/>
              <a:gd name="connsiteY22" fmla="*/ 9144 h 1216152"/>
              <a:gd name="connsiteX23" fmla="*/ 1298448 w 3575304"/>
              <a:gd name="connsiteY23" fmla="*/ 0 h 1216152"/>
              <a:gd name="connsiteX24" fmla="*/ 1837944 w 3575304"/>
              <a:gd name="connsiteY24" fmla="*/ 9144 h 1216152"/>
              <a:gd name="connsiteX25" fmla="*/ 2112264 w 3575304"/>
              <a:gd name="connsiteY25" fmla="*/ 45720 h 1216152"/>
              <a:gd name="connsiteX26" fmla="*/ 2176272 w 3575304"/>
              <a:gd name="connsiteY26" fmla="*/ 54864 h 1216152"/>
              <a:gd name="connsiteX27" fmla="*/ 2240280 w 3575304"/>
              <a:gd name="connsiteY27" fmla="*/ 73152 h 1216152"/>
              <a:gd name="connsiteX28" fmla="*/ 2286000 w 3575304"/>
              <a:gd name="connsiteY28" fmla="*/ 82296 h 1216152"/>
              <a:gd name="connsiteX29" fmla="*/ 2322576 w 3575304"/>
              <a:gd name="connsiteY29" fmla="*/ 100584 h 1216152"/>
              <a:gd name="connsiteX30" fmla="*/ 2496312 w 3575304"/>
              <a:gd name="connsiteY30" fmla="*/ 118872 h 1216152"/>
              <a:gd name="connsiteX31" fmla="*/ 2551176 w 3575304"/>
              <a:gd name="connsiteY31" fmla="*/ 137160 h 1216152"/>
              <a:gd name="connsiteX32" fmla="*/ 2596896 w 3575304"/>
              <a:gd name="connsiteY32" fmla="*/ 146304 h 1216152"/>
              <a:gd name="connsiteX33" fmla="*/ 2697480 w 3575304"/>
              <a:gd name="connsiteY33" fmla="*/ 173736 h 1216152"/>
              <a:gd name="connsiteX34" fmla="*/ 2761488 w 3575304"/>
              <a:gd name="connsiteY34" fmla="*/ 210312 h 1216152"/>
              <a:gd name="connsiteX35" fmla="*/ 2816352 w 3575304"/>
              <a:gd name="connsiteY35" fmla="*/ 219456 h 1216152"/>
              <a:gd name="connsiteX36" fmla="*/ 2843784 w 3575304"/>
              <a:gd name="connsiteY36" fmla="*/ 237744 h 1216152"/>
              <a:gd name="connsiteX37" fmla="*/ 2953512 w 3575304"/>
              <a:gd name="connsiteY37" fmla="*/ 274320 h 1216152"/>
              <a:gd name="connsiteX38" fmla="*/ 2999232 w 3575304"/>
              <a:gd name="connsiteY38" fmla="*/ 292608 h 1216152"/>
              <a:gd name="connsiteX39" fmla="*/ 3026664 w 3575304"/>
              <a:gd name="connsiteY39" fmla="*/ 310896 h 1216152"/>
              <a:gd name="connsiteX40" fmla="*/ 3072384 w 3575304"/>
              <a:gd name="connsiteY40" fmla="*/ 320040 h 1216152"/>
              <a:gd name="connsiteX41" fmla="*/ 3108960 w 3575304"/>
              <a:gd name="connsiteY41" fmla="*/ 338328 h 1216152"/>
              <a:gd name="connsiteX42" fmla="*/ 3154680 w 3575304"/>
              <a:gd name="connsiteY42" fmla="*/ 356616 h 1216152"/>
              <a:gd name="connsiteX43" fmla="*/ 3218688 w 3575304"/>
              <a:gd name="connsiteY43" fmla="*/ 393192 h 1216152"/>
              <a:gd name="connsiteX44" fmla="*/ 3273552 w 3575304"/>
              <a:gd name="connsiteY44" fmla="*/ 420624 h 1216152"/>
              <a:gd name="connsiteX45" fmla="*/ 3328416 w 3575304"/>
              <a:gd name="connsiteY45" fmla="*/ 475488 h 1216152"/>
              <a:gd name="connsiteX46" fmla="*/ 3374136 w 3575304"/>
              <a:gd name="connsiteY46" fmla="*/ 530352 h 1216152"/>
              <a:gd name="connsiteX47" fmla="*/ 3401568 w 3575304"/>
              <a:gd name="connsiteY47" fmla="*/ 603504 h 1216152"/>
              <a:gd name="connsiteX48" fmla="*/ 3410712 w 3575304"/>
              <a:gd name="connsiteY48" fmla="*/ 649224 h 1216152"/>
              <a:gd name="connsiteX49" fmla="*/ 3429000 w 3575304"/>
              <a:gd name="connsiteY49" fmla="*/ 676656 h 1216152"/>
              <a:gd name="connsiteX50" fmla="*/ 3438144 w 3575304"/>
              <a:gd name="connsiteY50" fmla="*/ 758952 h 1216152"/>
              <a:gd name="connsiteX51" fmla="*/ 3447288 w 3575304"/>
              <a:gd name="connsiteY51" fmla="*/ 813816 h 1216152"/>
              <a:gd name="connsiteX52" fmla="*/ 3456432 w 3575304"/>
              <a:gd name="connsiteY52" fmla="*/ 1060704 h 1216152"/>
              <a:gd name="connsiteX53" fmla="*/ 3474720 w 3575304"/>
              <a:gd name="connsiteY53" fmla="*/ 1115568 h 1216152"/>
              <a:gd name="connsiteX54" fmla="*/ 3465576 w 3575304"/>
              <a:gd name="connsiteY54" fmla="*/ 1143000 h 1216152"/>
              <a:gd name="connsiteX55" fmla="*/ 3447288 w 3575304"/>
              <a:gd name="connsiteY55" fmla="*/ 1207008 h 1216152"/>
              <a:gd name="connsiteX56" fmla="*/ 3419856 w 3575304"/>
              <a:gd name="connsiteY56" fmla="*/ 1179576 h 1216152"/>
              <a:gd name="connsiteX57" fmla="*/ 3383280 w 3575304"/>
              <a:gd name="connsiteY57" fmla="*/ 1152144 h 1216152"/>
              <a:gd name="connsiteX58" fmla="*/ 3319272 w 3575304"/>
              <a:gd name="connsiteY58" fmla="*/ 1097280 h 1216152"/>
              <a:gd name="connsiteX59" fmla="*/ 3246120 w 3575304"/>
              <a:gd name="connsiteY59" fmla="*/ 1042416 h 1216152"/>
              <a:gd name="connsiteX60" fmla="*/ 3236976 w 3575304"/>
              <a:gd name="connsiteY60" fmla="*/ 1014984 h 1216152"/>
              <a:gd name="connsiteX61" fmla="*/ 3264408 w 3575304"/>
              <a:gd name="connsiteY61" fmla="*/ 1024128 h 1216152"/>
              <a:gd name="connsiteX62" fmla="*/ 3346704 w 3575304"/>
              <a:gd name="connsiteY62" fmla="*/ 1069848 h 1216152"/>
              <a:gd name="connsiteX63" fmla="*/ 3401568 w 3575304"/>
              <a:gd name="connsiteY63" fmla="*/ 1124712 h 1216152"/>
              <a:gd name="connsiteX64" fmla="*/ 3465576 w 3575304"/>
              <a:gd name="connsiteY64" fmla="*/ 1197864 h 1216152"/>
              <a:gd name="connsiteX65" fmla="*/ 3493008 w 3575304"/>
              <a:gd name="connsiteY65" fmla="*/ 1115568 h 1216152"/>
              <a:gd name="connsiteX66" fmla="*/ 3502152 w 3575304"/>
              <a:gd name="connsiteY66" fmla="*/ 1088136 h 1216152"/>
              <a:gd name="connsiteX67" fmla="*/ 3511296 w 3575304"/>
              <a:gd name="connsiteY67" fmla="*/ 1051560 h 1216152"/>
              <a:gd name="connsiteX68" fmla="*/ 3529584 w 3575304"/>
              <a:gd name="connsiteY68" fmla="*/ 978408 h 1216152"/>
              <a:gd name="connsiteX69" fmla="*/ 3547872 w 3575304"/>
              <a:gd name="connsiteY69" fmla="*/ 950976 h 1216152"/>
              <a:gd name="connsiteX70" fmla="*/ 3575304 w 3575304"/>
              <a:gd name="connsiteY70" fmla="*/ 896112 h 1216152"/>
              <a:gd name="connsiteX71" fmla="*/ 3557016 w 3575304"/>
              <a:gd name="connsiteY71" fmla="*/ 1088136 h 1216152"/>
              <a:gd name="connsiteX72" fmla="*/ 3547872 w 3575304"/>
              <a:gd name="connsiteY72" fmla="*/ 1115568 h 1216152"/>
              <a:gd name="connsiteX73" fmla="*/ 3502152 w 3575304"/>
              <a:gd name="connsiteY73" fmla="*/ 1170432 h 1216152"/>
              <a:gd name="connsiteX74" fmla="*/ 3493008 w 3575304"/>
              <a:gd name="connsiteY74" fmla="*/ 1188720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575304" h="1216152">
                <a:moveTo>
                  <a:pt x="0" y="1216152"/>
                </a:moveTo>
                <a:cubicBezTo>
                  <a:pt x="14295" y="1037468"/>
                  <a:pt x="-8964" y="1044297"/>
                  <a:pt x="36576" y="941832"/>
                </a:cubicBezTo>
                <a:cubicBezTo>
                  <a:pt x="49438" y="912892"/>
                  <a:pt x="65288" y="886263"/>
                  <a:pt x="82296" y="859536"/>
                </a:cubicBezTo>
                <a:cubicBezTo>
                  <a:pt x="94096" y="840993"/>
                  <a:pt x="118872" y="804672"/>
                  <a:pt x="118872" y="804672"/>
                </a:cubicBezTo>
                <a:cubicBezTo>
                  <a:pt x="124968" y="783336"/>
                  <a:pt x="129577" y="761518"/>
                  <a:pt x="137160" y="740664"/>
                </a:cubicBezTo>
                <a:cubicBezTo>
                  <a:pt x="146441" y="715141"/>
                  <a:pt x="159111" y="698594"/>
                  <a:pt x="173736" y="676656"/>
                </a:cubicBezTo>
                <a:cubicBezTo>
                  <a:pt x="176784" y="655320"/>
                  <a:pt x="175143" y="632764"/>
                  <a:pt x="182880" y="612648"/>
                </a:cubicBezTo>
                <a:cubicBezTo>
                  <a:pt x="190770" y="592134"/>
                  <a:pt x="207264" y="576072"/>
                  <a:pt x="219456" y="557784"/>
                </a:cubicBezTo>
                <a:cubicBezTo>
                  <a:pt x="225552" y="548640"/>
                  <a:pt x="229973" y="538123"/>
                  <a:pt x="237744" y="530352"/>
                </a:cubicBezTo>
                <a:cubicBezTo>
                  <a:pt x="249936" y="518160"/>
                  <a:pt x="263734" y="507386"/>
                  <a:pt x="274320" y="493776"/>
                </a:cubicBezTo>
                <a:cubicBezTo>
                  <a:pt x="285231" y="479747"/>
                  <a:pt x="290841" y="462085"/>
                  <a:pt x="301752" y="448056"/>
                </a:cubicBezTo>
                <a:cubicBezTo>
                  <a:pt x="312338" y="434446"/>
                  <a:pt x="327107" y="424571"/>
                  <a:pt x="338328" y="411480"/>
                </a:cubicBezTo>
                <a:cubicBezTo>
                  <a:pt x="345480" y="403136"/>
                  <a:pt x="349379" y="392319"/>
                  <a:pt x="356616" y="384048"/>
                </a:cubicBezTo>
                <a:cubicBezTo>
                  <a:pt x="411359" y="321484"/>
                  <a:pt x="393198" y="357914"/>
                  <a:pt x="438912" y="292608"/>
                </a:cubicBezTo>
                <a:cubicBezTo>
                  <a:pt x="449104" y="278048"/>
                  <a:pt x="454641" y="260263"/>
                  <a:pt x="466344" y="246888"/>
                </a:cubicBezTo>
                <a:cubicBezTo>
                  <a:pt x="494300" y="214939"/>
                  <a:pt x="506753" y="222997"/>
                  <a:pt x="539496" y="201168"/>
                </a:cubicBezTo>
                <a:cubicBezTo>
                  <a:pt x="564857" y="184261"/>
                  <a:pt x="584513" y="158027"/>
                  <a:pt x="612648" y="146304"/>
                </a:cubicBezTo>
                <a:cubicBezTo>
                  <a:pt x="649224" y="131064"/>
                  <a:pt x="684785" y="113114"/>
                  <a:pt x="722376" y="100584"/>
                </a:cubicBezTo>
                <a:cubicBezTo>
                  <a:pt x="731520" y="97536"/>
                  <a:pt x="741187" y="95751"/>
                  <a:pt x="749808" y="91440"/>
                </a:cubicBezTo>
                <a:cubicBezTo>
                  <a:pt x="759638" y="86525"/>
                  <a:pt x="766751" y="76430"/>
                  <a:pt x="777240" y="73152"/>
                </a:cubicBezTo>
                <a:cubicBezTo>
                  <a:pt x="849725" y="50501"/>
                  <a:pt x="891571" y="46369"/>
                  <a:pt x="960120" y="36576"/>
                </a:cubicBezTo>
                <a:cubicBezTo>
                  <a:pt x="969264" y="33528"/>
                  <a:pt x="978201" y="29770"/>
                  <a:pt x="987552" y="27432"/>
                </a:cubicBezTo>
                <a:cubicBezTo>
                  <a:pt x="1060353" y="9232"/>
                  <a:pt x="1097300" y="15449"/>
                  <a:pt x="1188720" y="9144"/>
                </a:cubicBezTo>
                <a:cubicBezTo>
                  <a:pt x="1225336" y="6619"/>
                  <a:pt x="1261872" y="3048"/>
                  <a:pt x="1298448" y="0"/>
                </a:cubicBezTo>
                <a:cubicBezTo>
                  <a:pt x="1478280" y="3048"/>
                  <a:pt x="1658290" y="589"/>
                  <a:pt x="1837944" y="9144"/>
                </a:cubicBezTo>
                <a:cubicBezTo>
                  <a:pt x="2100874" y="21664"/>
                  <a:pt x="1987461" y="24919"/>
                  <a:pt x="2112264" y="45720"/>
                </a:cubicBezTo>
                <a:cubicBezTo>
                  <a:pt x="2133523" y="49263"/>
                  <a:pt x="2155067" y="51009"/>
                  <a:pt x="2176272" y="54864"/>
                </a:cubicBezTo>
                <a:cubicBezTo>
                  <a:pt x="2238986" y="66267"/>
                  <a:pt x="2188050" y="60095"/>
                  <a:pt x="2240280" y="73152"/>
                </a:cubicBezTo>
                <a:cubicBezTo>
                  <a:pt x="2255358" y="76921"/>
                  <a:pt x="2270760" y="79248"/>
                  <a:pt x="2286000" y="82296"/>
                </a:cubicBezTo>
                <a:cubicBezTo>
                  <a:pt x="2298192" y="88392"/>
                  <a:pt x="2309352" y="97278"/>
                  <a:pt x="2322576" y="100584"/>
                </a:cubicBezTo>
                <a:cubicBezTo>
                  <a:pt x="2345410" y="106292"/>
                  <a:pt x="2485958" y="117931"/>
                  <a:pt x="2496312" y="118872"/>
                </a:cubicBezTo>
                <a:cubicBezTo>
                  <a:pt x="2514600" y="124968"/>
                  <a:pt x="2532273" y="133379"/>
                  <a:pt x="2551176" y="137160"/>
                </a:cubicBezTo>
                <a:cubicBezTo>
                  <a:pt x="2566416" y="140208"/>
                  <a:pt x="2582010" y="141838"/>
                  <a:pt x="2596896" y="146304"/>
                </a:cubicBezTo>
                <a:cubicBezTo>
                  <a:pt x="2707031" y="179344"/>
                  <a:pt x="2573110" y="153008"/>
                  <a:pt x="2697480" y="173736"/>
                </a:cubicBezTo>
                <a:cubicBezTo>
                  <a:pt x="2715846" y="185980"/>
                  <a:pt x="2740395" y="203984"/>
                  <a:pt x="2761488" y="210312"/>
                </a:cubicBezTo>
                <a:cubicBezTo>
                  <a:pt x="2779246" y="215640"/>
                  <a:pt x="2798064" y="216408"/>
                  <a:pt x="2816352" y="219456"/>
                </a:cubicBezTo>
                <a:cubicBezTo>
                  <a:pt x="2825496" y="225552"/>
                  <a:pt x="2833954" y="232829"/>
                  <a:pt x="2843784" y="237744"/>
                </a:cubicBezTo>
                <a:cubicBezTo>
                  <a:pt x="2887176" y="259440"/>
                  <a:pt x="2904721" y="258056"/>
                  <a:pt x="2953512" y="274320"/>
                </a:cubicBezTo>
                <a:cubicBezTo>
                  <a:pt x="2969084" y="279511"/>
                  <a:pt x="2984551" y="285267"/>
                  <a:pt x="2999232" y="292608"/>
                </a:cubicBezTo>
                <a:cubicBezTo>
                  <a:pt x="3009062" y="297523"/>
                  <a:pt x="3016374" y="307037"/>
                  <a:pt x="3026664" y="310896"/>
                </a:cubicBezTo>
                <a:cubicBezTo>
                  <a:pt x="3041216" y="316353"/>
                  <a:pt x="3057144" y="316992"/>
                  <a:pt x="3072384" y="320040"/>
                </a:cubicBezTo>
                <a:cubicBezTo>
                  <a:pt x="3084576" y="326136"/>
                  <a:pt x="3096504" y="332792"/>
                  <a:pt x="3108960" y="338328"/>
                </a:cubicBezTo>
                <a:cubicBezTo>
                  <a:pt x="3123959" y="344994"/>
                  <a:pt x="3139999" y="349275"/>
                  <a:pt x="3154680" y="356616"/>
                </a:cubicBezTo>
                <a:cubicBezTo>
                  <a:pt x="3246512" y="402532"/>
                  <a:pt x="3106471" y="345099"/>
                  <a:pt x="3218688" y="393192"/>
                </a:cubicBezTo>
                <a:cubicBezTo>
                  <a:pt x="3249368" y="406341"/>
                  <a:pt x="3246284" y="396386"/>
                  <a:pt x="3273552" y="420624"/>
                </a:cubicBezTo>
                <a:cubicBezTo>
                  <a:pt x="3292882" y="437807"/>
                  <a:pt x="3310128" y="457200"/>
                  <a:pt x="3328416" y="475488"/>
                </a:cubicBezTo>
                <a:cubicBezTo>
                  <a:pt x="3348639" y="495711"/>
                  <a:pt x="3361405" y="504891"/>
                  <a:pt x="3374136" y="530352"/>
                </a:cubicBezTo>
                <a:cubicBezTo>
                  <a:pt x="3378331" y="538743"/>
                  <a:pt x="3397611" y="587676"/>
                  <a:pt x="3401568" y="603504"/>
                </a:cubicBezTo>
                <a:cubicBezTo>
                  <a:pt x="3405337" y="618582"/>
                  <a:pt x="3405255" y="634672"/>
                  <a:pt x="3410712" y="649224"/>
                </a:cubicBezTo>
                <a:cubicBezTo>
                  <a:pt x="3414571" y="659514"/>
                  <a:pt x="3422904" y="667512"/>
                  <a:pt x="3429000" y="676656"/>
                </a:cubicBezTo>
                <a:cubicBezTo>
                  <a:pt x="3432048" y="704088"/>
                  <a:pt x="3434496" y="731593"/>
                  <a:pt x="3438144" y="758952"/>
                </a:cubicBezTo>
                <a:cubicBezTo>
                  <a:pt x="3440594" y="777330"/>
                  <a:pt x="3446166" y="795310"/>
                  <a:pt x="3447288" y="813816"/>
                </a:cubicBezTo>
                <a:cubicBezTo>
                  <a:pt x="3452270" y="896018"/>
                  <a:pt x="3448976" y="978690"/>
                  <a:pt x="3456432" y="1060704"/>
                </a:cubicBezTo>
                <a:cubicBezTo>
                  <a:pt x="3458177" y="1079902"/>
                  <a:pt x="3474720" y="1115568"/>
                  <a:pt x="3474720" y="1115568"/>
                </a:cubicBezTo>
                <a:cubicBezTo>
                  <a:pt x="3471672" y="1124712"/>
                  <a:pt x="3468346" y="1133768"/>
                  <a:pt x="3465576" y="1143000"/>
                </a:cubicBezTo>
                <a:cubicBezTo>
                  <a:pt x="3459200" y="1164254"/>
                  <a:pt x="3464615" y="1193146"/>
                  <a:pt x="3447288" y="1207008"/>
                </a:cubicBezTo>
                <a:cubicBezTo>
                  <a:pt x="3437190" y="1215086"/>
                  <a:pt x="3429674" y="1187992"/>
                  <a:pt x="3419856" y="1179576"/>
                </a:cubicBezTo>
                <a:cubicBezTo>
                  <a:pt x="3408285" y="1169658"/>
                  <a:pt x="3394851" y="1162062"/>
                  <a:pt x="3383280" y="1152144"/>
                </a:cubicBezTo>
                <a:cubicBezTo>
                  <a:pt x="3333834" y="1109762"/>
                  <a:pt x="3379437" y="1137390"/>
                  <a:pt x="3319272" y="1097280"/>
                </a:cubicBezTo>
                <a:cubicBezTo>
                  <a:pt x="3251102" y="1051833"/>
                  <a:pt x="3294386" y="1090682"/>
                  <a:pt x="3246120" y="1042416"/>
                </a:cubicBezTo>
                <a:cubicBezTo>
                  <a:pt x="3243072" y="1033272"/>
                  <a:pt x="3230160" y="1021800"/>
                  <a:pt x="3236976" y="1014984"/>
                </a:cubicBezTo>
                <a:cubicBezTo>
                  <a:pt x="3243792" y="1008168"/>
                  <a:pt x="3255982" y="1019447"/>
                  <a:pt x="3264408" y="1024128"/>
                </a:cubicBezTo>
                <a:cubicBezTo>
                  <a:pt x="3358734" y="1076531"/>
                  <a:pt x="3284632" y="1049157"/>
                  <a:pt x="3346704" y="1069848"/>
                </a:cubicBezTo>
                <a:cubicBezTo>
                  <a:pt x="3406161" y="1159033"/>
                  <a:pt x="3310832" y="1022635"/>
                  <a:pt x="3401568" y="1124712"/>
                </a:cubicBezTo>
                <a:cubicBezTo>
                  <a:pt x="3479153" y="1211996"/>
                  <a:pt x="3402399" y="1155746"/>
                  <a:pt x="3465576" y="1197864"/>
                </a:cubicBezTo>
                <a:lnTo>
                  <a:pt x="3493008" y="1115568"/>
                </a:lnTo>
                <a:cubicBezTo>
                  <a:pt x="3496056" y="1106424"/>
                  <a:pt x="3499814" y="1097487"/>
                  <a:pt x="3502152" y="1088136"/>
                </a:cubicBezTo>
                <a:cubicBezTo>
                  <a:pt x="3505200" y="1075944"/>
                  <a:pt x="3508570" y="1063828"/>
                  <a:pt x="3511296" y="1051560"/>
                </a:cubicBezTo>
                <a:cubicBezTo>
                  <a:pt x="3515470" y="1032779"/>
                  <a:pt x="3519780" y="998016"/>
                  <a:pt x="3529584" y="978408"/>
                </a:cubicBezTo>
                <a:cubicBezTo>
                  <a:pt x="3534499" y="968578"/>
                  <a:pt x="3542957" y="960806"/>
                  <a:pt x="3547872" y="950976"/>
                </a:cubicBezTo>
                <a:cubicBezTo>
                  <a:pt x="3585730" y="875260"/>
                  <a:pt x="3522893" y="974728"/>
                  <a:pt x="3575304" y="896112"/>
                </a:cubicBezTo>
                <a:cubicBezTo>
                  <a:pt x="3568747" y="1007589"/>
                  <a:pt x="3577944" y="1014888"/>
                  <a:pt x="3557016" y="1088136"/>
                </a:cubicBezTo>
                <a:cubicBezTo>
                  <a:pt x="3554368" y="1097404"/>
                  <a:pt x="3552183" y="1106947"/>
                  <a:pt x="3547872" y="1115568"/>
                </a:cubicBezTo>
                <a:cubicBezTo>
                  <a:pt x="3529413" y="1152487"/>
                  <a:pt x="3529116" y="1136727"/>
                  <a:pt x="3502152" y="1170432"/>
                </a:cubicBezTo>
                <a:cubicBezTo>
                  <a:pt x="3497894" y="1175754"/>
                  <a:pt x="3496056" y="1182624"/>
                  <a:pt x="3493008" y="118872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4683390" y="1985772"/>
            <a:ext cx="630495" cy="295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目標函數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371637" y="2165818"/>
            <a:ext cx="580481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5381565" y="3894902"/>
            <a:ext cx="580482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92682" y="938916"/>
            <a:ext cx="492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決定目標函數構成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軟硬目標比例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60718" y="938916"/>
            <a:ext cx="630495" cy="3765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6880963" y="1528571"/>
            <a:ext cx="3493697" cy="36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8832502" y="3110810"/>
            <a:ext cx="1604470" cy="36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8832502" y="3725634"/>
            <a:ext cx="1604470" cy="36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8838436" y="4340457"/>
            <a:ext cx="1604470" cy="3642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Rectangle 33"/>
          <p:cNvSpPr/>
          <p:nvPr/>
        </p:nvSpPr>
        <p:spPr>
          <a:xfrm>
            <a:off x="6946687" y="3110809"/>
            <a:ext cx="1748304" cy="3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領域知識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72320" y="4240088"/>
            <a:ext cx="1748304" cy="3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貝氏統計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3622" y="3658361"/>
            <a:ext cx="1748304" cy="3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模糊理論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7271" y="938916"/>
            <a:ext cx="24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0&amp;1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之類的值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8615" y="2449531"/>
            <a:ext cx="303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0.4&amp;0.2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846" y="111023"/>
            <a:ext cx="107192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暗知識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Dark Knowledge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5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5230" y="258486"/>
            <a:ext cx="914400" cy="304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93359" y="152558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340416" y="619893"/>
            <a:ext cx="914400" cy="23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35666" y="152558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376044" y="1131519"/>
            <a:ext cx="914400" cy="14369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60708" y="152558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707765" y="619893"/>
            <a:ext cx="914400" cy="2325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085894" y="152558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220183" y="325975"/>
            <a:ext cx="914400" cy="304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84948" y="153982"/>
            <a:ext cx="6766560" cy="315250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5230" y="3870382"/>
                <a:ext cx="118064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0" y="3870382"/>
                <a:ext cx="1180644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2409335" y="3554262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09140" y="3430264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40" y="3430264"/>
                <a:ext cx="766557" cy="461921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180694" y="3828369"/>
                <a:ext cx="118064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694" y="3828369"/>
                <a:ext cx="118064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12221" y="4569361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21" y="4569361"/>
                <a:ext cx="766557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2393359" y="4636392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Right Arrow 39"/>
          <p:cNvSpPr/>
          <p:nvPr/>
        </p:nvSpPr>
        <p:spPr>
          <a:xfrm>
            <a:off x="2404715" y="4123810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04520" y="3999812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520" y="3999812"/>
                <a:ext cx="766557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4443542" y="3554262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ight Arrow 42"/>
          <p:cNvSpPr/>
          <p:nvPr/>
        </p:nvSpPr>
        <p:spPr>
          <a:xfrm>
            <a:off x="4427566" y="4636392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Right Arrow 43"/>
          <p:cNvSpPr/>
          <p:nvPr/>
        </p:nvSpPr>
        <p:spPr>
          <a:xfrm>
            <a:off x="4438922" y="4123810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68659" y="3409161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59" y="3409161"/>
                <a:ext cx="766557" cy="461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71740" y="4548258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40" y="4548258"/>
                <a:ext cx="766557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64039" y="3978709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39" y="3978709"/>
                <a:ext cx="766557" cy="461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/>
          <p:cNvSpPr/>
          <p:nvPr/>
        </p:nvSpPr>
        <p:spPr>
          <a:xfrm>
            <a:off x="6691141" y="3533159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796011" y="3409161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11" y="3409161"/>
                <a:ext cx="766557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99092" y="4548258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92" y="4548258"/>
                <a:ext cx="766557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6682819" y="4617741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Right Arrow 51"/>
          <p:cNvSpPr/>
          <p:nvPr/>
        </p:nvSpPr>
        <p:spPr>
          <a:xfrm>
            <a:off x="6686521" y="4102707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791391" y="3978709"/>
                <a:ext cx="76655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391" y="3978709"/>
                <a:ext cx="766557" cy="461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/>
          <p:cNvSpPr/>
          <p:nvPr/>
        </p:nvSpPr>
        <p:spPr>
          <a:xfrm>
            <a:off x="9010171" y="3524370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Right Arrow 55"/>
          <p:cNvSpPr/>
          <p:nvPr/>
        </p:nvSpPr>
        <p:spPr>
          <a:xfrm>
            <a:off x="8994195" y="4606500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Right Arrow 56"/>
          <p:cNvSpPr/>
          <p:nvPr/>
        </p:nvSpPr>
        <p:spPr>
          <a:xfrm>
            <a:off x="9005551" y="4093918"/>
            <a:ext cx="746283" cy="24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98195" y="241068"/>
            <a:ext cx="665523" cy="46008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8505" y="857199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2583853" y="385745"/>
            <a:ext cx="638318" cy="147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9629" y="670707"/>
            <a:ext cx="578110" cy="3741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83853" y="3161903"/>
            <a:ext cx="638318" cy="1472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350620" y="820875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1688505" y="3734144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50620" y="3697820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ight Arrow 30"/>
          <p:cNvSpPr/>
          <p:nvPr/>
        </p:nvSpPr>
        <p:spPr>
          <a:xfrm>
            <a:off x="5044976" y="1292329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ectangle 31"/>
          <p:cNvSpPr/>
          <p:nvPr/>
        </p:nvSpPr>
        <p:spPr>
          <a:xfrm>
            <a:off x="5940324" y="820875"/>
            <a:ext cx="638318" cy="147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40324" y="2782482"/>
            <a:ext cx="638318" cy="14723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6707091" y="1256005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5044976" y="335472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6707091" y="3318399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Rectangle 42"/>
          <p:cNvSpPr/>
          <p:nvPr/>
        </p:nvSpPr>
        <p:spPr>
          <a:xfrm>
            <a:off x="7721558" y="1056144"/>
            <a:ext cx="578110" cy="29891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8520567" y="1580054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9389006" y="1238289"/>
            <a:ext cx="638318" cy="1197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389006" y="2847933"/>
            <a:ext cx="638318" cy="11973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0155773" y="1580054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8536419" y="3213003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10155773" y="3189698"/>
            <a:ext cx="670560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Rectangle 54"/>
          <p:cNvSpPr/>
          <p:nvPr/>
        </p:nvSpPr>
        <p:spPr>
          <a:xfrm>
            <a:off x="11004432" y="1472229"/>
            <a:ext cx="578110" cy="2310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69859" y="241068"/>
            <a:ext cx="2035863" cy="460089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5281421" y="670707"/>
            <a:ext cx="1869138" cy="396353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Rounded Rectangle 57"/>
          <p:cNvSpPr/>
          <p:nvPr/>
        </p:nvSpPr>
        <p:spPr>
          <a:xfrm>
            <a:off x="8690233" y="1114103"/>
            <a:ext cx="1829721" cy="30975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4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1188145" y="2163911"/>
            <a:ext cx="2193235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597985" y="984737"/>
            <a:ext cx="585127" cy="28721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6939" y="1817074"/>
            <a:ext cx="1429189" cy="12074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捲積核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編碼器 </a:t>
            </a:r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通道 </a:t>
            </a:r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1902" y="984737"/>
            <a:ext cx="585127" cy="28721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38954" y="2163911"/>
            <a:ext cx="2192218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224625" y="1817074"/>
            <a:ext cx="1429189" cy="12074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降維採樣 </a:t>
            </a:r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130" y="1437082"/>
            <a:ext cx="585127" cy="2326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716298" y="2163911"/>
            <a:ext cx="2396855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126391" y="1817074"/>
            <a:ext cx="1429189" cy="12074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光柵化 </a:t>
            </a:r>
            <a:r>
              <a:rPr lang="en-US" altLang="zh-TW" sz="16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90892" y="984737"/>
            <a:ext cx="585127" cy="287215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776020" y="2163910"/>
            <a:ext cx="948326" cy="5138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724345" y="1437082"/>
            <a:ext cx="585127" cy="20681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7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710676" y="961329"/>
            <a:ext cx="9114020" cy="3087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4252572" y="1465695"/>
            <a:ext cx="4484286" cy="6000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742853" y="1702194"/>
            <a:ext cx="2479274" cy="2169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類神經網路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7028" y="1702194"/>
            <a:ext cx="826686" cy="21691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258840" y="2300988"/>
            <a:ext cx="371475" cy="97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5983467" y="1702194"/>
            <a:ext cx="826686" cy="21691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際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552853" y="2300987"/>
            <a:ext cx="371475" cy="97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ight Arrow 19"/>
          <p:cNvSpPr/>
          <p:nvPr/>
        </p:nvSpPr>
        <p:spPr>
          <a:xfrm>
            <a:off x="6928431" y="2300987"/>
            <a:ext cx="371475" cy="97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7387620" y="1702194"/>
            <a:ext cx="826686" cy="21691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131435" y="4236945"/>
            <a:ext cx="512362" cy="505465"/>
          </a:xfrm>
          <a:prstGeom prst="rightArrow">
            <a:avLst>
              <a:gd name="adj1" fmla="val 35294"/>
              <a:gd name="adj2" fmla="val 69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915631" y="3874958"/>
            <a:ext cx="215804" cy="696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5674360" y="4078041"/>
            <a:ext cx="2475716" cy="778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以預測值為基礎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行為反饋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180639" y="4214642"/>
            <a:ext cx="512362" cy="505465"/>
          </a:xfrm>
          <a:prstGeom prst="rightArrow">
            <a:avLst>
              <a:gd name="adj1" fmla="val 35294"/>
              <a:gd name="adj2" fmla="val 69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ight Arrow 24"/>
          <p:cNvSpPr/>
          <p:nvPr/>
        </p:nvSpPr>
        <p:spPr>
          <a:xfrm>
            <a:off x="8302020" y="2368942"/>
            <a:ext cx="455211" cy="97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8780715" y="1103401"/>
            <a:ext cx="677844" cy="37533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597091" y="1887931"/>
            <a:ext cx="455211" cy="9715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137531" y="1103401"/>
            <a:ext cx="590262" cy="2974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10787" y="210377"/>
            <a:ext cx="243749" cy="763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 flipV="1">
            <a:off x="2657709" y="210377"/>
            <a:ext cx="7828688" cy="261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227476" y="787262"/>
            <a:ext cx="1102493" cy="4723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Rectangle 34"/>
          <p:cNvSpPr/>
          <p:nvPr/>
        </p:nvSpPr>
        <p:spPr>
          <a:xfrm>
            <a:off x="4266532" y="961329"/>
            <a:ext cx="4611041" cy="778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為什麼不用倒傳播修正權重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4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3904" y="1574683"/>
            <a:ext cx="435926" cy="19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endParaRPr lang="en-US" altLang="zh-TW" sz="32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endParaRPr lang="en-US" altLang="zh-TW" sz="32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en-US" altLang="zh-TW" sz="32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</a:t>
            </a:r>
            <a:endParaRPr lang="en-US" altLang="zh-TW" sz="3200" b="1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98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n 103"/>
          <p:cNvSpPr/>
          <p:nvPr/>
        </p:nvSpPr>
        <p:spPr>
          <a:xfrm>
            <a:off x="7531250" y="3437290"/>
            <a:ext cx="2305628" cy="1502046"/>
          </a:xfrm>
          <a:prstGeom prst="can">
            <a:avLst>
              <a:gd name="adj" fmla="val 1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val 74"/>
          <p:cNvSpPr/>
          <p:nvPr/>
        </p:nvSpPr>
        <p:spPr>
          <a:xfrm>
            <a:off x="6450900" y="734955"/>
            <a:ext cx="1444986" cy="14809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Oval 49"/>
          <p:cNvSpPr/>
          <p:nvPr/>
        </p:nvSpPr>
        <p:spPr>
          <a:xfrm>
            <a:off x="209861" y="757439"/>
            <a:ext cx="5606322" cy="356765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99410" y="3193341"/>
            <a:ext cx="4916773" cy="187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27312" y="3103399"/>
            <a:ext cx="932786" cy="689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b="1" i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2000" b="1" i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08682" y="1679332"/>
            <a:ext cx="149901" cy="14690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2655757" y="3215826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3122950" y="3230816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38"/>
          <p:cNvSpPr/>
          <p:nvPr/>
        </p:nvSpPr>
        <p:spPr>
          <a:xfrm>
            <a:off x="3590143" y="3215826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Rectangle 39"/>
          <p:cNvSpPr/>
          <p:nvPr/>
        </p:nvSpPr>
        <p:spPr>
          <a:xfrm>
            <a:off x="4057336" y="3238311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Rectangle 40"/>
          <p:cNvSpPr/>
          <p:nvPr/>
        </p:nvSpPr>
        <p:spPr>
          <a:xfrm>
            <a:off x="4524529" y="3253301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Rectangle 41"/>
          <p:cNvSpPr/>
          <p:nvPr/>
        </p:nvSpPr>
        <p:spPr>
          <a:xfrm>
            <a:off x="4991722" y="3238311"/>
            <a:ext cx="147403" cy="434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Rectangle 44"/>
          <p:cNvSpPr/>
          <p:nvPr/>
        </p:nvSpPr>
        <p:spPr>
          <a:xfrm>
            <a:off x="1451948" y="1135940"/>
            <a:ext cx="1113468" cy="479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現在借 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 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36372" y="3708628"/>
            <a:ext cx="1113468" cy="479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未來還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 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萬元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8620" y="4435161"/>
            <a:ext cx="5116033" cy="5331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資料特性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借貸人資料、借貸金額、還款期限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99410" y="1150307"/>
            <a:ext cx="0" cy="2515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1699" y="548236"/>
            <a:ext cx="932786" cy="689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b="1" i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</a:t>
            </a:r>
            <a:r>
              <a:rPr lang="zh-TW" altLang="en-US" sz="2000" b="1" i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</a:t>
            </a:r>
            <a:endParaRPr lang="en-US" altLang="zh-TW" sz="2000" b="1" i="1" dirty="0" smtClean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Straight Connector 51"/>
          <p:cNvCxnSpPr>
            <a:endCxn id="65" idx="0"/>
          </p:cNvCxnSpPr>
          <p:nvPr/>
        </p:nvCxnSpPr>
        <p:spPr>
          <a:xfrm>
            <a:off x="3270353" y="777110"/>
            <a:ext cx="3748154" cy="101824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659574" y="2161732"/>
            <a:ext cx="2485509" cy="18287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/>
          <p:cNvSpPr/>
          <p:nvPr/>
        </p:nvSpPr>
        <p:spPr>
          <a:xfrm>
            <a:off x="4152263" y="341849"/>
            <a:ext cx="1392390" cy="412775"/>
          </a:xfrm>
          <a:prstGeom prst="wedgeRectCallout">
            <a:avLst>
              <a:gd name="adj1" fmla="val -44414"/>
              <a:gd name="adj2" fmla="val 1097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借</a:t>
            </a:r>
            <a:r>
              <a:rPr lang="zh-TW" altLang="en-US" b="1" dirty="0">
                <a:solidFill>
                  <a:schemeClr val="tx1"/>
                </a:solidFill>
              </a:rPr>
              <a:t>貸</a:t>
            </a:r>
            <a:r>
              <a:rPr lang="zh-TW" altLang="en-US" b="1" dirty="0" smtClean="0">
                <a:solidFill>
                  <a:schemeClr val="tx1"/>
                </a:solidFill>
              </a:rPr>
              <a:t>原子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57688" y="1054901"/>
            <a:ext cx="414926" cy="42050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Oval 65"/>
          <p:cNvSpPr/>
          <p:nvPr/>
        </p:nvSpPr>
        <p:spPr>
          <a:xfrm>
            <a:off x="6946751" y="933068"/>
            <a:ext cx="949135" cy="8622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Rectangle 66"/>
          <p:cNvSpPr/>
          <p:nvPr/>
        </p:nvSpPr>
        <p:spPr>
          <a:xfrm rot="362081">
            <a:off x="6608570" y="1220298"/>
            <a:ext cx="794475" cy="1246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 67"/>
          <p:cNvSpPr/>
          <p:nvPr/>
        </p:nvSpPr>
        <p:spPr>
          <a:xfrm rot="17915068">
            <a:off x="6775949" y="1613654"/>
            <a:ext cx="794475" cy="1246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Oval 76"/>
          <p:cNvSpPr/>
          <p:nvPr/>
        </p:nvSpPr>
        <p:spPr>
          <a:xfrm>
            <a:off x="7873255" y="3984501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Oval 77"/>
          <p:cNvSpPr/>
          <p:nvPr/>
        </p:nvSpPr>
        <p:spPr>
          <a:xfrm>
            <a:off x="7729438" y="4428584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Oval 79"/>
          <p:cNvSpPr/>
          <p:nvPr/>
        </p:nvSpPr>
        <p:spPr>
          <a:xfrm>
            <a:off x="8311552" y="4012608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Oval 80"/>
          <p:cNvSpPr/>
          <p:nvPr/>
        </p:nvSpPr>
        <p:spPr>
          <a:xfrm>
            <a:off x="8167735" y="4456691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val 81"/>
          <p:cNvSpPr/>
          <p:nvPr/>
        </p:nvSpPr>
        <p:spPr>
          <a:xfrm>
            <a:off x="8775233" y="4021118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Oval 82"/>
          <p:cNvSpPr/>
          <p:nvPr/>
        </p:nvSpPr>
        <p:spPr>
          <a:xfrm>
            <a:off x="8631416" y="4465201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Oval 83"/>
          <p:cNvSpPr/>
          <p:nvPr/>
        </p:nvSpPr>
        <p:spPr>
          <a:xfrm>
            <a:off x="9238914" y="4059609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Oval 84"/>
          <p:cNvSpPr/>
          <p:nvPr/>
        </p:nvSpPr>
        <p:spPr>
          <a:xfrm>
            <a:off x="9095097" y="4503692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Oval 92"/>
          <p:cNvSpPr/>
          <p:nvPr/>
        </p:nvSpPr>
        <p:spPr>
          <a:xfrm>
            <a:off x="7817681" y="3686617"/>
            <a:ext cx="371934" cy="40762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Oval 93"/>
          <p:cNvSpPr/>
          <p:nvPr/>
        </p:nvSpPr>
        <p:spPr>
          <a:xfrm>
            <a:off x="7673864" y="4130700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Oval 94"/>
          <p:cNvSpPr/>
          <p:nvPr/>
        </p:nvSpPr>
        <p:spPr>
          <a:xfrm>
            <a:off x="8255978" y="3714724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Oval 95"/>
          <p:cNvSpPr/>
          <p:nvPr/>
        </p:nvSpPr>
        <p:spPr>
          <a:xfrm>
            <a:off x="8112161" y="4158807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Oval 96"/>
          <p:cNvSpPr/>
          <p:nvPr/>
        </p:nvSpPr>
        <p:spPr>
          <a:xfrm>
            <a:off x="8719659" y="3723234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Oval 97"/>
          <p:cNvSpPr/>
          <p:nvPr/>
        </p:nvSpPr>
        <p:spPr>
          <a:xfrm>
            <a:off x="8575842" y="4167317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Oval 98"/>
          <p:cNvSpPr/>
          <p:nvPr/>
        </p:nvSpPr>
        <p:spPr>
          <a:xfrm>
            <a:off x="9183340" y="3761725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Oval 99"/>
          <p:cNvSpPr/>
          <p:nvPr/>
        </p:nvSpPr>
        <p:spPr>
          <a:xfrm>
            <a:off x="9039523" y="4205808"/>
            <a:ext cx="371934" cy="4076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Rectangular Callout 101"/>
          <p:cNvSpPr/>
          <p:nvPr/>
        </p:nvSpPr>
        <p:spPr>
          <a:xfrm>
            <a:off x="9836878" y="2869738"/>
            <a:ext cx="1392390" cy="412775"/>
          </a:xfrm>
          <a:prstGeom prst="wedgeRectCallout">
            <a:avLst>
              <a:gd name="adj1" fmla="val -48722"/>
              <a:gd name="adj2" fmla="val 1351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市場結構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7856771" y="1256901"/>
            <a:ext cx="233121" cy="24161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93" idx="3"/>
          </p:cNvCxnSpPr>
          <p:nvPr/>
        </p:nvCxnSpPr>
        <p:spPr>
          <a:xfrm>
            <a:off x="6528346" y="1815023"/>
            <a:ext cx="1343803" cy="221952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811044" y="1795352"/>
            <a:ext cx="414926" cy="4205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Rectangular Callout 129"/>
          <p:cNvSpPr/>
          <p:nvPr/>
        </p:nvSpPr>
        <p:spPr>
          <a:xfrm>
            <a:off x="7729438" y="322180"/>
            <a:ext cx="1669374" cy="412775"/>
          </a:xfrm>
          <a:prstGeom prst="wedgeRectCallout">
            <a:avLst>
              <a:gd name="adj1" fmla="val -48722"/>
              <a:gd name="adj2" fmla="val 1351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金融商品分子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391737" y="947570"/>
            <a:ext cx="3297809" cy="913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資料特性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合約價值、預期報酬與風險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（模型從這個空間尺度介入）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225489" y="3549844"/>
            <a:ext cx="1791491" cy="12349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資料特性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流動性、波動性、市場交易機制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5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284</Words>
  <Application>Microsoft Office PowerPoint</Application>
  <PresentationFormat>Custom</PresentationFormat>
  <Paragraphs>203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Wang</dc:creator>
  <cp:lastModifiedBy>Ricky Wang</cp:lastModifiedBy>
  <cp:revision>23</cp:revision>
  <dcterms:created xsi:type="dcterms:W3CDTF">2016-10-11T15:22:36Z</dcterms:created>
  <dcterms:modified xsi:type="dcterms:W3CDTF">2016-11-09T15:58:43Z</dcterms:modified>
</cp:coreProperties>
</file>