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3" r:id="rId2"/>
    <p:sldId id="294" r:id="rId3"/>
    <p:sldId id="319" r:id="rId4"/>
    <p:sldId id="318" r:id="rId5"/>
    <p:sldId id="298" r:id="rId6"/>
    <p:sldId id="299" r:id="rId7"/>
    <p:sldId id="300" r:id="rId8"/>
    <p:sldId id="301" r:id="rId9"/>
    <p:sldId id="316" r:id="rId10"/>
    <p:sldId id="315" r:id="rId11"/>
    <p:sldId id="302" r:id="rId12"/>
    <p:sldId id="303" r:id="rId13"/>
    <p:sldId id="321" r:id="rId14"/>
    <p:sldId id="304" r:id="rId15"/>
    <p:sldId id="305" r:id="rId16"/>
    <p:sldId id="320" r:id="rId17"/>
    <p:sldId id="323" r:id="rId18"/>
    <p:sldId id="322" r:id="rId19"/>
    <p:sldId id="307" r:id="rId20"/>
    <p:sldId id="313" r:id="rId21"/>
    <p:sldId id="310" r:id="rId22"/>
    <p:sldId id="317" r:id="rId23"/>
    <p:sldId id="326" r:id="rId24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pos="2880">
          <p15:clr>
            <a:srgbClr val="A4A3A4"/>
          </p15:clr>
        </p15:guide>
        <p15:guide id="6" pos="5148">
          <p15:clr>
            <a:srgbClr val="A4A3A4"/>
          </p15:clr>
        </p15:guide>
        <p15:guide id="7" pos="249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 autoAdjust="0"/>
    <p:restoredTop sz="96333" autoAdjust="0"/>
  </p:normalViewPr>
  <p:slideViewPr>
    <p:cSldViewPr showGuides="1">
      <p:cViewPr>
        <p:scale>
          <a:sx n="75" d="100"/>
          <a:sy n="75" d="100"/>
        </p:scale>
        <p:origin x="2502" y="762"/>
      </p:cViewPr>
      <p:guideLst>
        <p:guide orient="horz" pos="2160"/>
        <p:guide orient="horz" pos="4110"/>
        <p:guide orient="horz" pos="981"/>
        <p:guide orient="horz" pos="3702"/>
        <p:guide pos="2880"/>
        <p:guide pos="5148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F5C6FFB-FB79-47D1-B5D0-05648DC55AD5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2BEE165-B28E-43DD-AD9B-C38514D778C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11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4057302" cy="1728192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6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750" y="4509120"/>
            <a:ext cx="4057302" cy="576064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5144666"/>
            <a:ext cx="4057302" cy="288007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Date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482600"/>
            <a:ext cx="11890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Espace réservé pour une image  10" descr="IMG_sommaire.JPG"/>
          <p:cNvPicPr>
            <a:picLocks noChangeAspect="1"/>
          </p:cNvPicPr>
          <p:nvPr userDrawn="1"/>
        </p:nvPicPr>
        <p:blipFill>
          <a:blip r:embed="rId3" cstate="print"/>
          <a:srcRect l="35" r="35"/>
          <a:stretch>
            <a:fillRect/>
          </a:stretch>
        </p:blipFill>
        <p:spPr bwMode="auto">
          <a:xfrm>
            <a:off x="5699125" y="0"/>
            <a:ext cx="3444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logo_EDF_sommai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2060848"/>
            <a:ext cx="7200900" cy="32397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smtClean="0"/>
              <a:t>Texte de clôture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6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850106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1268414"/>
            <a:ext cx="8353425" cy="48577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6381328"/>
            <a:ext cx="3888432" cy="153888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Titre de la présentation  |  mm/aaaa</a:t>
            </a:r>
            <a:endParaRPr lang="fr-FR"/>
          </a:p>
        </p:txBody>
      </p:sp>
      <p:pic>
        <p:nvPicPr>
          <p:cNvPr id="7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60432" y="6381328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hf sldNum="0" hdr="0" ft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6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6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9512" y="1844824"/>
            <a:ext cx="5400675" cy="1728192"/>
          </a:xfrm>
        </p:spPr>
        <p:txBody>
          <a:bodyPr/>
          <a:lstStyle/>
          <a:p>
            <a:pPr algn="ctr"/>
            <a:r>
              <a:rPr lang="fr-FR" sz="2200" dirty="0" smtClean="0"/>
              <a:t>loi </a:t>
            </a:r>
            <a:r>
              <a:rPr lang="fr-FR" sz="2200" dirty="0" smtClean="0"/>
              <a:t>de comportement </a:t>
            </a:r>
            <a:r>
              <a:rPr lang="fr-FR" sz="2200" dirty="0" smtClean="0"/>
              <a:t>pour la simulation numérique du soudage</a:t>
            </a:r>
            <a:endParaRPr lang="fr-FR" sz="2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Sofiane </a:t>
            </a:r>
            <a:r>
              <a:rPr lang="fr-FR" dirty="0" err="1" smtClean="0"/>
              <a:t>Hendili</a:t>
            </a:r>
            <a:endParaRPr lang="fr-FR" dirty="0" smtClean="0"/>
          </a:p>
          <a:p>
            <a:r>
              <a:rPr lang="fr-FR" dirty="0" smtClean="0"/>
              <a:t>EDF R&amp;D, département MRI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Club-U</a:t>
            </a:r>
            <a:r>
              <a:rPr lang="fr-FR" dirty="0" smtClean="0"/>
              <a:t> </a:t>
            </a:r>
            <a:r>
              <a:rPr lang="fr-FR" dirty="0" err="1" smtClean="0"/>
              <a:t>MFront</a:t>
            </a:r>
            <a:r>
              <a:rPr lang="fr-FR" dirty="0" smtClean="0"/>
              <a:t> du 20 mai 2016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2268760" y="0"/>
            <a:ext cx="2088232" cy="436194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 smtClean="0">
                <a:solidFill>
                  <a:schemeClr val="bg1"/>
                </a:solidFill>
              </a:rPr>
              <a:t>PowerPoint 2007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Pour appliquer ce modèle à une présentation existante :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s</a:t>
            </a:r>
            <a:r>
              <a:rPr lang="fr-FR" sz="1200" dirty="0" smtClean="0">
                <a:solidFill>
                  <a:schemeClr val="bg1"/>
                </a:solidFill>
              </a:rPr>
              <a:t>upprimez toutes les diapos de ce document,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p</a:t>
            </a:r>
            <a:r>
              <a:rPr lang="fr-FR" sz="1200" dirty="0" smtClean="0">
                <a:solidFill>
                  <a:schemeClr val="bg1"/>
                </a:solidFill>
              </a:rPr>
              <a:t>uis, onglet </a:t>
            </a:r>
            <a:r>
              <a:rPr lang="fr-FR" sz="1200" b="1" dirty="0" smtClean="0">
                <a:solidFill>
                  <a:schemeClr val="bg1"/>
                </a:solidFill>
              </a:rPr>
              <a:t>[Accueil]</a:t>
            </a:r>
            <a:r>
              <a:rPr lang="fr-FR" sz="1200" dirty="0" smtClean="0">
                <a:solidFill>
                  <a:schemeClr val="bg1"/>
                </a:solidFill>
              </a:rPr>
              <a:t>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b="1" dirty="0" smtClean="0">
                <a:solidFill>
                  <a:schemeClr val="bg1"/>
                </a:solidFill>
              </a:rPr>
              <a:t>"Nouvelle diapositive"</a:t>
            </a:r>
            <a:r>
              <a:rPr lang="fr-FR" sz="1200" dirty="0" smtClean="0">
                <a:solidFill>
                  <a:schemeClr val="bg1"/>
                </a:solidFill>
              </a:rPr>
              <a:t>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b="1" dirty="0" smtClean="0">
                <a:solidFill>
                  <a:schemeClr val="bg1"/>
                </a:solidFill>
              </a:rPr>
              <a:t>"Réutiliser les diapositives"</a:t>
            </a:r>
            <a:r>
              <a:rPr lang="fr-FR" sz="1200" dirty="0" smtClean="0">
                <a:solidFill>
                  <a:schemeClr val="bg1"/>
                </a:solidFill>
              </a:rPr>
              <a:t>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bg1"/>
                </a:solidFill>
              </a:rPr>
              <a:t>dans le volet Office à droite, cliquez sur </a:t>
            </a:r>
            <a:r>
              <a:rPr lang="fr-FR" sz="1200" b="1" dirty="0" smtClean="0">
                <a:solidFill>
                  <a:schemeClr val="bg1"/>
                </a:solidFill>
              </a:rPr>
              <a:t>[Parcourir]</a:t>
            </a:r>
            <a:r>
              <a:rPr lang="fr-FR" sz="1200" dirty="0" smtClean="0">
                <a:solidFill>
                  <a:schemeClr val="bg1"/>
                </a:solidFill>
              </a:rPr>
              <a:t>, 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b="1" dirty="0" smtClean="0">
                <a:solidFill>
                  <a:schemeClr val="bg1"/>
                </a:solidFill>
              </a:rPr>
              <a:t>"Rechercher le fichier"</a:t>
            </a:r>
            <a:r>
              <a:rPr lang="fr-FR" sz="1200" dirty="0" smtClean="0">
                <a:solidFill>
                  <a:schemeClr val="bg1"/>
                </a:solidFill>
              </a:rPr>
              <a:t>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u</a:t>
            </a:r>
            <a:r>
              <a:rPr lang="fr-FR" sz="1200" dirty="0" smtClean="0">
                <a:solidFill>
                  <a:schemeClr val="bg1"/>
                </a:solidFill>
              </a:rPr>
              <a:t>ne fois le fichier sélectionné, </a:t>
            </a:r>
            <a:r>
              <a:rPr lang="fr-FR" sz="1200" b="1" dirty="0" smtClean="0">
                <a:solidFill>
                  <a:schemeClr val="bg1"/>
                </a:solidFill>
              </a:rPr>
              <a:t>clic droit</a:t>
            </a:r>
            <a:r>
              <a:rPr lang="fr-FR" sz="1200" dirty="0" smtClean="0">
                <a:solidFill>
                  <a:schemeClr val="bg1"/>
                </a:solidFill>
              </a:rPr>
              <a:t> sur une de ses miniatures,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200" b="1" dirty="0" smtClean="0">
                <a:solidFill>
                  <a:schemeClr val="bg1"/>
                </a:solidFill>
              </a:rPr>
              <a:t>"Insérer toutes les diapositives"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fr-FR" sz="1200" b="1" i="1" dirty="0" smtClean="0">
                <a:solidFill>
                  <a:schemeClr val="bg1"/>
                </a:solidFill>
              </a:rPr>
              <a:t>NB : </a:t>
            </a:r>
            <a:r>
              <a:rPr lang="fr-FR" sz="1200" i="1" dirty="0" smtClean="0">
                <a:solidFill>
                  <a:schemeClr val="bg1"/>
                </a:solidFill>
              </a:rPr>
              <a:t>ne pas cocher "Conserver la mise en forme source" en bas du volet d'insertion.</a:t>
            </a:r>
          </a:p>
        </p:txBody>
      </p:sp>
    </p:spTree>
    <p:extLst>
      <p:ext uri="{BB962C8B-B14F-4D97-AF65-F5344CB8AC3E}">
        <p14:creationId xmlns:p14="http://schemas.microsoft.com/office/powerpoint/2010/main" val="36560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395286" y="140526"/>
            <a:ext cx="8353425" cy="623267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2800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Syntaxe</a:t>
            </a:r>
            <a:endParaRPr lang="fr-FR" dirty="0"/>
          </a:p>
          <a:p>
            <a:endParaRPr lang="fr-FR" i="1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idx="12"/>
          </p:nvPr>
        </p:nvSpPr>
        <p:spPr>
          <a:xfrm>
            <a:off x="517525" y="796420"/>
            <a:ext cx="7654925" cy="4849583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fr-FR" sz="1200" dirty="0" smtClean="0"/>
              <a:t>ACIER2 = DEFI_MATERIAU (</a:t>
            </a:r>
            <a:r>
              <a:rPr lang="fr-FR" sz="1200" b="0" dirty="0" smtClean="0"/>
              <a:t> </a:t>
            </a:r>
            <a:r>
              <a:rPr lang="fr-FR" sz="1200" dirty="0" smtClean="0"/>
              <a:t>ELAS_META_FO</a:t>
            </a:r>
            <a:r>
              <a:rPr lang="fr-FR" sz="1200" b="0" dirty="0" smtClean="0"/>
              <a:t> =(…),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200" b="0" dirty="0"/>
              <a:t>	</a:t>
            </a:r>
            <a:r>
              <a:rPr lang="fr-FR" sz="1200" b="0" dirty="0" smtClean="0"/>
              <a:t>	  </a:t>
            </a:r>
            <a:r>
              <a:rPr lang="fr-FR" sz="1200" dirty="0" err="1" smtClean="0">
                <a:solidFill>
                  <a:schemeClr val="accent5"/>
                </a:solidFill>
              </a:rPr>
              <a:t>MetaAcierEPIL_PT_FO</a:t>
            </a:r>
            <a:r>
              <a:rPr lang="fr-FR" sz="1200" b="0" dirty="0" smtClean="0"/>
              <a:t> </a:t>
            </a:r>
            <a:r>
              <a:rPr lang="fr-FR" sz="1200" b="0" dirty="0" smtClean="0"/>
              <a:t>= _</a:t>
            </a:r>
            <a:r>
              <a:rPr lang="fr-FR" sz="1200" b="0" dirty="0" smtClean="0"/>
              <a:t>F( </a:t>
            </a:r>
            <a:r>
              <a:rPr lang="fr-FR" sz="1200" b="0" dirty="0" err="1" smtClean="0"/>
              <a:t>YoungModulus</a:t>
            </a:r>
            <a:r>
              <a:rPr lang="fr-FR" sz="1200" b="0" dirty="0" smtClean="0"/>
              <a:t> </a:t>
            </a:r>
            <a:r>
              <a:rPr lang="fr-FR" sz="1200" b="0" dirty="0" smtClean="0"/>
              <a:t>= YOUNG,    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		        </a:t>
            </a:r>
            <a:r>
              <a:rPr lang="fr-FR" dirty="0" err="1" smtClean="0"/>
              <a:t>PoissonRatio</a:t>
            </a:r>
            <a:r>
              <a:rPr lang="fr-FR" dirty="0" smtClean="0"/>
              <a:t> = NU,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		                                                   SYY_0        = FBM2, 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				        </a:t>
            </a:r>
            <a:r>
              <a:rPr lang="fr-FR" dirty="0" smtClean="0"/>
              <a:t>SYY_1       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		        SYY_2        </a:t>
            </a:r>
            <a:r>
              <a:rPr lang="fr-FR" dirty="0" smtClean="0"/>
              <a:t>= FBM2, </a:t>
            </a:r>
            <a:endParaRPr lang="fr-FR" dirty="0" smtClean="0"/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		        </a:t>
            </a:r>
            <a:r>
              <a:rPr lang="fr-FR" dirty="0" smtClean="0"/>
              <a:t>SYY_3        </a:t>
            </a:r>
            <a:r>
              <a:rPr lang="fr-FR" dirty="0" smtClean="0"/>
              <a:t>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SYY_4        </a:t>
            </a:r>
            <a:r>
              <a:rPr lang="fr-FR" dirty="0" smtClean="0"/>
              <a:t>= AUS2,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ETT_0        </a:t>
            </a:r>
            <a:r>
              <a:rPr lang="fr-FR" dirty="0" smtClean="0"/>
              <a:t>= FBM1, </a:t>
            </a:r>
            <a:endParaRPr lang="fr-FR" dirty="0" smtClean="0"/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		        </a:t>
            </a:r>
            <a:r>
              <a:rPr lang="fr-FR" dirty="0" smtClean="0"/>
              <a:t>ETT_1        </a:t>
            </a:r>
            <a:r>
              <a:rPr lang="fr-FR" dirty="0" smtClean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ETT_2        </a:t>
            </a:r>
            <a:r>
              <a:rPr lang="fr-FR" dirty="0" smtClean="0"/>
              <a:t>= FBM1,  </a:t>
            </a:r>
            <a:endParaRPr lang="fr-FR" dirty="0" smtClean="0"/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		        </a:t>
            </a:r>
            <a:r>
              <a:rPr lang="fr-FR" dirty="0" smtClean="0"/>
              <a:t>ETT_3        </a:t>
            </a:r>
            <a:r>
              <a:rPr lang="fr-FR" dirty="0" smtClean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ETT_4        </a:t>
            </a:r>
            <a:r>
              <a:rPr lang="fr-FR" dirty="0" smtClean="0"/>
              <a:t>= AUS1,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metaF1       </a:t>
            </a:r>
            <a:r>
              <a:rPr lang="fr-FR" dirty="0" smtClean="0"/>
              <a:t>= FMEL,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FK_0         </a:t>
            </a:r>
            <a:r>
              <a:rPr lang="fr-FR" dirty="0" smtClean="0"/>
              <a:t>= FK0, </a:t>
            </a:r>
            <a:endParaRPr lang="fr-FR" dirty="0" smtClean="0"/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		        </a:t>
            </a:r>
            <a:r>
              <a:rPr lang="fr-FR" dirty="0" smtClean="0"/>
              <a:t>FK_1         </a:t>
            </a:r>
            <a:r>
              <a:rPr lang="fr-FR" dirty="0" smtClean="0"/>
              <a:t>= FK1,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FK_2         </a:t>
            </a:r>
            <a:r>
              <a:rPr lang="fr-FR" dirty="0" smtClean="0"/>
              <a:t>= FK2, </a:t>
            </a:r>
            <a:endParaRPr lang="fr-FR" dirty="0" smtClean="0"/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		        </a:t>
            </a:r>
            <a:r>
              <a:rPr lang="fr-FR" dirty="0" smtClean="0"/>
              <a:t>FK_3         </a:t>
            </a:r>
            <a:r>
              <a:rPr lang="fr-FR" dirty="0" smtClean="0"/>
              <a:t>= FK3,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 metaFDF_0    </a:t>
            </a:r>
            <a:r>
              <a:rPr lang="fr-FR" dirty="0" smtClean="0"/>
              <a:t>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metaFDF_1    </a:t>
            </a:r>
            <a:r>
              <a:rPr lang="fr-FR" dirty="0" smtClean="0"/>
              <a:t>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metaFDF_2    </a:t>
            </a:r>
            <a:r>
              <a:rPr lang="fr-FR" dirty="0" smtClean="0"/>
              <a:t>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 </a:t>
            </a:r>
            <a:r>
              <a:rPr lang="fr-FR" dirty="0" smtClean="0"/>
              <a:t>		       metaFDF_3    </a:t>
            </a:r>
            <a:r>
              <a:rPr lang="fr-FR" dirty="0" smtClean="0"/>
              <a:t>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dirty="0" smtClean="0"/>
              <a:t>                                           </a:t>
            </a:r>
            <a:r>
              <a:rPr lang="fr-FR" dirty="0" smtClean="0"/>
              <a:t>		       ),</a:t>
            </a:r>
            <a:endParaRPr lang="fr-FR" dirty="0"/>
          </a:p>
        </p:txBody>
      </p:sp>
      <p:sp>
        <p:nvSpPr>
          <p:cNvPr id="8" name="Espace réservé du contenu 4"/>
          <p:cNvSpPr>
            <a:spLocks noGrp="1"/>
          </p:cNvSpPr>
          <p:nvPr>
            <p:ph idx="12"/>
          </p:nvPr>
        </p:nvSpPr>
        <p:spPr>
          <a:xfrm>
            <a:off x="517525" y="5678630"/>
            <a:ext cx="5854700" cy="1070481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fr-FR" sz="1200" dirty="0" smtClean="0"/>
              <a:t>U=STAT_NON_LINE</a:t>
            </a:r>
            <a:r>
              <a:rPr lang="fr-FR" sz="1200" b="0" dirty="0" smtClean="0"/>
              <a:t>( … 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200" b="0" dirty="0"/>
              <a:t> </a:t>
            </a:r>
            <a:r>
              <a:rPr lang="fr-FR" sz="1200" b="0" dirty="0" smtClean="0"/>
              <a:t>             </a:t>
            </a:r>
            <a:r>
              <a:rPr lang="fr-FR" sz="1200" dirty="0" smtClean="0"/>
              <a:t>COMPORTEMENT</a:t>
            </a:r>
            <a:r>
              <a:rPr lang="fr-FR" sz="1200" b="0" dirty="0" smtClean="0"/>
              <a:t> = _F(</a:t>
            </a:r>
            <a:r>
              <a:rPr lang="fr-FR" sz="1200" dirty="0" smtClean="0"/>
              <a:t>RELATION</a:t>
            </a:r>
            <a:r>
              <a:rPr lang="fr-FR" sz="1200" b="0" dirty="0" smtClean="0"/>
              <a:t> = ‘</a:t>
            </a:r>
            <a:r>
              <a:rPr lang="fr-FR" sz="1200" dirty="0" err="1" smtClean="0">
                <a:solidFill>
                  <a:schemeClr val="accent5"/>
                </a:solidFill>
              </a:rPr>
              <a:t>MetaAcierEPIL_PT</a:t>
            </a:r>
            <a:r>
              <a:rPr lang="fr-FR" sz="1200" dirty="0" smtClean="0">
                <a:solidFill>
                  <a:schemeClr val="accent5"/>
                </a:solidFill>
              </a:rPr>
              <a:t>’</a:t>
            </a:r>
            <a:r>
              <a:rPr lang="fr-FR" sz="1200" b="0" dirty="0" smtClean="0"/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200" b="0" dirty="0"/>
              <a:t> </a:t>
            </a:r>
            <a:r>
              <a:rPr lang="fr-FR" sz="1200" b="0" dirty="0" smtClean="0"/>
              <a:t>                                                     </a:t>
            </a:r>
            <a:r>
              <a:rPr lang="fr-FR" sz="1200" dirty="0" smtClean="0"/>
              <a:t>RESI_INTE_RELA</a:t>
            </a:r>
            <a:r>
              <a:rPr lang="fr-FR" sz="1200" b="0" dirty="0" smtClean="0"/>
              <a:t> = 1E-12,), 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200" b="0" dirty="0"/>
              <a:t> </a:t>
            </a:r>
            <a:r>
              <a:rPr lang="fr-FR" sz="1200" b="0" dirty="0" smtClean="0"/>
              <a:t>                                 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100" dirty="0"/>
              <a:t> </a:t>
            </a:r>
            <a:r>
              <a:rPr lang="fr-FR" sz="1100" dirty="0" smtClean="0"/>
              <a:t>                                   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79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2"/>
          </p:nvPr>
        </p:nvSpPr>
        <p:spPr>
          <a:xfrm>
            <a:off x="742717" y="966233"/>
            <a:ext cx="8045683" cy="1688067"/>
          </a:xfrm>
        </p:spPr>
        <p:txBody>
          <a:bodyPr/>
          <a:lstStyle/>
          <a:p>
            <a:r>
              <a:rPr lang="fr-FR" sz="1500" i="1" u="sng" dirty="0" smtClean="0"/>
              <a:t>CAS TEST 1 </a:t>
            </a:r>
            <a:r>
              <a:rPr lang="fr-FR" sz="1500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Thermo </a:t>
            </a:r>
            <a:r>
              <a:rPr lang="fr-FR" dirty="0" smtClean="0"/>
              <a:t>plasticité et métallurgie découplées en traction simple (HSNV101b)</a:t>
            </a:r>
            <a:br>
              <a:rPr lang="fr-FR" dirty="0" smtClean="0"/>
            </a:br>
            <a:r>
              <a:rPr lang="fr-FR" b="0" i="1" dirty="0" smtClean="0"/>
              <a:t>Phase élastique – </a:t>
            </a:r>
            <a:r>
              <a:rPr lang="fr-FR" b="0" i="1" dirty="0"/>
              <a:t>Phase </a:t>
            </a:r>
            <a:r>
              <a:rPr lang="fr-FR" b="0" i="1" dirty="0" err="1" smtClean="0"/>
              <a:t>élasto</a:t>
            </a:r>
            <a:r>
              <a:rPr lang="fr-FR" b="0" i="1" dirty="0" smtClean="0"/>
              <a:t>-plastique </a:t>
            </a:r>
            <a:r>
              <a:rPr lang="fr-FR" b="0" i="1" dirty="0"/>
              <a:t>– </a:t>
            </a:r>
            <a:r>
              <a:rPr lang="fr-FR" b="0" i="1" dirty="0" smtClean="0"/>
              <a:t>Phase </a:t>
            </a:r>
            <a:r>
              <a:rPr lang="fr-FR" b="0" i="1" dirty="0" err="1" smtClean="0"/>
              <a:t>élasto</a:t>
            </a:r>
            <a:r>
              <a:rPr lang="fr-FR" b="0" i="1" dirty="0" smtClean="0"/>
              <a:t>-métallurgique</a:t>
            </a:r>
            <a:r>
              <a:rPr lang="fr-FR" b="0" i="1" dirty="0"/>
              <a:t> – </a:t>
            </a:r>
            <a:r>
              <a:rPr lang="fr-FR" b="0" i="1" dirty="0" smtClean="0"/>
              <a:t>Phase </a:t>
            </a:r>
            <a:r>
              <a:rPr lang="fr-FR" b="0" i="1" dirty="0" err="1" smtClean="0"/>
              <a:t>élasto</a:t>
            </a:r>
            <a:r>
              <a:rPr lang="fr-FR" b="0" i="1" dirty="0" smtClean="0"/>
              <a:t>-plastique </a:t>
            </a:r>
          </a:p>
          <a:p>
            <a:r>
              <a:rPr lang="fr-FR" sz="1500" i="1" u="sng" dirty="0" smtClean="0"/>
              <a:t>CAS TEST 2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Thermo </a:t>
            </a:r>
            <a:r>
              <a:rPr lang="fr-FR" dirty="0" smtClean="0"/>
              <a:t>plasticité et métallurgie couplées en traction simple (HSNV102b)</a:t>
            </a:r>
            <a:br>
              <a:rPr lang="fr-FR" dirty="0" smtClean="0"/>
            </a:br>
            <a:r>
              <a:rPr lang="fr-FR" b="0" i="1" dirty="0" smtClean="0"/>
              <a:t>Phase élastique – Phase </a:t>
            </a:r>
            <a:r>
              <a:rPr lang="fr-FR" b="0" i="1" dirty="0" err="1" smtClean="0"/>
              <a:t>élasto</a:t>
            </a:r>
            <a:r>
              <a:rPr lang="fr-FR" b="0" i="1" dirty="0" smtClean="0"/>
              <a:t>-</a:t>
            </a:r>
            <a:r>
              <a:rPr lang="fr-FR" b="0" i="1" dirty="0" err="1" smtClean="0"/>
              <a:t>métallo-plastique</a:t>
            </a:r>
            <a:r>
              <a:rPr lang="fr-FR" b="0" i="1" dirty="0" smtClean="0"/>
              <a:t> – Phase </a:t>
            </a:r>
            <a:r>
              <a:rPr lang="fr-FR" b="0" i="1" dirty="0" err="1" smtClean="0"/>
              <a:t>élasto</a:t>
            </a:r>
            <a:r>
              <a:rPr lang="fr-FR" b="0" i="1" dirty="0" smtClean="0"/>
              <a:t>-plastique</a:t>
            </a:r>
            <a:endParaRPr lang="fr-FR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91551"/>
                  </p:ext>
                </p:extLst>
              </p:nvPr>
            </p:nvGraphicFramePr>
            <p:xfrm>
              <a:off x="952697" y="2995367"/>
              <a:ext cx="7200900" cy="335280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3600450"/>
                    <a:gridCol w="3600450"/>
                  </a:tblGrid>
                  <a:tr h="1182732">
                    <a:tc gridSpan="2"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Barreau cylindrique soumis à des évolution thermiques et métallurgiques connues et </a:t>
                          </a:r>
                          <a:r>
                            <a:rPr lang="fr-FR" sz="1400" dirty="0" smtClean="0"/>
                            <a:t>uniformes ;</a:t>
                          </a:r>
                          <a:endParaRPr lang="fr-FR" sz="1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La limite élastique et la pente d’écrouissage dépendent de la température et de la composition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dirty="0" smtClean="0"/>
                            <a:t>métallurgique</a:t>
                          </a:r>
                          <a:r>
                            <a:rPr lang="fr-FR" sz="1400" baseline="0" dirty="0" smtClean="0"/>
                            <a:t> ;</a:t>
                          </a:r>
                          <a:endParaRPr lang="fr-FR" sz="1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Le coefficient de dilatation dépend de la composition </a:t>
                          </a:r>
                          <a:r>
                            <a:rPr lang="fr-FR" sz="1400" dirty="0" smtClean="0"/>
                            <a:t>métallurgique</a:t>
                          </a:r>
                          <a:r>
                            <a:rPr lang="fr-FR" sz="1400" baseline="0" dirty="0" smtClean="0"/>
                            <a:t> 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baseline="0" dirty="0" smtClean="0"/>
                            <a:t>Modélisation 2D axisymétrique.</a:t>
                          </a:r>
                          <a:endParaRPr lang="fr-FR" sz="14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1786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Cas test 1 (découplé)</a:t>
                          </a:r>
                          <a:endParaRPr lang="fr-FR" sz="14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Cas</a:t>
                          </a:r>
                          <a:r>
                            <a:rPr lang="fr-FR" sz="1400" baseline="0" dirty="0" smtClean="0"/>
                            <a:t> test 2 (couplé)</a:t>
                          </a:r>
                          <a:r>
                            <a:rPr lang="fr-FR" sz="1400" dirty="0" smtClean="0"/>
                            <a:t> 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6852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Transformation métallurgique de type </a:t>
                          </a:r>
                          <a:r>
                            <a:rPr lang="fr-FR" sz="1400" dirty="0" err="1" smtClean="0"/>
                            <a:t>bainitique</a:t>
                          </a:r>
                          <a:endParaRPr lang="fr-FR" sz="1400" dirty="0" smtClean="0"/>
                        </a:p>
                        <a:p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Transformation métallurgique</a:t>
                          </a:r>
                          <a:r>
                            <a:rPr lang="fr-FR" sz="1400" baseline="0" dirty="0" smtClean="0"/>
                            <a:t> de type martensitique</a:t>
                          </a:r>
                          <a:endParaRPr lang="fr-FR" sz="1400" dirty="0" smtClean="0"/>
                        </a:p>
                        <a:p>
                          <a:endParaRPr lang="fr-FR" sz="1400" dirty="0"/>
                        </a:p>
                      </a:txBody>
                      <a:tcPr/>
                    </a:tc>
                  </a:tr>
                  <a:tr h="6852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Les transformation métallurgiques ont lieu pour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400" smtClean="0"/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400" smtClean="0"/>
                                      </m:ctrlPr>
                                    </m:accPr>
                                    <m:e>
                                      <m:r>
                                        <a:rPr lang="fr-FR" sz="1400" smtClean="0"/>
                                        <m:t>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sz="1400" smtClean="0"/>
                                    <m:t>𝑝</m:t>
                                  </m:r>
                                </m:sup>
                              </m:sSup>
                              <m:r>
                                <a:rPr lang="fr-FR" sz="1400" smtClean="0"/>
                                <m:t>=0</m:t>
                              </m:r>
                            </m:oMath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Les transformation métallurgiques ont lieu pour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400" smtClean="0"/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400" smtClean="0"/>
                                      </m:ctrlPr>
                                    </m:accPr>
                                    <m:e>
                                      <m:r>
                                        <a:rPr lang="fr-FR" sz="1400" smtClean="0"/>
                                        <m:t>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sz="1400" smtClean="0"/>
                                    <m:t>𝑝</m:t>
                                  </m:r>
                                </m:sup>
                              </m:sSup>
                              <m:r>
                                <a:rPr lang="fr-FR" sz="1400" smtClean="0"/>
                                <m:t>≠0</m:t>
                              </m:r>
                            </m:oMath>
                          </a14:m>
                          <a:endParaRPr lang="fr-FR" sz="14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91551"/>
                  </p:ext>
                </p:extLst>
              </p:nvPr>
            </p:nvGraphicFramePr>
            <p:xfrm>
              <a:off x="952697" y="2995367"/>
              <a:ext cx="7200900" cy="335280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3600450"/>
                    <a:gridCol w="3600450"/>
                  </a:tblGrid>
                  <a:tr h="1371600">
                    <a:tc gridSpan="2"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Barreau cylindrique soumis à des évolution thermiques et métallurgiques connues et </a:t>
                          </a:r>
                          <a:r>
                            <a:rPr lang="fr-FR" sz="1400" dirty="0" smtClean="0"/>
                            <a:t>uniformes ;</a:t>
                          </a:r>
                          <a:endParaRPr lang="fr-FR" sz="1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La limite élastique et la pente d’écrouissage dépendent de la température et de la composition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dirty="0" smtClean="0"/>
                            <a:t>métallurgique</a:t>
                          </a:r>
                          <a:r>
                            <a:rPr lang="fr-FR" sz="1400" baseline="0" dirty="0" smtClean="0"/>
                            <a:t> ;</a:t>
                          </a:r>
                          <a:endParaRPr lang="fr-FR" sz="1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dirty="0" smtClean="0"/>
                            <a:t>Le coefficient de dilatation dépend de la composition </a:t>
                          </a:r>
                          <a:r>
                            <a:rPr lang="fr-FR" sz="1400" dirty="0" smtClean="0"/>
                            <a:t>métallurgique</a:t>
                          </a:r>
                          <a:r>
                            <a:rPr lang="fr-FR" sz="1400" baseline="0" dirty="0" smtClean="0"/>
                            <a:t> 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1400" baseline="0" dirty="0" smtClean="0"/>
                            <a:t>Modélisation 2D axisymétrique.</a:t>
                          </a:r>
                          <a:endParaRPr lang="fr-FR" sz="14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Cas test 1 (découplé)</a:t>
                          </a:r>
                          <a:endParaRPr lang="fr-FR" sz="14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Cas</a:t>
                          </a:r>
                          <a:r>
                            <a:rPr lang="fr-FR" sz="1400" baseline="0" dirty="0" smtClean="0"/>
                            <a:t> test 2 (couplé)</a:t>
                          </a:r>
                          <a:r>
                            <a:rPr lang="fr-FR" sz="1400" dirty="0" smtClean="0"/>
                            <a:t> 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Transformation métallurgique de type </a:t>
                          </a:r>
                          <a:r>
                            <a:rPr lang="fr-FR" sz="1400" dirty="0" err="1" smtClean="0"/>
                            <a:t>bainitique</a:t>
                          </a:r>
                          <a:endParaRPr lang="fr-FR" sz="1400" dirty="0" smtClean="0"/>
                        </a:p>
                        <a:p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Transformation métallurgique</a:t>
                          </a:r>
                          <a:r>
                            <a:rPr lang="fr-FR" sz="1400" baseline="0" dirty="0" smtClean="0"/>
                            <a:t> de type martensitique</a:t>
                          </a:r>
                          <a:endParaRPr lang="fr-FR" sz="1400" dirty="0" smtClean="0"/>
                        </a:p>
                        <a:p>
                          <a:endParaRPr lang="fr-FR" sz="1400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60000" r="-100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60000" r="-3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36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95287" y="93880"/>
                <a:ext cx="8353425" cy="320785"/>
              </a:xfrm>
            </p:spPr>
            <p:txBody>
              <a:bodyPr/>
              <a:lstStyle/>
              <a:p>
                <a:r>
                  <a:rPr lang="fr-FR" sz="2000" dirty="0" smtClean="0"/>
                  <a:t>Résultats : % erreur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𝐴𝑠𝑡𝑒𝑟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𝑀𝐹𝑟𝑜𝑛𝑡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287" y="93880"/>
                <a:ext cx="8353425" cy="320785"/>
              </a:xfrm>
              <a:blipFill rotWithShape="0">
                <a:blip r:embed="rId2"/>
                <a:stretch>
                  <a:fillRect l="-1460" t="-22642" b="-45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2" y="921764"/>
              <a:ext cx="3200398" cy="4978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082"/>
                    <a:gridCol w="1155032"/>
                    <a:gridCol w="125128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Instant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Grandeurs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Aster-</a:t>
                          </a:r>
                          <a:r>
                            <a:rPr lang="fr-FR" sz="1400" dirty="0" err="1" smtClean="0"/>
                            <a:t>Mfront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304479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t=47s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12461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05674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t=48s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20277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t=60s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t=64s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−09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t=114s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t=176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−04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2" y="921764"/>
              <a:ext cx="3200398" cy="4978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4082"/>
                    <a:gridCol w="1155032"/>
                    <a:gridCol w="125128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Instant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Grandeurs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Aster-</a:t>
                          </a:r>
                          <a:r>
                            <a:rPr lang="fr-FR" sz="1400" dirty="0" err="1" smtClean="0"/>
                            <a:t>Mfront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321628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t=47s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118868" r="-110526" b="-13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118868" r="-2439" b="-1332075"/>
                          </a:stretch>
                        </a:blipFill>
                      </a:tcPr>
                    </a:tc>
                  </a:tr>
                  <a:tr h="321628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223077" r="-110526" b="-12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223077" r="-2439" b="-1257692"/>
                          </a:stretch>
                        </a:blipFill>
                      </a:tcPr>
                    </a:tc>
                  </a:tr>
                  <a:tr h="305674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t=48s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329412" r="-2439" b="-118235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365000" r="-110526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365000" r="-2439" b="-905000"/>
                          </a:stretch>
                        </a:blipFill>
                      </a:tcPr>
                    </a:tc>
                  </a:tr>
                  <a:tr h="321628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526415" r="-110526" b="-9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526415" r="-2439" b="-92452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t=60s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544262" r="-2439" b="-703279"/>
                          </a:stretch>
                        </a:blip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t=64s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644262" r="-2439" b="-6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744262" r="-11052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744262" r="-2439" b="-5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844262" r="-11052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844262" r="-2439" b="-403279"/>
                          </a:stretch>
                        </a:blip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t=114s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960000" r="-2439" b="-3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1042623" r="-110526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1042623" r="-2439" b="-204918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474" t="-1142623" r="-11052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1142623" r="-2439" b="-1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t=176</a:t>
                          </a: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7073" t="-1242623" r="-2439" b="-4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17528" y="932759"/>
              <a:ext cx="3454922" cy="4238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9150"/>
                    <a:gridCol w="1107216"/>
                    <a:gridCol w="15685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Instant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Grandeurs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Aster-</a:t>
                          </a:r>
                          <a:r>
                            <a:rPr lang="fr-FR" sz="1400" dirty="0" err="1" smtClean="0"/>
                            <a:t>Mfront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304479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smtClean="0"/>
                            <a:t>t=24s</a:t>
                          </a: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12461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05674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smtClean="0"/>
                            <a:t>t=26s</a:t>
                          </a: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−07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20277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−06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t=90s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−04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−05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−04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17528" y="932759"/>
              <a:ext cx="3454922" cy="4238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9150"/>
                    <a:gridCol w="1107216"/>
                    <a:gridCol w="15685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Instant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Grandeurs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Aster-</a:t>
                          </a:r>
                          <a:r>
                            <a:rPr lang="fr-FR" sz="1400" dirty="0" err="1" smtClean="0"/>
                            <a:t>Mfront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321628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smtClean="0"/>
                            <a:t>t=24s</a:t>
                          </a: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118868" r="-143956" b="-1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118868" r="-1550" b="-1101887"/>
                          </a:stretch>
                        </a:blipFill>
                      </a:tcPr>
                    </a:tc>
                  </a:tr>
                  <a:tr h="321628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218868" r="-143956" b="-10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218868" r="-1550" b="-1001887"/>
                          </a:stretch>
                        </a:blipFill>
                      </a:tcPr>
                    </a:tc>
                  </a:tr>
                  <a:tr h="30715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smtClean="0"/>
                            <a:t>t=26s</a:t>
                          </a:r>
                          <a:endParaRPr lang="fr-FR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338000" r="-1550" b="-962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359016" r="-143956" b="-6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359016" r="-1550" b="-688525"/>
                          </a:stretch>
                        </a:blipFill>
                      </a:tcPr>
                    </a:tc>
                  </a:tr>
                  <a:tr h="321628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528302" r="-143956" b="-6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528302" r="-1550" b="-692453"/>
                          </a:stretch>
                        </a:blip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t=40s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545902" r="-1550" b="-5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656667" r="-143956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656667" r="-1550" b="-4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744262" r="-1439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744262" r="-1550" b="-303279"/>
                          </a:stretch>
                        </a:blip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t=90s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p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844262" r="-1550" b="-2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944262" r="-1439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944262" r="-1550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879" t="-1044262" r="-1439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543" t="-1044262" r="-155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ZoneTexte 2"/>
          <p:cNvSpPr txBox="1"/>
          <p:nvPr/>
        </p:nvSpPr>
        <p:spPr>
          <a:xfrm>
            <a:off x="1224213" y="610602"/>
            <a:ext cx="1338513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Test découplé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51072" y="642682"/>
            <a:ext cx="1338513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Test couplé</a:t>
            </a:r>
          </a:p>
        </p:txBody>
      </p:sp>
    </p:spTree>
    <p:extLst>
      <p:ext uri="{BB962C8B-B14F-4D97-AF65-F5344CB8AC3E}">
        <p14:creationId xmlns:p14="http://schemas.microsoft.com/office/powerpoint/2010/main" val="19167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graphicFrame>
        <p:nvGraphicFramePr>
          <p:cNvPr id="6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466616205"/>
              </p:ext>
            </p:extLst>
          </p:nvPr>
        </p:nvGraphicFramePr>
        <p:xfrm>
          <a:off x="420687" y="1628775"/>
          <a:ext cx="6597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110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hsnv102b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2.171</a:t>
                      </a:r>
                      <a:r>
                        <a:rPr lang="fr-FR" baseline="0" dirty="0" smtClean="0"/>
                        <a:t>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2.752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410500798"/>
              </p:ext>
            </p:extLst>
          </p:nvPr>
        </p:nvGraphicFramePr>
        <p:xfrm>
          <a:off x="420687" y="3429000"/>
          <a:ext cx="6597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110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2.298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2.150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3454400" y="3733800"/>
            <a:ext cx="850900" cy="50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</p:spTree>
    <p:extLst>
      <p:ext uri="{BB962C8B-B14F-4D97-AF65-F5344CB8AC3E}">
        <p14:creationId xmlns:p14="http://schemas.microsoft.com/office/powerpoint/2010/main" val="6052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901" y="30089"/>
            <a:ext cx="8353425" cy="682292"/>
          </a:xfrm>
        </p:spPr>
        <p:txBody>
          <a:bodyPr/>
          <a:lstStyle/>
          <a:p>
            <a:r>
              <a:rPr lang="fr-FR" sz="2000" dirty="0" smtClean="0"/>
              <a:t>Performance : Aster vs </a:t>
            </a:r>
            <a:r>
              <a:rPr lang="fr-FR" sz="2000" dirty="0" err="1" smtClean="0"/>
              <a:t>mfront</a:t>
            </a:r>
            <a:r>
              <a:rPr lang="fr-FR" sz="2000" dirty="0" smtClean="0"/>
              <a:t>  </a:t>
            </a:r>
            <a:br>
              <a:rPr lang="fr-FR" sz="2000" dirty="0" smtClean="0"/>
            </a:br>
            <a:r>
              <a:rPr lang="fr-FR" sz="2000" dirty="0" smtClean="0"/>
              <a:t>test découplé (hsnv101b)</a:t>
            </a:r>
            <a:endParaRPr lang="fr-FR" sz="20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138223" y="838655"/>
          <a:ext cx="2020186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79"/>
                <a:gridCol w="531628"/>
                <a:gridCol w="744279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7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8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11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12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13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2342486" y="831568"/>
          <a:ext cx="1963701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2"/>
                <a:gridCol w="528337"/>
                <a:gridCol w="66323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32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4447732" y="823226"/>
          <a:ext cx="2112557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54"/>
                <a:gridCol w="542261"/>
                <a:gridCol w="79744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4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41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/>
                        <a:t>2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42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6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43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7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44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45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6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46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47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48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6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51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4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52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53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6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54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4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55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4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56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57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4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/>
          </p:nvPr>
        </p:nvGraphicFramePr>
        <p:xfrm>
          <a:off x="6716011" y="826770"/>
          <a:ext cx="211255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54"/>
                <a:gridCol w="542261"/>
                <a:gridCol w="79744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58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61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62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63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64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65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66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67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68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70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/>
                        <a:t>5</a:t>
                      </a:r>
                      <a:endParaRPr lang="fr-FR" sz="11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fr-FR" sz="11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687657" y="4971973"/>
            <a:ext cx="2282677" cy="246221"/>
          </a:xfrm>
          <a:prstGeom prst="rect">
            <a:avLst/>
          </a:prstGeom>
          <a:solidFill>
            <a:srgbClr val="FFD9AC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é</a:t>
            </a:r>
            <a:r>
              <a:rPr lang="fr-FR" sz="1600" dirty="0" smtClean="0">
                <a:solidFill>
                  <a:schemeClr val="tx2"/>
                </a:solidFill>
              </a:rPr>
              <a:t>lastique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694746" y="5798365"/>
            <a:ext cx="2282677" cy="246221"/>
          </a:xfrm>
          <a:prstGeom prst="rect">
            <a:avLst/>
          </a:prstGeom>
          <a:solidFill>
            <a:srgbClr val="B5E3A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tx2"/>
                </a:solidFill>
              </a:rPr>
              <a:t>é</a:t>
            </a:r>
            <a:r>
              <a:rPr lang="fr-FR" sz="1600" dirty="0" err="1" smtClean="0">
                <a:solidFill>
                  <a:schemeClr val="tx2"/>
                </a:solidFill>
              </a:rPr>
              <a:t>lasto</a:t>
            </a:r>
            <a:r>
              <a:rPr lang="fr-FR" sz="1600" dirty="0" smtClean="0">
                <a:solidFill>
                  <a:schemeClr val="tx2"/>
                </a:solidFill>
              </a:rPr>
              <a:t>-métallurgique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87658" y="5385169"/>
            <a:ext cx="2282677" cy="246221"/>
          </a:xfrm>
          <a:prstGeom prst="rect">
            <a:avLst/>
          </a:prstGeom>
          <a:solidFill>
            <a:srgbClr val="BEDEFF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tx2"/>
                </a:solidFill>
              </a:rPr>
              <a:t>é</a:t>
            </a:r>
            <a:r>
              <a:rPr lang="fr-FR" sz="1600" dirty="0" err="1" smtClean="0">
                <a:solidFill>
                  <a:schemeClr val="tx2"/>
                </a:solidFill>
              </a:rPr>
              <a:t>lasto</a:t>
            </a:r>
            <a:r>
              <a:rPr lang="fr-FR" sz="1600" dirty="0" smtClean="0">
                <a:solidFill>
                  <a:schemeClr val="tx2"/>
                </a:solidFill>
              </a:rPr>
              <a:t>-plastique</a:t>
            </a:r>
          </a:p>
        </p:txBody>
      </p:sp>
    </p:spTree>
    <p:extLst>
      <p:ext uri="{BB962C8B-B14F-4D97-AF65-F5344CB8AC3E}">
        <p14:creationId xmlns:p14="http://schemas.microsoft.com/office/powerpoint/2010/main" val="37233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901" y="30089"/>
            <a:ext cx="8353425" cy="850106"/>
          </a:xfrm>
        </p:spPr>
        <p:txBody>
          <a:bodyPr/>
          <a:lstStyle/>
          <a:p>
            <a:r>
              <a:rPr lang="fr-FR" sz="2000" dirty="0" smtClean="0"/>
              <a:t>Performance : Aster vs </a:t>
            </a:r>
            <a:r>
              <a:rPr lang="fr-FR" sz="2000" dirty="0" err="1" smtClean="0"/>
              <a:t>mfront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test couplé </a:t>
            </a:r>
            <a:r>
              <a:rPr lang="fr-FR" sz="2000" dirty="0" smtClean="0"/>
              <a:t>(hsnv102b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138223" y="838655"/>
          <a:ext cx="2020186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79"/>
                <a:gridCol w="531628"/>
                <a:gridCol w="744279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mtClean="0"/>
                        <a:t>2</a:t>
                      </a:r>
                      <a:endParaRPr lang="fr-FR" sz="11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12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2342486" y="831568"/>
          <a:ext cx="1963701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2"/>
                <a:gridCol w="528337"/>
                <a:gridCol w="66323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29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32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/>
          </p:nvPr>
        </p:nvGraphicFramePr>
        <p:xfrm>
          <a:off x="4447732" y="823226"/>
          <a:ext cx="2112557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54"/>
                <a:gridCol w="542261"/>
                <a:gridCol w="79744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39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49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52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53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54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55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56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57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/>
          </p:nvPr>
        </p:nvGraphicFramePr>
        <p:xfrm>
          <a:off x="6716011" y="826770"/>
          <a:ext cx="211255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54"/>
                <a:gridCol w="542261"/>
                <a:gridCol w="797442"/>
              </a:tblGrid>
              <a:tr h="162000">
                <a:tc rowSpan="2">
                  <a:txBody>
                    <a:bodyPr/>
                    <a:lstStyle/>
                    <a:p>
                      <a:r>
                        <a:rPr lang="fr-FR" sz="1100" dirty="0" smtClean="0"/>
                        <a:t>Numéro d’ordre</a:t>
                      </a: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Nb d’itérations</a:t>
                      </a:r>
                      <a:r>
                        <a:rPr lang="fr-FR" sz="1100" baseline="0" dirty="0" smtClean="0"/>
                        <a:t>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62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Aster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MFront</a:t>
                      </a:r>
                      <a:endParaRPr lang="fr-FR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58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59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60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61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smtClean="0"/>
                        <a:t>62</a:t>
                      </a:r>
                      <a:endParaRPr lang="fr-FR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63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64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65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66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67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68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69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70</a:t>
                      </a:r>
                      <a:endParaRPr lang="fr-FR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fr-FR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687657" y="4971973"/>
            <a:ext cx="2282677" cy="246221"/>
          </a:xfrm>
          <a:prstGeom prst="rect">
            <a:avLst/>
          </a:prstGeom>
          <a:solidFill>
            <a:srgbClr val="FFD9AC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é</a:t>
            </a:r>
            <a:r>
              <a:rPr lang="fr-FR" sz="1600" dirty="0" smtClean="0">
                <a:solidFill>
                  <a:schemeClr val="tx2"/>
                </a:solidFill>
              </a:rPr>
              <a:t>lastique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694746" y="5798365"/>
            <a:ext cx="2282677" cy="246221"/>
          </a:xfrm>
          <a:prstGeom prst="rect">
            <a:avLst/>
          </a:prstGeom>
          <a:solidFill>
            <a:srgbClr val="B5E3A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tx2"/>
                </a:solidFill>
              </a:rPr>
              <a:t>élasto</a:t>
            </a:r>
            <a:r>
              <a:rPr lang="fr-FR" sz="1600" dirty="0" smtClean="0">
                <a:solidFill>
                  <a:schemeClr val="tx2"/>
                </a:solidFill>
              </a:rPr>
              <a:t>-</a:t>
            </a:r>
            <a:r>
              <a:rPr lang="fr-FR" sz="1600" dirty="0" err="1" smtClean="0">
                <a:solidFill>
                  <a:schemeClr val="tx2"/>
                </a:solidFill>
              </a:rPr>
              <a:t>métallo-plastique</a:t>
            </a:r>
            <a:endParaRPr lang="fr-FR" sz="1600" dirty="0" smtClean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87658" y="5385169"/>
            <a:ext cx="2282677" cy="246221"/>
          </a:xfrm>
          <a:prstGeom prst="rect">
            <a:avLst/>
          </a:prstGeom>
          <a:solidFill>
            <a:srgbClr val="BEDEFF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tx2"/>
                </a:solidFill>
              </a:rPr>
              <a:t>é</a:t>
            </a:r>
            <a:r>
              <a:rPr lang="fr-FR" sz="1600" dirty="0" err="1" smtClean="0">
                <a:solidFill>
                  <a:schemeClr val="tx2"/>
                </a:solidFill>
              </a:rPr>
              <a:t>lasto</a:t>
            </a:r>
            <a:r>
              <a:rPr lang="fr-FR" sz="1600" dirty="0" smtClean="0">
                <a:solidFill>
                  <a:schemeClr val="tx2"/>
                </a:solidFill>
              </a:rPr>
              <a:t>-plastique</a:t>
            </a:r>
          </a:p>
        </p:txBody>
      </p:sp>
    </p:spTree>
    <p:extLst>
      <p:ext uri="{BB962C8B-B14F-4D97-AF65-F5344CB8AC3E}">
        <p14:creationId xmlns:p14="http://schemas.microsoft.com/office/powerpoint/2010/main" val="30319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 : CAS test hsnv101b en 3D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6" r="46782" b="11232"/>
          <a:stretch/>
        </p:blipFill>
        <p:spPr>
          <a:xfrm>
            <a:off x="6972300" y="1448888"/>
            <a:ext cx="1892300" cy="3780337"/>
          </a:xfrm>
          <a:prstGeom prst="rect">
            <a:avLst/>
          </a:prstGeom>
        </p:spPr>
      </p:pic>
      <p:graphicFrame>
        <p:nvGraphicFramePr>
          <p:cNvPr id="12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175651734"/>
              </p:ext>
            </p:extLst>
          </p:nvPr>
        </p:nvGraphicFramePr>
        <p:xfrm>
          <a:off x="395286" y="4441190"/>
          <a:ext cx="62214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814"/>
                <a:gridCol w="1765300"/>
                <a:gridCol w="163829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h 18 min 3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h 31 min 1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2238375" y="4076700"/>
            <a:ext cx="27273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Maillage 2 : 231180 éléments</a:t>
            </a:r>
            <a:endParaRPr lang="fr-FR" sz="1600" dirty="0" smtClean="0"/>
          </a:p>
        </p:txBody>
      </p:sp>
      <p:graphicFrame>
        <p:nvGraphicFramePr>
          <p:cNvPr id="14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802956340"/>
              </p:ext>
            </p:extLst>
          </p:nvPr>
        </p:nvGraphicFramePr>
        <p:xfrm>
          <a:off x="400050" y="2428240"/>
          <a:ext cx="62214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814"/>
                <a:gridCol w="1778000"/>
                <a:gridCol w="149859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min 42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 min 26 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320131" y="2071143"/>
            <a:ext cx="27273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Maillage 1 : 6842 éléments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6488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2179639"/>
            <a:ext cx="7777163" cy="2160586"/>
          </a:xfrm>
        </p:spPr>
        <p:txBody>
          <a:bodyPr/>
          <a:lstStyle/>
          <a:p>
            <a:r>
              <a:rPr lang="fr-FR" sz="2000" dirty="0" smtClean="0"/>
              <a:t>Intégration et validation de la loi </a:t>
            </a:r>
            <a:r>
              <a:rPr lang="fr-FR" sz="2000" dirty="0" err="1" smtClean="0"/>
              <a:t>MetaAcier_EPIL_PT</a:t>
            </a:r>
            <a:endParaRPr lang="fr-FR" sz="2000" dirty="0" smtClean="0"/>
          </a:p>
          <a:p>
            <a:r>
              <a:rPr lang="fr-FR" sz="2000" dirty="0" smtClean="0"/>
              <a:t>Evolution de l’interface Aster - </a:t>
            </a:r>
            <a:r>
              <a:rPr lang="fr-FR" sz="2000" dirty="0" err="1" smtClean="0"/>
              <a:t>MFront</a:t>
            </a:r>
            <a:r>
              <a:rPr lang="fr-FR" sz="2000" dirty="0" smtClean="0"/>
              <a:t> pour les lois META</a:t>
            </a:r>
            <a:br>
              <a:rPr lang="fr-FR" sz="2000" dirty="0" smtClean="0"/>
            </a:br>
            <a:r>
              <a:rPr lang="fr-FR" sz="2000" dirty="0" smtClean="0">
                <a:sym typeface="Wingdings" panose="05000000000000000000" pitchFamily="2" charset="2"/>
              </a:rPr>
              <a:t> également pour le mode utilisateur</a:t>
            </a:r>
            <a:endParaRPr lang="fr-FR" sz="2000" dirty="0" smtClean="0"/>
          </a:p>
          <a:p>
            <a:r>
              <a:rPr lang="fr-FR" sz="2000" dirty="0" smtClean="0"/>
              <a:t>Bonnes performances / loi Aster optimisée </a:t>
            </a:r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026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989138"/>
            <a:ext cx="7777163" cy="2709861"/>
          </a:xfrm>
        </p:spPr>
        <p:txBody>
          <a:bodyPr/>
          <a:lstStyle/>
          <a:p>
            <a:r>
              <a:rPr lang="fr-FR" sz="2000" dirty="0" smtClean="0"/>
              <a:t>Programmer </a:t>
            </a:r>
            <a:r>
              <a:rPr lang="fr-FR" sz="2000" dirty="0" err="1" smtClean="0"/>
              <a:t>MetaAcierEPIL_PT</a:t>
            </a:r>
            <a:r>
              <a:rPr lang="fr-FR" sz="2000" dirty="0" smtClean="0"/>
              <a:t> avec </a:t>
            </a:r>
            <a:r>
              <a:rPr lang="fr-FR" sz="2000" dirty="0" err="1" smtClean="0"/>
              <a:t>jacobienne</a:t>
            </a:r>
            <a:r>
              <a:rPr lang="fr-FR" sz="2000" dirty="0" smtClean="0"/>
              <a:t> </a:t>
            </a:r>
            <a:r>
              <a:rPr lang="fr-FR" sz="2000" dirty="0" smtClean="0">
                <a:hlinkClick r:id="rId2" action="ppaction://hlinksldjump"/>
              </a:rPr>
              <a:t>analytique</a:t>
            </a:r>
            <a:endParaRPr lang="fr-FR" sz="2000" dirty="0" smtClean="0"/>
          </a:p>
          <a:p>
            <a:r>
              <a:rPr lang="fr-FR" sz="2000" dirty="0" smtClean="0"/>
              <a:t>Continuer le transfert des lois META en </a:t>
            </a:r>
            <a:r>
              <a:rPr lang="fr-FR" sz="2000" dirty="0" err="1" smtClean="0"/>
              <a:t>MFront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 Projet 3M</a:t>
            </a:r>
            <a:endParaRPr lang="fr-FR" sz="2000" dirty="0" smtClean="0"/>
          </a:p>
          <a:p>
            <a:r>
              <a:rPr lang="fr-FR" sz="2000" dirty="0" smtClean="0"/>
              <a:t>Programmer une nouvelle loi META (loi à écrouissage mixte) </a:t>
            </a:r>
            <a:r>
              <a:rPr lang="fr-FR" sz="2000" dirty="0" smtClean="0">
                <a:sym typeface="Wingdings" panose="05000000000000000000" pitchFamily="2" charset="2"/>
              </a:rPr>
              <a:t> Projet SPAR2</a:t>
            </a:r>
            <a:endParaRPr lang="fr-FR" sz="2000" dirty="0" smtClean="0"/>
          </a:p>
          <a:p>
            <a:r>
              <a:rPr lang="fr-FR" sz="2000" dirty="0"/>
              <a:t>P</a:t>
            </a:r>
            <a:r>
              <a:rPr lang="fr-FR" sz="2000" dirty="0" smtClean="0"/>
              <a:t>ossibilité de déterminer l’évolution des phases métallurgiques avec </a:t>
            </a:r>
            <a:r>
              <a:rPr lang="fr-FR" sz="2000" dirty="0" err="1" smtClean="0"/>
              <a:t>MFront</a:t>
            </a:r>
            <a:r>
              <a:rPr lang="fr-FR" sz="2000" dirty="0" smtClean="0"/>
              <a:t> 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928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MERCI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7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480274"/>
          </a:xfrm>
        </p:spPr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287" y="1040949"/>
            <a:ext cx="8353425" cy="1415639"/>
          </a:xfr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FR" dirty="0" smtClean="0"/>
              <a:t>Besoins :</a:t>
            </a:r>
            <a:endParaRPr lang="fr-FR" dirty="0" smtClean="0"/>
          </a:p>
          <a:p>
            <a:pPr lvl="1"/>
            <a:r>
              <a:rPr lang="fr-FR" dirty="0" smtClean="0"/>
              <a:t>Projet 3M : transfert sous </a:t>
            </a:r>
            <a:r>
              <a:rPr lang="fr-FR" dirty="0" err="1" smtClean="0"/>
              <a:t>MFront</a:t>
            </a:r>
            <a:r>
              <a:rPr lang="fr-FR" dirty="0" smtClean="0"/>
              <a:t> des </a:t>
            </a:r>
            <a:r>
              <a:rPr lang="fr-FR" dirty="0" err="1" smtClean="0"/>
              <a:t>LdC</a:t>
            </a:r>
            <a:r>
              <a:rPr lang="fr-FR" dirty="0" smtClean="0"/>
              <a:t> de </a:t>
            </a:r>
            <a:r>
              <a:rPr lang="fr-FR" dirty="0" err="1" smtClean="0"/>
              <a:t>Code_Aster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Projet </a:t>
            </a:r>
            <a:r>
              <a:rPr lang="fr-FR" dirty="0" smtClean="0">
                <a:hlinkClick r:id="rId2" action="ppaction://hlinksldjump"/>
              </a:rPr>
              <a:t>SPAR2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Faciliter la maintenance des </a:t>
            </a:r>
            <a:r>
              <a:rPr lang="fr-FR" dirty="0" err="1" smtClean="0"/>
              <a:t>LdC</a:t>
            </a:r>
            <a:r>
              <a:rPr lang="fr-FR" dirty="0" smtClean="0"/>
              <a:t> ;</a:t>
            </a:r>
          </a:p>
          <a:p>
            <a:pPr lvl="2"/>
            <a:r>
              <a:rPr lang="fr-FR" dirty="0" smtClean="0"/>
              <a:t>Développer des nouvelles lois.</a:t>
            </a:r>
            <a:endParaRPr lang="fr-FR" dirty="0" smtClean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395286" y="2673508"/>
            <a:ext cx="8353425" cy="1415639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6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préliminaire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Disposer d’une </a:t>
            </a:r>
            <a:r>
              <a:rPr lang="fr-FR" dirty="0" err="1" smtClean="0"/>
              <a:t>LdC</a:t>
            </a:r>
            <a:r>
              <a:rPr lang="fr-FR" dirty="0" smtClean="0"/>
              <a:t> avec transformation de phases métallurgiques sous </a:t>
            </a:r>
            <a:r>
              <a:rPr lang="fr-FR" dirty="0" err="1" smtClean="0"/>
              <a:t>MFront</a:t>
            </a:r>
            <a:r>
              <a:rPr lang="fr-FR" dirty="0" smtClean="0"/>
              <a:t> ; </a:t>
            </a:r>
          </a:p>
          <a:p>
            <a:pPr lvl="1"/>
            <a:r>
              <a:rPr lang="fr-FR" dirty="0" smtClean="0"/>
              <a:t>Confirmer la fiabilité, la robustesse et les performances de cette loi.</a:t>
            </a:r>
            <a:endParaRPr lang="fr-FR" dirty="0"/>
          </a:p>
          <a:p>
            <a:pPr marL="180000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Re-programmer</a:t>
            </a:r>
            <a:r>
              <a:rPr lang="fr-FR" dirty="0" smtClean="0">
                <a:sym typeface="Wingdings" panose="05000000000000000000" pitchFamily="2" charset="2"/>
              </a:rPr>
              <a:t> une loi META de</a:t>
            </a:r>
            <a:r>
              <a:rPr lang="fr-FR" i="1" dirty="0" smtClean="0">
                <a:sym typeface="Wingdings" panose="05000000000000000000" pitchFamily="2" charset="2"/>
              </a:rPr>
              <a:t> </a:t>
            </a:r>
            <a:r>
              <a:rPr lang="fr-FR" i="1" dirty="0" err="1" smtClean="0">
                <a:sym typeface="Wingdings" panose="05000000000000000000" pitchFamily="2" charset="2"/>
              </a:rPr>
              <a:t>Code_Aster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 smtClean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395285" y="4306067"/>
            <a:ext cx="8353425" cy="1415639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6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MetaAcierEPIL_PT</a:t>
            </a:r>
            <a:r>
              <a:rPr lang="fr-FR" dirty="0"/>
              <a:t>  : </a:t>
            </a:r>
            <a:r>
              <a:rPr lang="fr-FR" dirty="0" smtClean="0"/>
              <a:t>nouvelle </a:t>
            </a:r>
            <a:r>
              <a:rPr lang="fr-FR" dirty="0"/>
              <a:t>loi </a:t>
            </a:r>
            <a:r>
              <a:rPr lang="fr-FR" dirty="0" err="1" smtClean="0"/>
              <a:t>MFront</a:t>
            </a:r>
            <a:r>
              <a:rPr lang="fr-FR" dirty="0" smtClean="0"/>
              <a:t> de </a:t>
            </a:r>
            <a:r>
              <a:rPr lang="fr-FR" i="1" dirty="0" err="1" smtClean="0"/>
              <a:t>Code_Aster</a:t>
            </a:r>
            <a:r>
              <a:rPr lang="fr-FR" dirty="0" smtClean="0"/>
              <a:t>  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oi </a:t>
            </a:r>
            <a:r>
              <a:rPr lang="fr-FR" dirty="0" err="1" smtClean="0"/>
              <a:t>élastoplastique</a:t>
            </a:r>
            <a:r>
              <a:rPr lang="fr-FR" dirty="0" smtClean="0"/>
              <a:t> à écrouissage isotrope linéaire avec transformation de phase métallurgique et plasticité de transformation, pour un matériau de type ACIER (5 phases</a:t>
            </a:r>
            <a:r>
              <a:rPr lang="fr-F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50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MERCI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274637"/>
            <a:ext cx="8353425" cy="498361"/>
          </a:xfrm>
        </p:spPr>
        <p:txBody>
          <a:bodyPr/>
          <a:lstStyle/>
          <a:p>
            <a:r>
              <a:rPr lang="fr-FR" dirty="0" smtClean="0"/>
              <a:t>Mise en donnée : paramètres matériaux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dirty="0" smtClean="0"/>
              <a:t>ACIER2=DEFI_MATERIAU</a:t>
            </a:r>
            <a:r>
              <a:rPr lang="fr-FR" sz="1000" dirty="0"/>
              <a:t>(</a:t>
            </a:r>
          </a:p>
          <a:p>
            <a:pPr marL="360612" lvl="2" indent="0">
              <a:buNone/>
            </a:pPr>
            <a:r>
              <a:rPr lang="fr-FR" sz="800" dirty="0"/>
              <a:t>            ELAS_META_FO=_F( E = YOUNG,</a:t>
            </a:r>
          </a:p>
          <a:p>
            <a:pPr marL="360612" lvl="2" indent="0">
              <a:spcBef>
                <a:spcPts val="0"/>
              </a:spcBef>
              <a:buNone/>
            </a:pPr>
            <a:r>
              <a:rPr lang="fr-FR" sz="800" dirty="0" smtClean="0"/>
              <a:t>	                             NU = NU,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	                             F_ALPHA = ALP1,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C_ALPHA = ALP2,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PHASE_REFE = 'CHAUD',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EPSF_EPSC_TREF = 2.52E-3,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F1_SY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F2_SY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F3_SY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F4_SY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 C_SY = AUS2,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SY_MELANGE = FMEL,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   TEMP_DEF_ALPHA=900.),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</a:t>
            </a:r>
            <a:r>
              <a:rPr lang="fr-FR" sz="800" dirty="0"/>
              <a:t>META_ECRO_LINE=_F(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  	</a:t>
            </a:r>
            <a:r>
              <a:rPr lang="fr-FR" sz="800" dirty="0" smtClean="0"/>
              <a:t>F1_D_SIGM_EPSI </a:t>
            </a:r>
            <a:r>
              <a:rPr lang="fr-FR" sz="800" dirty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  </a:t>
            </a:r>
            <a:r>
              <a:rPr lang="fr-FR" sz="800" dirty="0" smtClean="0"/>
              <a:t>	F2_D_SIGM_EPSI </a:t>
            </a:r>
            <a:r>
              <a:rPr lang="fr-FR" sz="800" dirty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  </a:t>
            </a:r>
            <a:r>
              <a:rPr lang="fr-FR" sz="800" dirty="0" smtClean="0"/>
              <a:t>	F3_D_SIGM_EPSI </a:t>
            </a:r>
            <a:r>
              <a:rPr lang="fr-FR" sz="800" dirty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  </a:t>
            </a:r>
            <a:r>
              <a:rPr lang="fr-FR" sz="800" dirty="0" smtClean="0"/>
              <a:t>	F4_D_SIGM_EPSI </a:t>
            </a:r>
            <a:r>
              <a:rPr lang="fr-FR" sz="800" dirty="0"/>
              <a:t>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  </a:t>
            </a:r>
            <a:r>
              <a:rPr lang="fr-FR" sz="800" dirty="0" smtClean="0"/>
              <a:t>	C_D_SIGM_EPSI </a:t>
            </a:r>
            <a:r>
              <a:rPr lang="fr-FR" sz="800" dirty="0"/>
              <a:t>= AUS1),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META_PT=_F( F1_K = 0., </a:t>
            </a:r>
            <a:r>
              <a:rPr lang="fr-FR" sz="800" dirty="0" smtClean="0"/>
              <a:t>F2_K </a:t>
            </a:r>
            <a:r>
              <a:rPr lang="fr-FR" sz="800" dirty="0"/>
              <a:t>= 0., F3_K = 1.E-10, F4_K = 1.E-10,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F1_D_F_META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</a:t>
            </a:r>
            <a:r>
              <a:rPr lang="fr-FR" sz="800" dirty="0" smtClean="0"/>
              <a:t>F2_D_F_META </a:t>
            </a:r>
            <a:r>
              <a:rPr lang="fr-FR" sz="800" dirty="0"/>
              <a:t>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F3_D_F_META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          F4_D_F_META = FPRIM)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000" dirty="0"/>
              <a:t>           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2"/>
          </p:nvPr>
        </p:nvSpPr>
        <p:spPr>
          <a:xfrm>
            <a:off x="4932040" y="1268413"/>
            <a:ext cx="5040635" cy="4849583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fr-FR" sz="1000" dirty="0" smtClean="0"/>
              <a:t>ACIER2=DEFI_MATERIAU</a:t>
            </a:r>
            <a:r>
              <a:rPr lang="fr-FR" sz="1000" dirty="0"/>
              <a:t>(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/>
              <a:t>            </a:t>
            </a:r>
            <a:r>
              <a:rPr lang="fr-FR" sz="800" dirty="0" smtClean="0"/>
              <a:t>ELAS_META_FO=_F( E = YOUNG,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NU = NU,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F_ALPHA = ALP1,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C_ALPHA = ALP2,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PHASE_REFE = 'CHAUD',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EPSF_EPSC_TREF = 2.52E-3,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F1_SY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F2_SY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F3_SY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F4_SY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C_SY = AUS2,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SY_MELANGE = FMEL,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TEMP_DEF_ALPHA=900.,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),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</a:t>
            </a:r>
            <a:r>
              <a:rPr lang="fr-FR" sz="800" dirty="0" err="1" smtClean="0"/>
              <a:t>MetaAcierEPIL_PT_FO</a:t>
            </a:r>
            <a:r>
              <a:rPr lang="fr-FR" sz="800" dirty="0" smtClean="0"/>
              <a:t> = _F(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</a:t>
            </a:r>
            <a:r>
              <a:rPr lang="fr-FR" sz="800" dirty="0" err="1" smtClean="0"/>
              <a:t>YoungModulus</a:t>
            </a:r>
            <a:r>
              <a:rPr lang="fr-FR" sz="800" dirty="0" smtClean="0"/>
              <a:t> = YOUNG,    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</a:t>
            </a:r>
            <a:r>
              <a:rPr lang="fr-FR" sz="800" dirty="0" err="1" smtClean="0"/>
              <a:t>PoissonRatio</a:t>
            </a:r>
            <a:r>
              <a:rPr lang="fr-FR" sz="800" dirty="0" smtClean="0"/>
              <a:t> = NU,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SYY_0        = FBM2, SYY_1       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SYY_2        = FBM2, SYY_3        = FBM2,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SYY_4        = AUS2,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ETT_0        = FBM1, ETT_1        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ETT_2        = FBM1,  ETT_3        = FBM1,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ETT_4        = AUS1,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metaF1       = FMEL,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FK_0         = FK0, FK_1         = FK1,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FK_2         = FK2, FK_3         = FK3,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metaFDF_0   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metaFDF_1   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metaFDF_2   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 metaFDF_3    = FPRIM,</a:t>
            </a:r>
          </a:p>
          <a:p>
            <a:pPr marL="360612" lvl="2" indent="0">
              <a:spcBef>
                <a:spcPts val="200"/>
              </a:spcBef>
              <a:buNone/>
            </a:pPr>
            <a:r>
              <a:rPr lang="fr-FR" sz="800" dirty="0" smtClean="0"/>
              <a:t>                                           ),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373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079241" y="6051550"/>
            <a:ext cx="212951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  <a:hlinkClick r:id="rId2" action="ppaction://hlinksldjump"/>
              </a:rPr>
              <a:t> Suite</a:t>
            </a:r>
            <a:endParaRPr lang="fr-FR" sz="1600" dirty="0" smtClean="0"/>
          </a:p>
        </p:txBody>
      </p:sp>
      <p:pic>
        <p:nvPicPr>
          <p:cNvPr id="6" name="Picture 1" descr="E:\soudage_T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01800"/>
            <a:ext cx="4343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209800" y="3302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275" y="284480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Mécanique des solides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(thermo-mécanique)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209800" y="2387600"/>
            <a:ext cx="2057400" cy="990600"/>
          </a:xfrm>
          <a:prstGeom prst="line">
            <a:avLst/>
          </a:prstGeom>
          <a:noFill/>
          <a:ln w="28575">
            <a:solidFill>
              <a:srgbClr val="D1180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2150" y="2006600"/>
            <a:ext cx="1462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rgbClr val="D11805"/>
                </a:solidFill>
              </a:rPr>
              <a:t>Solidification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057400" y="3302000"/>
            <a:ext cx="2667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38175" y="3940175"/>
            <a:ext cx="1492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Physique des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plasmas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962400" y="3454400"/>
            <a:ext cx="533400" cy="990600"/>
          </a:xfrm>
          <a:prstGeom prst="line">
            <a:avLst/>
          </a:prstGeom>
          <a:noFill/>
          <a:ln w="28575">
            <a:solidFill>
              <a:srgbClr val="D1180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676650" y="4368800"/>
            <a:ext cx="5086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 dirty="0">
                <a:solidFill>
                  <a:srgbClr val="D11805"/>
                </a:solidFill>
              </a:rPr>
              <a:t>Transformation de phase (germination croissance)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4724400" y="2082800"/>
            <a:ext cx="2057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678613" y="1778000"/>
            <a:ext cx="18573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Mécanique des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fluides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fr-FR" sz="1600" b="1">
                <a:solidFill>
                  <a:schemeClr val="tx1"/>
                </a:solidFill>
              </a:rPr>
              <a:t>(métaux liquides)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3425" y="649288"/>
            <a:ext cx="769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5000"/>
              <a:buBlip>
                <a:blip r:embed="rId4"/>
              </a:buBlip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13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45000"/>
              <a:buBlip>
                <a:blip r:embed="rId6"/>
              </a:buBlip>
              <a:defRPr sz="1400">
                <a:solidFill>
                  <a:srgbClr val="5A5A5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7"/>
              </a:buBlip>
              <a:defRPr sz="1300">
                <a:solidFill>
                  <a:srgbClr val="82828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altLang="fr-FR" sz="1800" b="1">
                <a:solidFill>
                  <a:srgbClr val="D11805"/>
                </a:solidFill>
                <a:cs typeface="Times New Roman" panose="02020603050405020304" pitchFamily="18" charset="0"/>
              </a:rPr>
              <a:t>S</a:t>
            </a:r>
            <a:r>
              <a:rPr lang="fr-FR" altLang="fr-FR" sz="1800" b="1">
                <a:cs typeface="Times New Roman" panose="02020603050405020304" pitchFamily="18" charset="0"/>
              </a:rPr>
              <a:t>imuler </a:t>
            </a:r>
            <a:r>
              <a:rPr lang="fr-FR" altLang="fr-FR" sz="1800" b="1">
                <a:solidFill>
                  <a:srgbClr val="D11805"/>
                </a:solidFill>
                <a:cs typeface="Times New Roman" panose="02020603050405020304" pitchFamily="18" charset="0"/>
              </a:rPr>
              <a:t>P</a:t>
            </a:r>
            <a:r>
              <a:rPr lang="fr-FR" altLang="fr-FR" sz="1800" b="1">
                <a:cs typeface="Times New Roman" panose="02020603050405020304" pitchFamily="18" charset="0"/>
              </a:rPr>
              <a:t>our </a:t>
            </a:r>
            <a:r>
              <a:rPr lang="fr-FR" altLang="fr-FR" sz="1800" b="1">
                <a:solidFill>
                  <a:srgbClr val="D11805"/>
                </a:solidFill>
                <a:cs typeface="Times New Roman" panose="02020603050405020304" pitchFamily="18" charset="0"/>
              </a:rPr>
              <a:t>A</a:t>
            </a:r>
            <a:r>
              <a:rPr lang="fr-FR" altLang="fr-FR" sz="1800" b="1">
                <a:cs typeface="Times New Roman" panose="02020603050405020304" pitchFamily="18" charset="0"/>
              </a:rPr>
              <a:t>nticiper les </a:t>
            </a:r>
            <a:r>
              <a:rPr lang="fr-FR" altLang="fr-FR" sz="1800" b="1">
                <a:solidFill>
                  <a:srgbClr val="D11805"/>
                </a:solidFill>
                <a:cs typeface="Times New Roman" panose="02020603050405020304" pitchFamily="18" charset="0"/>
              </a:rPr>
              <a:t>R</a:t>
            </a:r>
            <a:r>
              <a:rPr lang="fr-FR" altLang="fr-FR" sz="1800" b="1">
                <a:cs typeface="Times New Roman" panose="02020603050405020304" pitchFamily="18" charset="0"/>
              </a:rPr>
              <a:t>éparations</a:t>
            </a:r>
            <a:endParaRPr lang="fr-FR" altLang="fr-FR" sz="1800">
              <a:solidFill>
                <a:schemeClr val="tx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14375" y="76200"/>
            <a:ext cx="7726363" cy="114300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3800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dirty="0" smtClean="0"/>
              <a:t>projet SPAR2</a:t>
            </a:r>
            <a:endParaRPr lang="fr-FR" altLang="fr-FR" dirty="0" smtClean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168" y="5067301"/>
            <a:ext cx="69627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cours : </a:t>
            </a:r>
            <a:r>
              <a:rPr lang="fr-FR" dirty="0" err="1" smtClean="0"/>
              <a:t>jacobienne</a:t>
            </a:r>
            <a:r>
              <a:rPr lang="fr-FR" dirty="0" smtClean="0"/>
              <a:t> analytique</a:t>
            </a:r>
            <a:endParaRPr lang="fr-FR" dirty="0"/>
          </a:p>
        </p:txBody>
      </p:sp>
      <p:graphicFrame>
        <p:nvGraphicFramePr>
          <p:cNvPr id="6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06005622"/>
              </p:ext>
            </p:extLst>
          </p:nvPr>
        </p:nvGraphicFramePr>
        <p:xfrm>
          <a:off x="420687" y="1249680"/>
          <a:ext cx="832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613"/>
                <a:gridCol w="1871802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hsnv102b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prog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2.171</a:t>
                      </a:r>
                      <a:r>
                        <a:rPr lang="fr-FR" baseline="0" dirty="0" smtClean="0"/>
                        <a:t>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2.752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2.755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301500573"/>
              </p:ext>
            </p:extLst>
          </p:nvPr>
        </p:nvGraphicFramePr>
        <p:xfrm>
          <a:off x="420687" y="2427605"/>
          <a:ext cx="832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913"/>
                <a:gridCol w="1884502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prog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2.298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2.150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2.262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077025837"/>
              </p:ext>
            </p:extLst>
          </p:nvPr>
        </p:nvGraphicFramePr>
        <p:xfrm>
          <a:off x="420687" y="4810125"/>
          <a:ext cx="832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213"/>
                <a:gridCol w="1897202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 3D (Maillage 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prog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h 18 min 3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h 31 min 1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h 40 min 8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372225" y="6134100"/>
            <a:ext cx="150177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>
                <a:hlinkClick r:id="rId2" action="ppaction://hlinksldjump"/>
              </a:rPr>
              <a:t>Suite </a:t>
            </a:r>
            <a:r>
              <a:rPr lang="fr-FR" sz="1600" dirty="0" smtClean="0">
                <a:sym typeface="Wingdings" panose="05000000000000000000" pitchFamily="2" charset="2"/>
                <a:hlinkClick r:id="rId2" action="ppaction://hlinksldjump"/>
              </a:rPr>
              <a:t></a:t>
            </a:r>
            <a:endParaRPr lang="fr-FR" sz="1600" dirty="0" smtClean="0"/>
          </a:p>
        </p:txBody>
      </p:sp>
      <p:graphicFrame>
        <p:nvGraphicFramePr>
          <p:cNvPr id="10" name="Espace réservé du contenu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549323819"/>
              </p:ext>
            </p:extLst>
          </p:nvPr>
        </p:nvGraphicFramePr>
        <p:xfrm>
          <a:off x="407987" y="3619500"/>
          <a:ext cx="832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213"/>
                <a:gridCol w="1897202"/>
                <a:gridCol w="1730305"/>
                <a:gridCol w="173030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hsnv101b 3D (Maillage 1)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num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MFront</a:t>
                      </a:r>
                      <a:r>
                        <a:rPr lang="fr-FR" dirty="0" smtClean="0"/>
                        <a:t> J </a:t>
                      </a:r>
                      <a:r>
                        <a:rPr lang="fr-FR" dirty="0" err="1" smtClean="0"/>
                        <a:t>prog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itérations de Newton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Temps 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min 42 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 min 26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 min 37 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l’intégration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Evolutions de l’interface Aster-</a:t>
            </a:r>
            <a:r>
              <a:rPr lang="fr-FR" sz="1800" dirty="0" err="1" smtClean="0"/>
              <a:t>MFront</a:t>
            </a:r>
            <a:endParaRPr lang="fr-FR" sz="1800" dirty="0" smtClean="0"/>
          </a:p>
          <a:p>
            <a:r>
              <a:rPr lang="fr-FR" sz="1800" dirty="0" smtClean="0"/>
              <a:t>Ecriture de la loi</a:t>
            </a:r>
          </a:p>
          <a:p>
            <a:r>
              <a:rPr lang="fr-FR" sz="1800" dirty="0" smtClean="0"/>
              <a:t>Validation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Évolutions de l’interface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Aster-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Mfront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i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Processus de prise en compte des transformations métallurgiques lors d’un calcul mécanique avec </a:t>
                </a:r>
                <a:r>
                  <a:rPr lang="fr-FR" i="1" dirty="0" err="1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Code_Aster</a:t>
                </a:r>
                <a:endParaRPr lang="fr-FR" i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fr-FR" dirty="0" smtClean="0"/>
                  <a:t>Résolution du problème thermique </a:t>
                </a:r>
                <a:r>
                  <a:rPr lang="fr-FR" dirty="0" smtClean="0">
                    <a:sym typeface="Wingdings" panose="05000000000000000000" pitchFamily="2" charset="2"/>
                  </a:rPr>
                  <a:t> T(t)</a:t>
                </a:r>
                <a:endParaRPr lang="fr-FR" dirty="0" smtClean="0"/>
              </a:p>
              <a:p>
                <a:r>
                  <a:rPr lang="fr-FR" dirty="0" smtClean="0"/>
                  <a:t>Résolution du problème métallurgique </a:t>
                </a:r>
                <a:r>
                  <a:rPr lang="fr-FR" dirty="0" smtClean="0">
                    <a:sym typeface="Wingdings" panose="05000000000000000000" pitchFamily="2" charset="2"/>
                  </a:rPr>
                  <a:t> Z(t)</a:t>
                </a:r>
                <a:endParaRPr lang="fr-FR" dirty="0" smtClean="0"/>
              </a:p>
              <a:p>
                <a:r>
                  <a:rPr lang="fr-FR" dirty="0" smtClean="0"/>
                  <a:t>Résolution du problème mécanique </a:t>
                </a:r>
                <a:r>
                  <a:rPr lang="fr-F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𝒖</m:t>
                    </m:r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180000" lvl="1" indent="0">
                  <a:buNone/>
                </a:pPr>
                <a:r>
                  <a:rPr lang="fr-FR" dirty="0" smtClean="0"/>
                  <a:t>Influence des transformations de phases dans les relations de comportement :</a:t>
                </a:r>
              </a:p>
              <a:p>
                <a:pPr lvl="1"/>
                <a:r>
                  <a:rPr lang="fr-FR" dirty="0" smtClean="0"/>
                  <a:t>Paramètres matériaux = fonctions de Z(t)</a:t>
                </a:r>
              </a:p>
              <a:p>
                <a:pPr lvl="1"/>
                <a:r>
                  <a:rPr lang="fr-FR" dirty="0" smtClean="0"/>
                  <a:t>Déformation thermique = fonction de Z(t)</a:t>
                </a:r>
              </a:p>
              <a:p>
                <a:pPr lvl="1"/>
                <a:r>
                  <a:rPr lang="fr-FR" dirty="0" smtClean="0"/>
                  <a:t>Formulation du seuil = fonction de Z(t)</a:t>
                </a:r>
              </a:p>
              <a:p>
                <a:pPr lvl="1"/>
                <a:r>
                  <a:rPr lang="fr-FR" dirty="0" smtClean="0"/>
                  <a:t>Phénomène spécifique = Plasticité de transformation 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5" t="-1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32066" y="3555220"/>
            <a:ext cx="3927022" cy="5966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372225" y="3730432"/>
            <a:ext cx="30956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Interface Aster-</a:t>
            </a:r>
            <a:r>
              <a:rPr lang="fr-FR" sz="1600" b="1" dirty="0" err="1" smtClean="0">
                <a:solidFill>
                  <a:schemeClr val="accent4"/>
                </a:solidFill>
              </a:rPr>
              <a:t>MFront</a:t>
            </a:r>
            <a:endParaRPr lang="fr-FR" sz="1600" b="1" dirty="0" smtClean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503" y="4208840"/>
            <a:ext cx="4903014" cy="596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372225" y="4384052"/>
            <a:ext cx="30956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accent1"/>
                </a:solidFill>
              </a:rPr>
              <a:t>Fichier </a:t>
            </a:r>
            <a:r>
              <a:rPr lang="fr-FR" sz="1600" b="1" dirty="0" err="1" smtClean="0">
                <a:solidFill>
                  <a:schemeClr val="accent1"/>
                </a:solidFill>
              </a:rPr>
              <a:t>MFront</a:t>
            </a:r>
            <a:endParaRPr lang="fr-FR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de la loi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65684" y="1696387"/>
                <a:ext cx="3348374" cy="3097398"/>
              </a:xfrm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m:rPr>
                          <m:lit/>
                        </m:rPr>
                        <a:rPr lang="fr-FR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𝚫</m:t>
                      </m:r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𝑻𝒓𝒆𝒇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lit/>
                        </m:rPr>
                        <a:rPr lang="fr-FR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fr-FR">
                          <a:latin typeface="Cambria Math" panose="02040503050406030204" pitchFamily="18" charset="0"/>
                        </a:rPr>
                        <m:t>𝚫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𝑻𝒓𝒆𝒇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bSup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≤0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fr-FR" b="0" i="1" dirty="0" smtClean="0">
                    <a:latin typeface="Cambria Math" panose="02040503050406030204" pitchFamily="18" charset="0"/>
                  </a:rPr>
                </a:br>
                <a:r>
                  <a:rPr lang="fr-F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fr-FR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r>
                  <a:rPr lang="fr-FR" b="1" dirty="0" smtClean="0"/>
                  <a:t> 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684" y="1696387"/>
                <a:ext cx="3348374" cy="3097398"/>
              </a:xfrm>
              <a:blipFill rotWithShape="0">
                <a:blip r:embed="rId2"/>
                <a:stretch>
                  <a:fillRect b="-1467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198058" y="1696387"/>
                <a:ext cx="3816673" cy="3097398"/>
              </a:xfrm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𝒕𝒉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𝝈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bSup>
                      <m:d>
                        <m:dPr>
                          <m:ctrlP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ΔZ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𝒏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≤0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fr-FR" b="0" i="1" dirty="0" smtClean="0">
                    <a:latin typeface="Cambria Math" panose="02040503050406030204" pitchFamily="18" charset="0"/>
                  </a:rPr>
                </a:br>
                <a:endParaRPr lang="fr-FR" b="1" dirty="0" smtClean="0"/>
              </a:p>
            </p:txBody>
          </p:sp>
        </mc:Choice>
        <mc:Fallback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8058" y="1696387"/>
                <a:ext cx="3816673" cy="3097398"/>
              </a:xfrm>
              <a:blipFill rotWithShape="0">
                <a:blip r:embed="rId3"/>
                <a:stretch>
                  <a:fillRect t="-15264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573330" y="5155689"/>
                <a:ext cx="5997338" cy="796565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̃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̃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</m:ra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bSup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fr-FR" sz="16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fr-FR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m:rPr>
                          <m:lit/>
                        </m:rPr>
                        <a:rPr lang="fr-FR" sz="1600" b="1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lang="fr-FR" sz="1600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    ;     </m:t>
                      </m:r>
                      <m:r>
                        <a:rPr lang="fr-FR" sz="16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 smtClean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30" y="5155689"/>
                <a:ext cx="5997338" cy="79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821267" y="1361154"/>
            <a:ext cx="203956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Equations du modèle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49145" y="1361153"/>
            <a:ext cx="203956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dirty="0" smtClean="0"/>
              <a:t>Système discrétisé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371310" y="6235533"/>
                <a:ext cx="6801139" cy="301365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6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fr-FR" sz="16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fr-FR" sz="1600" dirty="0" smtClean="0"/>
                  <a:t>,</a:t>
                </a:r>
                <a:r>
                  <a:rPr lang="fr-FR" sz="1600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fr-FR" sz="1600" dirty="0" smtClean="0"/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  <m:sup>
                        <m:r>
                          <a:rPr lang="fr-FR" sz="1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fr-FR" sz="1600" dirty="0" smtClean="0"/>
                  <a:t> : nécessitent l’évolution de l’interface </a:t>
                </a:r>
                <a:r>
                  <a:rPr lang="fr-F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Aster-</a:t>
                </a:r>
                <a:r>
                  <a:rPr lang="fr-FR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MFront</a:t>
                </a:r>
                <a:r>
                  <a:rPr lang="fr-FR" sz="1600" dirty="0" smtClean="0"/>
                  <a:t> </a:t>
                </a:r>
                <a:endParaRPr lang="fr-FR" sz="1600" dirty="0" smtClean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10" y="6235533"/>
                <a:ext cx="6801139" cy="301365"/>
              </a:xfrm>
              <a:prstGeom prst="rect">
                <a:avLst/>
              </a:prstGeom>
              <a:blipFill rotWithShape="0">
                <a:blip r:embed="rId5"/>
                <a:stretch>
                  <a:fillRect l="-447" t="-28846" b="-26923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95287" y="839781"/>
            <a:ext cx="8353425" cy="484186"/>
          </a:xfrm>
        </p:spPr>
        <p:txBody>
          <a:bodyPr/>
          <a:lstStyle/>
          <a:p>
            <a:pPr marL="0" indent="0">
              <a:buNone/>
            </a:pPr>
            <a:r>
              <a:rPr lang="fr-FR" sz="16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Discrétisation des équations</a:t>
            </a:r>
          </a:p>
        </p:txBody>
      </p:sp>
    </p:spTree>
    <p:extLst>
      <p:ext uri="{BB962C8B-B14F-4D97-AF65-F5344CB8AC3E}">
        <p14:creationId xmlns:p14="http://schemas.microsoft.com/office/powerpoint/2010/main" val="11912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8" r="29889"/>
          <a:stretch/>
        </p:blipFill>
        <p:spPr>
          <a:xfrm>
            <a:off x="124268" y="1203469"/>
            <a:ext cx="6117045" cy="479528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6165" y="1182204"/>
            <a:ext cx="86244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dirty="0" smtClean="0">
                <a:solidFill>
                  <a:srgbClr val="FF0000"/>
                </a:solidFill>
              </a:rPr>
              <a:t>Choix de l’algorithme</a:t>
            </a: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6165" y="2659532"/>
            <a:ext cx="8624444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dirty="0" smtClean="0">
                <a:solidFill>
                  <a:srgbClr val="FF0000"/>
                </a:solidFill>
              </a:rPr>
              <a:t>Définition des propriétés matériau</a:t>
            </a: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800" dirty="0" smtClean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6165" y="4998634"/>
            <a:ext cx="8624444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dirty="0" smtClean="0">
                <a:solidFill>
                  <a:srgbClr val="FF0000"/>
                </a:solidFill>
              </a:rPr>
              <a:t>Variables de commande</a:t>
            </a: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r>
              <a:rPr lang="fr-FR" sz="1600" dirty="0" smtClean="0">
                <a:solidFill>
                  <a:srgbClr val="FF0000"/>
                </a:solidFill>
              </a:rPr>
              <a:t>Variables internes</a:t>
            </a:r>
          </a:p>
          <a:p>
            <a:pPr algn="r"/>
            <a:endParaRPr lang="fr-FR" sz="1600" dirty="0">
              <a:solidFill>
                <a:srgbClr val="FF0000"/>
              </a:solidFill>
            </a:endParaRPr>
          </a:p>
          <a:p>
            <a:pPr algn="r"/>
            <a:endParaRPr lang="fr-FR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106" y="136407"/>
            <a:ext cx="8791243" cy="714197"/>
          </a:xfrm>
        </p:spPr>
        <p:txBody>
          <a:bodyPr/>
          <a:lstStyle/>
          <a:p>
            <a:r>
              <a:rPr lang="fr-FR" sz="1800" dirty="0" smtClean="0"/>
              <a:t>Choix de l’algorithme </a:t>
            </a:r>
            <a:br>
              <a:rPr lang="fr-FR" sz="1800" dirty="0" smtClean="0"/>
            </a:br>
            <a:r>
              <a:rPr lang="fr-FR" sz="1800" dirty="0" smtClean="0"/>
              <a:t>propriétés matériau - variables internes -variables de commande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554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115143"/>
            <a:ext cx="8353425" cy="256990"/>
          </a:xfrm>
        </p:spPr>
        <p:txBody>
          <a:bodyPr/>
          <a:lstStyle/>
          <a:p>
            <a:r>
              <a:rPr lang="fr-FR" sz="1800" dirty="0" smtClean="0"/>
              <a:t>Initialisation des variables locales à l’algorithme</a:t>
            </a:r>
            <a:endParaRPr lang="fr-FR" sz="1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696" y="528923"/>
            <a:ext cx="5351332" cy="37001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64" y="4186477"/>
            <a:ext cx="5747928" cy="26238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r="33618" b="50295"/>
          <a:stretch/>
        </p:blipFill>
        <p:spPr>
          <a:xfrm>
            <a:off x="5191179" y="581683"/>
            <a:ext cx="3952821" cy="913742"/>
          </a:xfrm>
          <a:prstGeom prst="rect">
            <a:avLst/>
          </a:prstGeom>
          <a:ln>
            <a:solidFill>
              <a:schemeClr val="tx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572000" y="3429000"/>
                <a:ext cx="3990975" cy="24622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399097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290" t="-170000" b="-25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200704" y="2533650"/>
            <a:ext cx="35575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536183" y="4133850"/>
            <a:ext cx="5379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724400" y="4983004"/>
                <a:ext cx="3990975" cy="842603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/>
                <a:r>
                  <a:rPr lang="fr-FR" sz="1600" dirty="0" smtClean="0">
                    <a:solidFill>
                      <a:srgbClr val="FF0000"/>
                    </a:solidFill>
                  </a:rPr>
                  <a:t>Calcul de :</a:t>
                </a:r>
                <a:br>
                  <a:rPr lang="fr-FR" sz="1600" dirty="0" smtClean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𝑚𝑒𝑙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𝑐h𝑎𝑢𝑑𝑒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𝑚𝑒𝑙</m:t>
                          </m:r>
                        </m:sup>
                      </m:sSup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𝑓𝑟𝑜𝑖𝑑𝑒</m:t>
                          </m:r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moy</m:t>
                          </m:r>
                        </m:sup>
                      </m:sSup>
                      <m:r>
                        <a:rPr lang="fr-F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𝑚𝑒𝑙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𝑐h𝑎𝑢𝑑𝑒</m:t>
                          </m:r>
                        </m:sup>
                      </m:sSup>
                      <m:r>
                        <a:rPr lang="fr-F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𝑚𝑒𝑙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𝑓𝑟𝑜𝑖𝑑𝑒</m:t>
                          </m:r>
                        </m:sup>
                      </m:sSup>
                    </m:oMath>
                  </m:oMathPara>
                </a14:m>
                <a:r>
                  <a:rPr lang="fr-FR" sz="1600" dirty="0" smtClean="0">
                    <a:solidFill>
                      <a:srgbClr val="FF0000"/>
                    </a:solidFill>
                  </a:rPr>
                  <a:t/>
                </a:r>
                <a:br>
                  <a:rPr lang="fr-FR" sz="1600" dirty="0" smtClean="0">
                    <a:solidFill>
                      <a:srgbClr val="FF0000"/>
                    </a:solidFill>
                  </a:rPr>
                </a:br>
                <a:endParaRPr lang="fr-FR" sz="16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983004"/>
                <a:ext cx="3990975" cy="842603"/>
              </a:xfrm>
              <a:prstGeom prst="rect">
                <a:avLst/>
              </a:prstGeom>
              <a:blipFill rotWithShape="0">
                <a:blip r:embed="rId6"/>
                <a:stretch>
                  <a:fillRect l="-2290" t="-7194" b="-7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122238"/>
            <a:ext cx="8353425" cy="468312"/>
          </a:xfrm>
        </p:spPr>
        <p:txBody>
          <a:bodyPr/>
          <a:lstStyle/>
          <a:p>
            <a:r>
              <a:rPr lang="fr-FR" dirty="0" smtClean="0"/>
              <a:t>Algorithme de résolution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4663" y="2360025"/>
                <a:ext cx="4104565" cy="4440825"/>
              </a:xfrm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i="0" dirty="0" smtClean="0">
                    <a:latin typeface="Cambria Math" panose="02040503050406030204" pitchFamily="18" charset="0"/>
                  </a:rPr>
                  <a:t>Si le critère plastique est vérifié , c’est-à-dire, si :</a:t>
                </a:r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𝒕𝒓</m:t>
                          </m:r>
                        </m:sup>
                      </m:sSub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𝝁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latin typeface="Cambria Math" panose="02040503050406030204" pitchFamily="18" charset="0"/>
                  </a:rPr>
                  <a:t>Alors résoudre </a:t>
                </a:r>
                <a:r>
                  <a:rPr lang="fr-FR" dirty="0">
                    <a:latin typeface="Cambria Math" panose="02040503050406030204" pitchFamily="18" charset="0"/>
                  </a:rPr>
                  <a:t>le système suivant :</a:t>
                </a:r>
                <a:br>
                  <a:rPr lang="fr-FR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𝒕𝒐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FR" b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𝒏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𝝈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fr-FR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b="1" i="0" dirty="0" smtClean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 panose="02040503050406030204" pitchFamily="18" charset="0"/>
                      </a:rPr>
                      <m:t>𝐢𝐧𝐨𝐧</m:t>
                    </m:r>
                    <m:r>
                      <a:rPr lang="fr-FR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b="1" i="0" dirty="0" smtClean="0">
                    <a:latin typeface="Cambria Math" panose="02040503050406030204" pitchFamily="18" charset="0"/>
                  </a:rPr>
                  <a:t> et donc résoudre le système :</a:t>
                </a:r>
                <a:br>
                  <a:rPr lang="fr-FR" b="1" i="0" dirty="0" smtClean="0">
                    <a:latin typeface="Cambria Math" panose="02040503050406030204" pitchFamily="18" charset="0"/>
                  </a:rPr>
                </a:br>
                <a:r>
                  <a:rPr lang="fr-FR" b="1" i="0" dirty="0" smtClean="0">
                    <a:latin typeface="Cambria Math" panose="02040503050406030204" pitchFamily="18" charset="0"/>
                  </a:rPr>
                  <a:t/>
                </a:r>
                <a:br>
                  <a:rPr lang="fr-FR" b="1" i="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𝒕𝒐𝒕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𝒑𝒕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𝝈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𝒆𝒍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fr-FR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>
                    <a:latin typeface="Cambria Math" panose="02040503050406030204" pitchFamily="18" charset="0"/>
                  </a:rPr>
                  <a:t/>
                </a:r>
                <a:br>
                  <a:rPr lang="fr-FR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fr-FR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fr-FR" b="1" i="1" dirty="0" smtClean="0">
                    <a:latin typeface="Cambria Math" panose="02040503050406030204" pitchFamily="18" charset="0"/>
                  </a:rPr>
                </a:br>
                <a:r>
                  <a:rPr lang="fr-F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fr-FR" b="0" i="1" dirty="0" smtClean="0">
                    <a:latin typeface="Cambria Math" panose="02040503050406030204" pitchFamily="18" charset="0"/>
                  </a:rPr>
                </a:br>
                <a:endParaRPr lang="fr-FR" b="1" dirty="0" smtClean="0"/>
              </a:p>
            </p:txBody>
          </p:sp>
        </mc:Choice>
        <mc:Fallback xmlns="">
          <p:sp>
            <p:nvSpPr>
              <p:cNvPr id="8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3" y="2360025"/>
                <a:ext cx="4104565" cy="4440825"/>
              </a:xfrm>
              <a:blipFill rotWithShape="0">
                <a:blip r:embed="rId2"/>
                <a:stretch>
                  <a:fillRect l="-1627" t="-10792" b="-20219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25525" y="1886004"/>
                <a:ext cx="2222844" cy="39991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:(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p>
                      </m:sSup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 smtClean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5" y="1886004"/>
                <a:ext cx="2222844" cy="399918"/>
              </a:xfrm>
              <a:prstGeom prst="rect">
                <a:avLst/>
              </a:prstGeom>
              <a:blipFill rotWithShape="0">
                <a:blip r:embed="rId3"/>
                <a:stretch>
                  <a:fillRect t="-188406" r="-543" b="-271014"/>
                </a:stretch>
              </a:blip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t="982"/>
          <a:stretch/>
        </p:blipFill>
        <p:spPr>
          <a:xfrm>
            <a:off x="4284921" y="2371725"/>
            <a:ext cx="5127765" cy="38618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777" r="3633"/>
          <a:stretch/>
        </p:blipFill>
        <p:spPr>
          <a:xfrm>
            <a:off x="141761" y="809624"/>
            <a:ext cx="6282030" cy="99060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160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internes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2711"/>
          <a:stretch/>
        </p:blipFill>
        <p:spPr>
          <a:xfrm>
            <a:off x="285260" y="978326"/>
            <a:ext cx="5304541" cy="3870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462488"/>
                  </p:ext>
                </p:extLst>
              </p:nvPr>
            </p:nvGraphicFramePr>
            <p:xfrm>
              <a:off x="5147035" y="942726"/>
              <a:ext cx="3546221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798"/>
                    <a:gridCol w="2700423"/>
                  </a:tblGrid>
                  <a:tr h="310784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V1</a:t>
                          </a:r>
                          <a:endParaRPr lang="fr-FR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Composantes de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 anchorCtr="1"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V2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…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Vk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Vk+1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Vk+2 … Vk+6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Déformations</a:t>
                          </a:r>
                          <a:r>
                            <a:rPr lang="fr-FR" baseline="0" dirty="0" smtClean="0"/>
                            <a:t> plastiques de chaque phase</a:t>
                          </a:r>
                          <a:endParaRPr lang="fr-FR" dirty="0"/>
                        </a:p>
                      </a:txBody>
                      <a:tcPr anchor="ctr" anchorCtr="1"/>
                    </a:tc>
                  </a:tr>
                  <a:tr h="310784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Vk+7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Indicateur de plasticité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462488"/>
                  </p:ext>
                </p:extLst>
              </p:nvPr>
            </p:nvGraphicFramePr>
            <p:xfrm>
              <a:off x="5147035" y="942726"/>
              <a:ext cx="3546221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798"/>
                    <a:gridCol w="270042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V1</a:t>
                          </a:r>
                          <a:endParaRPr lang="fr-FR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31532" t="-25311" r="-901" b="-11867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V2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…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Vk</a:t>
                          </a:r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Vk+1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Vk+2 … Vk+6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Déformations</a:t>
                          </a:r>
                          <a:r>
                            <a:rPr lang="fr-FR" baseline="0" dirty="0" smtClean="0"/>
                            <a:t> plastiques de chaque phase</a:t>
                          </a:r>
                          <a:endParaRPr lang="fr-FR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Vk+7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Indicateur de plasticité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7_Bleu_fonc___avec_photo_v1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EDF_PPT2007_Bleu_fonc___avec_photo_v1</Template>
  <TotalTime>24524</TotalTime>
  <Words>1391</Words>
  <Application>Microsoft Office PowerPoint</Application>
  <PresentationFormat>Affichage à l'écran (4:3)</PresentationFormat>
  <Paragraphs>831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EDF_PPT2007_Bleu_fonc___avec_photo_v1</vt:lpstr>
      <vt:lpstr>loi de comportement pour la simulation numérique du soudage</vt:lpstr>
      <vt:lpstr>Contexte</vt:lpstr>
      <vt:lpstr>Etapes de l’intégration</vt:lpstr>
      <vt:lpstr>Évolutions de l’interface Aster-Mfront</vt:lpstr>
      <vt:lpstr>Programmation de la loi</vt:lpstr>
      <vt:lpstr>Choix de l’algorithme  propriétés matériau - variables internes -variables de commande</vt:lpstr>
      <vt:lpstr>Initialisation des variables locales à l’algorithme</vt:lpstr>
      <vt:lpstr>Algorithme de résolution</vt:lpstr>
      <vt:lpstr>Variables internes</vt:lpstr>
      <vt:lpstr>Présentation PowerPoint</vt:lpstr>
      <vt:lpstr>validation</vt:lpstr>
      <vt:lpstr>Résultats : % erreur U^Aster-U^MFront</vt:lpstr>
      <vt:lpstr>Performances</vt:lpstr>
      <vt:lpstr>Performance : Aster vs mfront   test découplé (hsnv101b)</vt:lpstr>
      <vt:lpstr>Performance : Aster vs mfront test couplé (hsnv102b)</vt:lpstr>
      <vt:lpstr>Performance : CAS test hsnv101b en 3D</vt:lpstr>
      <vt:lpstr>Conclusions</vt:lpstr>
      <vt:lpstr>Perspectives</vt:lpstr>
      <vt:lpstr>Présentation PowerPoint</vt:lpstr>
      <vt:lpstr>Présentation PowerPoint</vt:lpstr>
      <vt:lpstr>Mise en donnée : paramètres matériaux</vt:lpstr>
      <vt:lpstr>Présentation PowerPoint</vt:lpstr>
      <vt:lpstr>Travail en cours : jacobienne analytique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D78751</dc:creator>
  <cp:lastModifiedBy>B52375</cp:lastModifiedBy>
  <cp:revision>250</cp:revision>
  <dcterms:created xsi:type="dcterms:W3CDTF">2013-01-30T09:50:12Z</dcterms:created>
  <dcterms:modified xsi:type="dcterms:W3CDTF">2016-05-19T15:56:11Z</dcterms:modified>
</cp:coreProperties>
</file>