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9" r:id="rId13"/>
    <p:sldId id="270" r:id="rId14"/>
    <p:sldId id="273" r:id="rId15"/>
    <p:sldId id="271" r:id="rId16"/>
    <p:sldId id="272" r:id="rId17"/>
    <p:sldId id="275" r:id="rId18"/>
    <p:sldId id="280" r:id="rId19"/>
    <p:sldId id="276" r:id="rId20"/>
    <p:sldId id="277" r:id="rId21"/>
    <p:sldId id="278" r:id="rId22"/>
    <p:sldId id="274" r:id="rId23"/>
    <p:sldId id="259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orient="horz" pos="3702">
          <p15:clr>
            <a:srgbClr val="A4A3A4"/>
          </p15:clr>
        </p15:guide>
        <p15:guide id="5" pos="2880">
          <p15:clr>
            <a:srgbClr val="A4A3A4"/>
          </p15:clr>
        </p15:guide>
        <p15:guide id="6" pos="5148">
          <p15:clr>
            <a:srgbClr val="A4A3A4"/>
          </p15:clr>
        </p15:guide>
        <p15:guide id="7" pos="249">
          <p15:clr>
            <a:srgbClr val="A4A3A4"/>
          </p15:clr>
        </p15:guide>
        <p15:guide id="8" pos="551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tte Bernardi" initials="A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6333" autoAdjust="0"/>
  </p:normalViewPr>
  <p:slideViewPr>
    <p:cSldViewPr showGuides="1">
      <p:cViewPr varScale="1">
        <p:scale>
          <a:sx n="113" d="100"/>
          <a:sy n="113" d="100"/>
        </p:scale>
        <p:origin x="900" y="96"/>
      </p:cViewPr>
      <p:guideLst>
        <p:guide orient="horz" pos="2160"/>
        <p:guide orient="horz" pos="4110"/>
        <p:guide orient="horz" pos="981"/>
        <p:guide orient="horz" pos="3702"/>
        <p:guide pos="2880"/>
        <p:guide pos="5148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C6FFB-FB79-47D1-B5D0-05648DC55AD5}" type="datetimeFigureOut">
              <a:rPr lang="fr-FR" smtClean="0"/>
              <a:pPr/>
              <a:t>19/05/2016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E165-B28E-43DD-AD9B-C38514D778C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94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verture 1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913" y="482600"/>
            <a:ext cx="1189037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8" descr="IMG_titr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4363" y="-3175"/>
            <a:ext cx="3449637" cy="686435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750" y="1844824"/>
            <a:ext cx="4057302" cy="1728192"/>
          </a:xfrm>
        </p:spPr>
        <p:txBody>
          <a:bodyPr lIns="36000" tIns="0" rIns="36000" bIns="0" anchor="t" anchorCtr="0">
            <a:noAutofit/>
          </a:bodyPr>
          <a:lstStyle>
            <a:lvl1pPr algn="l">
              <a:spcBef>
                <a:spcPts val="0"/>
              </a:spcBef>
              <a:defRPr sz="3400" cap="all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750" y="4509120"/>
            <a:ext cx="4057302" cy="576064"/>
          </a:xfr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5144666"/>
            <a:ext cx="4057302" cy="288007"/>
          </a:xfrm>
        </p:spPr>
        <p:txBody>
          <a:bodyPr wrap="none" lIns="36000" tIns="0" rIns="3600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ô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logo_EDF_sommair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6291263"/>
            <a:ext cx="6223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2060848"/>
            <a:ext cx="7200900" cy="323974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9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smtClean="0"/>
              <a:t>Texte de clôture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2761" y="922710"/>
            <a:ext cx="8353425" cy="850106"/>
          </a:xfrm>
        </p:spPr>
        <p:txBody>
          <a:bodyPr/>
          <a:lstStyle>
            <a:lvl1pPr>
              <a:defRPr sz="38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Journée Utilisateurs </a:t>
            </a:r>
            <a:r>
              <a:rPr lang="fr-FR" dirty="0" err="1" smtClean="0"/>
              <a:t>Mfront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395288" y="2060575"/>
            <a:ext cx="8353425" cy="4032250"/>
          </a:xfrm>
        </p:spPr>
        <p:txBody>
          <a:bodyPr/>
          <a:lstStyle>
            <a:lvl1pPr marL="358775" indent="-358775">
              <a:buSzPct val="125000"/>
              <a:buFont typeface="+mj-lt"/>
              <a:buAutoNum type="arabicPeriod"/>
              <a:defRPr sz="1300" cap="all" baseline="0"/>
            </a:lvl1pPr>
            <a:lvl2pPr marL="360000" indent="0">
              <a:spcBef>
                <a:spcPts val="0"/>
              </a:spcBef>
              <a:buClr>
                <a:schemeClr val="bg1"/>
              </a:buClr>
              <a:buSzPct val="25000"/>
              <a:buFontTx/>
              <a:buNone/>
              <a:defRPr sz="1300" cap="all" baseline="0"/>
            </a:lvl2pPr>
            <a:lvl3pPr marL="360000" indent="0">
              <a:spcBef>
                <a:spcPts val="0"/>
              </a:spcBef>
              <a:buFontTx/>
              <a:buNone/>
              <a:defRPr sz="1300" cap="all" baseline="0"/>
            </a:lvl3pPr>
            <a:lvl4pPr marL="360000" indent="0">
              <a:spcBef>
                <a:spcPts val="0"/>
              </a:spcBef>
              <a:buFontTx/>
              <a:buNone/>
              <a:defRPr sz="1300" cap="all" baseline="0"/>
            </a:lvl4pPr>
            <a:lvl5pPr marL="360000" indent="0">
              <a:spcBef>
                <a:spcPts val="0"/>
              </a:spcBef>
              <a:buFontTx/>
              <a:buNone/>
              <a:defRPr sz="1300" cap="all" baseline="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8" y="1557338"/>
            <a:ext cx="8353424" cy="4568826"/>
          </a:xfrm>
        </p:spPr>
        <p:txBody>
          <a:bodyPr/>
          <a:lstStyle>
            <a:lvl1pPr marL="0" indent="0">
              <a:buClr>
                <a:schemeClr val="bg1"/>
              </a:buClr>
              <a:buSzPct val="25000"/>
              <a:buFontTx/>
              <a:buNone/>
              <a:defRPr sz="22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Journée Utilisateurs </a:t>
            </a:r>
            <a:r>
              <a:rPr lang="fr-FR" dirty="0" err="1" smtClean="0"/>
              <a:t>Mfront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Journée Utilisateurs </a:t>
            </a:r>
            <a:r>
              <a:rPr lang="fr-FR" dirty="0" err="1" smtClean="0"/>
              <a:t>Mfront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268414"/>
            <a:ext cx="3816673" cy="48577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Journée Utilisateurs </a:t>
            </a:r>
            <a:r>
              <a:rPr lang="fr-FR" dirty="0" err="1" smtClean="0"/>
              <a:t>Mfront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2"/>
          </p:nvPr>
        </p:nvSpPr>
        <p:spPr>
          <a:xfrm>
            <a:off x="4932040" y="1268413"/>
            <a:ext cx="3816673" cy="453685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5876925"/>
            <a:ext cx="3816673" cy="180425"/>
          </a:xfrm>
        </p:spPr>
        <p:txBody>
          <a:bodyPr tIns="36000" bIns="36000">
            <a:spAutoFit/>
          </a:bodyPr>
          <a:lstStyle>
            <a:lvl1pPr marL="0" indent="0" algn="r">
              <a:spcBef>
                <a:spcPts val="0"/>
              </a:spcBef>
              <a:buFontTx/>
              <a:buNone/>
              <a:defRPr sz="700" b="0" baseline="0"/>
            </a:lvl1pPr>
            <a:lvl2pPr marL="0" indent="0" algn="r">
              <a:spcBef>
                <a:spcPts val="0"/>
              </a:spcBef>
              <a:buFontTx/>
              <a:buNone/>
              <a:defRPr sz="600"/>
            </a:lvl2pPr>
            <a:lvl3pPr marL="0" indent="0" algn="r">
              <a:spcBef>
                <a:spcPts val="0"/>
              </a:spcBef>
              <a:buFontTx/>
              <a:buNone/>
              <a:defRPr sz="600"/>
            </a:lvl3pPr>
            <a:lvl4pPr marL="0" indent="0" algn="r">
              <a:spcBef>
                <a:spcPts val="0"/>
              </a:spcBef>
              <a:buFontTx/>
              <a:buNone/>
              <a:defRPr sz="600"/>
            </a:lvl4pPr>
            <a:lvl5pPr marL="0" indent="0" algn="r"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fr-FR" smtClean="0"/>
              <a:t>Copyright ou crédit photo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encad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268414"/>
            <a:ext cx="4176713" cy="48577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Journée Utilisateurs </a:t>
            </a:r>
            <a:r>
              <a:rPr lang="fr-FR" dirty="0" err="1" smtClean="0"/>
              <a:t>Mfront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6084888" y="1268413"/>
            <a:ext cx="2663825" cy="4824883"/>
          </a:xfrm>
          <a:solidFill>
            <a:schemeClr val="accent1"/>
          </a:solidFill>
        </p:spPr>
        <p:txBody>
          <a:bodyPr lIns="72000" tIns="72000" rIns="72000" bIns="72000"/>
          <a:lstStyle>
            <a:lvl1pPr marL="0" indent="0" algn="ctr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Tx/>
              <a:buNone/>
              <a:defRPr sz="1200" b="0" cap="all" baseline="0">
                <a:solidFill>
                  <a:schemeClr val="bg1"/>
                </a:solidFill>
              </a:defRPr>
            </a:lvl1pPr>
            <a:lvl2pPr marL="108000" indent="-108000">
              <a:buClr>
                <a:schemeClr val="bg1"/>
              </a:buClr>
              <a:buFont typeface="Wingdings" pitchFamily="2" charset="2"/>
              <a:buChar char="n"/>
              <a:defRPr sz="1200">
                <a:solidFill>
                  <a:schemeClr val="bg1"/>
                </a:solidFill>
              </a:defRPr>
            </a:lvl2pPr>
            <a:lvl3pPr marL="216000" indent="-108000"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 marL="538163" indent="-174625">
              <a:defRPr sz="1000">
                <a:solidFill>
                  <a:schemeClr val="bg1"/>
                </a:solidFill>
              </a:defRPr>
            </a:lvl4pPr>
            <a:lvl5pPr marL="714375" indent="-176213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Journée Utilisateurs </a:t>
            </a:r>
            <a:r>
              <a:rPr lang="fr-FR" dirty="0" err="1" smtClean="0"/>
              <a:t>Mfront</a:t>
            </a:r>
            <a:endParaRPr lang="fr-FR" dirty="0"/>
          </a:p>
        </p:txBody>
      </p:sp>
      <p:sp>
        <p:nvSpPr>
          <p:cNvPr id="5" name="Espace réservé du graphique 4"/>
          <p:cNvSpPr>
            <a:spLocks noGrp="1"/>
          </p:cNvSpPr>
          <p:nvPr>
            <p:ph type="chart" sz="quarter" idx="11"/>
          </p:nvPr>
        </p:nvSpPr>
        <p:spPr>
          <a:xfrm>
            <a:off x="971550" y="1557338"/>
            <a:ext cx="7200900" cy="4319587"/>
          </a:xfrm>
        </p:spPr>
        <p:txBody>
          <a:bodyPr/>
          <a:lstStyle/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Journée Utilisateurs </a:t>
            </a:r>
            <a:r>
              <a:rPr lang="fr-FR" dirty="0" err="1" smtClean="0"/>
              <a:t>Mfront</a:t>
            </a:r>
            <a:endParaRPr lang="fr-FR" dirty="0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1"/>
          </p:nvPr>
        </p:nvSpPr>
        <p:spPr>
          <a:xfrm>
            <a:off x="971550" y="1557338"/>
            <a:ext cx="7200900" cy="4319587"/>
          </a:xfrm>
        </p:spPr>
        <p:txBody>
          <a:bodyPr/>
          <a:lstStyle/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Journée Utilisateurs </a:t>
            </a:r>
            <a:r>
              <a:rPr lang="fr-FR" dirty="0" err="1" smtClean="0"/>
              <a:t>Mfront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5287" y="274638"/>
            <a:ext cx="8353425" cy="850106"/>
          </a:xfrm>
          <a:prstGeom prst="rect">
            <a:avLst/>
          </a:prstGeom>
        </p:spPr>
        <p:txBody>
          <a:bodyPr vert="horz" lIns="36000" tIns="0" rIns="36000" bIns="0" rtlCol="0" anchor="t" anchorCtr="0">
            <a:no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287" y="1268414"/>
            <a:ext cx="8353425" cy="4857750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2000" y="6381328"/>
            <a:ext cx="3888432" cy="153888"/>
          </a:xfrm>
          <a:prstGeom prst="rect">
            <a:avLst/>
          </a:prstGeom>
        </p:spPr>
        <p:txBody>
          <a:bodyPr vert="horz" wrap="none" lIns="36000" tIns="0" rIns="36000" bIns="0" rtlCol="0" anchor="ctr" anchorCtr="0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Journée Utilisateurs </a:t>
            </a:r>
            <a:r>
              <a:rPr lang="fr-FR" dirty="0" err="1" smtClean="0"/>
              <a:t>Mfront</a:t>
            </a:r>
            <a:endParaRPr lang="fr-FR" dirty="0"/>
          </a:p>
        </p:txBody>
      </p:sp>
      <p:pic>
        <p:nvPicPr>
          <p:cNvPr id="7" name="Picture 8" descr="logo_EDF_sommaire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5288" y="6291263"/>
            <a:ext cx="6223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 userDrawn="1"/>
        </p:nvSpPr>
        <p:spPr>
          <a:xfrm>
            <a:off x="8460432" y="6381328"/>
            <a:ext cx="371380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fr-FR" sz="1000" smtClean="0"/>
              <a:t>|  </a:t>
            </a:r>
            <a:fld id="{A4A6FBFB-9464-423D-8908-BCA7DB9DC592}" type="slidenum">
              <a:rPr lang="fr-FR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sz="1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7" r:id="rId3"/>
    <p:sldLayoutId id="2147483650" r:id="rId4"/>
    <p:sldLayoutId id="2147483656" r:id="rId5"/>
    <p:sldLayoutId id="2147483659" r:id="rId6"/>
    <p:sldLayoutId id="2147483658" r:id="rId7"/>
    <p:sldLayoutId id="2147483660" r:id="rId8"/>
    <p:sldLayoutId id="2147483655" r:id="rId9"/>
    <p:sldLayoutId id="2147483653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400" rtl="0" eaLnBrk="1" latinLnBrk="0" hangingPunct="1">
        <a:spcBef>
          <a:spcPts val="0"/>
        </a:spcBef>
        <a:buNone/>
        <a:defRPr sz="28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ts val="1800"/>
        </a:spcBef>
        <a:buClr>
          <a:schemeClr val="accent1"/>
        </a:buClr>
        <a:buFont typeface="Wingdings" pitchFamily="2" charset="2"/>
        <a:buChar char="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Clr>
          <a:schemeClr val="accent1"/>
        </a:buClr>
        <a:buSzPct val="5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3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44000" algn="l" defTabSz="914400" rtl="0" eaLnBrk="1" latinLnBrk="0" hangingPunct="1">
        <a:spcBef>
          <a:spcPts val="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108000" algn="l" defTabSz="914400" rtl="0" eaLnBrk="1" latinLnBrk="0" hangingPunct="1">
        <a:spcBef>
          <a:spcPts val="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hyperlink" Target="http://pleiade.der.edf.fr/gbowiki/images/e/e3/Nepal-om_ascouf-eficas03.png" TargetMode="Externa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jpe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539750" y="1844824"/>
            <a:ext cx="5040362" cy="1728192"/>
          </a:xfrm>
        </p:spPr>
        <p:txBody>
          <a:bodyPr/>
          <a:lstStyle/>
          <a:p>
            <a:r>
              <a:rPr lang="fr-FR" dirty="0" smtClean="0"/>
              <a:t>Identification de paramètres de loi de comportement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539750" y="4005064"/>
            <a:ext cx="4057302" cy="576064"/>
          </a:xfrm>
        </p:spPr>
        <p:txBody>
          <a:bodyPr/>
          <a:lstStyle/>
          <a:p>
            <a:r>
              <a:rPr lang="fr-FR" dirty="0" smtClean="0"/>
              <a:t>Composant « c_solver_constitutive_law_0d»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539750" y="5144666"/>
            <a:ext cx="4057302" cy="288007"/>
          </a:xfrm>
        </p:spPr>
        <p:txBody>
          <a:bodyPr/>
          <a:lstStyle/>
          <a:p>
            <a:r>
              <a:rPr lang="fr-FR" dirty="0" smtClean="0"/>
              <a:t>Journées Utilisateurs </a:t>
            </a:r>
            <a:r>
              <a:rPr lang="fr-FR" dirty="0" err="1" smtClean="0"/>
              <a:t>MFront</a:t>
            </a:r>
            <a:endParaRPr lang="fr-FR" dirty="0" smtClean="0"/>
          </a:p>
          <a:p>
            <a:r>
              <a:rPr lang="fr-FR" dirty="0" smtClean="0"/>
              <a:t>Le 20 Mai 2016</a:t>
            </a:r>
          </a:p>
          <a:p>
            <a:endParaRPr lang="fr-FR" dirty="0"/>
          </a:p>
          <a:p>
            <a:pPr>
              <a:spcAft>
                <a:spcPts val="600"/>
              </a:spcAft>
            </a:pPr>
            <a:r>
              <a:rPr lang="fr-FR" dirty="0" smtClean="0"/>
              <a:t>Rémi MUNIER (MMC</a:t>
            </a:r>
            <a:r>
              <a:rPr lang="fr-FR" dirty="0"/>
              <a:t>), Lucie </a:t>
            </a:r>
            <a:r>
              <a:rPr lang="fr-FR" dirty="0" smtClean="0"/>
              <a:t>BERTHON </a:t>
            </a:r>
            <a:r>
              <a:rPr lang="fr-FR" dirty="0"/>
              <a:t>(</a:t>
            </a:r>
            <a:r>
              <a:rPr lang="fr-FR" dirty="0" smtClean="0"/>
              <a:t>SINETICS)</a:t>
            </a:r>
          </a:p>
          <a:p>
            <a:r>
              <a:rPr lang="fr-FR" dirty="0" smtClean="0"/>
              <a:t>Jean Philippe ARGAUD, Charles TOULEMONDE, François CURTIT, </a:t>
            </a:r>
          </a:p>
          <a:p>
            <a:r>
              <a:rPr lang="fr-FR" dirty="0" smtClean="0"/>
              <a:t>Jean-François RIT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III/ Fonctionnement du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Composant </a:t>
            </a:r>
            <a:r>
              <a:rPr lang="fr-FR" dirty="0" smtClean="0">
                <a:sym typeface="Wingdings" panose="05000000000000000000" pitchFamily="2" charset="2"/>
              </a:rPr>
              <a:t>python</a:t>
            </a:r>
            <a:endParaRPr lang="fr-FR" dirty="0" smtClean="0"/>
          </a:p>
          <a:p>
            <a:r>
              <a:rPr lang="fr-FR" dirty="0" smtClean="0"/>
              <a:t>3 niveaux d’utilisation du composant :</a:t>
            </a:r>
            <a:endParaRPr lang="fr-FR" dirty="0"/>
          </a:p>
          <a:p>
            <a:pPr lvl="1"/>
            <a:r>
              <a:rPr lang="fr-FR" dirty="0"/>
              <a:t>Génération d’un fichier de paramètres vierge :</a:t>
            </a:r>
          </a:p>
          <a:p>
            <a:pPr lvl="2"/>
            <a:r>
              <a:rPr lang="fr-FR" dirty="0"/>
              <a:t>Aide à la mise en données</a:t>
            </a:r>
          </a:p>
          <a:p>
            <a:pPr lvl="2"/>
            <a:r>
              <a:rPr lang="fr-FR" dirty="0"/>
              <a:t>Définition des paramètres </a:t>
            </a:r>
            <a:r>
              <a:rPr lang="fr-FR" dirty="0" err="1"/>
              <a:t>optimisables</a:t>
            </a:r>
            <a:r>
              <a:rPr lang="fr-FR" dirty="0"/>
              <a:t> </a:t>
            </a:r>
          </a:p>
          <a:p>
            <a:pPr lvl="2"/>
            <a:r>
              <a:rPr lang="fr-FR" dirty="0"/>
              <a:t>Définition de bornes sur le domaine d’identification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Comparaison essais/calculs 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Permet d’évaluer un nouveau jeu de paramètres</a:t>
            </a:r>
          </a:p>
          <a:p>
            <a:pPr lvl="2"/>
            <a:r>
              <a:rPr lang="fr-FR" dirty="0" smtClean="0"/>
              <a:t>Permet de tester un jeu de paramètres sur de nouvelles données</a:t>
            </a:r>
            <a:endParaRPr lang="fr-FR" dirty="0"/>
          </a:p>
          <a:p>
            <a:pPr lvl="2"/>
            <a:r>
              <a:rPr lang="fr-FR" dirty="0"/>
              <a:t>Etudes </a:t>
            </a:r>
            <a:r>
              <a:rPr lang="fr-FR" dirty="0" smtClean="0"/>
              <a:t>paramétriques</a:t>
            </a:r>
            <a:endParaRPr lang="fr-FR" dirty="0"/>
          </a:p>
          <a:p>
            <a:pPr lvl="2"/>
            <a:r>
              <a:rPr lang="fr-FR" dirty="0"/>
              <a:t>Rapide pour l’aide au développement de nouvelles formulations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Identification de paramètres de </a:t>
            </a:r>
            <a:r>
              <a:rPr lang="fr-FR" dirty="0" err="1"/>
              <a:t>LdC</a:t>
            </a:r>
            <a:endParaRPr lang="fr-FR" dirty="0"/>
          </a:p>
          <a:p>
            <a:pPr lvl="2"/>
            <a:r>
              <a:rPr lang="fr-FR" dirty="0" smtClean="0"/>
              <a:t>Génération </a:t>
            </a:r>
            <a:r>
              <a:rPr lang="fr-FR" dirty="0"/>
              <a:t>en fin </a:t>
            </a:r>
            <a:r>
              <a:rPr lang="fr-FR" dirty="0" smtClean="0"/>
              <a:t>d’exécution d’un </a:t>
            </a:r>
            <a:r>
              <a:rPr lang="fr-FR" dirty="0"/>
              <a:t>nouveau fichier de paramètres optimisés </a:t>
            </a:r>
            <a:endParaRPr lang="fr-FR" dirty="0" smtClean="0"/>
          </a:p>
          <a:p>
            <a:pPr lvl="2"/>
            <a:r>
              <a:rPr lang="fr-FR" dirty="0" smtClean="0"/>
              <a:t>Permet </a:t>
            </a:r>
            <a:r>
              <a:rPr lang="fr-FR" dirty="0"/>
              <a:t>de </a:t>
            </a:r>
            <a:r>
              <a:rPr lang="fr-FR" dirty="0" smtClean="0"/>
              <a:t>déterminer </a:t>
            </a:r>
            <a:r>
              <a:rPr lang="fr-FR" dirty="0"/>
              <a:t>la validité du jeu </a:t>
            </a:r>
            <a:r>
              <a:rPr lang="fr-FR" dirty="0" smtClean="0"/>
              <a:t>identifié </a:t>
            </a:r>
            <a:r>
              <a:rPr lang="fr-FR" dirty="0"/>
              <a:t>(comparer sur des essais hors base d’identification)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Utilisateurs Mfront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043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III/ Fonctionnement du composant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Utilisateurs Mfront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95287" y="1268414"/>
            <a:ext cx="8353425" cy="4857750"/>
          </a:xfrm>
        </p:spPr>
        <p:txBody>
          <a:bodyPr/>
          <a:lstStyle/>
          <a:p>
            <a:r>
              <a:rPr lang="fr-FR" dirty="0" smtClean="0"/>
              <a:t>Fonctionnement global du composant :</a:t>
            </a:r>
          </a:p>
          <a:p>
            <a:pPr lvl="1"/>
            <a:r>
              <a:rPr lang="fr-FR" dirty="0" smtClean="0"/>
              <a:t>Lecture des fichiers d’essai</a:t>
            </a:r>
          </a:p>
          <a:p>
            <a:pPr lvl="1"/>
            <a:r>
              <a:rPr lang="fr-FR" dirty="0" smtClean="0"/>
              <a:t>Lecture de la loi </a:t>
            </a:r>
            <a:r>
              <a:rPr lang="fr-FR" dirty="0" err="1" smtClean="0"/>
              <a:t>Mfront</a:t>
            </a:r>
            <a:endParaRPr lang="fr-FR" dirty="0" smtClean="0"/>
          </a:p>
          <a:p>
            <a:pPr lvl="1"/>
            <a:r>
              <a:rPr lang="fr-FR" dirty="0" smtClean="0"/>
              <a:t>Lecture du fichier de paramètres</a:t>
            </a:r>
          </a:p>
          <a:p>
            <a:pPr lvl="1"/>
            <a:r>
              <a:rPr lang="fr-FR" dirty="0" smtClean="0"/>
              <a:t>Compilation de la loi </a:t>
            </a:r>
            <a:r>
              <a:rPr lang="fr-FR" dirty="0" err="1" smtClean="0"/>
              <a:t>Mfront</a:t>
            </a:r>
            <a:r>
              <a:rPr lang="fr-FR" dirty="0" smtClean="0"/>
              <a:t> (une seule compilation)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4572000" y="2996952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763688" y="3001963"/>
            <a:ext cx="1452889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fr-FR" sz="1600" dirty="0" smtClean="0"/>
              <a:t>1) Optimisation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077381" y="2991950"/>
            <a:ext cx="1930584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fr-FR" sz="1600" dirty="0" smtClean="0"/>
              <a:t>2) Sans optimisation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383331" y="3502777"/>
            <a:ext cx="3972645" cy="2152202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smtClean="0"/>
              <a:t>Création </a:t>
            </a:r>
            <a:r>
              <a:rPr lang="fr-FR" dirty="0"/>
              <a:t>d’un </a:t>
            </a:r>
            <a:r>
              <a:rPr lang="fr-FR" dirty="0" smtClean="0"/>
              <a:t>fichier </a:t>
            </a:r>
            <a:r>
              <a:rPr lang="fr-FR" dirty="0" err="1" smtClean="0"/>
              <a:t>mtest</a:t>
            </a:r>
            <a:r>
              <a:rPr lang="fr-FR" dirty="0" smtClean="0"/>
              <a:t> à partir des données récupérées</a:t>
            </a:r>
            <a:endParaRPr lang="fr-FR" dirty="0"/>
          </a:p>
          <a:p>
            <a:pPr lvl="1"/>
            <a:r>
              <a:rPr lang="fr-FR" dirty="0" smtClean="0"/>
              <a:t>Création d’un seul vecteur d’observables</a:t>
            </a:r>
          </a:p>
          <a:p>
            <a:pPr lvl="1"/>
            <a:r>
              <a:rPr lang="fr-FR" dirty="0" err="1" smtClean="0"/>
              <a:t>Adimensionnalisation</a:t>
            </a:r>
            <a:r>
              <a:rPr lang="fr-FR" dirty="0" smtClean="0"/>
              <a:t> des paramètres</a:t>
            </a:r>
          </a:p>
          <a:p>
            <a:pPr lvl="1"/>
            <a:r>
              <a:rPr lang="fr-FR" dirty="0" smtClean="0"/>
              <a:t>Boucle avec ADAO tant que les critères de convergence ne sont pas atteints (et mise à jour du fichier </a:t>
            </a:r>
            <a:r>
              <a:rPr lang="fr-FR" dirty="0" err="1" smtClean="0"/>
              <a:t>mtest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Génération des résultats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878100" y="3502777"/>
            <a:ext cx="3972645" cy="2152202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smtClean="0"/>
              <a:t>Création </a:t>
            </a:r>
            <a:r>
              <a:rPr lang="fr-FR" dirty="0"/>
              <a:t>d’un </a:t>
            </a:r>
            <a:r>
              <a:rPr lang="fr-FR" dirty="0" smtClean="0"/>
              <a:t>fichier </a:t>
            </a:r>
            <a:r>
              <a:rPr lang="fr-FR" dirty="0" err="1" smtClean="0"/>
              <a:t>mtest</a:t>
            </a:r>
            <a:r>
              <a:rPr lang="fr-FR" dirty="0" smtClean="0"/>
              <a:t> à partir des données récupérées</a:t>
            </a:r>
            <a:endParaRPr lang="fr-FR" dirty="0"/>
          </a:p>
          <a:p>
            <a:pPr lvl="1"/>
            <a:r>
              <a:rPr lang="fr-FR" dirty="0" smtClean="0"/>
              <a:t>Génération des résultats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5724128" y="5373216"/>
            <a:ext cx="2736304" cy="7529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/>
              <a:t>V2015.1</a:t>
            </a:r>
          </a:p>
        </p:txBody>
      </p:sp>
    </p:spTree>
    <p:extLst>
      <p:ext uri="{BB962C8B-B14F-4D97-AF65-F5344CB8AC3E}">
        <p14:creationId xmlns:p14="http://schemas.microsoft.com/office/powerpoint/2010/main" val="276677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III/ Fonctionnement du composant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Utilisateurs Mfront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95287" y="1268414"/>
            <a:ext cx="8353425" cy="4857750"/>
          </a:xfrm>
        </p:spPr>
        <p:txBody>
          <a:bodyPr/>
          <a:lstStyle/>
          <a:p>
            <a:r>
              <a:rPr lang="fr-FR" dirty="0" smtClean="0"/>
              <a:t>Fonctionnement global du composant :</a:t>
            </a:r>
          </a:p>
          <a:p>
            <a:pPr lvl="1"/>
            <a:r>
              <a:rPr lang="fr-FR" dirty="0" smtClean="0"/>
              <a:t>Lecture des fichiers d’essai</a:t>
            </a:r>
          </a:p>
          <a:p>
            <a:pPr lvl="1"/>
            <a:r>
              <a:rPr lang="fr-FR" dirty="0" smtClean="0"/>
              <a:t>Lecture de la loi </a:t>
            </a:r>
            <a:r>
              <a:rPr lang="fr-FR" dirty="0" err="1" smtClean="0"/>
              <a:t>Mfront</a:t>
            </a:r>
            <a:endParaRPr lang="fr-FR" dirty="0" smtClean="0"/>
          </a:p>
          <a:p>
            <a:pPr lvl="1"/>
            <a:r>
              <a:rPr lang="fr-FR" dirty="0" smtClean="0"/>
              <a:t>Lecture du fichier de paramètres</a:t>
            </a:r>
          </a:p>
          <a:p>
            <a:pPr lvl="1"/>
            <a:r>
              <a:rPr lang="fr-FR" dirty="0" smtClean="0"/>
              <a:t>Compilation de la loi </a:t>
            </a:r>
            <a:r>
              <a:rPr lang="fr-FR" dirty="0" err="1" smtClean="0"/>
              <a:t>Mfront</a:t>
            </a:r>
            <a:r>
              <a:rPr lang="fr-FR" dirty="0" smtClean="0"/>
              <a:t> (une seule compilation)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4572000" y="2996952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763688" y="3001963"/>
            <a:ext cx="1452889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fr-FR" sz="1600" dirty="0" smtClean="0"/>
              <a:t>1) Optimisation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077381" y="2991950"/>
            <a:ext cx="1930584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fr-FR" sz="1600" dirty="0" smtClean="0"/>
              <a:t>2) Sans optimisation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383331" y="3502777"/>
            <a:ext cx="3972645" cy="2152202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smtClean="0"/>
              <a:t>Création </a:t>
            </a:r>
            <a:r>
              <a:rPr lang="fr-FR" dirty="0"/>
              <a:t>d’un </a:t>
            </a:r>
            <a:r>
              <a:rPr lang="fr-FR" dirty="0" smtClean="0"/>
              <a:t>fichier </a:t>
            </a:r>
            <a:r>
              <a:rPr lang="fr-FR" dirty="0" err="1" smtClean="0"/>
              <a:t>mtest</a:t>
            </a:r>
            <a:r>
              <a:rPr lang="fr-FR" dirty="0" smtClean="0"/>
              <a:t> à partir des données récupérées</a:t>
            </a:r>
            <a:endParaRPr lang="fr-FR" dirty="0"/>
          </a:p>
          <a:p>
            <a:pPr lvl="1"/>
            <a:r>
              <a:rPr lang="fr-FR" dirty="0" smtClean="0"/>
              <a:t>Création d’un seul vecteur d’observables</a:t>
            </a:r>
          </a:p>
          <a:p>
            <a:pPr lvl="1"/>
            <a:r>
              <a:rPr lang="fr-FR" dirty="0" err="1" smtClean="0"/>
              <a:t>Adimensionnalisation</a:t>
            </a:r>
            <a:r>
              <a:rPr lang="fr-FR" dirty="0" smtClean="0"/>
              <a:t> des paramètres</a:t>
            </a:r>
          </a:p>
          <a:p>
            <a:pPr lvl="1"/>
            <a:r>
              <a:rPr lang="fr-FR" dirty="0" smtClean="0"/>
              <a:t>Boucle avec ADAO tant que les critères de convergence ne sont pas atteints (et mise à jour du fichier </a:t>
            </a:r>
            <a:r>
              <a:rPr lang="fr-FR" dirty="0" err="1" smtClean="0"/>
              <a:t>mtest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Génération des résultats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878100" y="3502777"/>
            <a:ext cx="3972645" cy="2152202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smtClean="0"/>
              <a:t>Création </a:t>
            </a:r>
            <a:r>
              <a:rPr lang="fr-FR" dirty="0"/>
              <a:t>d’un </a:t>
            </a:r>
            <a:r>
              <a:rPr lang="fr-FR" dirty="0" smtClean="0"/>
              <a:t>fichier </a:t>
            </a:r>
            <a:r>
              <a:rPr lang="fr-FR" dirty="0" err="1" smtClean="0"/>
              <a:t>mtest</a:t>
            </a:r>
            <a:r>
              <a:rPr lang="fr-FR" dirty="0" smtClean="0"/>
              <a:t> à partir des données récupérées</a:t>
            </a:r>
            <a:endParaRPr lang="fr-FR" dirty="0"/>
          </a:p>
          <a:p>
            <a:pPr lvl="1"/>
            <a:r>
              <a:rPr lang="fr-FR" dirty="0" smtClean="0"/>
              <a:t>Génération des résultats</a:t>
            </a:r>
          </a:p>
        </p:txBody>
      </p:sp>
      <p:sp>
        <p:nvSpPr>
          <p:cNvPr id="11" name="Multiplier 10"/>
          <p:cNvSpPr/>
          <p:nvPr/>
        </p:nvSpPr>
        <p:spPr>
          <a:xfrm>
            <a:off x="899592" y="3502777"/>
            <a:ext cx="3240360" cy="574295"/>
          </a:xfrm>
          <a:prstGeom prst="mathMultiply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" name="Multiplier 11"/>
          <p:cNvSpPr/>
          <p:nvPr/>
        </p:nvSpPr>
        <p:spPr>
          <a:xfrm>
            <a:off x="5422493" y="3476617"/>
            <a:ext cx="3240360" cy="574295"/>
          </a:xfrm>
          <a:prstGeom prst="mathMultiply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3" name="Multiplier 12"/>
          <p:cNvSpPr/>
          <p:nvPr/>
        </p:nvSpPr>
        <p:spPr>
          <a:xfrm>
            <a:off x="1268666" y="5326243"/>
            <a:ext cx="3240360" cy="574295"/>
          </a:xfrm>
          <a:prstGeom prst="mathMultiply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5" name="Rectangle à coins arrondis 14"/>
          <p:cNvSpPr/>
          <p:nvPr/>
        </p:nvSpPr>
        <p:spPr>
          <a:xfrm>
            <a:off x="813733" y="3502777"/>
            <a:ext cx="3452168" cy="5742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solidFill>
                  <a:schemeClr val="accent4">
                    <a:lumMod val="75000"/>
                  </a:schemeClr>
                </a:solidFill>
              </a:rPr>
              <a:t>Utilisation du module python </a:t>
            </a:r>
            <a:r>
              <a:rPr lang="fr-FR" sz="1600" dirty="0" err="1" smtClean="0">
                <a:solidFill>
                  <a:schemeClr val="accent4">
                    <a:lumMod val="75000"/>
                  </a:schemeClr>
                </a:solidFill>
              </a:rPr>
              <a:t>mtest</a:t>
            </a:r>
            <a:endParaRPr lang="fr-FR" sz="16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5296544" y="3490201"/>
            <a:ext cx="3452168" cy="5742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solidFill>
                  <a:schemeClr val="accent4">
                    <a:lumMod val="75000"/>
                  </a:schemeClr>
                </a:solidFill>
              </a:rPr>
              <a:t>Utilisation du module python </a:t>
            </a:r>
            <a:r>
              <a:rPr lang="fr-FR" sz="1600" dirty="0" err="1" smtClean="0">
                <a:solidFill>
                  <a:schemeClr val="accent4">
                    <a:lumMod val="75000"/>
                  </a:schemeClr>
                </a:solidFill>
              </a:rPr>
              <a:t>mtest</a:t>
            </a:r>
            <a:endParaRPr lang="fr-FR" sz="16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1511122" y="5384625"/>
            <a:ext cx="3891912" cy="4575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solidFill>
                  <a:schemeClr val="accent4">
                    <a:lumMod val="75000"/>
                  </a:schemeClr>
                </a:solidFill>
              </a:rPr>
              <a:t>Mise à jour de la structure de données </a:t>
            </a:r>
            <a:r>
              <a:rPr lang="fr-FR" sz="1600" dirty="0" err="1" smtClean="0">
                <a:solidFill>
                  <a:schemeClr val="accent4">
                    <a:lumMod val="75000"/>
                  </a:schemeClr>
                </a:solidFill>
              </a:rPr>
              <a:t>Mfront</a:t>
            </a:r>
            <a:endParaRPr lang="fr-FR" sz="16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5724128" y="5373216"/>
            <a:ext cx="2736304" cy="7529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solidFill>
                  <a:schemeClr val="accent4"/>
                </a:solidFill>
              </a:rPr>
              <a:t>V2016.1</a:t>
            </a:r>
          </a:p>
        </p:txBody>
      </p:sp>
    </p:spTree>
    <p:extLst>
      <p:ext uri="{BB962C8B-B14F-4D97-AF65-F5344CB8AC3E}">
        <p14:creationId xmlns:p14="http://schemas.microsoft.com/office/powerpoint/2010/main" val="34084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III/ Fonctionnement du composant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908720"/>
            <a:ext cx="8353425" cy="485775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Gestion des essais expérimentaux :</a:t>
            </a:r>
          </a:p>
          <a:p>
            <a:r>
              <a:rPr lang="fr-FR" dirty="0" smtClean="0"/>
              <a:t>Stratégie adoptée : </a:t>
            </a:r>
          </a:p>
          <a:p>
            <a:pPr lvl="1"/>
            <a:r>
              <a:rPr lang="fr-FR" dirty="0" smtClean="0"/>
              <a:t>Standardisation de la stratégie d’identification</a:t>
            </a:r>
          </a:p>
          <a:p>
            <a:pPr marL="180000" lvl="1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Définition « d’essais type » où le composant sait quel est le chargement et quelle quantité il cherche à optimiser en fonction de l’essai</a:t>
            </a:r>
          </a:p>
          <a:p>
            <a:pPr marL="0" indent="0">
              <a:buNone/>
            </a:pPr>
            <a:r>
              <a:rPr lang="fr-FR" dirty="0" smtClean="0"/>
              <a:t>Exemple : essai de traction : - pilotage en déformation suivant l’axe x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dirty="0" smtClean="0"/>
              <a:t>		 - optimisation de la contrainte suivant l’axe x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Utilisateurs Mfront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1350633" y="2339588"/>
            <a:ext cx="850875" cy="2880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6" name="ZoneTexte 5"/>
          <p:cNvSpPr txBox="1"/>
          <p:nvPr/>
        </p:nvSpPr>
        <p:spPr>
          <a:xfrm>
            <a:off x="2450391" y="2114272"/>
            <a:ext cx="5472608" cy="73866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lvl="1"/>
            <a:r>
              <a:rPr lang="fr-FR" sz="1600" dirty="0" smtClean="0"/>
              <a:t>L’utilisateur </a:t>
            </a:r>
            <a:r>
              <a:rPr lang="fr-FR" sz="1600" dirty="0"/>
              <a:t>n’a pas à définir quelle quantité il souhaite optimiser en fonction du chargement appliqué</a:t>
            </a:r>
          </a:p>
          <a:p>
            <a:r>
              <a:rPr lang="fr-FR" sz="1600" dirty="0" smtClean="0"/>
              <a:t>Trop de possibilités, long et fastidieux à mettre en place</a:t>
            </a:r>
            <a:endParaRPr lang="fr-FR" sz="1600" dirty="0" smtClean="0">
              <a:solidFill>
                <a:srgbClr val="FF0000"/>
              </a:solidFill>
            </a:endParaRPr>
          </a:p>
        </p:txBody>
      </p:sp>
      <p:sp>
        <p:nvSpPr>
          <p:cNvPr id="7" name="Flèche droite 6"/>
          <p:cNvSpPr/>
          <p:nvPr/>
        </p:nvSpPr>
        <p:spPr>
          <a:xfrm>
            <a:off x="1429633" y="4310360"/>
            <a:ext cx="850875" cy="2880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8" name="ZoneTexte 7"/>
          <p:cNvSpPr txBox="1"/>
          <p:nvPr/>
        </p:nvSpPr>
        <p:spPr>
          <a:xfrm>
            <a:off x="2483768" y="4293096"/>
            <a:ext cx="640871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dirty="0" smtClean="0"/>
              <a:t>Formalisme à adopter dans les fichiers de résultats expérimentaux</a:t>
            </a:r>
            <a:endParaRPr lang="fr-FR" sz="1600" dirty="0" smtClean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55070" y="4742062"/>
            <a:ext cx="1152614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fr-FR" sz="1600" dirty="0" smtClean="0"/>
              <a:t>Avantages 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372200" y="4682987"/>
            <a:ext cx="1452889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fr-FR" sz="1600" dirty="0" smtClean="0"/>
              <a:t>Inconvénients :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4571999" y="4742062"/>
            <a:ext cx="1" cy="880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67544" y="5067917"/>
            <a:ext cx="2617054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fr-FR" sz="1600" dirty="0" smtClean="0"/>
              <a:t>Très simple pour l’utilisateur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860033" y="5041691"/>
            <a:ext cx="3816424" cy="49244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dirty="0" smtClean="0"/>
              <a:t>A chaque nouvel essai, nécessité de « câbler » l’essai avec le composant</a:t>
            </a:r>
          </a:p>
        </p:txBody>
      </p:sp>
      <p:sp>
        <p:nvSpPr>
          <p:cNvPr id="16" name="Flèche droite 15"/>
          <p:cNvSpPr/>
          <p:nvPr/>
        </p:nvSpPr>
        <p:spPr>
          <a:xfrm>
            <a:off x="1403648" y="5750520"/>
            <a:ext cx="850875" cy="2880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7" name="ZoneTexte 16"/>
          <p:cNvSpPr txBox="1"/>
          <p:nvPr/>
        </p:nvSpPr>
        <p:spPr>
          <a:xfrm>
            <a:off x="2457783" y="5733256"/>
            <a:ext cx="6408712" cy="49244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dirty="0" smtClean="0"/>
              <a:t>Besoin des gens du numérique pour bien « câbler » les essais (grandes </a:t>
            </a:r>
            <a:r>
              <a:rPr lang="fr-FR" sz="1600" dirty="0" err="1" smtClean="0"/>
              <a:t>defs</a:t>
            </a:r>
            <a:r>
              <a:rPr lang="fr-FR" sz="1600" dirty="0" smtClean="0"/>
              <a:t>,  …)</a:t>
            </a:r>
            <a:endParaRPr lang="fr-F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2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  <p:bldP spid="13" grpId="0"/>
      <p:bldP spid="14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III/ Fonctionnement du composant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Bibliothèque d’essais gérés par le composant (version de novembre 2015) :</a:t>
            </a:r>
          </a:p>
          <a:p>
            <a:pPr lvl="1"/>
            <a:r>
              <a:rPr lang="fr-FR" dirty="0" smtClean="0"/>
              <a:t>Traction </a:t>
            </a:r>
            <a:r>
              <a:rPr lang="fr-FR" dirty="0" err="1" smtClean="0"/>
              <a:t>uniaxiale</a:t>
            </a:r>
            <a:endParaRPr lang="fr-FR" dirty="0" smtClean="0"/>
          </a:p>
          <a:p>
            <a:pPr lvl="1"/>
            <a:r>
              <a:rPr lang="fr-FR" dirty="0" smtClean="0"/>
              <a:t>Essai de traction compression cyclique</a:t>
            </a:r>
          </a:p>
          <a:p>
            <a:pPr lvl="1"/>
            <a:r>
              <a:rPr lang="fr-FR" dirty="0" smtClean="0"/>
              <a:t>Cycle stabilisé</a:t>
            </a:r>
          </a:p>
          <a:p>
            <a:pPr lvl="1"/>
            <a:r>
              <a:rPr lang="fr-FR" dirty="0" smtClean="0"/>
              <a:t>Fluage </a:t>
            </a:r>
            <a:r>
              <a:rPr lang="fr-FR" dirty="0" err="1" smtClean="0"/>
              <a:t>uniaxial</a:t>
            </a:r>
            <a:endParaRPr lang="fr-FR" dirty="0" smtClean="0"/>
          </a:p>
          <a:p>
            <a:r>
              <a:rPr lang="fr-FR" dirty="0" smtClean="0"/>
              <a:t>Essais en cours de définition :</a:t>
            </a:r>
          </a:p>
          <a:p>
            <a:pPr lvl="1"/>
            <a:r>
              <a:rPr lang="fr-FR" dirty="0" smtClean="0"/>
              <a:t>Relaxation</a:t>
            </a:r>
          </a:p>
          <a:p>
            <a:pPr lvl="1"/>
            <a:r>
              <a:rPr lang="fr-FR" dirty="0" smtClean="0"/>
              <a:t>Pression interne avec TFEL 3.0</a:t>
            </a:r>
          </a:p>
          <a:p>
            <a:pPr lvl="1"/>
            <a:endParaRPr lang="fr-FR" dirty="0"/>
          </a:p>
          <a:p>
            <a:r>
              <a:rPr lang="fr-FR" dirty="0" smtClean="0"/>
              <a:t>Autres essais :</a:t>
            </a:r>
          </a:p>
          <a:p>
            <a:pPr lvl="1"/>
            <a:r>
              <a:rPr lang="fr-FR" dirty="0" smtClean="0"/>
              <a:t>Possibilités infinies (du moment que le besoin d’identification est bien défini)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Utilisateurs Mfront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508104" y="1844824"/>
            <a:ext cx="2736304" cy="7529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/>
              <a:t>V2015.1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508104" y="3145665"/>
            <a:ext cx="2736304" cy="7529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solidFill>
                  <a:schemeClr val="accent4"/>
                </a:solidFill>
              </a:rPr>
              <a:t>V2016.1</a:t>
            </a:r>
          </a:p>
        </p:txBody>
      </p:sp>
    </p:spTree>
    <p:extLst>
      <p:ext uri="{BB962C8B-B14F-4D97-AF65-F5344CB8AC3E}">
        <p14:creationId xmlns:p14="http://schemas.microsoft.com/office/powerpoint/2010/main" val="32727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III/ Fonctionnement du composant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Utilisateurs Mfront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95287" y="1268414"/>
            <a:ext cx="8497193" cy="4857750"/>
          </a:xfrm>
        </p:spPr>
        <p:txBody>
          <a:bodyPr/>
          <a:lstStyle/>
          <a:p>
            <a:r>
              <a:rPr lang="fr-FR" dirty="0" smtClean="0"/>
              <a:t>Données d’entrée et de sortie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4572000" y="1844824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979712" y="1721713"/>
            <a:ext cx="529559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fr-FR" sz="1600" dirty="0" smtClean="0"/>
              <a:t>Input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516216" y="1721712"/>
            <a:ext cx="689860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fr-FR" sz="1600" dirty="0" smtClean="0"/>
              <a:t>Output</a:t>
            </a:r>
            <a:endParaRPr lang="fr-FR" sz="1600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323529" y="2276872"/>
            <a:ext cx="4176464" cy="31700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generate_virgin_parameter_file</a:t>
            </a:r>
            <a:r>
              <a:rPr lang="fr-FR" sz="1600" dirty="0" smtClean="0"/>
              <a:t> : booléen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constitutive_law_formulation</a:t>
            </a:r>
            <a:r>
              <a:rPr lang="fr-FR" sz="1600" dirty="0" smtClean="0"/>
              <a:t> : Nom de la loi </a:t>
            </a:r>
            <a:r>
              <a:rPr lang="fr-FR" sz="1600" dirty="0" err="1" smtClean="0"/>
              <a:t>mfront</a:t>
            </a:r>
            <a:endParaRPr lang="fr-FR" sz="1600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user_defined_mfront_file_directory</a:t>
            </a:r>
            <a:r>
              <a:rPr lang="fr-FR" sz="1600" dirty="0" smtClean="0"/>
              <a:t> : adresse du fichier </a:t>
            </a:r>
            <a:r>
              <a:rPr lang="fr-FR" sz="1600" dirty="0" err="1" smtClean="0"/>
              <a:t>mfront</a:t>
            </a:r>
            <a:endParaRPr lang="fr-FR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constitutive_law_parameters</a:t>
            </a:r>
            <a:r>
              <a:rPr lang="fr-FR" sz="1600" dirty="0" smtClean="0"/>
              <a:t> : fichier avec les paramètres</a:t>
            </a:r>
            <a:endParaRPr lang="fr-FR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exp_filename_list</a:t>
            </a:r>
            <a:r>
              <a:rPr lang="fr-FR" sz="1600" dirty="0"/>
              <a:t> </a:t>
            </a:r>
            <a:r>
              <a:rPr lang="fr-FR" sz="1600" dirty="0" smtClean="0"/>
              <a:t>: liste des fichiers d’essais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mtest_options</a:t>
            </a:r>
            <a:r>
              <a:rPr lang="fr-FR" sz="1600" dirty="0" smtClean="0"/>
              <a:t> : fichier texte optionnel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nteractive</a:t>
            </a:r>
            <a:r>
              <a:rPr lang="fr-FR" sz="1600" dirty="0" smtClean="0"/>
              <a:t> : booléen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805361" y="3140968"/>
            <a:ext cx="4176464" cy="163121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600" dirty="0" smtClean="0">
                <a:solidFill>
                  <a:schemeClr val="accent4"/>
                </a:solidFill>
              </a:rPr>
              <a:t>Un graphe par essai expérimental </a:t>
            </a:r>
            <a:r>
              <a:rPr lang="fr-FR" sz="1600" dirty="0" smtClean="0"/>
              <a:t>(essai, simulation avant et après optimisation)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600" dirty="0" smtClean="0">
                <a:solidFill>
                  <a:schemeClr val="accent4"/>
                </a:solidFill>
              </a:rPr>
              <a:t>Un fichier texte par essai expérimental </a:t>
            </a:r>
            <a:r>
              <a:rPr lang="fr-FR" sz="1600" dirty="0" smtClean="0"/>
              <a:t>(</a:t>
            </a:r>
            <a:r>
              <a:rPr lang="fr-FR" sz="1600" dirty="0"/>
              <a:t>essai, simulation </a:t>
            </a:r>
            <a:r>
              <a:rPr lang="fr-FR" sz="1600" dirty="0" smtClean="0"/>
              <a:t>avant et après optimisation)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600" dirty="0" smtClean="0">
                <a:solidFill>
                  <a:schemeClr val="accent4"/>
                </a:solidFill>
              </a:rPr>
              <a:t>Un fichier de paramètres optimisés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23528" y="2564904"/>
            <a:ext cx="4104456" cy="57606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" name="Rectangle à coins arrondis 11"/>
          <p:cNvSpPr/>
          <p:nvPr/>
        </p:nvSpPr>
        <p:spPr>
          <a:xfrm>
            <a:off x="323528" y="3697289"/>
            <a:ext cx="4104456" cy="57606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3" name="Rectangle à coins arrondis 12"/>
          <p:cNvSpPr/>
          <p:nvPr/>
        </p:nvSpPr>
        <p:spPr>
          <a:xfrm>
            <a:off x="323527" y="4273353"/>
            <a:ext cx="4104456" cy="57606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</p:spTree>
    <p:extLst>
      <p:ext uri="{BB962C8B-B14F-4D97-AF65-F5344CB8AC3E}">
        <p14:creationId xmlns:p14="http://schemas.microsoft.com/office/powerpoint/2010/main" val="5404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IV/ Cas d’application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Optimisation de paramètres sur trois essais</a:t>
            </a:r>
          </a:p>
          <a:p>
            <a:pPr lvl="1"/>
            <a:r>
              <a:rPr lang="fr-FR" dirty="0" smtClean="0"/>
              <a:t>Fichier input utilisé par MAP (format </a:t>
            </a:r>
            <a:r>
              <a:rPr lang="fr-FR" dirty="0" err="1" smtClean="0"/>
              <a:t>ini</a:t>
            </a:r>
            <a:r>
              <a:rPr lang="fr-FR" dirty="0" smtClean="0"/>
              <a:t>) :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Fichier de paramètres associé (plusieurs formats possibles dont « </a:t>
            </a:r>
            <a:r>
              <a:rPr lang="fr-FR" dirty="0" err="1" smtClean="0"/>
              <a:t>txt</a:t>
            </a:r>
            <a:r>
              <a:rPr lang="fr-FR" dirty="0" smtClean="0"/>
              <a:t> », </a:t>
            </a:r>
            <a:r>
              <a:rPr lang="fr-FR" dirty="0" err="1" smtClean="0"/>
              <a:t>ini</a:t>
            </a:r>
            <a:r>
              <a:rPr lang="fr-FR" dirty="0" smtClean="0"/>
              <a:t> et </a:t>
            </a:r>
            <a:r>
              <a:rPr lang="fr-FR" dirty="0" err="1" smtClean="0"/>
              <a:t>xml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Utilisateurs Mfront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691680" y="1988840"/>
            <a:ext cx="63184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[c_solver_constitutive_law_0d]</a:t>
            </a:r>
          </a:p>
          <a:p>
            <a:r>
              <a:rPr lang="fr-FR" sz="1400" dirty="0" err="1">
                <a:solidFill>
                  <a:schemeClr val="accent5"/>
                </a:solidFill>
              </a:rPr>
              <a:t>generate_virgin_parameter_file</a:t>
            </a:r>
            <a:r>
              <a:rPr lang="fr-FR" sz="1400" dirty="0">
                <a:solidFill>
                  <a:schemeClr val="accent5"/>
                </a:solidFill>
              </a:rPr>
              <a:t> = False</a:t>
            </a:r>
          </a:p>
          <a:p>
            <a:r>
              <a:rPr lang="fr-FR" sz="1400" dirty="0" err="1">
                <a:solidFill>
                  <a:schemeClr val="accent5"/>
                </a:solidFill>
              </a:rPr>
              <a:t>constitutive_law_formulation</a:t>
            </a:r>
            <a:r>
              <a:rPr lang="fr-FR" sz="1400" dirty="0">
                <a:solidFill>
                  <a:schemeClr val="accent5"/>
                </a:solidFill>
              </a:rPr>
              <a:t> = </a:t>
            </a:r>
            <a:r>
              <a:rPr lang="fr-FR" sz="1400" dirty="0" err="1">
                <a:solidFill>
                  <a:schemeClr val="accent5"/>
                </a:solidFill>
              </a:rPr>
              <a:t>ViscoMemoNrad</a:t>
            </a:r>
            <a:endParaRPr lang="fr-FR" sz="1400" dirty="0">
              <a:solidFill>
                <a:schemeClr val="accent5"/>
              </a:solidFill>
            </a:endParaRPr>
          </a:p>
          <a:p>
            <a:r>
              <a:rPr lang="fr-FR" sz="1400" dirty="0" err="1">
                <a:solidFill>
                  <a:schemeClr val="accent5"/>
                </a:solidFill>
              </a:rPr>
              <a:t>constitutive_law_parameters</a:t>
            </a:r>
            <a:r>
              <a:rPr lang="fr-FR" sz="1400" dirty="0">
                <a:solidFill>
                  <a:schemeClr val="accent5"/>
                </a:solidFill>
              </a:rPr>
              <a:t> = Material_Parameters_test_6.txt</a:t>
            </a:r>
          </a:p>
          <a:p>
            <a:r>
              <a:rPr lang="fr-FR" sz="1400" dirty="0" err="1">
                <a:solidFill>
                  <a:schemeClr val="accent5"/>
                </a:solidFill>
              </a:rPr>
              <a:t>exp_filename_list</a:t>
            </a:r>
            <a:r>
              <a:rPr lang="fr-FR" sz="1400" dirty="0">
                <a:solidFill>
                  <a:schemeClr val="accent5"/>
                </a:solidFill>
              </a:rPr>
              <a:t> = exp_list_test_6.txt</a:t>
            </a:r>
          </a:p>
          <a:p>
            <a:r>
              <a:rPr lang="fr-FR" sz="1400" dirty="0">
                <a:solidFill>
                  <a:schemeClr val="accent5"/>
                </a:solidFill>
              </a:rPr>
              <a:t>interactive = False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1096" y="3841040"/>
            <a:ext cx="74705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Type Name Value </a:t>
            </a:r>
            <a:r>
              <a:rPr lang="fr-FR" sz="1400" dirty="0" err="1">
                <a:solidFill>
                  <a:schemeClr val="accent5"/>
                </a:solidFill>
              </a:rPr>
              <a:t>Optimizable</a:t>
            </a:r>
            <a:r>
              <a:rPr lang="fr-FR" sz="1400" dirty="0">
                <a:solidFill>
                  <a:schemeClr val="accent5"/>
                </a:solidFill>
              </a:rPr>
              <a:t> </a:t>
            </a:r>
            <a:r>
              <a:rPr lang="fr-FR" sz="1400" dirty="0" err="1">
                <a:solidFill>
                  <a:schemeClr val="accent5"/>
                </a:solidFill>
              </a:rPr>
              <a:t>Inf</a:t>
            </a:r>
            <a:r>
              <a:rPr lang="fr-FR" sz="1400" dirty="0">
                <a:solidFill>
                  <a:schemeClr val="accent5"/>
                </a:solidFill>
              </a:rPr>
              <a:t> Sup</a:t>
            </a:r>
          </a:p>
          <a:p>
            <a:r>
              <a:rPr lang="fr-FR" sz="1400" dirty="0">
                <a:solidFill>
                  <a:schemeClr val="accent5"/>
                </a:solidFill>
              </a:rPr>
              <a:t>@</a:t>
            </a:r>
            <a:r>
              <a:rPr lang="fr-FR" sz="1400" dirty="0" err="1">
                <a:solidFill>
                  <a:schemeClr val="accent5"/>
                </a:solidFill>
              </a:rPr>
              <a:t>MaterialProperty</a:t>
            </a:r>
            <a:r>
              <a:rPr lang="fr-FR" sz="1400" dirty="0">
                <a:solidFill>
                  <a:schemeClr val="accent5"/>
                </a:solidFill>
              </a:rPr>
              <a:t>&lt;constant&gt; '</a:t>
            </a:r>
            <a:r>
              <a:rPr lang="fr-FR" sz="1400" dirty="0" err="1">
                <a:solidFill>
                  <a:schemeClr val="accent5"/>
                </a:solidFill>
              </a:rPr>
              <a:t>YoungModulus</a:t>
            </a:r>
            <a:r>
              <a:rPr lang="fr-FR" sz="1400" dirty="0">
                <a:solidFill>
                  <a:schemeClr val="accent5"/>
                </a:solidFill>
              </a:rPr>
              <a:t>' 170000.0 False None </a:t>
            </a:r>
            <a:r>
              <a:rPr lang="fr-FR" sz="1400" dirty="0" err="1">
                <a:solidFill>
                  <a:schemeClr val="accent5"/>
                </a:solidFill>
              </a:rPr>
              <a:t>None</a:t>
            </a:r>
            <a:endParaRPr lang="fr-FR" sz="1400" dirty="0">
              <a:solidFill>
                <a:schemeClr val="accent5"/>
              </a:solidFill>
            </a:endParaRPr>
          </a:p>
          <a:p>
            <a:r>
              <a:rPr lang="fr-FR" sz="1400" dirty="0">
                <a:solidFill>
                  <a:schemeClr val="accent5"/>
                </a:solidFill>
              </a:rPr>
              <a:t>@</a:t>
            </a:r>
            <a:r>
              <a:rPr lang="fr-FR" sz="1400" dirty="0" err="1">
                <a:solidFill>
                  <a:schemeClr val="accent5"/>
                </a:solidFill>
              </a:rPr>
              <a:t>MaterialProperty</a:t>
            </a:r>
            <a:r>
              <a:rPr lang="fr-FR" sz="1400" dirty="0">
                <a:solidFill>
                  <a:schemeClr val="accent5"/>
                </a:solidFill>
              </a:rPr>
              <a:t>&lt;constant&gt; '</a:t>
            </a:r>
            <a:r>
              <a:rPr lang="fr-FR" sz="1400" dirty="0" err="1">
                <a:solidFill>
                  <a:schemeClr val="accent5"/>
                </a:solidFill>
              </a:rPr>
              <a:t>PoissonRatio</a:t>
            </a:r>
            <a:r>
              <a:rPr lang="fr-FR" sz="1400" dirty="0">
                <a:solidFill>
                  <a:schemeClr val="accent5"/>
                </a:solidFill>
              </a:rPr>
              <a:t>' 0.3 False None </a:t>
            </a:r>
            <a:r>
              <a:rPr lang="fr-FR" sz="1400" dirty="0" err="1">
                <a:solidFill>
                  <a:schemeClr val="accent5"/>
                </a:solidFill>
              </a:rPr>
              <a:t>None</a:t>
            </a:r>
            <a:endParaRPr lang="fr-FR" sz="1400" dirty="0">
              <a:solidFill>
                <a:schemeClr val="accent5"/>
              </a:solidFill>
            </a:endParaRPr>
          </a:p>
          <a:p>
            <a:r>
              <a:rPr lang="fr-FR" sz="1400" dirty="0">
                <a:solidFill>
                  <a:schemeClr val="accent5"/>
                </a:solidFill>
              </a:rPr>
              <a:t>@</a:t>
            </a:r>
            <a:r>
              <a:rPr lang="fr-FR" sz="1400" dirty="0" err="1">
                <a:solidFill>
                  <a:schemeClr val="accent5"/>
                </a:solidFill>
              </a:rPr>
              <a:t>MaterialProperty</a:t>
            </a:r>
            <a:r>
              <a:rPr lang="fr-FR" sz="1400" dirty="0">
                <a:solidFill>
                  <a:schemeClr val="accent5"/>
                </a:solidFill>
              </a:rPr>
              <a:t>&lt;constant&gt; '</a:t>
            </a:r>
            <a:r>
              <a:rPr lang="fr-FR" sz="1400" dirty="0" err="1">
                <a:solidFill>
                  <a:schemeClr val="accent5"/>
                </a:solidFill>
              </a:rPr>
              <a:t>Rinf</a:t>
            </a:r>
            <a:r>
              <a:rPr lang="fr-FR" sz="1400" dirty="0">
                <a:solidFill>
                  <a:schemeClr val="accent5"/>
                </a:solidFill>
              </a:rPr>
              <a:t>' 310.0 </a:t>
            </a:r>
            <a:r>
              <a:rPr lang="fr-FR" sz="1400" dirty="0" err="1">
                <a:solidFill>
                  <a:schemeClr val="accent5"/>
                </a:solidFill>
              </a:rPr>
              <a:t>True</a:t>
            </a:r>
            <a:r>
              <a:rPr lang="fr-FR" sz="1400" dirty="0">
                <a:solidFill>
                  <a:schemeClr val="accent5"/>
                </a:solidFill>
              </a:rPr>
              <a:t> 0.0 None</a:t>
            </a:r>
          </a:p>
          <a:p>
            <a:r>
              <a:rPr lang="fr-FR" sz="1400" dirty="0">
                <a:solidFill>
                  <a:schemeClr val="accent5"/>
                </a:solidFill>
              </a:rPr>
              <a:t>@</a:t>
            </a:r>
            <a:r>
              <a:rPr lang="fr-FR" sz="1400" dirty="0" err="1">
                <a:solidFill>
                  <a:schemeClr val="accent5"/>
                </a:solidFill>
              </a:rPr>
              <a:t>MaterialProperty</a:t>
            </a:r>
            <a:r>
              <a:rPr lang="fr-FR" sz="1400" dirty="0">
                <a:solidFill>
                  <a:schemeClr val="accent5"/>
                </a:solidFill>
              </a:rPr>
              <a:t>&lt;constant&gt; 'R0' 250.0 False None </a:t>
            </a:r>
            <a:r>
              <a:rPr lang="fr-FR" sz="1400" dirty="0" err="1">
                <a:solidFill>
                  <a:schemeClr val="accent5"/>
                </a:solidFill>
              </a:rPr>
              <a:t>None</a:t>
            </a:r>
            <a:endParaRPr lang="fr-FR" sz="1400" dirty="0">
              <a:solidFill>
                <a:schemeClr val="accent5"/>
              </a:solidFill>
            </a:endParaRPr>
          </a:p>
          <a:p>
            <a:r>
              <a:rPr lang="fr-FR" sz="1400" dirty="0">
                <a:solidFill>
                  <a:schemeClr val="accent5"/>
                </a:solidFill>
              </a:rPr>
              <a:t>@</a:t>
            </a:r>
            <a:r>
              <a:rPr lang="fr-FR" sz="1400" dirty="0" err="1">
                <a:solidFill>
                  <a:schemeClr val="accent5"/>
                </a:solidFill>
              </a:rPr>
              <a:t>MaterialProperty</a:t>
            </a:r>
            <a:r>
              <a:rPr lang="fr-FR" sz="1400" dirty="0">
                <a:solidFill>
                  <a:schemeClr val="accent5"/>
                </a:solidFill>
              </a:rPr>
              <a:t>&lt;constant&gt; 'b' 4.0 </a:t>
            </a:r>
            <a:r>
              <a:rPr lang="fr-FR" sz="1400" dirty="0" err="1">
                <a:solidFill>
                  <a:schemeClr val="accent5"/>
                </a:solidFill>
              </a:rPr>
              <a:t>True</a:t>
            </a:r>
            <a:r>
              <a:rPr lang="fr-FR" sz="1400" dirty="0">
                <a:solidFill>
                  <a:schemeClr val="accent5"/>
                </a:solidFill>
              </a:rPr>
              <a:t> 1.0 None</a:t>
            </a:r>
          </a:p>
          <a:p>
            <a:r>
              <a:rPr lang="fr-FR" sz="1400" dirty="0">
                <a:solidFill>
                  <a:schemeClr val="accent5"/>
                </a:solidFill>
              </a:rPr>
              <a:t>@</a:t>
            </a:r>
            <a:r>
              <a:rPr lang="fr-FR" sz="1400" dirty="0" err="1">
                <a:solidFill>
                  <a:schemeClr val="accent5"/>
                </a:solidFill>
              </a:rPr>
              <a:t>MaterialProperty</a:t>
            </a:r>
            <a:r>
              <a:rPr lang="fr-FR" sz="1400" dirty="0">
                <a:solidFill>
                  <a:schemeClr val="accent5"/>
                </a:solidFill>
              </a:rPr>
              <a:t>&lt;constant&gt; 'C[0]' 100000.0 </a:t>
            </a:r>
            <a:r>
              <a:rPr lang="fr-FR" sz="1400" dirty="0" err="1">
                <a:solidFill>
                  <a:schemeClr val="accent5"/>
                </a:solidFill>
              </a:rPr>
              <a:t>True</a:t>
            </a:r>
            <a:r>
              <a:rPr lang="fr-FR" sz="1400" dirty="0">
                <a:solidFill>
                  <a:schemeClr val="accent5"/>
                </a:solidFill>
              </a:rPr>
              <a:t> 0.0 None</a:t>
            </a:r>
          </a:p>
          <a:p>
            <a:r>
              <a:rPr lang="fr-FR" sz="1400" dirty="0">
                <a:solidFill>
                  <a:schemeClr val="accent5"/>
                </a:solidFill>
              </a:rPr>
              <a:t>@</a:t>
            </a:r>
            <a:r>
              <a:rPr lang="fr-FR" sz="1400" dirty="0" err="1">
                <a:solidFill>
                  <a:schemeClr val="accent5"/>
                </a:solidFill>
              </a:rPr>
              <a:t>MaterialProperty</a:t>
            </a:r>
            <a:r>
              <a:rPr lang="fr-FR" sz="1400" dirty="0">
                <a:solidFill>
                  <a:schemeClr val="accent5"/>
                </a:solidFill>
              </a:rPr>
              <a:t>&lt;constant&gt; 'C[1]' 1000.0 </a:t>
            </a:r>
            <a:r>
              <a:rPr lang="fr-FR" sz="1400" dirty="0" err="1">
                <a:solidFill>
                  <a:schemeClr val="accent5"/>
                </a:solidFill>
              </a:rPr>
              <a:t>True</a:t>
            </a:r>
            <a:r>
              <a:rPr lang="fr-FR" sz="1400" dirty="0">
                <a:solidFill>
                  <a:schemeClr val="accent5"/>
                </a:solidFill>
              </a:rPr>
              <a:t> 0.0 None</a:t>
            </a:r>
          </a:p>
          <a:p>
            <a:r>
              <a:rPr lang="fr-FR" sz="1400" dirty="0">
                <a:solidFill>
                  <a:schemeClr val="accent5"/>
                </a:solidFill>
              </a:rPr>
              <a:t>@</a:t>
            </a:r>
            <a:r>
              <a:rPr lang="fr-FR" sz="1400" dirty="0" err="1">
                <a:solidFill>
                  <a:schemeClr val="accent5"/>
                </a:solidFill>
              </a:rPr>
              <a:t>MaterialProperty</a:t>
            </a:r>
            <a:r>
              <a:rPr lang="fr-FR" sz="1400" dirty="0">
                <a:solidFill>
                  <a:schemeClr val="accent5"/>
                </a:solidFill>
              </a:rPr>
              <a:t>&lt;constant&gt; 'g[0]' 10000.0 </a:t>
            </a:r>
            <a:r>
              <a:rPr lang="fr-FR" sz="1400" dirty="0" err="1">
                <a:solidFill>
                  <a:schemeClr val="accent5"/>
                </a:solidFill>
              </a:rPr>
              <a:t>True</a:t>
            </a:r>
            <a:r>
              <a:rPr lang="fr-FR" sz="1400" dirty="0">
                <a:solidFill>
                  <a:schemeClr val="accent5"/>
                </a:solidFill>
              </a:rPr>
              <a:t> 0.0 None</a:t>
            </a:r>
          </a:p>
          <a:p>
            <a:r>
              <a:rPr lang="fr-FR" sz="1400" dirty="0">
                <a:solidFill>
                  <a:schemeClr val="accent5"/>
                </a:solidFill>
              </a:rPr>
              <a:t>@</a:t>
            </a:r>
            <a:r>
              <a:rPr lang="fr-FR" sz="1400" dirty="0" err="1">
                <a:solidFill>
                  <a:schemeClr val="accent5"/>
                </a:solidFill>
              </a:rPr>
              <a:t>MaterialProperty</a:t>
            </a:r>
            <a:r>
              <a:rPr lang="fr-FR" sz="1400" dirty="0">
                <a:solidFill>
                  <a:schemeClr val="accent5"/>
                </a:solidFill>
              </a:rPr>
              <a:t>&lt;constant&gt; 'g[1]' 10.0 </a:t>
            </a:r>
            <a:r>
              <a:rPr lang="fr-FR" sz="1400" dirty="0" err="1">
                <a:solidFill>
                  <a:schemeClr val="accent5"/>
                </a:solidFill>
              </a:rPr>
              <a:t>True</a:t>
            </a:r>
            <a:r>
              <a:rPr lang="fr-FR" sz="1400" dirty="0">
                <a:solidFill>
                  <a:schemeClr val="accent5"/>
                </a:solidFill>
              </a:rPr>
              <a:t> 0.0 None</a:t>
            </a:r>
          </a:p>
          <a:p>
            <a:r>
              <a:rPr lang="fr-FR" sz="1400" dirty="0">
                <a:solidFill>
                  <a:schemeClr val="accent5"/>
                </a:solidFill>
              </a:rPr>
              <a:t>@</a:t>
            </a:r>
            <a:r>
              <a:rPr lang="fr-FR" sz="1400" dirty="0" err="1">
                <a:solidFill>
                  <a:schemeClr val="accent5"/>
                </a:solidFill>
              </a:rPr>
              <a:t>MaterialProperty</a:t>
            </a:r>
            <a:r>
              <a:rPr lang="fr-FR" sz="1400" dirty="0">
                <a:solidFill>
                  <a:schemeClr val="accent5"/>
                </a:solidFill>
              </a:rPr>
              <a:t>&lt;constant&gt; 'm' 5.0 </a:t>
            </a:r>
            <a:r>
              <a:rPr lang="fr-FR" sz="1400" dirty="0" err="1">
                <a:solidFill>
                  <a:schemeClr val="accent5"/>
                </a:solidFill>
              </a:rPr>
              <a:t>True</a:t>
            </a:r>
            <a:r>
              <a:rPr lang="fr-FR" sz="1400" dirty="0">
                <a:solidFill>
                  <a:schemeClr val="accent5"/>
                </a:solidFill>
              </a:rPr>
              <a:t> 1.0 None</a:t>
            </a:r>
          </a:p>
          <a:p>
            <a:r>
              <a:rPr lang="fr-FR" sz="1400" dirty="0">
                <a:solidFill>
                  <a:schemeClr val="accent5"/>
                </a:solidFill>
              </a:rPr>
              <a:t>@</a:t>
            </a:r>
            <a:r>
              <a:rPr lang="fr-FR" sz="1400" dirty="0" err="1">
                <a:solidFill>
                  <a:schemeClr val="accent5"/>
                </a:solidFill>
              </a:rPr>
              <a:t>MaterialProperty</a:t>
            </a:r>
            <a:r>
              <a:rPr lang="fr-FR" sz="1400" dirty="0">
                <a:solidFill>
                  <a:schemeClr val="accent5"/>
                </a:solidFill>
              </a:rPr>
              <a:t>&lt;constant&gt; '</a:t>
            </a:r>
            <a:r>
              <a:rPr lang="fr-FR" sz="1400" dirty="0" err="1">
                <a:solidFill>
                  <a:schemeClr val="accent5"/>
                </a:solidFill>
              </a:rPr>
              <a:t>UNsurK</a:t>
            </a:r>
            <a:r>
              <a:rPr lang="fr-FR" sz="1400" dirty="0">
                <a:solidFill>
                  <a:schemeClr val="accent5"/>
                </a:solidFill>
              </a:rPr>
              <a:t>' 0.005 </a:t>
            </a:r>
            <a:r>
              <a:rPr lang="fr-FR" sz="1400" dirty="0" err="1">
                <a:solidFill>
                  <a:schemeClr val="accent5"/>
                </a:solidFill>
              </a:rPr>
              <a:t>True</a:t>
            </a:r>
            <a:r>
              <a:rPr lang="fr-FR" sz="1400" dirty="0">
                <a:solidFill>
                  <a:schemeClr val="accent5"/>
                </a:solidFill>
              </a:rPr>
              <a:t> 0.0 None</a:t>
            </a:r>
          </a:p>
        </p:txBody>
      </p:sp>
    </p:spTree>
    <p:extLst>
      <p:ext uri="{BB962C8B-B14F-4D97-AF65-F5344CB8AC3E}">
        <p14:creationId xmlns:p14="http://schemas.microsoft.com/office/powerpoint/2010/main" val="220619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IV/ Cas d’application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052736"/>
            <a:ext cx="8353425" cy="4857750"/>
          </a:xfrm>
        </p:spPr>
        <p:txBody>
          <a:bodyPr/>
          <a:lstStyle/>
          <a:p>
            <a:r>
              <a:rPr lang="fr-FR" dirty="0"/>
              <a:t>Optimisation de paramètres sur trois </a:t>
            </a:r>
            <a:r>
              <a:rPr lang="fr-FR" dirty="0" smtClean="0"/>
              <a:t>essais</a:t>
            </a:r>
          </a:p>
          <a:p>
            <a:pPr lvl="1"/>
            <a:r>
              <a:rPr lang="fr-FR" dirty="0" smtClean="0"/>
              <a:t>Essais utilisés :</a:t>
            </a:r>
          </a:p>
          <a:p>
            <a:pPr lvl="2"/>
            <a:r>
              <a:rPr lang="fr-FR" dirty="0"/>
              <a:t>Cyclique avec une amplitude de déformation de 0.4% (10 premiers cycles)</a:t>
            </a:r>
          </a:p>
          <a:p>
            <a:pPr lvl="2"/>
            <a:r>
              <a:rPr lang="fr-FR" dirty="0"/>
              <a:t>Cyclique avec une amplitude de déformation de 1% (10 premiers cycles)</a:t>
            </a:r>
          </a:p>
          <a:p>
            <a:pPr lvl="2"/>
            <a:r>
              <a:rPr lang="fr-FR" dirty="0"/>
              <a:t>Cycle stabilisé pour une amplitude de 4</a:t>
            </a:r>
            <a:r>
              <a:rPr lang="fr-FR" dirty="0" smtClean="0"/>
              <a:t>%</a:t>
            </a:r>
          </a:p>
          <a:p>
            <a:pPr lvl="1"/>
            <a:r>
              <a:rPr lang="fr-FR" dirty="0" smtClean="0"/>
              <a:t>Définition de fichier contenant les essais :</a:t>
            </a:r>
          </a:p>
          <a:p>
            <a:pPr lvl="2"/>
            <a:r>
              <a:rPr lang="fr-FR" dirty="0" smtClean="0"/>
              <a:t>Nom du fichier</a:t>
            </a:r>
          </a:p>
          <a:p>
            <a:pPr lvl="2"/>
            <a:r>
              <a:rPr lang="fr-FR" dirty="0" smtClean="0"/>
              <a:t>Type d’essai </a:t>
            </a:r>
            <a:r>
              <a:rPr lang="fr-FR" dirty="0" smtClean="0">
                <a:sym typeface="Wingdings" panose="05000000000000000000" pitchFamily="2" charset="2"/>
              </a:rPr>
              <a:t> Type d’essai </a:t>
            </a:r>
            <a:r>
              <a:rPr lang="fr-FR" dirty="0" err="1" smtClean="0">
                <a:sym typeface="Wingdings" panose="05000000000000000000" pitchFamily="2" charset="2"/>
              </a:rPr>
              <a:t>pré-défini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Nombre de pas de temps sur lequel on souhaite ré-</a:t>
            </a:r>
            <a:r>
              <a:rPr lang="fr-FR" dirty="0" err="1" smtClean="0">
                <a:sym typeface="Wingdings" panose="05000000000000000000" pitchFamily="2" charset="2"/>
              </a:rPr>
              <a:t>échantilloner</a:t>
            </a:r>
            <a:r>
              <a:rPr lang="fr-FR" dirty="0" smtClean="0">
                <a:sym typeface="Wingdings" panose="05000000000000000000" pitchFamily="2" charset="2"/>
              </a:rPr>
              <a:t> l’essai expérimental</a:t>
            </a:r>
          </a:p>
          <a:p>
            <a:pPr lvl="2"/>
            <a:endParaRPr lang="fr-FR" dirty="0">
              <a:sym typeface="Wingdings" panose="05000000000000000000" pitchFamily="2" charset="2"/>
            </a:endParaRPr>
          </a:p>
          <a:p>
            <a:pPr lvl="2"/>
            <a:endParaRPr lang="fr-FR" dirty="0" smtClean="0">
              <a:sym typeface="Wingdings" panose="05000000000000000000" pitchFamily="2" charset="2"/>
            </a:endParaRPr>
          </a:p>
          <a:p>
            <a:pPr lvl="2"/>
            <a:endParaRPr lang="fr-FR" dirty="0">
              <a:sym typeface="Wingdings" panose="05000000000000000000" pitchFamily="2" charset="2"/>
            </a:endParaRPr>
          </a:p>
          <a:p>
            <a:pPr lvl="2"/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Exemple de fichier d’essai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Utilisateurs Mfront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555776" y="3507094"/>
            <a:ext cx="5544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accent5"/>
                </a:solidFill>
              </a:rPr>
              <a:t># </a:t>
            </a:r>
            <a:r>
              <a:rPr lang="fr-FR" sz="1400" dirty="0" err="1" smtClean="0">
                <a:solidFill>
                  <a:schemeClr val="accent5"/>
                </a:solidFill>
              </a:rPr>
              <a:t>name</a:t>
            </a:r>
            <a:r>
              <a:rPr lang="fr-FR" sz="1400" dirty="0" smtClean="0">
                <a:solidFill>
                  <a:schemeClr val="accent5"/>
                </a:solidFill>
              </a:rPr>
              <a:t> </a:t>
            </a:r>
            <a:r>
              <a:rPr lang="fr-FR" sz="1400" dirty="0" err="1" smtClean="0">
                <a:solidFill>
                  <a:schemeClr val="accent5"/>
                </a:solidFill>
              </a:rPr>
              <a:t>test_type</a:t>
            </a:r>
            <a:r>
              <a:rPr lang="fr-FR" sz="1400" dirty="0" smtClean="0">
                <a:solidFill>
                  <a:schemeClr val="accent5"/>
                </a:solidFill>
              </a:rPr>
              <a:t> </a:t>
            </a:r>
            <a:r>
              <a:rPr lang="fr-FR" sz="1400" dirty="0" err="1" smtClean="0">
                <a:solidFill>
                  <a:schemeClr val="accent5"/>
                </a:solidFill>
              </a:rPr>
              <a:t>nb_step</a:t>
            </a:r>
            <a:endParaRPr lang="fr-FR" sz="1400" dirty="0" smtClean="0">
              <a:solidFill>
                <a:schemeClr val="accent5"/>
              </a:solidFill>
            </a:endParaRPr>
          </a:p>
          <a:p>
            <a:r>
              <a:rPr lang="fr-FR" sz="1400" dirty="0" smtClean="0">
                <a:solidFill>
                  <a:schemeClr val="accent5"/>
                </a:solidFill>
              </a:rPr>
              <a:t>Cyclic_360_vierge_1.txt </a:t>
            </a:r>
            <a:r>
              <a:rPr lang="fr-FR" sz="1400" dirty="0" err="1" smtClean="0">
                <a:solidFill>
                  <a:schemeClr val="accent5"/>
                </a:solidFill>
              </a:rPr>
              <a:t>cyclic</a:t>
            </a:r>
            <a:r>
              <a:rPr lang="fr-FR" sz="1400" dirty="0" smtClean="0">
                <a:solidFill>
                  <a:schemeClr val="accent5"/>
                </a:solidFill>
              </a:rPr>
              <a:t> 1000</a:t>
            </a:r>
          </a:p>
          <a:p>
            <a:r>
              <a:rPr lang="fr-FR" sz="1400" dirty="0" smtClean="0">
                <a:solidFill>
                  <a:schemeClr val="accent5"/>
                </a:solidFill>
              </a:rPr>
              <a:t>Cyclic_360_vierge_04.txt </a:t>
            </a:r>
            <a:r>
              <a:rPr lang="fr-FR" sz="1400" dirty="0" err="1" smtClean="0">
                <a:solidFill>
                  <a:schemeClr val="accent5"/>
                </a:solidFill>
              </a:rPr>
              <a:t>cyclic</a:t>
            </a:r>
            <a:r>
              <a:rPr lang="fr-FR" sz="1400" dirty="0" smtClean="0">
                <a:solidFill>
                  <a:schemeClr val="accent5"/>
                </a:solidFill>
              </a:rPr>
              <a:t> 1000</a:t>
            </a:r>
          </a:p>
          <a:p>
            <a:r>
              <a:rPr lang="fr-FR" sz="1400" dirty="0" smtClean="0">
                <a:solidFill>
                  <a:schemeClr val="accent5"/>
                </a:solidFill>
              </a:rPr>
              <a:t>Cycle_stab_360_vierge_04.txt </a:t>
            </a:r>
            <a:r>
              <a:rPr lang="fr-FR" sz="1400" dirty="0" err="1" smtClean="0">
                <a:solidFill>
                  <a:schemeClr val="accent5"/>
                </a:solidFill>
              </a:rPr>
              <a:t>cyclic_stab</a:t>
            </a:r>
            <a:r>
              <a:rPr lang="fr-FR" sz="1400" dirty="0" smtClean="0">
                <a:solidFill>
                  <a:schemeClr val="accent5"/>
                </a:solidFill>
              </a:rPr>
              <a:t> 100</a:t>
            </a:r>
            <a:endParaRPr lang="fr-FR" sz="1400" dirty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5776" y="4839662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# Time (s)	</a:t>
            </a:r>
            <a:r>
              <a:rPr lang="fr-FR" sz="1400" dirty="0" err="1">
                <a:solidFill>
                  <a:schemeClr val="accent5"/>
                </a:solidFill>
              </a:rPr>
              <a:t>Strain</a:t>
            </a:r>
            <a:r>
              <a:rPr lang="fr-FR" sz="1400" dirty="0">
                <a:solidFill>
                  <a:schemeClr val="accent5"/>
                </a:solidFill>
              </a:rPr>
              <a:t> (-)	Stress (MPa)</a:t>
            </a:r>
          </a:p>
          <a:p>
            <a:r>
              <a:rPr lang="fr-FR" sz="1400" dirty="0">
                <a:solidFill>
                  <a:schemeClr val="accent5"/>
                </a:solidFill>
              </a:rPr>
              <a:t>0	-0.00001363	453.098096</a:t>
            </a:r>
          </a:p>
          <a:p>
            <a:r>
              <a:rPr lang="fr-FR" sz="1400" dirty="0">
                <a:solidFill>
                  <a:schemeClr val="accent5"/>
                </a:solidFill>
              </a:rPr>
              <a:t>0.1	0.00002878	453.813654</a:t>
            </a:r>
          </a:p>
          <a:p>
            <a:r>
              <a:rPr lang="fr-FR" sz="1400" dirty="0">
                <a:solidFill>
                  <a:schemeClr val="accent5"/>
                </a:solidFill>
              </a:rPr>
              <a:t>0.2	0.00008013	455.711963</a:t>
            </a:r>
          </a:p>
          <a:p>
            <a:r>
              <a:rPr lang="fr-FR" sz="1400" dirty="0">
                <a:solidFill>
                  <a:schemeClr val="accent5"/>
                </a:solidFill>
              </a:rPr>
              <a:t>0.3	0.00012219	457.586404</a:t>
            </a:r>
          </a:p>
          <a:p>
            <a:r>
              <a:rPr lang="fr-FR" sz="1400" dirty="0">
                <a:solidFill>
                  <a:schemeClr val="accent5"/>
                </a:solidFill>
              </a:rPr>
              <a:t>0.4	0.00016503	459.48873</a:t>
            </a:r>
          </a:p>
          <a:p>
            <a:r>
              <a:rPr lang="fr-FR" sz="1400" dirty="0">
                <a:solidFill>
                  <a:schemeClr val="accent5"/>
                </a:solidFill>
              </a:rPr>
              <a:t>0.5	0.00024204	460.684005</a:t>
            </a:r>
          </a:p>
          <a:p>
            <a:r>
              <a:rPr lang="fr-FR" sz="1400" dirty="0">
                <a:solidFill>
                  <a:schemeClr val="accent5"/>
                </a:solidFill>
              </a:rPr>
              <a:t>0.6	0.00027623	462.053915</a:t>
            </a:r>
          </a:p>
        </p:txBody>
      </p:sp>
    </p:spTree>
    <p:extLst>
      <p:ext uri="{BB962C8B-B14F-4D97-AF65-F5344CB8AC3E}">
        <p14:creationId xmlns:p14="http://schemas.microsoft.com/office/powerpoint/2010/main" val="383685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IV/ Cas d’application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980728"/>
            <a:ext cx="8353425" cy="4857750"/>
          </a:xfrm>
        </p:spPr>
        <p:txBody>
          <a:bodyPr/>
          <a:lstStyle/>
          <a:p>
            <a:r>
              <a:rPr lang="fr-FR" dirty="0" smtClean="0"/>
              <a:t>Avant optimisation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Utilisateurs Mfront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5353"/>
            <a:ext cx="3600000" cy="27133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76" y="1265353"/>
            <a:ext cx="3600000" cy="27133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956060"/>
            <a:ext cx="3600000" cy="27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1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IV/ Cas d’application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980728"/>
            <a:ext cx="8353425" cy="4857750"/>
          </a:xfrm>
        </p:spPr>
        <p:txBody>
          <a:bodyPr/>
          <a:lstStyle/>
          <a:p>
            <a:r>
              <a:rPr lang="fr-FR" dirty="0" smtClean="0"/>
              <a:t>Résultats : graphiques + fichiers </a:t>
            </a:r>
            <a:r>
              <a:rPr lang="fr-FR" dirty="0" err="1" smtClean="0"/>
              <a:t>txt</a:t>
            </a:r>
            <a:r>
              <a:rPr lang="fr-FR" dirty="0" smtClean="0"/>
              <a:t> avec les valeurs affichées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Utilisateurs Mfront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58" y="4008287"/>
            <a:ext cx="3600000" cy="270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58" y="1268760"/>
            <a:ext cx="3600000" cy="27133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3600000" cy="27133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955565"/>
            <a:ext cx="3600000" cy="27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objectifs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95536" y="836712"/>
            <a:ext cx="8353425" cy="4857750"/>
          </a:xfrm>
        </p:spPr>
        <p:txBody>
          <a:bodyPr/>
          <a:lstStyle/>
          <a:p>
            <a:r>
              <a:rPr lang="fr-FR" dirty="0"/>
              <a:t>De nombreux besoins d’identification de paramètres de lois de comportement</a:t>
            </a:r>
          </a:p>
          <a:p>
            <a:r>
              <a:rPr lang="fr-FR" dirty="0"/>
              <a:t>PERSONNE n’utilise la même méthode… :</a:t>
            </a:r>
          </a:p>
          <a:p>
            <a:pPr lvl="1"/>
            <a:r>
              <a:rPr lang="fr-FR" dirty="0"/>
              <a:t>SIDOLO</a:t>
            </a:r>
          </a:p>
          <a:p>
            <a:pPr lvl="1"/>
            <a:r>
              <a:rPr lang="fr-FR" dirty="0"/>
              <a:t>Code_Aster avec la simulation d’un point </a:t>
            </a:r>
            <a:r>
              <a:rPr lang="fr-FR" dirty="0" smtClean="0"/>
              <a:t>matériel et MACR_RECAL</a:t>
            </a:r>
            <a:endParaRPr lang="fr-FR" dirty="0"/>
          </a:p>
          <a:p>
            <a:pPr lvl="1"/>
            <a:r>
              <a:rPr lang="fr-FR" dirty="0"/>
              <a:t>Matlab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Peu de robustesse des méthodes utilisées :</a:t>
            </a:r>
          </a:p>
          <a:p>
            <a:pPr lvl="1"/>
            <a:r>
              <a:rPr lang="fr-FR" dirty="0"/>
              <a:t>Stratégies personnelles d’identification</a:t>
            </a:r>
          </a:p>
          <a:p>
            <a:pPr lvl="1"/>
            <a:r>
              <a:rPr lang="fr-FR" dirty="0"/>
              <a:t>Dépendance à l’utilisateur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Processus assez fastidieux :</a:t>
            </a:r>
          </a:p>
          <a:p>
            <a:pPr lvl="1"/>
            <a:r>
              <a:rPr lang="fr-FR" dirty="0"/>
              <a:t>Préparation des fichiers d’essais</a:t>
            </a:r>
          </a:p>
          <a:p>
            <a:pPr lvl="1"/>
            <a:r>
              <a:rPr lang="fr-FR" dirty="0"/>
              <a:t>Poids des paramètres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Besoin d’assurance qualité sur l’identification des lois de comportement</a:t>
            </a:r>
            <a:endParaRPr lang="fr-FR" dirty="0"/>
          </a:p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Utilisateurs Mfront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2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IV/ Cas d’application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Résultats :</a:t>
            </a:r>
          </a:p>
          <a:p>
            <a:pPr lvl="1"/>
            <a:r>
              <a:rPr lang="fr-FR" dirty="0"/>
              <a:t>Fichier de paramètres avec valeurs optimisées (même </a:t>
            </a:r>
            <a:r>
              <a:rPr lang="fr-FR" dirty="0" smtClean="0"/>
              <a:t>format et même nom </a:t>
            </a:r>
            <a:r>
              <a:rPr lang="fr-FR" dirty="0"/>
              <a:t>que fichier d’entrée mais avec la terminaison « </a:t>
            </a:r>
            <a:r>
              <a:rPr lang="fr-FR" dirty="0" err="1"/>
              <a:t>afterDA</a:t>
            </a:r>
            <a:r>
              <a:rPr lang="fr-FR" dirty="0"/>
              <a:t> </a:t>
            </a:r>
            <a:r>
              <a:rPr lang="fr-FR" dirty="0" smtClean="0"/>
              <a:t>»)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Possibilité d’effectuer directement la comparaison sur une base de validation avec ce fichier de paramètres </a:t>
            </a:r>
            <a:r>
              <a:rPr lang="fr-FR" dirty="0" smtClean="0"/>
              <a:t>optimisé (tous les booléens sont mis à False)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Utilisateurs Mfront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547664" y="2237262"/>
            <a:ext cx="7056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Type Name Value </a:t>
            </a:r>
            <a:r>
              <a:rPr lang="fr-FR" sz="1400" dirty="0" err="1">
                <a:solidFill>
                  <a:schemeClr val="accent5"/>
                </a:solidFill>
              </a:rPr>
              <a:t>Optimizable</a:t>
            </a:r>
            <a:r>
              <a:rPr lang="fr-FR" sz="1400" dirty="0">
                <a:solidFill>
                  <a:schemeClr val="accent5"/>
                </a:solidFill>
              </a:rPr>
              <a:t> </a:t>
            </a:r>
            <a:r>
              <a:rPr lang="fr-FR" sz="1400" dirty="0" err="1">
                <a:solidFill>
                  <a:schemeClr val="accent5"/>
                </a:solidFill>
              </a:rPr>
              <a:t>Inf</a:t>
            </a:r>
            <a:r>
              <a:rPr lang="fr-FR" sz="1400" dirty="0">
                <a:solidFill>
                  <a:schemeClr val="accent5"/>
                </a:solidFill>
              </a:rPr>
              <a:t> Sup</a:t>
            </a:r>
          </a:p>
          <a:p>
            <a:r>
              <a:rPr lang="fr-FR" sz="1400" dirty="0">
                <a:solidFill>
                  <a:schemeClr val="accent5"/>
                </a:solidFill>
              </a:rPr>
              <a:t>@</a:t>
            </a:r>
            <a:r>
              <a:rPr lang="fr-FR" sz="1400" dirty="0" err="1">
                <a:solidFill>
                  <a:schemeClr val="accent5"/>
                </a:solidFill>
              </a:rPr>
              <a:t>MaterialProperty</a:t>
            </a:r>
            <a:r>
              <a:rPr lang="fr-FR" sz="1400" dirty="0">
                <a:solidFill>
                  <a:schemeClr val="accent5"/>
                </a:solidFill>
              </a:rPr>
              <a:t>&lt;constant&gt; '</a:t>
            </a:r>
            <a:r>
              <a:rPr lang="fr-FR" sz="1400" dirty="0" err="1">
                <a:solidFill>
                  <a:schemeClr val="accent5"/>
                </a:solidFill>
              </a:rPr>
              <a:t>YoungModulus</a:t>
            </a:r>
            <a:r>
              <a:rPr lang="fr-FR" sz="1400" dirty="0">
                <a:solidFill>
                  <a:schemeClr val="accent5"/>
                </a:solidFill>
              </a:rPr>
              <a:t>' 170000.0 False None </a:t>
            </a:r>
            <a:r>
              <a:rPr lang="fr-FR" sz="1400" dirty="0" err="1">
                <a:solidFill>
                  <a:schemeClr val="accent5"/>
                </a:solidFill>
              </a:rPr>
              <a:t>None</a:t>
            </a:r>
            <a:endParaRPr lang="fr-FR" sz="1400" dirty="0">
              <a:solidFill>
                <a:schemeClr val="accent5"/>
              </a:solidFill>
            </a:endParaRPr>
          </a:p>
          <a:p>
            <a:r>
              <a:rPr lang="fr-FR" sz="1400" dirty="0">
                <a:solidFill>
                  <a:schemeClr val="accent5"/>
                </a:solidFill>
              </a:rPr>
              <a:t>@</a:t>
            </a:r>
            <a:r>
              <a:rPr lang="fr-FR" sz="1400" dirty="0" err="1">
                <a:solidFill>
                  <a:schemeClr val="accent5"/>
                </a:solidFill>
              </a:rPr>
              <a:t>MaterialProperty</a:t>
            </a:r>
            <a:r>
              <a:rPr lang="fr-FR" sz="1400" dirty="0">
                <a:solidFill>
                  <a:schemeClr val="accent5"/>
                </a:solidFill>
              </a:rPr>
              <a:t>&lt;constant&gt; '</a:t>
            </a:r>
            <a:r>
              <a:rPr lang="fr-FR" sz="1400" dirty="0" err="1">
                <a:solidFill>
                  <a:schemeClr val="accent5"/>
                </a:solidFill>
              </a:rPr>
              <a:t>PoissonRatio</a:t>
            </a:r>
            <a:r>
              <a:rPr lang="fr-FR" sz="1400" dirty="0">
                <a:solidFill>
                  <a:schemeClr val="accent5"/>
                </a:solidFill>
              </a:rPr>
              <a:t>' 0.3 False None </a:t>
            </a:r>
            <a:r>
              <a:rPr lang="fr-FR" sz="1400" dirty="0" err="1">
                <a:solidFill>
                  <a:schemeClr val="accent5"/>
                </a:solidFill>
              </a:rPr>
              <a:t>None</a:t>
            </a:r>
            <a:endParaRPr lang="fr-FR" sz="1400" dirty="0">
              <a:solidFill>
                <a:schemeClr val="accent5"/>
              </a:solidFill>
            </a:endParaRPr>
          </a:p>
          <a:p>
            <a:r>
              <a:rPr lang="fr-FR" sz="1400" dirty="0">
                <a:solidFill>
                  <a:schemeClr val="accent5"/>
                </a:solidFill>
              </a:rPr>
              <a:t>@</a:t>
            </a:r>
            <a:r>
              <a:rPr lang="fr-FR" sz="1400" dirty="0" err="1">
                <a:solidFill>
                  <a:schemeClr val="accent5"/>
                </a:solidFill>
              </a:rPr>
              <a:t>MaterialProperty</a:t>
            </a:r>
            <a:r>
              <a:rPr lang="fr-FR" sz="1400" dirty="0">
                <a:solidFill>
                  <a:schemeClr val="accent5"/>
                </a:solidFill>
              </a:rPr>
              <a:t>&lt;constant&gt; '</a:t>
            </a:r>
            <a:r>
              <a:rPr lang="fr-FR" sz="1400" dirty="0" err="1">
                <a:solidFill>
                  <a:schemeClr val="accent5"/>
                </a:solidFill>
              </a:rPr>
              <a:t>Rinf</a:t>
            </a:r>
            <a:r>
              <a:rPr lang="fr-FR" sz="1400" dirty="0">
                <a:solidFill>
                  <a:schemeClr val="accent5"/>
                </a:solidFill>
              </a:rPr>
              <a:t>' 369.97265648 False None </a:t>
            </a:r>
            <a:r>
              <a:rPr lang="fr-FR" sz="1400" dirty="0" err="1">
                <a:solidFill>
                  <a:schemeClr val="accent5"/>
                </a:solidFill>
              </a:rPr>
              <a:t>None</a:t>
            </a:r>
            <a:endParaRPr lang="fr-FR" sz="1400" dirty="0">
              <a:solidFill>
                <a:schemeClr val="accent5"/>
              </a:solidFill>
            </a:endParaRPr>
          </a:p>
          <a:p>
            <a:r>
              <a:rPr lang="fr-FR" sz="1400" dirty="0">
                <a:solidFill>
                  <a:schemeClr val="accent5"/>
                </a:solidFill>
              </a:rPr>
              <a:t>@</a:t>
            </a:r>
            <a:r>
              <a:rPr lang="fr-FR" sz="1400" dirty="0" err="1">
                <a:solidFill>
                  <a:schemeClr val="accent5"/>
                </a:solidFill>
              </a:rPr>
              <a:t>MaterialProperty</a:t>
            </a:r>
            <a:r>
              <a:rPr lang="fr-FR" sz="1400" dirty="0">
                <a:solidFill>
                  <a:schemeClr val="accent5"/>
                </a:solidFill>
              </a:rPr>
              <a:t>&lt;constant&gt; 'R0' 250.0 False None </a:t>
            </a:r>
            <a:r>
              <a:rPr lang="fr-FR" sz="1400" dirty="0" err="1">
                <a:solidFill>
                  <a:schemeClr val="accent5"/>
                </a:solidFill>
              </a:rPr>
              <a:t>None</a:t>
            </a:r>
            <a:endParaRPr lang="fr-FR" sz="1400" dirty="0">
              <a:solidFill>
                <a:schemeClr val="accent5"/>
              </a:solidFill>
            </a:endParaRPr>
          </a:p>
          <a:p>
            <a:r>
              <a:rPr lang="fr-FR" sz="1400" dirty="0">
                <a:solidFill>
                  <a:schemeClr val="accent5"/>
                </a:solidFill>
              </a:rPr>
              <a:t>@</a:t>
            </a:r>
            <a:r>
              <a:rPr lang="fr-FR" sz="1400" dirty="0" err="1">
                <a:solidFill>
                  <a:schemeClr val="accent5"/>
                </a:solidFill>
              </a:rPr>
              <a:t>MaterialProperty</a:t>
            </a:r>
            <a:r>
              <a:rPr lang="fr-FR" sz="1400" dirty="0">
                <a:solidFill>
                  <a:schemeClr val="accent5"/>
                </a:solidFill>
              </a:rPr>
              <a:t>&lt;constant&gt; 'b' 1.64261373378 False None </a:t>
            </a:r>
            <a:r>
              <a:rPr lang="fr-FR" sz="1400" dirty="0" err="1">
                <a:solidFill>
                  <a:schemeClr val="accent5"/>
                </a:solidFill>
              </a:rPr>
              <a:t>None</a:t>
            </a:r>
            <a:endParaRPr lang="fr-FR" sz="1400" dirty="0">
              <a:solidFill>
                <a:schemeClr val="accent5"/>
              </a:solidFill>
            </a:endParaRPr>
          </a:p>
          <a:p>
            <a:r>
              <a:rPr lang="fr-FR" sz="1400" dirty="0">
                <a:solidFill>
                  <a:schemeClr val="accent5"/>
                </a:solidFill>
              </a:rPr>
              <a:t>@</a:t>
            </a:r>
            <a:r>
              <a:rPr lang="fr-FR" sz="1400" dirty="0" err="1">
                <a:solidFill>
                  <a:schemeClr val="accent5"/>
                </a:solidFill>
              </a:rPr>
              <a:t>MaterialProperty</a:t>
            </a:r>
            <a:r>
              <a:rPr lang="fr-FR" sz="1400" dirty="0">
                <a:solidFill>
                  <a:schemeClr val="accent5"/>
                </a:solidFill>
              </a:rPr>
              <a:t>&lt;constant&gt; 'C[0]' 190778.451351 False None </a:t>
            </a:r>
            <a:r>
              <a:rPr lang="fr-FR" sz="1400" dirty="0" err="1">
                <a:solidFill>
                  <a:schemeClr val="accent5"/>
                </a:solidFill>
              </a:rPr>
              <a:t>None</a:t>
            </a:r>
            <a:endParaRPr lang="fr-FR" sz="1400" dirty="0">
              <a:solidFill>
                <a:schemeClr val="accent5"/>
              </a:solidFill>
            </a:endParaRPr>
          </a:p>
          <a:p>
            <a:r>
              <a:rPr lang="fr-FR" sz="1400" dirty="0">
                <a:solidFill>
                  <a:schemeClr val="accent5"/>
                </a:solidFill>
              </a:rPr>
              <a:t>@</a:t>
            </a:r>
            <a:r>
              <a:rPr lang="fr-FR" sz="1400" dirty="0" err="1">
                <a:solidFill>
                  <a:schemeClr val="accent5"/>
                </a:solidFill>
              </a:rPr>
              <a:t>MaterialProperty</a:t>
            </a:r>
            <a:r>
              <a:rPr lang="fr-FR" sz="1400" dirty="0">
                <a:solidFill>
                  <a:schemeClr val="accent5"/>
                </a:solidFill>
              </a:rPr>
              <a:t>&lt;constant&gt; 'C[1]' 4595.29277428 False None </a:t>
            </a:r>
            <a:r>
              <a:rPr lang="fr-FR" sz="1400" dirty="0" err="1">
                <a:solidFill>
                  <a:schemeClr val="accent5"/>
                </a:solidFill>
              </a:rPr>
              <a:t>None</a:t>
            </a:r>
            <a:endParaRPr lang="fr-FR" sz="1400" dirty="0">
              <a:solidFill>
                <a:schemeClr val="accent5"/>
              </a:solidFill>
            </a:endParaRPr>
          </a:p>
          <a:p>
            <a:r>
              <a:rPr lang="fr-FR" sz="1400" dirty="0">
                <a:solidFill>
                  <a:schemeClr val="accent5"/>
                </a:solidFill>
              </a:rPr>
              <a:t>@</a:t>
            </a:r>
            <a:r>
              <a:rPr lang="fr-FR" sz="1400" dirty="0" err="1">
                <a:solidFill>
                  <a:schemeClr val="accent5"/>
                </a:solidFill>
              </a:rPr>
              <a:t>MaterialProperty</a:t>
            </a:r>
            <a:r>
              <a:rPr lang="fr-FR" sz="1400" dirty="0">
                <a:solidFill>
                  <a:schemeClr val="accent5"/>
                </a:solidFill>
              </a:rPr>
              <a:t>&lt;constant&gt; 'g[0]' 894.292729024 False None </a:t>
            </a:r>
            <a:r>
              <a:rPr lang="fr-FR" sz="1400" dirty="0" err="1">
                <a:solidFill>
                  <a:schemeClr val="accent5"/>
                </a:solidFill>
              </a:rPr>
              <a:t>None</a:t>
            </a:r>
            <a:endParaRPr lang="fr-FR" sz="1400" dirty="0">
              <a:solidFill>
                <a:schemeClr val="accent5"/>
              </a:solidFill>
            </a:endParaRPr>
          </a:p>
          <a:p>
            <a:r>
              <a:rPr lang="fr-FR" sz="1400" dirty="0">
                <a:solidFill>
                  <a:schemeClr val="accent5"/>
                </a:solidFill>
              </a:rPr>
              <a:t>@</a:t>
            </a:r>
            <a:r>
              <a:rPr lang="fr-FR" sz="1400" dirty="0" err="1">
                <a:solidFill>
                  <a:schemeClr val="accent5"/>
                </a:solidFill>
              </a:rPr>
              <a:t>MaterialProperty</a:t>
            </a:r>
            <a:r>
              <a:rPr lang="fr-FR" sz="1400" dirty="0">
                <a:solidFill>
                  <a:schemeClr val="accent5"/>
                </a:solidFill>
              </a:rPr>
              <a:t>&lt;constant&gt; 'g[1]' 10.0717919762 False None </a:t>
            </a:r>
            <a:r>
              <a:rPr lang="fr-FR" sz="1400" dirty="0" err="1">
                <a:solidFill>
                  <a:schemeClr val="accent5"/>
                </a:solidFill>
              </a:rPr>
              <a:t>None</a:t>
            </a:r>
            <a:endParaRPr lang="fr-FR" sz="1400" dirty="0">
              <a:solidFill>
                <a:schemeClr val="accent5"/>
              </a:solidFill>
            </a:endParaRPr>
          </a:p>
          <a:p>
            <a:r>
              <a:rPr lang="fr-FR" sz="1400" dirty="0">
                <a:solidFill>
                  <a:schemeClr val="accent5"/>
                </a:solidFill>
              </a:rPr>
              <a:t>@</a:t>
            </a:r>
            <a:r>
              <a:rPr lang="fr-FR" sz="1400" dirty="0" err="1">
                <a:solidFill>
                  <a:schemeClr val="accent5"/>
                </a:solidFill>
              </a:rPr>
              <a:t>MaterialProperty</a:t>
            </a:r>
            <a:r>
              <a:rPr lang="fr-FR" sz="1400" dirty="0">
                <a:solidFill>
                  <a:schemeClr val="accent5"/>
                </a:solidFill>
              </a:rPr>
              <a:t>&lt;constant&gt; 'm' 55.3316566297 False None </a:t>
            </a:r>
            <a:r>
              <a:rPr lang="fr-FR" sz="1400" dirty="0" err="1">
                <a:solidFill>
                  <a:schemeClr val="accent5"/>
                </a:solidFill>
              </a:rPr>
              <a:t>None</a:t>
            </a:r>
            <a:endParaRPr lang="fr-FR" sz="1400" dirty="0">
              <a:solidFill>
                <a:schemeClr val="accent5"/>
              </a:solidFill>
            </a:endParaRPr>
          </a:p>
          <a:p>
            <a:r>
              <a:rPr lang="fr-FR" sz="1400" dirty="0">
                <a:solidFill>
                  <a:schemeClr val="accent5"/>
                </a:solidFill>
              </a:rPr>
              <a:t>@</a:t>
            </a:r>
            <a:r>
              <a:rPr lang="fr-FR" sz="1400" dirty="0" err="1">
                <a:solidFill>
                  <a:schemeClr val="accent5"/>
                </a:solidFill>
              </a:rPr>
              <a:t>MaterialProperty</a:t>
            </a:r>
            <a:r>
              <a:rPr lang="fr-FR" sz="1400" dirty="0">
                <a:solidFill>
                  <a:schemeClr val="accent5"/>
                </a:solidFill>
              </a:rPr>
              <a:t>&lt;constant&gt; '</a:t>
            </a:r>
            <a:r>
              <a:rPr lang="fr-FR" sz="1400" dirty="0" err="1">
                <a:solidFill>
                  <a:schemeClr val="accent5"/>
                </a:solidFill>
              </a:rPr>
              <a:t>UNsurK</a:t>
            </a:r>
            <a:r>
              <a:rPr lang="fr-FR" sz="1400" dirty="0">
                <a:solidFill>
                  <a:schemeClr val="accent5"/>
                </a:solidFill>
              </a:rPr>
              <a:t>' 0.0567868040296 False None </a:t>
            </a:r>
            <a:r>
              <a:rPr lang="fr-FR" sz="1400" dirty="0" err="1">
                <a:solidFill>
                  <a:schemeClr val="accent5"/>
                </a:solidFill>
              </a:rPr>
              <a:t>None</a:t>
            </a:r>
            <a:endParaRPr lang="fr-FR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IV/ Développements en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Essais tube sous pression interne</a:t>
            </a:r>
          </a:p>
          <a:p>
            <a:pPr lvl="1"/>
            <a:r>
              <a:rPr lang="fr-FR" dirty="0" smtClean="0"/>
              <a:t>Forts intérêts à court terme d’EDF et du CEA pour les gaines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err="1" smtClean="0"/>
              <a:t>Ptest</a:t>
            </a:r>
            <a:r>
              <a:rPr lang="fr-FR" dirty="0" smtClean="0"/>
              <a:t> (</a:t>
            </a:r>
            <a:r>
              <a:rPr lang="fr-FR" dirty="0" err="1" smtClean="0"/>
              <a:t>PipeTest</a:t>
            </a:r>
            <a:r>
              <a:rPr lang="fr-FR" dirty="0" smtClean="0"/>
              <a:t>) et non plus </a:t>
            </a:r>
            <a:r>
              <a:rPr lang="fr-FR" dirty="0" err="1" smtClean="0"/>
              <a:t>Mtest</a:t>
            </a:r>
            <a:endParaRPr lang="fr-FR" dirty="0" smtClean="0"/>
          </a:p>
          <a:p>
            <a:pPr lvl="1"/>
            <a:r>
              <a:rPr lang="fr-FR" dirty="0" smtClean="0"/>
              <a:t>Utilisation de la version 3.0 de </a:t>
            </a:r>
            <a:r>
              <a:rPr lang="fr-FR" dirty="0" err="1" smtClean="0"/>
              <a:t>Mfront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chemeClr val="accent1"/>
                </a:solidFill>
              </a:rPr>
              <a:t>Développements récents réalisés dans une version de développement de MAP</a:t>
            </a:r>
          </a:p>
          <a:p>
            <a:pPr lvl="1"/>
            <a:r>
              <a:rPr lang="fr-FR" dirty="0" smtClean="0"/>
              <a:t>Tests en cours pour observer la réponse du composant sur cette thématique</a:t>
            </a:r>
          </a:p>
          <a:p>
            <a:endParaRPr lang="fr-FR" dirty="0" smtClean="0"/>
          </a:p>
          <a:p>
            <a:r>
              <a:rPr lang="fr-FR" dirty="0" smtClean="0"/>
              <a:t>Echanges </a:t>
            </a:r>
            <a:r>
              <a:rPr lang="fr-FR" dirty="0" smtClean="0"/>
              <a:t>avec T. </a:t>
            </a:r>
            <a:r>
              <a:rPr lang="fr-FR" dirty="0" err="1" smtClean="0"/>
              <a:t>Helfer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Discussions pour améliorer le composant (performances et fiabilité) </a:t>
            </a:r>
          </a:p>
          <a:p>
            <a:pPr lvl="1"/>
            <a:r>
              <a:rPr lang="fr-FR" dirty="0" smtClean="0"/>
              <a:t>Optimisation des échanges entre ADAO et </a:t>
            </a:r>
            <a:r>
              <a:rPr lang="fr-FR" dirty="0" err="1" smtClean="0"/>
              <a:t>Mtest</a:t>
            </a:r>
            <a:r>
              <a:rPr lang="fr-FR" dirty="0" smtClean="0"/>
              <a:t> / </a:t>
            </a:r>
            <a:r>
              <a:rPr lang="fr-FR" dirty="0" err="1" smtClean="0"/>
              <a:t>Ptest</a:t>
            </a:r>
            <a:endParaRPr lang="fr-FR" dirty="0" smtClean="0"/>
          </a:p>
          <a:p>
            <a:r>
              <a:rPr lang="fr-FR" dirty="0" smtClean="0"/>
              <a:t>Discussions sur l’utilisation du parallélisme pour la résolution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Utilisateurs Mfront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4"/>
          <a:stretch/>
        </p:blipFill>
        <p:spPr>
          <a:xfrm>
            <a:off x="6516216" y="1008066"/>
            <a:ext cx="2235283" cy="15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 et perspectives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Composant dédié à l’identification de paramètres de lois de comportement :</a:t>
            </a:r>
          </a:p>
          <a:p>
            <a:pPr lvl="1"/>
            <a:r>
              <a:rPr lang="fr-FR" dirty="0" smtClean="0"/>
              <a:t>Première parution dans la version MAP 2015.1 de Novembre 2015 (composant jeune)</a:t>
            </a:r>
          </a:p>
          <a:p>
            <a:pPr lvl="1"/>
            <a:r>
              <a:rPr lang="fr-FR" dirty="0" smtClean="0"/>
              <a:t>De nombreux cas d’application d’ores et déjà identifiés et quelques uns réalisés</a:t>
            </a:r>
          </a:p>
          <a:p>
            <a:pPr lvl="1"/>
            <a:r>
              <a:rPr lang="fr-FR" dirty="0" smtClean="0"/>
              <a:t>Des besoins forts et communs d’identification exprimés par le CEA et EDF (notamment pour les tubes sous pression interne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Cadre de contribution aux </a:t>
            </a:r>
            <a:r>
              <a:rPr lang="fr-FR" dirty="0" smtClean="0"/>
              <a:t>développements </a:t>
            </a:r>
            <a:r>
              <a:rPr lang="fr-FR" dirty="0" smtClean="0"/>
              <a:t>du composant à définir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Composant 3D en cours de développement </a:t>
            </a:r>
            <a:r>
              <a:rPr lang="fr-FR" dirty="0" smtClean="0"/>
              <a:t>:</a:t>
            </a:r>
            <a:endParaRPr lang="fr-FR" dirty="0" smtClean="0"/>
          </a:p>
          <a:p>
            <a:pPr lvl="1"/>
            <a:r>
              <a:rPr lang="fr-FR" dirty="0" smtClean="0"/>
              <a:t>Identification à partir de mesures de champs et d’un calcul de structure sous Code_Aster</a:t>
            </a:r>
          </a:p>
          <a:p>
            <a:pPr lvl="1"/>
            <a:r>
              <a:rPr lang="fr-FR" dirty="0" smtClean="0"/>
              <a:t>Adrien </a:t>
            </a:r>
            <a:r>
              <a:rPr lang="fr-FR" dirty="0" err="1" smtClean="0"/>
              <a:t>Guery</a:t>
            </a:r>
            <a:r>
              <a:rPr lang="fr-FR" dirty="0" smtClean="0"/>
              <a:t> et Lucie </a:t>
            </a:r>
            <a:r>
              <a:rPr lang="fr-FR" dirty="0"/>
              <a:t>Berthon </a:t>
            </a:r>
            <a:r>
              <a:rPr lang="fr-FR" dirty="0" smtClean="0"/>
              <a:t>en charge du développement</a:t>
            </a:r>
          </a:p>
          <a:p>
            <a:pPr lvl="1"/>
            <a:r>
              <a:rPr lang="fr-FR" dirty="0" smtClean="0"/>
              <a:t>Mutualisation des codes communs entre le composant 0D et le code 3D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Utilisateurs Mfront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7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mtClean="0"/>
              <a:t>MERCI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Besoin de développer </a:t>
            </a:r>
            <a:r>
              <a:rPr lang="fr-FR" dirty="0" smtClean="0"/>
              <a:t>un outil utilisable </a:t>
            </a:r>
            <a:r>
              <a:rPr lang="fr-FR" dirty="0"/>
              <a:t>par l’ingénierie :</a:t>
            </a:r>
          </a:p>
          <a:p>
            <a:pPr lvl="1"/>
            <a:r>
              <a:rPr lang="fr-FR" dirty="0"/>
              <a:t>Peu </a:t>
            </a:r>
            <a:r>
              <a:rPr lang="fr-FR" dirty="0" smtClean="0"/>
              <a:t>de lignes de mise en données à </a:t>
            </a:r>
            <a:r>
              <a:rPr lang="fr-FR" dirty="0"/>
              <a:t>écrire pour pouvoir l’utiliser</a:t>
            </a:r>
          </a:p>
          <a:p>
            <a:pPr lvl="1"/>
            <a:r>
              <a:rPr lang="fr-FR" dirty="0"/>
              <a:t>Prise en main </a:t>
            </a:r>
            <a:r>
              <a:rPr lang="fr-FR" dirty="0" smtClean="0"/>
              <a:t>aisée</a:t>
            </a:r>
            <a:endParaRPr lang="fr-FR" dirty="0"/>
          </a:p>
          <a:p>
            <a:r>
              <a:rPr lang="fr-FR" dirty="0" smtClean="0"/>
              <a:t>Besoin de confiance dans les résultats obtenus</a:t>
            </a:r>
          </a:p>
          <a:p>
            <a:pPr lvl="1"/>
            <a:r>
              <a:rPr lang="fr-FR" dirty="0" smtClean="0"/>
              <a:t>Même implémentation de la loi de comportement entre l’identification et le calcul de structure</a:t>
            </a:r>
          </a:p>
          <a:p>
            <a:r>
              <a:rPr lang="fr-FR" dirty="0"/>
              <a:t>Besoin de développer un outil qui soit pérenne dans le temps :</a:t>
            </a:r>
          </a:p>
          <a:p>
            <a:pPr lvl="1"/>
            <a:r>
              <a:rPr lang="fr-FR" dirty="0"/>
              <a:t>Problèmes de compatibilité</a:t>
            </a:r>
          </a:p>
          <a:p>
            <a:r>
              <a:rPr lang="fr-FR" dirty="0" smtClean="0"/>
              <a:t>Besoin </a:t>
            </a:r>
            <a:r>
              <a:rPr lang="fr-FR" dirty="0"/>
              <a:t>d’un outil qui puisse évoluer suivant les besoins</a:t>
            </a:r>
          </a:p>
          <a:p>
            <a:r>
              <a:rPr lang="fr-FR" dirty="0"/>
              <a:t>Besoin d’un outil transverse aux différents cas </a:t>
            </a:r>
            <a:r>
              <a:rPr lang="fr-FR" dirty="0" smtClean="0"/>
              <a:t>d’application : </a:t>
            </a:r>
          </a:p>
          <a:p>
            <a:pPr lvl="1"/>
            <a:r>
              <a:rPr lang="fr-FR" dirty="0" smtClean="0"/>
              <a:t>Matériaux métalliques</a:t>
            </a:r>
          </a:p>
          <a:p>
            <a:pPr lvl="1"/>
            <a:r>
              <a:rPr lang="fr-FR" dirty="0" smtClean="0"/>
              <a:t>Béton</a:t>
            </a:r>
          </a:p>
          <a:p>
            <a:pPr lvl="1"/>
            <a:r>
              <a:rPr lang="fr-FR" dirty="0" smtClean="0"/>
              <a:t>Gaines combustible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Utilisateurs Mfront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418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l’exposé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I/ Contexte et objectifs</a:t>
            </a:r>
          </a:p>
          <a:p>
            <a:r>
              <a:rPr lang="fr-FR" dirty="0" smtClean="0"/>
              <a:t>II/ Architecture du composant</a:t>
            </a:r>
          </a:p>
          <a:p>
            <a:r>
              <a:rPr lang="fr-FR" dirty="0" smtClean="0"/>
              <a:t>III/ Fonctionnement du composant</a:t>
            </a:r>
          </a:p>
          <a:p>
            <a:r>
              <a:rPr lang="fr-FR" dirty="0" smtClean="0"/>
              <a:t>IV/ Cas d’application</a:t>
            </a:r>
          </a:p>
          <a:p>
            <a:r>
              <a:rPr lang="fr-FR" dirty="0" smtClean="0"/>
              <a:t>V/ Evolutions en cours et à venir</a:t>
            </a:r>
          </a:p>
          <a:p>
            <a:r>
              <a:rPr lang="fr-FR" dirty="0" smtClean="0"/>
              <a:t>Conclusions et perspectives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Utilisateurs Mfront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718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II/ Architecture du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908720"/>
            <a:ext cx="8353425" cy="4857750"/>
          </a:xfrm>
        </p:spPr>
        <p:txBody>
          <a:bodyPr/>
          <a:lstStyle/>
          <a:p>
            <a:r>
              <a:rPr lang="fr-FR" dirty="0" smtClean="0"/>
              <a:t>Vision globale du fonctionnement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Journée Utilisateurs </a:t>
            </a:r>
            <a:r>
              <a:rPr lang="fr-FR" dirty="0" err="1" smtClean="0"/>
              <a:t>Mfront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0651" y="1409523"/>
            <a:ext cx="2280359" cy="12277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948387" y="1413122"/>
            <a:ext cx="1872083" cy="28083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3808" y="1413122"/>
            <a:ext cx="3744416" cy="28083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131840" y="1845170"/>
            <a:ext cx="2196244" cy="6480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/>
              <a:t>Composant d’identification de paramètres de </a:t>
            </a:r>
            <a:r>
              <a:rPr lang="fr-FR" sz="1600" dirty="0" err="1" smtClean="0"/>
              <a:t>LdC</a:t>
            </a:r>
            <a:endParaRPr lang="fr-FR" sz="1600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3932665" y="1468404"/>
            <a:ext cx="1566702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fr-FR" sz="1600" dirty="0" smtClean="0"/>
              <a:t>Plateforme MAP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355976" y="2588734"/>
            <a:ext cx="936104" cy="60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755266" y="3411112"/>
            <a:ext cx="1440160" cy="6480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err="1" smtClean="0"/>
              <a:t>Mfront</a:t>
            </a:r>
            <a:r>
              <a:rPr lang="fr-FR" sz="1600" dirty="0" smtClean="0"/>
              <a:t>+ </a:t>
            </a:r>
            <a:r>
              <a:rPr lang="fr-FR" sz="1600" dirty="0" err="1" smtClean="0"/>
              <a:t>Mtest</a:t>
            </a:r>
            <a:endParaRPr lang="fr-FR" sz="1600" dirty="0" smtClean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5499367" y="2243804"/>
            <a:ext cx="2457009" cy="95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36296" y="3429000"/>
            <a:ext cx="1440160" cy="6480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/>
              <a:t>ADAO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025611" y="1485130"/>
            <a:ext cx="1736620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fr-FR" sz="1400" dirty="0" smtClean="0"/>
              <a:t>Plateforme SALOME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95287" y="1485130"/>
            <a:ext cx="1512417" cy="73866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dirty="0" smtClean="0"/>
              <a:t>Base de données matériaux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1763688" y="2150505"/>
            <a:ext cx="1224136" cy="1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Virage 16"/>
          <p:cNvSpPr/>
          <p:nvPr/>
        </p:nvSpPr>
        <p:spPr>
          <a:xfrm rot="10800000" flipH="1">
            <a:off x="3918414" y="2579782"/>
            <a:ext cx="1899928" cy="2431051"/>
          </a:xfrm>
          <a:prstGeom prst="bentArrow">
            <a:avLst>
              <a:gd name="adj1" fmla="val 10740"/>
              <a:gd name="adj2" fmla="val 10294"/>
              <a:gd name="adj3" fmla="val 25000"/>
              <a:gd name="adj4" fmla="val 43750"/>
            </a:avLst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40212" y="4514195"/>
            <a:ext cx="266429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Jeu de paramètres optimisé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4121" y="2889073"/>
            <a:ext cx="2280359" cy="12277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dirty="0" smtClean="0"/>
          </a:p>
        </p:txBody>
      </p:sp>
      <p:sp>
        <p:nvSpPr>
          <p:cNvPr id="21" name="ZoneTexte 20"/>
          <p:cNvSpPr txBox="1"/>
          <p:nvPr/>
        </p:nvSpPr>
        <p:spPr>
          <a:xfrm>
            <a:off x="408757" y="2964680"/>
            <a:ext cx="1512417" cy="98488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dirty="0" smtClean="0"/>
              <a:t>Bibliothèque de formulations de lois de comportement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1963333" y="2393881"/>
            <a:ext cx="1024491" cy="105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èche droite 23"/>
          <p:cNvSpPr/>
          <p:nvPr/>
        </p:nvSpPr>
        <p:spPr>
          <a:xfrm>
            <a:off x="349513" y="5334075"/>
            <a:ext cx="850875" cy="2880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25" name="ZoneTexte 24"/>
          <p:cNvSpPr txBox="1"/>
          <p:nvPr/>
        </p:nvSpPr>
        <p:spPr>
          <a:xfrm>
            <a:off x="1403648" y="5229200"/>
            <a:ext cx="7345064" cy="49244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dirty="0" smtClean="0"/>
              <a:t>L’objectif est que l’utilisateur n’intervienne qu’au niveau des essais utilisés et des formulations de loi de comportement</a:t>
            </a:r>
          </a:p>
        </p:txBody>
      </p:sp>
      <p:sp>
        <p:nvSpPr>
          <p:cNvPr id="26" name="Flèche droite 25"/>
          <p:cNvSpPr/>
          <p:nvPr/>
        </p:nvSpPr>
        <p:spPr>
          <a:xfrm>
            <a:off x="349513" y="5910139"/>
            <a:ext cx="850875" cy="2880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1403648" y="5805264"/>
            <a:ext cx="7560840" cy="49244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dirty="0" smtClean="0"/>
              <a:t>L’utilisateur pourra ensuite utiliser les informations obtenues dans un calcul de structure utilisant </a:t>
            </a:r>
            <a:r>
              <a:rPr lang="fr-FR" sz="1600" dirty="0" err="1" smtClean="0"/>
              <a:t>MFront</a:t>
            </a:r>
            <a:endParaRPr lang="fr-FR" sz="16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184121" y="4365575"/>
            <a:ext cx="266429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Jeu de paramètres initial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2843808" y="2636912"/>
            <a:ext cx="792338" cy="201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èche gauche 29"/>
          <p:cNvSpPr/>
          <p:nvPr/>
        </p:nvSpPr>
        <p:spPr>
          <a:xfrm>
            <a:off x="6295097" y="3469207"/>
            <a:ext cx="737182" cy="232515"/>
          </a:xfrm>
          <a:prstGeom prst="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31" name="Flèche gauche 30"/>
          <p:cNvSpPr/>
          <p:nvPr/>
        </p:nvSpPr>
        <p:spPr>
          <a:xfrm rot="10800000">
            <a:off x="6413647" y="3735264"/>
            <a:ext cx="737182" cy="232515"/>
          </a:xfrm>
          <a:prstGeom prst="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32" name="ZoneTexte 31"/>
          <p:cNvSpPr txBox="1"/>
          <p:nvPr/>
        </p:nvSpPr>
        <p:spPr>
          <a:xfrm>
            <a:off x="6275540" y="3139365"/>
            <a:ext cx="904662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fr-FR" sz="1600" dirty="0" smtClean="0"/>
              <a:t>itérations</a:t>
            </a:r>
          </a:p>
        </p:txBody>
      </p:sp>
    </p:spTree>
    <p:extLst>
      <p:ext uri="{BB962C8B-B14F-4D97-AF65-F5344CB8AC3E}">
        <p14:creationId xmlns:p14="http://schemas.microsoft.com/office/powerpoint/2010/main" val="390425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1" grpId="0" animBg="1"/>
      <p:bldP spid="13" grpId="0" animBg="1"/>
      <p:bldP spid="14" grpId="0"/>
      <p:bldP spid="17" grpId="0" animBg="1"/>
      <p:bldP spid="18" grpId="0" animBg="1"/>
      <p:bldP spid="24" grpId="0" animBg="1"/>
      <p:bldP spid="25" grpId="0"/>
      <p:bldP spid="26" grpId="0" animBg="1"/>
      <p:bldP spid="27" grpId="0"/>
      <p:bldP spid="30" grpId="0" animBg="1"/>
      <p:bldP spid="31" grpId="0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95287" y="908720"/>
            <a:ext cx="8353425" cy="4857750"/>
          </a:xfrm>
        </p:spPr>
        <p:txBody>
          <a:bodyPr/>
          <a:lstStyle/>
          <a:p>
            <a:r>
              <a:rPr lang="fr-FR" dirty="0" smtClean="0"/>
              <a:t>MAP : </a:t>
            </a:r>
            <a:r>
              <a:rPr lang="fr-FR" dirty="0" err="1" smtClean="0"/>
              <a:t>Material</a:t>
            </a:r>
            <a:r>
              <a:rPr lang="fr-FR" dirty="0" smtClean="0"/>
              <a:t> </a:t>
            </a:r>
            <a:r>
              <a:rPr lang="fr-FR" dirty="0" err="1" smtClean="0"/>
              <a:t>Ageing</a:t>
            </a:r>
            <a:r>
              <a:rPr lang="fr-FR" dirty="0" smtClean="0"/>
              <a:t> Plateforme</a:t>
            </a:r>
          </a:p>
          <a:p>
            <a:r>
              <a:rPr lang="fr-FR" dirty="0" smtClean="0"/>
              <a:t>Plateforme de rationalisation et de capitalisation des codes et outils de calcul du département MMC d’EDF R&amp;D</a:t>
            </a:r>
          </a:p>
          <a:p>
            <a:pPr lvl="1"/>
            <a:r>
              <a:rPr lang="fr-FR" dirty="0" smtClean="0"/>
              <a:t>Capitalisation des codes, création de chainage, de librairies, ….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marL="180000" lvl="1" indent="0">
              <a:buNone/>
            </a:pPr>
            <a:endParaRPr lang="fr-FR" dirty="0"/>
          </a:p>
          <a:p>
            <a:pPr lvl="1"/>
            <a:r>
              <a:rPr lang="fr-FR" dirty="0" smtClean="0"/>
              <a:t>Accessibilité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Présence de cas tests pour s’assurer du bon fonctionnement des composants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1116656" y="3237724"/>
            <a:ext cx="449043" cy="298850"/>
          </a:xfrm>
          <a:prstGeom prst="can">
            <a:avLst>
              <a:gd name="adj" fmla="val 25000"/>
            </a:avLst>
          </a:prstGeom>
          <a:solidFill>
            <a:srgbClr val="000000"/>
          </a:solidFill>
          <a:ln w="9525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+mn-cs"/>
              </a:rPr>
              <a:t>M</a:t>
            </a: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1116656" y="2998644"/>
            <a:ext cx="449043" cy="298850"/>
          </a:xfrm>
          <a:prstGeom prst="can">
            <a:avLst>
              <a:gd name="adj" fmla="val 25000"/>
            </a:avLst>
          </a:prstGeom>
          <a:solidFill>
            <a:srgbClr val="000000"/>
          </a:solidFill>
          <a:ln w="9525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+mn-cs"/>
              </a:rPr>
              <a:t>M</a:t>
            </a: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1116656" y="2759564"/>
            <a:ext cx="449043" cy="298850"/>
          </a:xfrm>
          <a:prstGeom prst="can">
            <a:avLst>
              <a:gd name="adj" fmla="val 25000"/>
            </a:avLst>
          </a:prstGeom>
          <a:solidFill>
            <a:srgbClr val="000000"/>
          </a:solidFill>
          <a:ln w="95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  <a:cs typeface="+mn-cs"/>
              </a:rPr>
              <a:t>M</a:t>
            </a:r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1758146" y="3237724"/>
            <a:ext cx="449043" cy="29885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fr-FR" sz="24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1758146" y="2998644"/>
            <a:ext cx="449043" cy="29885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fr-FR" sz="24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1758146" y="2759564"/>
            <a:ext cx="449043" cy="29885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fr-FR" sz="24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1758146" y="2520484"/>
            <a:ext cx="449043" cy="29885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fr-FR" sz="24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2399636" y="3237724"/>
            <a:ext cx="449043" cy="298850"/>
          </a:xfrm>
          <a:prstGeom prst="can">
            <a:avLst>
              <a:gd name="adj" fmla="val 25000"/>
            </a:avLst>
          </a:prstGeom>
          <a:solidFill>
            <a:srgbClr val="CC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fr-FR" sz="2400" b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2399636" y="2998644"/>
            <a:ext cx="449043" cy="298850"/>
          </a:xfrm>
          <a:prstGeom prst="can">
            <a:avLst>
              <a:gd name="adj" fmla="val 25000"/>
            </a:avLst>
          </a:prstGeom>
          <a:solidFill>
            <a:srgbClr val="CC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fr-F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5" name="Organigramme : Disque magnétique 14"/>
          <p:cNvSpPr/>
          <p:nvPr/>
        </p:nvSpPr>
        <p:spPr bwMode="auto">
          <a:xfrm>
            <a:off x="1048487" y="2329955"/>
            <a:ext cx="1924483" cy="1400869"/>
          </a:xfrm>
          <a:prstGeom prst="flowChartMagneticDisk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II/ Architecture du composant</a:t>
            </a:r>
          </a:p>
        </p:txBody>
      </p:sp>
      <p:grpSp>
        <p:nvGrpSpPr>
          <p:cNvPr id="6" name="Group 232"/>
          <p:cNvGrpSpPr>
            <a:grpSpLocks/>
          </p:cNvGrpSpPr>
          <p:nvPr/>
        </p:nvGrpSpPr>
        <p:grpSpPr bwMode="auto">
          <a:xfrm>
            <a:off x="6804248" y="2683970"/>
            <a:ext cx="533400" cy="381000"/>
            <a:chOff x="4704" y="480"/>
            <a:chExt cx="336" cy="240"/>
          </a:xfrm>
        </p:grpSpPr>
        <p:sp>
          <p:nvSpPr>
            <p:cNvPr id="7" name="AutoShape 60"/>
            <p:cNvSpPr>
              <a:spLocks noChangeArrowheads="1"/>
            </p:cNvSpPr>
            <p:nvPr/>
          </p:nvSpPr>
          <p:spPr bwMode="auto">
            <a:xfrm>
              <a:off x="4704" y="480"/>
              <a:ext cx="336" cy="24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fr-FR" sz="24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" name="Oval 61"/>
            <p:cNvSpPr>
              <a:spLocks noChangeArrowheads="1"/>
            </p:cNvSpPr>
            <p:nvPr/>
          </p:nvSpPr>
          <p:spPr bwMode="auto">
            <a:xfrm>
              <a:off x="4752" y="57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fr-FR"/>
            </a:p>
          </p:txBody>
        </p:sp>
        <p:sp>
          <p:nvSpPr>
            <p:cNvPr id="9" name="Oval 62"/>
            <p:cNvSpPr>
              <a:spLocks noChangeArrowheads="1"/>
            </p:cNvSpPr>
            <p:nvPr/>
          </p:nvSpPr>
          <p:spPr bwMode="auto">
            <a:xfrm>
              <a:off x="4848" y="67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fr-FR"/>
            </a:p>
          </p:txBody>
        </p:sp>
        <p:sp>
          <p:nvSpPr>
            <p:cNvPr id="10" name="Oval 63"/>
            <p:cNvSpPr>
              <a:spLocks noChangeArrowheads="1"/>
            </p:cNvSpPr>
            <p:nvPr/>
          </p:nvSpPr>
          <p:spPr bwMode="auto">
            <a:xfrm>
              <a:off x="4944" y="576"/>
              <a:ext cx="48" cy="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fr-FR"/>
            </a:p>
          </p:txBody>
        </p:sp>
      </p:grpSp>
      <p:sp>
        <p:nvSpPr>
          <p:cNvPr id="11" name="Text Box 65"/>
          <p:cNvSpPr txBox="1">
            <a:spLocks noChangeArrowheads="1"/>
          </p:cNvSpPr>
          <p:nvPr/>
        </p:nvSpPr>
        <p:spPr bwMode="auto">
          <a:xfrm>
            <a:off x="6649889" y="3208640"/>
            <a:ext cx="992188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fr-FR" dirty="0">
                <a:solidFill>
                  <a:schemeClr val="accent1"/>
                </a:solidFill>
              </a:rPr>
              <a:t>libraries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697" y="2354650"/>
            <a:ext cx="2349473" cy="170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65"/>
          <p:cNvSpPr txBox="1">
            <a:spLocks noChangeArrowheads="1"/>
          </p:cNvSpPr>
          <p:nvPr/>
        </p:nvSpPr>
        <p:spPr bwMode="auto">
          <a:xfrm>
            <a:off x="5016034" y="2447242"/>
            <a:ext cx="1106487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fr-FR">
                <a:solidFill>
                  <a:schemeClr val="accent1"/>
                </a:solidFill>
              </a:rPr>
              <a:t>schemes</a:t>
            </a:r>
          </a:p>
        </p:txBody>
      </p:sp>
      <p:grpSp>
        <p:nvGrpSpPr>
          <p:cNvPr id="27" name="Groupe 38"/>
          <p:cNvGrpSpPr>
            <a:grpSpLocks/>
          </p:cNvGrpSpPr>
          <p:nvPr/>
        </p:nvGrpSpPr>
        <p:grpSpPr bwMode="auto">
          <a:xfrm>
            <a:off x="1491383" y="4278314"/>
            <a:ext cx="1533054" cy="1271509"/>
            <a:chOff x="3000364" y="4343400"/>
            <a:chExt cx="2159000" cy="2211773"/>
          </a:xfrm>
        </p:grpSpPr>
        <p:grpSp>
          <p:nvGrpSpPr>
            <p:cNvPr id="28" name="Group 54"/>
            <p:cNvGrpSpPr>
              <a:grpSpLocks/>
            </p:cNvGrpSpPr>
            <p:nvPr/>
          </p:nvGrpSpPr>
          <p:grpSpPr bwMode="auto">
            <a:xfrm>
              <a:off x="3000364" y="4343400"/>
              <a:ext cx="2159000" cy="2039938"/>
              <a:chOff x="1056" y="2640"/>
              <a:chExt cx="1360" cy="1285"/>
            </a:xfrm>
          </p:grpSpPr>
          <p:pic>
            <p:nvPicPr>
              <p:cNvPr id="30" name="Picture 46" descr="\\.host\Shared Folders\user\MAP\reunions\reunion_technique_MMC_20120514\stock-illustration-3215941-laptop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" y="2640"/>
                <a:ext cx="1360" cy="1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1" name="Group 53"/>
              <p:cNvGrpSpPr>
                <a:grpSpLocks/>
              </p:cNvGrpSpPr>
              <p:nvPr/>
            </p:nvGrpSpPr>
            <p:grpSpPr bwMode="auto">
              <a:xfrm>
                <a:off x="1152" y="2824"/>
                <a:ext cx="804" cy="573"/>
                <a:chOff x="2400" y="2848"/>
                <a:chExt cx="804" cy="573"/>
              </a:xfrm>
            </p:grpSpPr>
            <p:graphicFrame>
              <p:nvGraphicFramePr>
                <p:cNvPr id="32" name="Object 50"/>
                <p:cNvGraphicFramePr>
                  <a:graphicFrameLocks noChangeAspect="1"/>
                </p:cNvGraphicFramePr>
                <p:nvPr/>
              </p:nvGraphicFramePr>
              <p:xfrm>
                <a:off x="2400" y="2880"/>
                <a:ext cx="227" cy="2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68" name="Image bitmap" r:id="rId5" imgW="638264" imgH="581106" progId="PBrush">
                        <p:embed/>
                      </p:oleObj>
                    </mc:Choice>
                    <mc:Fallback>
                      <p:oleObj name="Image bitmap" r:id="rId5" imgW="638264" imgH="581106" progId="PBrush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0" y="2880"/>
                              <a:ext cx="227" cy="2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3" name="Text Box 51"/>
                <p:cNvSpPr txBox="1">
                  <a:spLocks noChangeArrowheads="1"/>
                </p:cNvSpPr>
                <p:nvPr/>
              </p:nvSpPr>
              <p:spPr bwMode="auto">
                <a:xfrm rot="20400000">
                  <a:off x="2469" y="2848"/>
                  <a:ext cx="735" cy="5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fr-FR" sz="2800" dirty="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MAP</a:t>
                  </a:r>
                </a:p>
              </p:txBody>
            </p:sp>
          </p:grpSp>
        </p:grpSp>
        <p:sp>
          <p:nvSpPr>
            <p:cNvPr id="29" name="Text Box 231"/>
            <p:cNvSpPr txBox="1">
              <a:spLocks noChangeArrowheads="1"/>
            </p:cNvSpPr>
            <p:nvPr/>
          </p:nvSpPr>
          <p:spPr bwMode="auto">
            <a:xfrm>
              <a:off x="3063336" y="6019799"/>
              <a:ext cx="1452029" cy="5353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fr-FR" sz="1400" dirty="0">
                  <a:solidFill>
                    <a:schemeClr val="accent1"/>
                  </a:solidFill>
                </a:rPr>
                <a:t>installation</a:t>
              </a:r>
            </a:p>
          </p:txBody>
        </p:sp>
      </p:grpSp>
      <p:grpSp>
        <p:nvGrpSpPr>
          <p:cNvPr id="34" name="Groupe 37"/>
          <p:cNvGrpSpPr>
            <a:grpSpLocks/>
          </p:cNvGrpSpPr>
          <p:nvPr/>
        </p:nvGrpSpPr>
        <p:grpSpPr bwMode="auto">
          <a:xfrm>
            <a:off x="6314690" y="4259018"/>
            <a:ext cx="1817315" cy="1052858"/>
            <a:chOff x="6248400" y="4724400"/>
            <a:chExt cx="2209800" cy="1347788"/>
          </a:xfrm>
        </p:grpSpPr>
        <p:pic>
          <p:nvPicPr>
            <p:cNvPr id="35" name="Picture 58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4724400"/>
              <a:ext cx="2209800" cy="134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6" name="Text Box 230"/>
            <p:cNvSpPr txBox="1">
              <a:spLocks noChangeArrowheads="1"/>
            </p:cNvSpPr>
            <p:nvPr/>
          </p:nvSpPr>
          <p:spPr bwMode="auto">
            <a:xfrm>
              <a:off x="6701130" y="5487826"/>
              <a:ext cx="1424641" cy="472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fr-FR" dirty="0">
                  <a:solidFill>
                    <a:schemeClr val="accent1"/>
                  </a:solidFill>
                </a:rPr>
                <a:t>interface</a:t>
              </a:r>
            </a:p>
          </p:txBody>
        </p:sp>
      </p:grpSp>
      <p:grpSp>
        <p:nvGrpSpPr>
          <p:cNvPr id="37" name="Groupe 41"/>
          <p:cNvGrpSpPr>
            <a:grpSpLocks/>
          </p:cNvGrpSpPr>
          <p:nvPr/>
        </p:nvGrpSpPr>
        <p:grpSpPr bwMode="auto">
          <a:xfrm>
            <a:off x="3540200" y="4188752"/>
            <a:ext cx="2063599" cy="1348547"/>
            <a:chOff x="3570202" y="4372844"/>
            <a:chExt cx="3553675" cy="2131169"/>
          </a:xfrm>
        </p:grpSpPr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7685" y="4372844"/>
              <a:ext cx="2766192" cy="1727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 Box 231"/>
            <p:cNvSpPr txBox="1">
              <a:spLocks noChangeArrowheads="1"/>
            </p:cNvSpPr>
            <p:nvPr/>
          </p:nvSpPr>
          <p:spPr bwMode="auto">
            <a:xfrm>
              <a:off x="3570202" y="5677145"/>
              <a:ext cx="2338057" cy="8268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fr-FR" sz="1400" dirty="0">
                  <a:solidFill>
                    <a:schemeClr val="accent1"/>
                  </a:solidFill>
                </a:rPr>
                <a:t>deported access</a:t>
              </a:r>
            </a:p>
          </p:txBody>
        </p:sp>
      </p:grpSp>
      <p:sp>
        <p:nvSpPr>
          <p:cNvPr id="4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572000" y="6381328"/>
            <a:ext cx="3888432" cy="153888"/>
          </a:xfrm>
        </p:spPr>
        <p:txBody>
          <a:bodyPr/>
          <a:lstStyle/>
          <a:p>
            <a:r>
              <a:rPr lang="fr-FR" dirty="0" smtClean="0"/>
              <a:t>Journée Utilisateurs </a:t>
            </a:r>
            <a:r>
              <a:rPr lang="fr-FR" dirty="0" err="1" smtClean="0"/>
              <a:t>Mfront</a:t>
            </a:r>
            <a:endParaRPr lang="fr-FR" dirty="0"/>
          </a:p>
        </p:txBody>
      </p:sp>
      <p:sp>
        <p:nvSpPr>
          <p:cNvPr id="25" name="Text Box 64"/>
          <p:cNvSpPr txBox="1">
            <a:spLocks noChangeArrowheads="1"/>
          </p:cNvSpPr>
          <p:nvPr/>
        </p:nvSpPr>
        <p:spPr bwMode="auto">
          <a:xfrm>
            <a:off x="2310095" y="2504296"/>
            <a:ext cx="676237" cy="29511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fr-FR" dirty="0">
                <a:solidFill>
                  <a:schemeClr val="accent1"/>
                </a:solidFill>
              </a:rPr>
              <a:t>codes</a:t>
            </a:r>
          </a:p>
        </p:txBody>
      </p:sp>
    </p:spTree>
    <p:extLst>
      <p:ext uri="{BB962C8B-B14F-4D97-AF65-F5344CB8AC3E}">
        <p14:creationId xmlns:p14="http://schemas.microsoft.com/office/powerpoint/2010/main" val="868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II/ Architecture du composant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ADAO :</a:t>
            </a:r>
          </a:p>
          <a:p>
            <a:pPr marL="180000" lvl="1" indent="0">
              <a:buNone/>
            </a:pPr>
            <a:r>
              <a:rPr lang="fr-FR" altLang="fr-FR" dirty="0" smtClean="0"/>
              <a:t>	Assimilation </a:t>
            </a:r>
            <a:r>
              <a:rPr lang="fr-FR" altLang="fr-FR" dirty="0"/>
              <a:t>de Données et Aide à </a:t>
            </a:r>
            <a:r>
              <a:rPr lang="fr-FR" altLang="fr-FR" dirty="0" smtClean="0"/>
              <a:t>l’Optimisation</a:t>
            </a:r>
          </a:p>
          <a:p>
            <a:r>
              <a:rPr lang="fr-FR" dirty="0" smtClean="0"/>
              <a:t>Module ADAO intégré dans la plateforme </a:t>
            </a:r>
            <a:r>
              <a:rPr lang="fr-FR" dirty="0" err="1" smtClean="0"/>
              <a:t>Salome</a:t>
            </a:r>
            <a:endParaRPr lang="fr-FR" dirty="0"/>
          </a:p>
          <a:p>
            <a:r>
              <a:rPr lang="fr-FR" altLang="fr-FR" dirty="0"/>
              <a:t>Environnement pour </a:t>
            </a:r>
            <a:r>
              <a:rPr lang="fr-FR" altLang="fr-FR" dirty="0">
                <a:solidFill>
                  <a:srgbClr val="FF0000"/>
                </a:solidFill>
              </a:rPr>
              <a:t>faciliter le développement </a:t>
            </a:r>
            <a:r>
              <a:rPr lang="fr-FR" altLang="fr-FR" dirty="0"/>
              <a:t>et la </a:t>
            </a:r>
            <a:r>
              <a:rPr lang="fr-FR" altLang="fr-FR" dirty="0">
                <a:solidFill>
                  <a:srgbClr val="FF0000"/>
                </a:solidFill>
              </a:rPr>
              <a:t>mise </a:t>
            </a:r>
            <a:r>
              <a:rPr lang="fr-FR" altLang="fr-FR" dirty="0" smtClean="0">
                <a:solidFill>
                  <a:srgbClr val="FF0000"/>
                </a:solidFill>
              </a:rPr>
              <a:t> en </a:t>
            </a:r>
            <a:r>
              <a:rPr lang="fr-FR" altLang="fr-FR" dirty="0">
                <a:solidFill>
                  <a:srgbClr val="FF0000"/>
                </a:solidFill>
              </a:rPr>
              <a:t>œuvre</a:t>
            </a:r>
            <a:r>
              <a:rPr lang="fr-FR" altLang="fr-FR" dirty="0"/>
              <a:t> des </a:t>
            </a:r>
            <a:r>
              <a:rPr lang="fr-FR" altLang="fr-FR" dirty="0">
                <a:solidFill>
                  <a:srgbClr val="FF0000"/>
                </a:solidFill>
              </a:rPr>
              <a:t>études</a:t>
            </a:r>
            <a:r>
              <a:rPr lang="fr-FR" altLang="fr-FR" dirty="0"/>
              <a:t> avec de </a:t>
            </a:r>
            <a:r>
              <a:rPr lang="fr-FR" altLang="fr-FR" dirty="0">
                <a:solidFill>
                  <a:srgbClr val="FF0000"/>
                </a:solidFill>
              </a:rPr>
              <a:t>l’assimilation de </a:t>
            </a:r>
            <a:r>
              <a:rPr lang="fr-FR" altLang="fr-FR" dirty="0" smtClean="0">
                <a:solidFill>
                  <a:srgbClr val="FF0000"/>
                </a:solidFill>
              </a:rPr>
              <a:t>données</a:t>
            </a:r>
            <a:endParaRPr lang="fr-FR" altLang="fr-FR" u="sng" dirty="0">
              <a:solidFill>
                <a:srgbClr val="FF0000"/>
              </a:solidFill>
            </a:endParaRPr>
          </a:p>
          <a:p>
            <a:r>
              <a:rPr lang="fr-FR" altLang="fr-FR" dirty="0" smtClean="0"/>
              <a:t>Contenu d’ADAO :</a:t>
            </a:r>
          </a:p>
          <a:p>
            <a:pPr lvl="1">
              <a:lnSpc>
                <a:spcPct val="90000"/>
              </a:lnSpc>
            </a:pPr>
            <a:r>
              <a:rPr lang="fr-FR" altLang="fr-FR" dirty="0" smtClean="0">
                <a:solidFill>
                  <a:srgbClr val="FF0000"/>
                </a:solidFill>
              </a:rPr>
              <a:t>Méthodes</a:t>
            </a:r>
            <a:r>
              <a:rPr lang="fr-FR" altLang="fr-FR" dirty="0" smtClean="0"/>
              <a:t> </a:t>
            </a:r>
            <a:r>
              <a:rPr lang="fr-FR" altLang="fr-FR" dirty="0"/>
              <a:t>d’Assimilation de Données et d’Optimisation</a:t>
            </a:r>
          </a:p>
          <a:p>
            <a:pPr lvl="1">
              <a:lnSpc>
                <a:spcPct val="90000"/>
              </a:lnSpc>
            </a:pPr>
            <a:r>
              <a:rPr lang="fr-FR" altLang="fr-FR" dirty="0">
                <a:solidFill>
                  <a:srgbClr val="FF0000"/>
                </a:solidFill>
              </a:rPr>
              <a:t>M</a:t>
            </a:r>
            <a:r>
              <a:rPr lang="fr-FR" altLang="fr-FR" dirty="0" smtClean="0">
                <a:solidFill>
                  <a:srgbClr val="FF0000"/>
                </a:solidFill>
              </a:rPr>
              <a:t>oyens </a:t>
            </a:r>
            <a:r>
              <a:rPr lang="fr-FR" altLang="fr-FR" dirty="0">
                <a:solidFill>
                  <a:srgbClr val="FF0000"/>
                </a:solidFill>
              </a:rPr>
              <a:t>robustes et objectifs</a:t>
            </a:r>
            <a:r>
              <a:rPr lang="fr-FR" altLang="fr-FR" dirty="0"/>
              <a:t> de concilier calculs et mesures</a:t>
            </a:r>
          </a:p>
          <a:p>
            <a:pPr lvl="1">
              <a:lnSpc>
                <a:spcPct val="90000"/>
              </a:lnSpc>
            </a:pPr>
            <a:r>
              <a:rPr lang="fr-FR" altLang="fr-FR" dirty="0" smtClean="0">
                <a:solidFill>
                  <a:srgbClr val="FF0000"/>
                </a:solidFill>
              </a:rPr>
              <a:t>Expérience </a:t>
            </a:r>
            <a:r>
              <a:rPr lang="fr-FR" altLang="fr-FR" dirty="0">
                <a:solidFill>
                  <a:srgbClr val="FF0000"/>
                </a:solidFill>
              </a:rPr>
              <a:t>numérique très efficace d’optimisation</a:t>
            </a:r>
            <a:r>
              <a:rPr lang="fr-FR" altLang="fr-FR" dirty="0"/>
              <a:t> : méthodes </a:t>
            </a:r>
            <a:r>
              <a:rPr lang="fr-FR" altLang="fr-FR" dirty="0" err="1"/>
              <a:t>variationnelles</a:t>
            </a:r>
            <a:r>
              <a:rPr lang="fr-FR" altLang="fr-FR" dirty="0"/>
              <a:t>, filtrage, méta-heuristiques, méthodes stochastiques…</a:t>
            </a:r>
          </a:p>
          <a:p>
            <a:pPr lvl="1">
              <a:lnSpc>
                <a:spcPct val="90000"/>
              </a:lnSpc>
            </a:pPr>
            <a:r>
              <a:rPr lang="fr-FR" altLang="fr-FR" dirty="0" smtClean="0"/>
              <a:t>Traitement d’objectifs </a:t>
            </a:r>
            <a:r>
              <a:rPr lang="fr-FR" altLang="fr-FR" dirty="0"/>
              <a:t>plus complexes, comme des quantiles…</a:t>
            </a:r>
          </a:p>
          <a:p>
            <a:pPr lvl="1">
              <a:lnSpc>
                <a:spcPct val="90000"/>
              </a:lnSpc>
            </a:pPr>
            <a:r>
              <a:rPr lang="fr-FR" altLang="fr-FR" dirty="0" smtClean="0"/>
              <a:t>….</a:t>
            </a:r>
            <a:endParaRPr lang="fr-FR" altLang="fr-FR" dirty="0"/>
          </a:p>
          <a:p>
            <a:pPr lvl="1"/>
            <a:endParaRPr lang="fr-FR" alt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Utilisateurs Mfront</a:t>
            </a:r>
            <a:endParaRPr lang="fr-FR" dirty="0"/>
          </a:p>
        </p:txBody>
      </p:sp>
      <p:pic>
        <p:nvPicPr>
          <p:cNvPr id="5" name="Picture 5" descr="\\vmware-host\Shared Folders\HostPDF\20140522_Expose_AD_en_seminaire_AMA\materiel\ADAO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036958"/>
            <a:ext cx="1008360" cy="121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1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II/ Architecture du composant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019522"/>
            <a:ext cx="8353425" cy="4857750"/>
          </a:xfrm>
        </p:spPr>
        <p:txBody>
          <a:bodyPr/>
          <a:lstStyle/>
          <a:p>
            <a:r>
              <a:rPr lang="fr-FR" dirty="0" smtClean="0"/>
              <a:t>ADAO : prérequis pour l’utilisation de méthodes d’assimilation de données :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>
                <a:solidFill>
                  <a:srgbClr val="FF0000"/>
                </a:solidFill>
              </a:rPr>
              <a:t>Des mesures sur un système </a:t>
            </a:r>
            <a:r>
              <a:rPr lang="fr-FR" dirty="0"/>
              <a:t>et, si possible, un avis sur leur qualité et </a:t>
            </a:r>
            <a:r>
              <a:rPr lang="fr-FR" dirty="0" smtClean="0"/>
              <a:t>leur représentativité</a:t>
            </a:r>
            <a:endParaRPr lang="fr-FR" dirty="0"/>
          </a:p>
          <a:p>
            <a:pPr lvl="1"/>
            <a:r>
              <a:rPr lang="fr-FR" dirty="0">
                <a:solidFill>
                  <a:srgbClr val="FF0000"/>
                </a:solidFill>
              </a:rPr>
              <a:t>Des simulations représentant ce même système</a:t>
            </a:r>
            <a:r>
              <a:rPr lang="fr-FR" dirty="0"/>
              <a:t>, de type « étude », et, si possible, un avis sur leur qualité et leur représentativité</a:t>
            </a:r>
          </a:p>
          <a:p>
            <a:pPr lvl="1"/>
            <a:r>
              <a:rPr lang="fr-FR" dirty="0"/>
              <a:t>Une idée a priori raisonnable de l’état du système</a:t>
            </a:r>
          </a:p>
          <a:p>
            <a:pPr lvl="1"/>
            <a:r>
              <a:rPr lang="fr-FR" dirty="0"/>
              <a:t>(Toute(s) information(s) supplémentaire(s) de connaissance du système)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Utilisateurs Mfront</a:t>
            </a:r>
            <a:endParaRPr lang="fr-FR" dirty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67544" y="1379908"/>
            <a:ext cx="3581400" cy="2133600"/>
            <a:chOff x="144" y="576"/>
            <a:chExt cx="2256" cy="1344"/>
          </a:xfrm>
        </p:grpSpPr>
        <p:pic>
          <p:nvPicPr>
            <p:cNvPr id="6" name="Picture 6" descr="C:\tmp\new\20120403_Reseau_AD_et_reseau_Incertitudes\mini-coeur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720"/>
              <a:ext cx="499" cy="1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7" descr="C:\tmp\new\20120403_Reseau_AD_et_reseau_Incertitudes\courbe_mesur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912"/>
              <a:ext cx="1152" cy="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152" y="1296"/>
              <a:ext cx="651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altLang="fr-FR" sz="4800" dirty="0"/>
                <a:t>. . .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" y="576"/>
              <a:ext cx="2256" cy="134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067" y="624"/>
              <a:ext cx="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altLang="fr-FR" sz="2400" i="1"/>
                <a:t>Mesures</a:t>
              </a:r>
            </a:p>
          </p:txBody>
        </p:sp>
      </p:grpSp>
      <p:grpSp>
        <p:nvGrpSpPr>
          <p:cNvPr id="11" name="Group 23"/>
          <p:cNvGrpSpPr>
            <a:grpSpLocks/>
          </p:cNvGrpSpPr>
          <p:nvPr/>
        </p:nvGrpSpPr>
        <p:grpSpPr bwMode="auto">
          <a:xfrm>
            <a:off x="5039544" y="1379908"/>
            <a:ext cx="3581400" cy="2133600"/>
            <a:chOff x="3120" y="576"/>
            <a:chExt cx="2256" cy="1344"/>
          </a:xfrm>
        </p:grpSpPr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864"/>
              <a:ext cx="768" cy="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4" descr="C:\tmp\new\20120403_Reseau_AD_et_reseau_Incertitudes\code_as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" y="1008"/>
              <a:ext cx="812" cy="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5" descr="C:\tmp\new\20120403_Reseau_AD_et_reseau_Incertitudes\code_saturn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1008"/>
              <a:ext cx="384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4128" y="1296"/>
              <a:ext cx="651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altLang="fr-FR" sz="4800"/>
                <a:t>. . .</a:t>
              </a:r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3120" y="576"/>
              <a:ext cx="2256" cy="134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3744" y="624"/>
              <a:ext cx="11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altLang="fr-FR" sz="2400" i="1"/>
                <a:t>Simulations</a:t>
              </a:r>
            </a:p>
          </p:txBody>
        </p:sp>
      </p:grpSp>
      <p:sp>
        <p:nvSpPr>
          <p:cNvPr id="18" name="Flèche droite 17"/>
          <p:cNvSpPr/>
          <p:nvPr/>
        </p:nvSpPr>
        <p:spPr>
          <a:xfrm>
            <a:off x="349513" y="5838132"/>
            <a:ext cx="850875" cy="2880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9" name="ZoneTexte 18"/>
          <p:cNvSpPr txBox="1"/>
          <p:nvPr/>
        </p:nvSpPr>
        <p:spPr>
          <a:xfrm>
            <a:off x="1403648" y="5733257"/>
            <a:ext cx="7632848" cy="49244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dirty="0"/>
              <a:t>Choix restrictif de proposer dans ADAO des techniques d’optimisation </a:t>
            </a:r>
            <a:r>
              <a:rPr lang="fr-FR" sz="1600" dirty="0">
                <a:solidFill>
                  <a:srgbClr val="FF0000"/>
                </a:solidFill>
              </a:rPr>
              <a:t>robustes</a:t>
            </a:r>
            <a:r>
              <a:rPr lang="fr-FR" sz="1600" dirty="0"/>
              <a:t>, </a:t>
            </a:r>
            <a:r>
              <a:rPr lang="fr-FR" sz="1600" dirty="0">
                <a:solidFill>
                  <a:srgbClr val="FF0000"/>
                </a:solidFill>
              </a:rPr>
              <a:t>éprouvées</a:t>
            </a:r>
            <a:r>
              <a:rPr lang="fr-FR" sz="1600" dirty="0"/>
              <a:t>, </a:t>
            </a:r>
            <a:r>
              <a:rPr lang="fr-FR" sz="1600" dirty="0">
                <a:solidFill>
                  <a:srgbClr val="FF0000"/>
                </a:solidFill>
              </a:rPr>
              <a:t>aisées à paramétrer et performantes</a:t>
            </a:r>
            <a:endParaRPr lang="fr-F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II/ Architecture du composant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Diffusion du composant d’identification :</a:t>
            </a:r>
          </a:p>
          <a:p>
            <a:r>
              <a:rPr lang="fr-FR" dirty="0" smtClean="0"/>
              <a:t>2016 : Intégré à la plateforme MAP :</a:t>
            </a:r>
          </a:p>
          <a:p>
            <a:pPr lvl="1"/>
            <a:r>
              <a:rPr lang="fr-FR" dirty="0" smtClean="0"/>
              <a:t>Interne EDF</a:t>
            </a:r>
          </a:p>
          <a:p>
            <a:pPr lvl="1"/>
            <a:r>
              <a:rPr lang="fr-FR" dirty="0" smtClean="0"/>
              <a:t>Diffusion sous forme de licence de test aux partenaires MAI :</a:t>
            </a:r>
          </a:p>
          <a:p>
            <a:pPr lvl="2"/>
            <a:r>
              <a:rPr lang="fr-FR" dirty="0" smtClean="0"/>
              <a:t>MHI</a:t>
            </a:r>
          </a:p>
          <a:p>
            <a:pPr lvl="2"/>
            <a:r>
              <a:rPr lang="fr-FR" dirty="0" smtClean="0"/>
              <a:t>EDF </a:t>
            </a:r>
            <a:r>
              <a:rPr lang="fr-FR" dirty="0" err="1" smtClean="0"/>
              <a:t>Energy</a:t>
            </a:r>
            <a:endParaRPr lang="fr-FR" dirty="0" smtClean="0"/>
          </a:p>
          <a:p>
            <a:pPr lvl="2"/>
            <a:r>
              <a:rPr lang="fr-FR" dirty="0" smtClean="0"/>
              <a:t>CEA</a:t>
            </a:r>
          </a:p>
          <a:p>
            <a:pPr lvl="2"/>
            <a:r>
              <a:rPr lang="fr-FR" dirty="0" smtClean="0"/>
              <a:t>…</a:t>
            </a:r>
            <a:endParaRPr lang="fr-FR" dirty="0"/>
          </a:p>
          <a:p>
            <a:r>
              <a:rPr lang="fr-FR" dirty="0" smtClean="0"/>
              <a:t>2017 : Perspective de plugin intégré à </a:t>
            </a:r>
            <a:r>
              <a:rPr lang="fr-FR" dirty="0" err="1" smtClean="0"/>
              <a:t>Salome_Meca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Diffusion plus large</a:t>
            </a:r>
          </a:p>
          <a:p>
            <a:pPr lvl="1"/>
            <a:r>
              <a:rPr lang="fr-FR" dirty="0" smtClean="0"/>
              <a:t>Accord de principe</a:t>
            </a:r>
          </a:p>
          <a:p>
            <a:pPr lvl="1"/>
            <a:r>
              <a:rPr lang="fr-FR" dirty="0" smtClean="0"/>
              <a:t>Intégration faisable a priori : légers travaux d’architecture</a:t>
            </a:r>
          </a:p>
          <a:p>
            <a:pPr lvl="1"/>
            <a:r>
              <a:rPr lang="fr-FR" dirty="0" smtClean="0"/>
              <a:t>Open source (perspective)</a:t>
            </a:r>
            <a:endParaRPr lang="fr-FR" dirty="0"/>
          </a:p>
          <a:p>
            <a:r>
              <a:rPr lang="fr-FR" dirty="0" smtClean="0"/>
              <a:t>Au-delà : autre plateforme métier </a:t>
            </a:r>
            <a:r>
              <a:rPr lang="fr-FR" dirty="0" err="1" smtClean="0"/>
              <a:t>Salome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Utilisateurs Mfront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13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F Orange foncé avec photo">
  <a:themeElements>
    <a:clrScheme name="EDF_Couleurs">
      <a:dk1>
        <a:srgbClr val="7F7F7F"/>
      </a:dk1>
      <a:lt1>
        <a:srgbClr val="FFFFFF"/>
      </a:lt1>
      <a:dk2>
        <a:srgbClr val="474747"/>
      </a:dk2>
      <a:lt2>
        <a:srgbClr val="FFFFFF"/>
      </a:lt2>
      <a:accent1>
        <a:srgbClr val="FE5815"/>
      </a:accent1>
      <a:accent2>
        <a:srgbClr val="FFA02F"/>
      </a:accent2>
      <a:accent3>
        <a:srgbClr val="C4D600"/>
      </a:accent3>
      <a:accent4>
        <a:srgbClr val="509E2F"/>
      </a:accent4>
      <a:accent5>
        <a:srgbClr val="005BBB"/>
      </a:accent5>
      <a:accent6>
        <a:srgbClr val="001A70"/>
      </a:accent6>
      <a:hlink>
        <a:srgbClr val="005BBB"/>
      </a:hlink>
      <a:folHlink>
        <a:srgbClr val="001A7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36000" tIns="36000" rIns="36000" bIns="36000" rtlCol="0" anchor="ctr"/>
      <a:lstStyle>
        <a:defPPr algn="ctr"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36000" tIns="0" rIns="36000" bIns="0" rtlCol="0">
        <a:spAutoFit/>
      </a:bodyPr>
      <a:lstStyle>
        <a:defPPr>
          <a:defRPr sz="16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EDF_PPT2007_Orange_fonc___avec_photo_v1</Template>
  <TotalTime>5877</TotalTime>
  <Words>1719</Words>
  <Application>Microsoft Office PowerPoint</Application>
  <PresentationFormat>Affichage à l'écran (4:3)</PresentationFormat>
  <Paragraphs>369</Paragraphs>
  <Slides>23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Wingdings</vt:lpstr>
      <vt:lpstr>EDF Orange foncé avec photo</vt:lpstr>
      <vt:lpstr>Image bitmap</vt:lpstr>
      <vt:lpstr>Identification de paramètres de loi de comportement</vt:lpstr>
      <vt:lpstr>Contexte et objectifs</vt:lpstr>
      <vt:lpstr>Contexte et objectifs</vt:lpstr>
      <vt:lpstr>Plan de l’exposé</vt:lpstr>
      <vt:lpstr>II/ Architecture du composant</vt:lpstr>
      <vt:lpstr>II/ Architecture du composant</vt:lpstr>
      <vt:lpstr>II/ Architecture du composant</vt:lpstr>
      <vt:lpstr>II/ Architecture du composant</vt:lpstr>
      <vt:lpstr>II/ Architecture du composant</vt:lpstr>
      <vt:lpstr>III/ Fonctionnement du composant</vt:lpstr>
      <vt:lpstr>III/ Fonctionnement du composant</vt:lpstr>
      <vt:lpstr>III/ Fonctionnement du composant</vt:lpstr>
      <vt:lpstr>III/ Fonctionnement du composant</vt:lpstr>
      <vt:lpstr>III/ Fonctionnement du composant</vt:lpstr>
      <vt:lpstr>III/ Fonctionnement du composant</vt:lpstr>
      <vt:lpstr>IV/ Cas d’application</vt:lpstr>
      <vt:lpstr>IV/ Cas d’application</vt:lpstr>
      <vt:lpstr>IV/ Cas d’application</vt:lpstr>
      <vt:lpstr>IV/ Cas d’application</vt:lpstr>
      <vt:lpstr>IV/ Cas d’application</vt:lpstr>
      <vt:lpstr>IV/ Développements en cours</vt:lpstr>
      <vt:lpstr>Conclusions et perspectives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e26773</dc:creator>
  <cp:lastModifiedBy>e26773</cp:lastModifiedBy>
  <cp:revision>136</cp:revision>
  <dcterms:created xsi:type="dcterms:W3CDTF">2015-09-16T07:26:07Z</dcterms:created>
  <dcterms:modified xsi:type="dcterms:W3CDTF">2016-05-19T17:19:10Z</dcterms:modified>
</cp:coreProperties>
</file>