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59" r:id="rId2"/>
    <p:sldMasterId id="2147483868" r:id="rId3"/>
    <p:sldMasterId id="2147483877" r:id="rId4"/>
    <p:sldMasterId id="2147483887" r:id="rId5"/>
  </p:sldMasterIdLst>
  <p:notesMasterIdLst>
    <p:notesMasterId r:id="rId20"/>
  </p:notesMasterIdLst>
  <p:sldIdLst>
    <p:sldId id="262" r:id="rId6"/>
    <p:sldId id="441" r:id="rId7"/>
    <p:sldId id="371" r:id="rId8"/>
    <p:sldId id="366" r:id="rId9"/>
    <p:sldId id="370" r:id="rId10"/>
    <p:sldId id="429" r:id="rId11"/>
    <p:sldId id="430" r:id="rId12"/>
    <p:sldId id="379" r:id="rId13"/>
    <p:sldId id="439" r:id="rId14"/>
    <p:sldId id="432" r:id="rId15"/>
    <p:sldId id="437" r:id="rId16"/>
    <p:sldId id="426" r:id="rId17"/>
    <p:sldId id="427" r:id="rId18"/>
    <p:sldId id="433" r:id="rId19"/>
  </p:sldIdLst>
  <p:sldSz cx="9144000" cy="6858000" type="screen4x3"/>
  <p:notesSz cx="6669088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6666"/>
    <a:srgbClr val="102CF8"/>
    <a:srgbClr val="19EF32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6191" autoAdjust="0"/>
  </p:normalViewPr>
  <p:slideViewPr>
    <p:cSldViewPr>
      <p:cViewPr varScale="1">
        <p:scale>
          <a:sx n="100" d="100"/>
          <a:sy n="100" d="100"/>
        </p:scale>
        <p:origin x="17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50B23D-2F05-4926-9310-77792D8D010D}" type="datetimeFigureOut">
              <a:rPr lang="fr-FR"/>
              <a:pPr>
                <a:defRPr/>
              </a:pPr>
              <a:t>20/05/2016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D96A83-8621-43B6-A89E-FFAFBAC42C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2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1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Pourquoi prédire? Comment prédire?</a:t>
            </a:r>
          </a:p>
          <a:p>
            <a:r>
              <a:rPr lang="fr-FR" dirty="0" smtClean="0"/>
              <a:t>Réponse macroscopique =&gt; modèle pour reproduire (pas simple) =&gt; un modèle pour prédire</a:t>
            </a:r>
          </a:p>
          <a:p>
            <a:r>
              <a:rPr lang="fr-FR" dirty="0" smtClean="0"/>
              <a:t>Toute une école qui s’est développée autour</a:t>
            </a:r>
            <a:r>
              <a:rPr lang="fr-FR" baseline="0" dirty="0" smtClean="0"/>
              <a:t> de l’idée que pour pouvoir « mieux » prédire il fallait comprendre comment il se déformait</a:t>
            </a:r>
            <a:endParaRPr lang="fr-FR" dirty="0" smtClean="0"/>
          </a:p>
          <a:p>
            <a:r>
              <a:rPr lang="fr-FR" dirty="0" smtClean="0"/>
              <a:t>Microstructure et mécanismes : fondement de l’approche multi-échelles</a:t>
            </a:r>
          </a:p>
          <a:p>
            <a:r>
              <a:rPr lang="fr-FR" dirty="0" smtClean="0"/>
              <a:t>Remonter ces informations vers la modélisation</a:t>
            </a:r>
          </a:p>
          <a:p>
            <a:r>
              <a:rPr lang="fr-FR" dirty="0" smtClean="0"/>
              <a:t>La</a:t>
            </a:r>
            <a:r>
              <a:rPr lang="fr-FR" baseline="0" dirty="0" smtClean="0"/>
              <a:t> simulation numérique peut être une étape intermédiaire </a:t>
            </a:r>
          </a:p>
          <a:p>
            <a:r>
              <a:rPr lang="fr-FR" baseline="0" dirty="0" smtClean="0"/>
              <a:t>Matériaux </a:t>
            </a:r>
            <a:r>
              <a:rPr lang="fr-FR" baseline="0" dirty="0" err="1" smtClean="0"/>
              <a:t>polycristallins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alliges</a:t>
            </a:r>
            <a:r>
              <a:rPr lang="fr-FR" baseline="0" dirty="0" smtClean="0"/>
              <a:t> de Zr ou les aciers, </a:t>
            </a:r>
            <a:r>
              <a:rPr lang="fr-FR" baseline="0" dirty="0" err="1" smtClean="0"/>
              <a:t>SiC</a:t>
            </a:r>
            <a:r>
              <a:rPr lang="fr-FR" baseline="0" dirty="0" smtClean="0"/>
              <a:t>/</a:t>
            </a:r>
            <a:r>
              <a:rPr lang="fr-FR" baseline="0" dirty="0" err="1" smtClean="0"/>
              <a:t>SiC</a:t>
            </a:r>
            <a:r>
              <a:rPr lang="fr-FR" baseline="0" dirty="0" smtClean="0"/>
              <a:t>, bétons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90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601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916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144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53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27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0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0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0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572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037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0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D96A83-8621-43B6-A89E-FFAFBAC42C4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53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 descr="bandeau_tit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2653832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4509120"/>
            <a:ext cx="4788464" cy="1224136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3959225" y="6305550"/>
            <a:ext cx="1450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A896-E7B9-4DE5-B87F-8FB1A0629AE3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7" name="Espace réservé du numéro de diapositive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D28C3728-B85D-4FE1-8A8D-1592627DB0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5435600" y="6305550"/>
            <a:ext cx="25558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</p:spTree>
    <p:extLst>
      <p:ext uri="{BB962C8B-B14F-4D97-AF65-F5344CB8AC3E}">
        <p14:creationId xmlns:p14="http://schemas.microsoft.com/office/powerpoint/2010/main" val="125495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bandeau_page_car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75E80-3AC0-49F4-90BA-CA473B839E68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5CE806CB-3113-4C6D-8A75-7C9F325BA0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Espace réservé du pied de page 7"/>
          <p:cNvSpPr>
            <a:spLocks noGrp="1"/>
          </p:cNvSpPr>
          <p:nvPr>
            <p:ph type="ftr" sz="quarter" idx="18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</p:spTree>
    <p:extLst>
      <p:ext uri="{BB962C8B-B14F-4D97-AF65-F5344CB8AC3E}">
        <p14:creationId xmlns:p14="http://schemas.microsoft.com/office/powerpoint/2010/main" val="14303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car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846138"/>
            <a:ext cx="8459787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9" descr="bandeau_page_car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Espace réservé du graphique 32"/>
          <p:cNvSpPr>
            <a:spLocks noGrp="1"/>
          </p:cNvSpPr>
          <p:nvPr>
            <p:ph type="chart" sz="quarter" idx="13"/>
          </p:nvPr>
        </p:nvSpPr>
        <p:spPr>
          <a:xfrm>
            <a:off x="899592" y="5157788"/>
            <a:ext cx="3240360" cy="863600"/>
          </a:xfrm>
        </p:spPr>
        <p:txBody>
          <a:bodyPr rtlCol="0" anchor="ctr">
            <a:noAutofit/>
          </a:bodyPr>
          <a:lstStyle>
            <a:lvl1pPr marL="0" indent="0" algn="ctr">
              <a:defRPr sz="1200"/>
            </a:lvl1pPr>
          </a:lstStyle>
          <a:p>
            <a:pPr lvl="0"/>
            <a:r>
              <a:rPr lang="fr-FR" noProof="0" smtClean="0"/>
              <a:t>Cliquez sur l'icône pour ajouter un graphique</a:t>
            </a:r>
            <a:endParaRPr lang="fr-FR" noProof="0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AF86-3C37-4B47-BF6E-F8301A32CEB6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8547BE70-21CC-4F36-AEFC-2F354763E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7"/>
          <p:cNvSpPr>
            <a:spLocks noGrp="1"/>
          </p:cNvSpPr>
          <p:nvPr>
            <p:ph type="ftr" sz="quarter" idx="16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</p:spTree>
    <p:extLst>
      <p:ext uri="{BB962C8B-B14F-4D97-AF65-F5344CB8AC3E}">
        <p14:creationId xmlns:p14="http://schemas.microsoft.com/office/powerpoint/2010/main" val="267982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ndeau_intercalai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9" descr="bandeau_dernièr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0"/>
          <a:stretch>
            <a:fillRect/>
          </a:stretch>
        </p:blipFill>
        <p:spPr bwMode="auto">
          <a:xfrm>
            <a:off x="3309938" y="0"/>
            <a:ext cx="5834062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8800" y="5799600"/>
            <a:ext cx="1897200" cy="943200"/>
          </a:xfrm>
        </p:spPr>
        <p:txBody>
          <a:bodyPr anchor="t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4F5A3-DB1D-47BC-8A65-2FED5B2E5D2D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1"/>
          </p:nvPr>
        </p:nvSpPr>
        <p:spPr>
          <a:xfrm>
            <a:off x="576263" y="5445125"/>
            <a:ext cx="11191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709CC403-D558-4AE5-AE9F-08A680FC76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Espace réservé du pied de page 11"/>
          <p:cNvSpPr>
            <a:spLocks noGrp="1"/>
          </p:cNvSpPr>
          <p:nvPr>
            <p:ph type="ftr" sz="quarter" idx="12"/>
          </p:nvPr>
        </p:nvSpPr>
        <p:spPr>
          <a:xfrm>
            <a:off x="576263" y="5876925"/>
            <a:ext cx="2663825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</p:spTree>
    <p:extLst>
      <p:ext uri="{BB962C8B-B14F-4D97-AF65-F5344CB8AC3E}">
        <p14:creationId xmlns:p14="http://schemas.microsoft.com/office/powerpoint/2010/main" val="236068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4963"/>
            <a:ext cx="7772400" cy="1470025"/>
          </a:xfrm>
        </p:spPr>
        <p:txBody>
          <a:bodyPr/>
          <a:lstStyle>
            <a:lvl1pPr algn="ctr">
              <a:defRPr b="1">
                <a:effectLst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299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10" name="Image 9" descr="bandeau_text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1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12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51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30932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311812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61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5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28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dirty="0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79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dirty="0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5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4433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5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8" descr="bandeau_tit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1429696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5445224"/>
            <a:ext cx="4788464" cy="28803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3311999" y="3311999"/>
            <a:ext cx="5832000" cy="2124000"/>
          </a:xfrm>
          <a:solidFill>
            <a:srgbClr val="666666"/>
          </a:solidFill>
        </p:spPr>
        <p:txBody>
          <a:bodyPr rtlCol="0" anchor="ctr">
            <a:noAutofit/>
          </a:bodyPr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7" name="Espace réservé de la date 12"/>
          <p:cNvSpPr>
            <a:spLocks noGrp="1"/>
          </p:cNvSpPr>
          <p:nvPr>
            <p:ph type="dt" sz="half" idx="15"/>
          </p:nvPr>
        </p:nvSpPr>
        <p:spPr>
          <a:xfrm>
            <a:off x="3959225" y="6305550"/>
            <a:ext cx="1450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F1803-9D22-4FB3-810B-41022A4AE9B8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8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CCE7DA18-62A4-4AC1-BA57-333A38148C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" name="Espace réservé du pied de page 14"/>
          <p:cNvSpPr>
            <a:spLocks noGrp="1"/>
          </p:cNvSpPr>
          <p:nvPr>
            <p:ph type="ftr" sz="quarter" idx="17"/>
          </p:nvPr>
        </p:nvSpPr>
        <p:spPr>
          <a:xfrm>
            <a:off x="5435600" y="6305550"/>
            <a:ext cx="25558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</p:spTree>
    <p:extLst>
      <p:ext uri="{BB962C8B-B14F-4D97-AF65-F5344CB8AC3E}">
        <p14:creationId xmlns:p14="http://schemas.microsoft.com/office/powerpoint/2010/main" val="1471166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2653832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0" y="4509120"/>
            <a:ext cx="4788464" cy="1224136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3960000" y="6305192"/>
            <a:ext cx="1450504" cy="3651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</a:pPr>
            <a:endParaRPr lang="fr-FR" sz="1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>
          <a:xfrm>
            <a:off x="8025304" y="6303598"/>
            <a:ext cx="11186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srgbClr val="FFFFFF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5436096" y="6305192"/>
            <a:ext cx="25554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srgbClr val="FFFFFF"/>
                </a:solidFill>
              </a:rPr>
              <a:t>CEA | 10 AVRIL 2012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83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4963"/>
            <a:ext cx="7772400" cy="1470025"/>
          </a:xfrm>
        </p:spPr>
        <p:txBody>
          <a:bodyPr/>
          <a:lstStyle>
            <a:lvl1pPr algn="ctr">
              <a:defRPr b="1">
                <a:effectLst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299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10" name="Image 9" descr="bandeau_text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1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12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71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30932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311812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52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17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728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dirty="0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67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dirty="0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74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4433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6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2653832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0" y="4509120"/>
            <a:ext cx="4788464" cy="1224136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3960000" y="6305192"/>
            <a:ext cx="1450504" cy="3651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</a:pPr>
            <a:endParaRPr lang="fr-FR" sz="1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>
          <a:xfrm>
            <a:off x="8025304" y="6303598"/>
            <a:ext cx="11186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srgbClr val="FFFFFF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5436096" y="6305192"/>
            <a:ext cx="25554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srgbClr val="FFFFFF"/>
                </a:solidFill>
              </a:rPr>
              <a:t>CEA | 10 AVRIL 2012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13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604963"/>
            <a:ext cx="7772400" cy="1470025"/>
          </a:xfrm>
        </p:spPr>
        <p:txBody>
          <a:bodyPr/>
          <a:lstStyle>
            <a:lvl1pPr algn="ctr">
              <a:defRPr b="1">
                <a:effectLst/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299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pic>
        <p:nvPicPr>
          <p:cNvPr id="10" name="Image 9" descr="bandeau_text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1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12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6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 descr="bandeau_tit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09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1429696"/>
          </a:xfrm>
        </p:spPr>
        <p:txBody>
          <a:bodyPr anchor="t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3960000" y="5445224"/>
            <a:ext cx="4788464" cy="288032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3312000" y="3312000"/>
            <a:ext cx="1944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256000" y="3312000"/>
            <a:ext cx="1944000" cy="21240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7200000" y="3312000"/>
            <a:ext cx="1944000" cy="21240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Espace réservé de la date 13"/>
          <p:cNvSpPr>
            <a:spLocks noGrp="1"/>
          </p:cNvSpPr>
          <p:nvPr>
            <p:ph type="dt" sz="half" idx="23"/>
          </p:nvPr>
        </p:nvSpPr>
        <p:spPr>
          <a:xfrm>
            <a:off x="3959225" y="6305550"/>
            <a:ext cx="1450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27D79-B670-4317-BA7A-A2B50B55FE9A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11" name="Espace réservé du numéro de diapositive 1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2EE79024-FBC7-4630-AF55-107C96F789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2" name="Espace réservé du pied de page 15"/>
          <p:cNvSpPr>
            <a:spLocks noGrp="1"/>
          </p:cNvSpPr>
          <p:nvPr>
            <p:ph type="ftr" sz="quarter" idx="25"/>
          </p:nvPr>
        </p:nvSpPr>
        <p:spPr>
          <a:xfrm>
            <a:off x="5435600" y="6305550"/>
            <a:ext cx="25558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</p:spTree>
    <p:extLst>
      <p:ext uri="{BB962C8B-B14F-4D97-AF65-F5344CB8AC3E}">
        <p14:creationId xmlns:p14="http://schemas.microsoft.com/office/powerpoint/2010/main" val="1693615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30932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311812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15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25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316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dirty="0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946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8425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dirty="0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475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672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</a:rPr>
              <a:pPr/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395536" y="6444335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r>
              <a:rPr lang="fr-FR" smtClean="0">
                <a:solidFill>
                  <a:srgbClr val="000000"/>
                </a:solidFill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9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0000" y="1855288"/>
            <a:ext cx="4788464" cy="2653832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0" y="4509120"/>
            <a:ext cx="4788464" cy="1224136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>
          <a:xfrm>
            <a:off x="3960000" y="6305192"/>
            <a:ext cx="1450504" cy="36512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20000"/>
              </a:spcBef>
            </a:pPr>
            <a:endParaRPr lang="fr-FR" sz="1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>
          <a:xfrm>
            <a:off x="8025304" y="6303598"/>
            <a:ext cx="11186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srgbClr val="FFFFFF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srgbClr val="FFFFFF"/>
                </a:solidFill>
              </a:rPr>
              <a:pPr/>
              <a:t>‹N°›</a:t>
            </a:fld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5436096" y="6305192"/>
            <a:ext cx="25554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srgbClr val="FFFFFF"/>
                </a:solidFill>
              </a:rPr>
              <a:t>CEA | 10 AVRIL 2012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229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2653832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4509120"/>
            <a:ext cx="4788464" cy="1224136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4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215806A7-BCCE-4741-AB47-7A26318FFE5F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CEA | 10 AVRIL 2012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4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11999" y="3311999"/>
            <a:ext cx="5832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5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7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CEA | 10 AVRIL 2012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10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bandeau_tit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331012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3960000" y="1855288"/>
            <a:ext cx="4788464" cy="1429696"/>
          </a:xfrm>
        </p:spPr>
        <p:txBody>
          <a:bodyPr anchor="t" anchorCtr="0"/>
          <a:lstStyle>
            <a:lvl1pPr>
              <a:lnSpc>
                <a:spcPts val="3800"/>
              </a:lnSpc>
              <a:defRPr sz="2800" b="0" cap="all" baseline="0">
                <a:solidFill>
                  <a:srgbClr val="666666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gray">
          <a:xfrm>
            <a:off x="3960000" y="5805264"/>
            <a:ext cx="4788464" cy="504056"/>
          </a:xfrm>
        </p:spPr>
        <p:txBody>
          <a:bodyPr anchor="b" anchorCtr="0"/>
          <a:lstStyle>
            <a:lvl1pPr marL="0" indent="0" algn="l">
              <a:buNone/>
              <a:defRPr sz="1550" cap="all" baseline="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960000" y="5445224"/>
            <a:ext cx="4788464" cy="288032"/>
          </a:xfrm>
        </p:spPr>
        <p:txBody>
          <a:bodyPr anchor="b" anchorCtr="0"/>
          <a:lstStyle>
            <a:lvl1pPr marL="0" indent="0">
              <a:buFont typeface="Arial" pitchFamily="34" charset="0"/>
              <a:buNone/>
              <a:defRPr sz="850" b="0">
                <a:solidFill>
                  <a:srgbClr val="666666"/>
                </a:solidFill>
              </a:defRPr>
            </a:lvl1pPr>
          </a:lstStyle>
          <a:p>
            <a:pPr lvl="0"/>
            <a:r>
              <a:rPr lang="fr-FR" dirty="0" smtClean="0"/>
              <a:t>Nom événement | Prénom Nom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7"/>
          </p:nvPr>
        </p:nvSpPr>
        <p:spPr bwMode="gray">
          <a:xfrm>
            <a:off x="3960000" y="6305192"/>
            <a:ext cx="1450504" cy="365125"/>
          </a:xfrm>
        </p:spPr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9"/>
          </p:nvPr>
        </p:nvSpPr>
        <p:spPr bwMode="gray">
          <a:xfrm>
            <a:off x="5436096" y="6305192"/>
            <a:ext cx="2555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CEA | 10 AVRIL 2012</a:t>
            </a:r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3312000" y="3312000"/>
            <a:ext cx="1944000" cy="2124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2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256000" y="3312000"/>
            <a:ext cx="1944000" cy="21240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23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7200000" y="3312000"/>
            <a:ext cx="1944000" cy="21240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67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ndeau_intercalai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0"/>
            <a:ext cx="58340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72000" y="260649"/>
            <a:ext cx="5292488" cy="1584176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5D93-35B4-4BCB-88E4-16B6ABD52695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11"/>
          </p:nvPr>
        </p:nvSpPr>
        <p:spPr>
          <a:xfrm>
            <a:off x="576263" y="5876925"/>
            <a:ext cx="270033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5F3F2C7F-F74F-4F6B-8CE8-2F960764EF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Espace réservé du pied de page 8"/>
          <p:cNvSpPr>
            <a:spLocks noGrp="1"/>
          </p:cNvSpPr>
          <p:nvPr>
            <p:ph type="ftr" sz="quarter" idx="12"/>
          </p:nvPr>
        </p:nvSpPr>
        <p:spPr>
          <a:xfrm>
            <a:off x="576263" y="5445125"/>
            <a:ext cx="270033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</p:spTree>
    <p:extLst>
      <p:ext uri="{BB962C8B-B14F-4D97-AF65-F5344CB8AC3E}">
        <p14:creationId xmlns:p14="http://schemas.microsoft.com/office/powerpoint/2010/main" val="41233635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3672000" y="1949598"/>
            <a:ext cx="5364496" cy="4719761"/>
          </a:xfr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672000" y="260649"/>
            <a:ext cx="5292488" cy="1584176"/>
          </a:xfrm>
        </p:spPr>
        <p:txBody>
          <a:bodyPr anchor="t" anchorCtr="0"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877272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445224"/>
            <a:ext cx="269985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fr-FR" dirty="0" smtClean="0">
                <a:solidFill>
                  <a:prstClr val="white"/>
                </a:solidFill>
              </a:rPr>
              <a:t>CEA | 10 AVRIL 2012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67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smtClean="0"/>
              <a:t>CEA | 10 AVRIL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968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dirty="0" smtClean="0"/>
              <a:t>Deuxièmes Journées Matériaux Numériques, 3 - 5 février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39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fr-FR" dirty="0" smtClean="0"/>
              <a:t>Deuxièmes Journées Matériaux Numériques, 3 - 5 février 2015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 bwMode="gray">
          <a:xfrm>
            <a:off x="5148000" y="2016000"/>
            <a:ext cx="3492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6301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A0701655-DB86-4BDD-ACDB-98A835538BBF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fr-FR" dirty="0" smtClean="0"/>
              <a:t>Deuxièmes Journées Matériaux Numériques, 3 - 5 février 2015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148000" y="2016000"/>
            <a:ext cx="3492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 hasCustomPrompt="1"/>
          </p:nvPr>
        </p:nvSpPr>
        <p:spPr bwMode="gray">
          <a:xfrm>
            <a:off x="5148000" y="3999600"/>
            <a:ext cx="1746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 hasCustomPrompt="1"/>
          </p:nvPr>
        </p:nvSpPr>
        <p:spPr bwMode="gray">
          <a:xfrm>
            <a:off x="6894000" y="3999600"/>
            <a:ext cx="1746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530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76000" y="3707506"/>
            <a:ext cx="8172464" cy="2529805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dirty="0" smtClean="0"/>
              <a:t>Deuxièmes Journées Matériaux Numériques, 3 - 5 février 2015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 hasCustomPrompt="1"/>
          </p:nvPr>
        </p:nvSpPr>
        <p:spPr bwMode="gray">
          <a:xfrm>
            <a:off x="576000" y="1458000"/>
            <a:ext cx="8064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3658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dirty="0" smtClean="0"/>
              <a:t>Deuxièmes Journées Matériaux Numériques, 3 - 5 février 2015</a:t>
            </a:r>
            <a:endParaRPr lang="fr-FR" dirty="0"/>
          </a:p>
        </p:txBody>
      </p:sp>
      <p:sp>
        <p:nvSpPr>
          <p:cNvPr id="17" name="Espace réservé du contenu 15"/>
          <p:cNvSpPr>
            <a:spLocks noGrp="1"/>
          </p:cNvSpPr>
          <p:nvPr>
            <p:ph sz="quarter" idx="15"/>
          </p:nvPr>
        </p:nvSpPr>
        <p:spPr bwMode="gray">
          <a:xfrm>
            <a:off x="378000" y="836613"/>
            <a:ext cx="84600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856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car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76486" y="846237"/>
            <a:ext cx="8460000" cy="4156911"/>
          </a:xfrm>
          <a:prstGeom prst="rect">
            <a:avLst/>
          </a:prstGeom>
        </p:spPr>
      </p:pic>
      <p:pic>
        <p:nvPicPr>
          <p:cNvPr id="9" name="Image 8" descr="bandeau_page_car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0"/>
            <a:ext cx="9144000" cy="25146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r>
              <a:rPr lang="fr-FR" smtClean="0"/>
              <a:t>|  PAGE </a:t>
            </a:r>
            <a:fld id="{AEFB9B6D-867A-40B8-ACB0-35CC9F272C9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fr-FR" dirty="0" smtClean="0"/>
              <a:t>Deuxièmes Journées Matériaux Numériques, 3 - 5 février 2015</a:t>
            </a:r>
            <a:endParaRPr lang="fr-FR" dirty="0"/>
          </a:p>
        </p:txBody>
      </p:sp>
      <p:sp>
        <p:nvSpPr>
          <p:cNvPr id="33" name="Espace réservé du graphique 32"/>
          <p:cNvSpPr>
            <a:spLocks noGrp="1"/>
          </p:cNvSpPr>
          <p:nvPr>
            <p:ph type="chart" sz="quarter" idx="13" hasCustomPrompt="1"/>
          </p:nvPr>
        </p:nvSpPr>
        <p:spPr bwMode="gray">
          <a:xfrm>
            <a:off x="899592" y="5157788"/>
            <a:ext cx="3240360" cy="863600"/>
          </a:xfrm>
        </p:spPr>
        <p:txBody>
          <a:bodyPr anchor="ctr"/>
          <a:lstStyle>
            <a:lvl1pPr marL="0" indent="0" algn="ctr">
              <a:defRPr sz="1200"/>
            </a:lvl1pPr>
          </a:lstStyle>
          <a:p>
            <a:r>
              <a:rPr lang="fr-FR" dirty="0" smtClean="0"/>
              <a:t> Graphique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87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 userDrawn="1"/>
        </p:nvPicPr>
        <p:blipFill>
          <a:blip r:embed="rId3" cstate="print"/>
          <a:srcRect b="15350"/>
          <a:stretch>
            <a:fillRect/>
          </a:stretch>
        </p:blipFill>
        <p:spPr bwMode="gray">
          <a:xfrm>
            <a:off x="3310128" y="0"/>
            <a:ext cx="5833872" cy="580526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138800" y="5799600"/>
            <a:ext cx="1897200" cy="943200"/>
          </a:xfrm>
        </p:spPr>
        <p:txBody>
          <a:bodyPr anchor="t" anchorCtr="0"/>
          <a:lstStyle>
            <a:lvl1pPr>
              <a:lnSpc>
                <a:spcPts val="1200"/>
              </a:lnSpc>
              <a:defRPr sz="850" b="0" cap="none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539505" y="5799600"/>
            <a:ext cx="3552775" cy="943200"/>
          </a:xfr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ts val="1200"/>
              </a:lnSpc>
              <a:spcBef>
                <a:spcPts val="800"/>
              </a:spcBef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2pPr>
            <a:lvl3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3pPr>
            <a:lvl4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4pPr>
            <a:lvl5pPr marL="0" indent="0">
              <a:lnSpc>
                <a:spcPts val="1200"/>
              </a:lnSpc>
              <a:buFont typeface="Arial" pitchFamily="34" charset="0"/>
              <a:buNone/>
              <a:defRPr sz="65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3FF7CE-97EC-4586-B3DF-51FAF4B33A99}" type="datetime4">
              <a:rPr lang="fr-FR" smtClean="0">
                <a:solidFill>
                  <a:prstClr val="white"/>
                </a:solidFill>
              </a:rPr>
              <a:pPr/>
              <a:t>20 mai 2016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 bwMode="gray">
          <a:xfrm>
            <a:off x="576000" y="5445224"/>
            <a:ext cx="11186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|  PAGE </a:t>
            </a:r>
            <a:fld id="{AEFB9B6D-867A-40B8-ACB0-35CC9F272C9C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 bwMode="gray">
          <a:xfrm>
            <a:off x="576000" y="5877272"/>
            <a:ext cx="2664296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 smtClean="0">
                <a:solidFill>
                  <a:prstClr val="white"/>
                </a:solidFill>
              </a:rPr>
              <a:t>CEA | 10 AVRIL 2012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spcAft>
                <a:spcPts val="1500"/>
              </a:spcAft>
              <a:defRPr/>
            </a:lvl1pPr>
            <a:lvl2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2pPr>
            <a:lvl3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3pPr>
            <a:lvl4pPr marL="361950" indent="0">
              <a:lnSpc>
                <a:spcPts val="2800"/>
              </a:lnSpc>
              <a:buFont typeface="Arial" pitchFamily="34" charset="0"/>
              <a:buNone/>
              <a:tabLst>
                <a:tab pos="8077200" algn="r"/>
              </a:tabLst>
              <a:defRPr sz="2200"/>
            </a:lvl4pPr>
            <a:lvl5pPr marL="361950" indent="0">
              <a:lnSpc>
                <a:spcPts val="2800"/>
              </a:lnSpc>
              <a:buNone/>
              <a:tabLst>
                <a:tab pos="8077200" algn="r"/>
              </a:tabLst>
              <a:defRPr sz="2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21FB-27C0-4B59-8FFB-BA72E7E8A84D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BB6C8FB9-B97D-41F9-83C7-E509B9FB9D4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45CA-144A-4B22-8B47-EA26709E2713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88D4C954-7C9F-43FE-9973-185D204DCB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8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/>
          </p:nvPr>
        </p:nvSpPr>
        <p:spPr>
          <a:xfrm>
            <a:off x="5148000" y="2016000"/>
            <a:ext cx="3492000" cy="369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38A74-E938-41C4-A012-945B54FAACF5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2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1169EF76-EDE9-486E-9C3C-FF35D654F72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97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1268760"/>
            <a:ext cx="4428048" cy="4968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5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148000" y="2016000"/>
            <a:ext cx="3492000" cy="1980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Espace réservé du contenu 20"/>
          <p:cNvSpPr>
            <a:spLocks noGrp="1"/>
          </p:cNvSpPr>
          <p:nvPr>
            <p:ph sz="quarter" idx="22"/>
          </p:nvPr>
        </p:nvSpPr>
        <p:spPr>
          <a:xfrm>
            <a:off x="5148000" y="3999600"/>
            <a:ext cx="1746000" cy="1695600"/>
          </a:xfr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contenu 20"/>
          <p:cNvSpPr>
            <a:spLocks noGrp="1"/>
          </p:cNvSpPr>
          <p:nvPr>
            <p:ph sz="quarter" idx="23"/>
          </p:nvPr>
        </p:nvSpPr>
        <p:spPr>
          <a:xfrm>
            <a:off x="6894000" y="3999600"/>
            <a:ext cx="1746000" cy="1695600"/>
          </a:xfr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71DA6-F7A5-4B18-A5CA-7C80309AF7DC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25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354F8632-4A9D-4C49-99F0-BDBE254F71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6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00" y="3707506"/>
            <a:ext cx="8172464" cy="252980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1"/>
          </p:nvPr>
        </p:nvSpPr>
        <p:spPr>
          <a:xfrm>
            <a:off x="576000" y="1458000"/>
            <a:ext cx="8064000" cy="1908000"/>
          </a:xfrm>
          <a:solidFill>
            <a:srgbClr val="666666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138AE-397E-4513-BB28-6E26A364FF96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23"/>
          </p:nvPr>
        </p:nvSpPr>
        <p:spPr>
          <a:xfrm>
            <a:off x="2051050" y="6305550"/>
            <a:ext cx="59404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CEA | 01/02/2013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  PAGE </a:t>
            </a:r>
            <a:fld id="{1BF88E10-9C13-4B57-8E45-CFA2C33F13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28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bandeau_tex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237413" cy="9096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76263" y="1268413"/>
            <a:ext cx="81724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6263" y="6305550"/>
            <a:ext cx="14509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E5A048-81E4-461C-BA47-4DF56046DA83}" type="datetime4">
              <a:rPr lang="fr-FR"/>
              <a:pPr>
                <a:defRPr/>
              </a:pPr>
              <a:t>20 mai 2016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24813" y="6303963"/>
            <a:ext cx="11191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66666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1737E9D9-FE24-418F-AD2B-8AE9918F93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6" r:id="rId10"/>
    <p:sldLayoutId id="2147483857" r:id="rId11"/>
    <p:sldLayoutId id="214748385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</a:defRPr>
      </a:lvl9pPr>
    </p:titleStyle>
    <p:bodyStyle>
      <a:lvl1pPr marL="923925" indent="-923925" algn="l" rtl="0" eaLnBrk="0" fontAlgn="base" hangingPunct="0">
        <a:spcBef>
          <a:spcPct val="0"/>
        </a:spcBef>
        <a:spcAft>
          <a:spcPts val="400"/>
        </a:spcAft>
        <a:buFont typeface="Arial" charset="0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SzPct val="90000"/>
        <a:buBlip>
          <a:blip r:embed="rId15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indent="55245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SzPct val="36000"/>
        <a:buFont typeface="Arial" charset="0"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16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0" fontAlgn="base" hangingPunct="0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274638"/>
            <a:ext cx="692308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 style du titre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9356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  <a:latin typeface="Verdana" pitchFamily="34" charset="0"/>
              </a:rPr>
              <a:pPr/>
              <a:t>‹N°›</a:t>
            </a:fld>
            <a:endParaRPr lang="fr-FR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9" name="Image 8" descr="bandeau_texte.png"/>
          <p:cNvPicPr>
            <a:picLocks noChangeAspect="1"/>
          </p:cNvPicPr>
          <p:nvPr userDrawn="1"/>
        </p:nvPicPr>
        <p:blipFill>
          <a:blip r:embed="rId10" cstate="screen"/>
          <a:stretch>
            <a:fillRect/>
          </a:stretch>
        </p:blipFill>
        <p:spPr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41300" y="6481763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pPr>
              <a:spcBef>
                <a:spcPct val="20000"/>
              </a:spcBef>
            </a:pPr>
            <a:r>
              <a:rPr lang="fr-FR" smtClean="0">
                <a:solidFill>
                  <a:srgbClr val="000000"/>
                </a:solidFill>
                <a:latin typeface="Verdana" pitchFamily="34" charset="0"/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42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274638"/>
            <a:ext cx="692308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 style du titre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9356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  <a:latin typeface="Verdana" pitchFamily="34" charset="0"/>
              </a:rPr>
              <a:pPr/>
              <a:t>‹N°›</a:t>
            </a:fld>
            <a:endParaRPr lang="fr-FR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9" name="Image 8" descr="bandeau_texte.png"/>
          <p:cNvPicPr>
            <a:picLocks noChangeAspect="1"/>
          </p:cNvPicPr>
          <p:nvPr userDrawn="1"/>
        </p:nvPicPr>
        <p:blipFill>
          <a:blip r:embed="rId10" cstate="screen"/>
          <a:stretch>
            <a:fillRect/>
          </a:stretch>
        </p:blipFill>
        <p:spPr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41300" y="6481763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pPr>
              <a:spcBef>
                <a:spcPct val="20000"/>
              </a:spcBef>
            </a:pPr>
            <a:r>
              <a:rPr lang="fr-FR" smtClean="0">
                <a:solidFill>
                  <a:srgbClr val="000000"/>
                </a:solidFill>
                <a:latin typeface="Verdana" pitchFamily="34" charset="0"/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5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274638"/>
            <a:ext cx="692308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 style du titre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9356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000"/>
            </a:lvl1pPr>
          </a:lstStyle>
          <a:p>
            <a:fld id="{50F6DA31-4986-4FB4-94D8-86DB5B669194}" type="slidenum">
              <a:rPr lang="fr-FR">
                <a:solidFill>
                  <a:srgbClr val="000000"/>
                </a:solidFill>
                <a:latin typeface="Verdana" pitchFamily="34" charset="0"/>
              </a:rPr>
              <a:pPr/>
              <a:t>‹N°›</a:t>
            </a:fld>
            <a:endParaRPr lang="fr-FR">
              <a:solidFill>
                <a:srgbClr val="000000"/>
              </a:solidFill>
              <a:latin typeface="Verdana" pitchFamily="34" charset="0"/>
            </a:endParaRPr>
          </a:p>
        </p:txBody>
      </p:sp>
      <p:pic>
        <p:nvPicPr>
          <p:cNvPr id="9" name="Image 8" descr="bandeau_texte.png"/>
          <p:cNvPicPr>
            <a:picLocks noChangeAspect="1"/>
          </p:cNvPicPr>
          <p:nvPr userDrawn="1"/>
        </p:nvPicPr>
        <p:blipFill>
          <a:blip r:embed="rId10" cstate="screen"/>
          <a:stretch>
            <a:fillRect/>
          </a:stretch>
        </p:blipFill>
        <p:spPr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241300" y="6481763"/>
            <a:ext cx="7704856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pPr>
              <a:spcBef>
                <a:spcPct val="20000"/>
              </a:spcBef>
            </a:pPr>
            <a:r>
              <a:rPr lang="fr-FR" smtClean="0">
                <a:solidFill>
                  <a:srgbClr val="000000"/>
                </a:solidFill>
                <a:latin typeface="Verdana" pitchFamily="34" charset="0"/>
              </a:rPr>
              <a:t>Journée thématique CEA-DGA « Recherche duale »			CEA | 3 juillet  2012</a:t>
            </a:r>
            <a:endParaRPr lang="fr-FR" dirty="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2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texte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 bwMode="gray">
          <a:xfrm>
            <a:off x="0" y="0"/>
            <a:ext cx="9144000" cy="955548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1512000" y="52752"/>
            <a:ext cx="7236464" cy="9087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576000" y="1268760"/>
            <a:ext cx="8172464" cy="49685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6000" y="6305192"/>
            <a:ext cx="145050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3FF7CE-97EC-4586-B3DF-51FAF4B33A99}" type="datetime4">
              <a:rPr lang="fr-FR" smtClean="0">
                <a:solidFill>
                  <a:prstClr val="white"/>
                </a:solidFill>
                <a:latin typeface="Aria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 mai 2016</a:t>
            </a:fld>
            <a:endParaRPr lang="fr-FR" dirty="0">
              <a:solidFill>
                <a:prstClr val="white"/>
              </a:solidFill>
              <a:latin typeface="Arial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2051720" y="6305192"/>
            <a:ext cx="593982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666666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latin typeface="Arial"/>
                <a:cs typeface="+mn-cs"/>
              </a:rPr>
              <a:t>CEA | 10 AVRIL 2012</a:t>
            </a:r>
            <a:endParaRPr lang="fr-FR" dirty="0">
              <a:latin typeface="Arial"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025304" y="6303598"/>
            <a:ext cx="111869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666666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latin typeface="Arial"/>
                <a:cs typeface="+mn-cs"/>
              </a:rPr>
              <a:t>|  PAGE </a:t>
            </a:r>
            <a:fld id="{AEFB9B6D-867A-40B8-ACB0-35CC9F272C9C}" type="slidenum">
              <a:rPr lang="fr-FR" smtClean="0">
                <a:latin typeface="Arial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 dirty="0"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42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23925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ts val="2000"/>
        </a:lnSpc>
        <a:spcBef>
          <a:spcPts val="0"/>
        </a:spcBef>
        <a:buSzPct val="90000"/>
        <a:buFontTx/>
        <a:buBlip>
          <a:blip r:embed="rId15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2pPr>
      <a:lvl3pPr marL="361950" indent="0" algn="l" defTabSz="914400" rtl="0" eaLnBrk="1" latinLnBrk="0" hangingPunct="1">
        <a:lnSpc>
          <a:spcPts val="2000"/>
        </a:lnSpc>
        <a:spcBef>
          <a:spcPts val="0"/>
        </a:spcBef>
        <a:buSzPct val="36000"/>
        <a:buFont typeface="Arial" pitchFamily="34" charset="0"/>
        <a:buNone/>
        <a:defRPr sz="1600" kern="1200">
          <a:solidFill>
            <a:srgbClr val="666666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6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2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2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4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4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tfel.sourceforge.net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omas2016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wmf"/><Relationship Id="rId18" Type="http://schemas.openxmlformats.org/officeDocument/2006/relationships/image" Target="../media/image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12" Type="http://schemas.openxmlformats.org/officeDocument/2006/relationships/image" Target="../media/image2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28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7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ctrTitle"/>
          </p:nvPr>
        </p:nvSpPr>
        <p:spPr bwMode="auto">
          <a:xfrm>
            <a:off x="3391350" y="1916410"/>
            <a:ext cx="5616575" cy="2376686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fr-FR" b="1" cap="none" dirty="0" smtClean="0"/>
              <a:t>Introduction to AMITEX_FFTP</a:t>
            </a:r>
            <a:r>
              <a:rPr lang="fr-FR" b="1" cap="none" dirty="0"/>
              <a:t/>
            </a:r>
            <a:br>
              <a:rPr lang="fr-FR" b="1" cap="none" dirty="0"/>
            </a:br>
            <a:r>
              <a:rPr lang="fr-FR" sz="1000" b="1" i="1" cap="none" dirty="0">
                <a:solidFill>
                  <a:srgbClr val="FF0000"/>
                </a:solidFill>
              </a:rPr>
              <a:t>http://www.maisondelasimulation.fr/projects/amitex/html/index.html</a:t>
            </a:r>
            <a:r>
              <a:rPr lang="fr-FR" sz="1000" b="1" i="1" cap="none" dirty="0" smtClean="0">
                <a:solidFill>
                  <a:srgbClr val="FF0000"/>
                </a:solidFill>
              </a:rPr>
              <a:t/>
            </a:r>
            <a:br>
              <a:rPr lang="fr-FR" sz="1000" b="1" i="1" cap="none" dirty="0" smtClean="0">
                <a:solidFill>
                  <a:srgbClr val="FF0000"/>
                </a:solidFill>
              </a:rPr>
            </a:br>
            <a:r>
              <a:rPr lang="fr-FR" b="1" cap="none" dirty="0" smtClean="0"/>
              <a:t/>
            </a:r>
            <a:br>
              <a:rPr lang="fr-FR" b="1" cap="none" dirty="0" smtClean="0"/>
            </a:br>
            <a:r>
              <a:rPr lang="en-US" b="1" cap="none" dirty="0" smtClean="0"/>
              <a:t>A</a:t>
            </a:r>
            <a:r>
              <a:rPr lang="en-US" b="1" cap="none" dirty="0" smtClean="0"/>
              <a:t>pplication </a:t>
            </a:r>
            <a:r>
              <a:rPr lang="en-US" b="1" cap="none" dirty="0"/>
              <a:t>to the behavior of concretes submitted to thermo-hydro-mechanical loadings</a:t>
            </a:r>
            <a:endParaRPr lang="fr-FR" altLang="fr-FR" b="1" cap="none" dirty="0"/>
          </a:p>
        </p:txBody>
      </p:sp>
      <p:sp>
        <p:nvSpPr>
          <p:cNvPr id="9223" name="Espace réservé du numéro de diapositive 6"/>
          <p:cNvSpPr>
            <a:spLocks noGrp="1"/>
          </p:cNvSpPr>
          <p:nvPr>
            <p:ph type="sldNum" sz="quarter" idx="16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dirty="0" smtClean="0">
                <a:solidFill>
                  <a:schemeClr val="bg1"/>
                </a:solidFill>
              </a:rPr>
              <a:t>|  PAGE </a:t>
            </a:r>
            <a:fld id="{688B556E-F80E-4A82-AE90-1A0B45A23166}" type="slidenum">
              <a:rPr lang="fr-FR" dirty="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43332" y="4932457"/>
            <a:ext cx="2512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fr-FR" sz="1600" b="1" cap="none" dirty="0" err="1" smtClean="0">
                <a:solidFill>
                  <a:srgbClr val="666666"/>
                </a:solidFill>
              </a:rPr>
              <a:t>L.Gélébart</a:t>
            </a:r>
            <a:r>
              <a:rPr lang="fr-FR" altLang="fr-FR" sz="1600" b="1" cap="none" dirty="0" smtClean="0">
                <a:solidFill>
                  <a:srgbClr val="666666"/>
                </a:solidFill>
              </a:rPr>
              <a:t>, </a:t>
            </a:r>
            <a:r>
              <a:rPr lang="fr-FR" altLang="fr-FR" sz="1600" b="1" cap="none" dirty="0" err="1" smtClean="0">
                <a:solidFill>
                  <a:srgbClr val="666666"/>
                </a:solidFill>
              </a:rPr>
              <a:t>F.Bernachy</a:t>
            </a:r>
            <a:r>
              <a:rPr lang="fr-FR" altLang="fr-FR" sz="1600" b="1" cap="none" dirty="0" smtClean="0">
                <a:solidFill>
                  <a:srgbClr val="666666"/>
                </a:solidFill>
              </a:rPr>
              <a:t> </a:t>
            </a:r>
            <a:endParaRPr lang="fr-FR" altLang="fr-FR" sz="1600" b="1" cap="none" dirty="0" smtClean="0">
              <a:solidFill>
                <a:srgbClr val="666666"/>
              </a:solidFill>
            </a:endParaRPr>
          </a:p>
          <a:p>
            <a:pPr algn="ctr"/>
            <a:r>
              <a:rPr lang="fr-FR" altLang="fr-FR" sz="1600" b="1" cap="none" dirty="0" smtClean="0">
                <a:solidFill>
                  <a:srgbClr val="666666"/>
                </a:solidFill>
              </a:rPr>
              <a:t>CEA Saclay - </a:t>
            </a:r>
            <a:r>
              <a:rPr lang="fr-FR" altLang="fr-FR" sz="1600" b="1" cap="none" dirty="0" smtClean="0">
                <a:solidFill>
                  <a:srgbClr val="666666"/>
                </a:solidFill>
              </a:rPr>
              <a:t>DEN</a:t>
            </a:r>
            <a:endParaRPr lang="fr-FR" sz="1600" b="1" dirty="0">
              <a:solidFill>
                <a:srgbClr val="666666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753631" y="6400999"/>
            <a:ext cx="507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Journée « utilisateurs MFRONT » / 20 Mai 2016 / EDF Saclay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err="1" smtClean="0"/>
              <a:t>Distributed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parallel</a:t>
            </a:r>
            <a:r>
              <a:rPr lang="fr-FR" sz="2200" b="1" dirty="0" smtClean="0"/>
              <a:t> MPI </a:t>
            </a:r>
            <a:r>
              <a:rPr lang="fr-FR" sz="2200" b="1" dirty="0" err="1" smtClean="0"/>
              <a:t>implementation</a:t>
            </a:r>
            <a:endParaRPr lang="fr-FR" b="1" i="1" dirty="0" smtClean="0"/>
          </a:p>
        </p:txBody>
      </p:sp>
      <p:sp>
        <p:nvSpPr>
          <p:cNvPr id="80" name="ZoneTexte 79"/>
          <p:cNvSpPr txBox="1"/>
          <p:nvPr/>
        </p:nvSpPr>
        <p:spPr>
          <a:xfrm>
            <a:off x="1006492" y="1494186"/>
            <a:ext cx="795807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defTabSz="449263">
              <a:buFont typeface="Wingdings" panose="05000000000000000000" pitchFamily="2" charset="2"/>
              <a:buChar char="ü"/>
            </a:pPr>
            <a:r>
              <a:rPr lang="en-US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Polycrystal</a:t>
            </a:r>
            <a:r>
              <a:rPr lang="en-US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 (</a:t>
            </a:r>
            <a:r>
              <a:rPr lang="en-US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voronoï</a:t>
            </a:r>
            <a:r>
              <a:rPr lang="en-US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), </a:t>
            </a:r>
            <a:r>
              <a:rPr lang="en-US" b="1" i="1" dirty="0" smtClean="0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dislocation-based Crystal Plasticity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, small perturbations </a:t>
            </a:r>
          </a:p>
          <a:p>
            <a:pPr marL="342900" indent="-342900" defTabSz="449263">
              <a:buFont typeface="Wingdings" panose="05000000000000000000" pitchFamily="2" charset="2"/>
              <a:buChar char="ü"/>
            </a:pPr>
            <a:r>
              <a:rPr lang="en-US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Cluster </a:t>
            </a:r>
            <a:r>
              <a:rPr lang="en-US" i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poincare</a:t>
            </a:r>
            <a:r>
              <a:rPr lang="en-US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 (Maison de la Simulation)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-108520" y="2452826"/>
            <a:ext cx="4635050" cy="4390167"/>
            <a:chOff x="-108520" y="2452826"/>
            <a:chExt cx="4635050" cy="4390167"/>
          </a:xfrm>
        </p:grpSpPr>
        <p:sp>
          <p:nvSpPr>
            <p:cNvPr id="60" name="ZoneTexte 59"/>
            <p:cNvSpPr txBox="1"/>
            <p:nvPr/>
          </p:nvSpPr>
          <p:spPr>
            <a:xfrm>
              <a:off x="-36512" y="2452826"/>
              <a:ext cx="2445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449263">
                <a:buFont typeface="Wingdings" panose="05000000000000000000" pitchFamily="2" charset="2"/>
                <a:buChar char="Ø"/>
              </a:pPr>
              <a:r>
                <a:rPr lang="en-US" sz="2000" b="1" u="sng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Weak scalability</a:t>
              </a:r>
              <a:endParaRPr lang="en-US" sz="2000" b="1" u="sng" dirty="0">
                <a:solidFill>
                  <a:srgbClr val="C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-36512" y="2852936"/>
              <a:ext cx="38795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49263"/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Number of nodes = </a:t>
              </a:r>
              <a:r>
                <a:rPr lang="en-US" sz="16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N</a:t>
              </a:r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, Problem size = </a:t>
              </a:r>
              <a:r>
                <a:rPr lang="en-US" sz="16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N</a:t>
              </a:r>
              <a:r>
                <a:rPr lang="en-US" sz="1600" b="1" dirty="0" smtClean="0">
                  <a:solidFill>
                    <a:srgbClr val="7EB606"/>
                  </a:solidFill>
                  <a:latin typeface="Times New Roman" charset="0"/>
                  <a:ea typeface="ＭＳ Ｐゴシック" charset="0"/>
                </a:rPr>
                <a:t>xK0</a:t>
              </a:r>
            </a:p>
            <a:p>
              <a:pPr defTabSz="449263"/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	</a:t>
              </a:r>
              <a:r>
                <a:rPr 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Elasped</a:t>
              </a:r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 time on 1 node : </a:t>
              </a:r>
              <a:r>
                <a:rPr 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1600" baseline="-25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ref</a:t>
              </a:r>
              <a:endPara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endParaRPr>
            </a:p>
            <a:p>
              <a:pPr defTabSz="449263"/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	Elapsed time on N nodes : </a:t>
              </a:r>
              <a:r>
                <a:rPr 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1600" baseline="-25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N</a:t>
              </a:r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		</a:t>
              </a:r>
              <a:endParaRPr lang="en-US" sz="16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69" name="Groupe 68"/>
            <p:cNvGrpSpPr/>
            <p:nvPr/>
          </p:nvGrpSpPr>
          <p:grpSpPr>
            <a:xfrm>
              <a:off x="251520" y="4293096"/>
              <a:ext cx="3359068" cy="2520000"/>
              <a:chOff x="47819" y="37302946"/>
              <a:chExt cx="3359068" cy="2520000"/>
            </a:xfrm>
          </p:grpSpPr>
          <p:pic>
            <p:nvPicPr>
              <p:cNvPr id="70" name="Image 69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19" y="37302946"/>
                <a:ext cx="3359068" cy="2520000"/>
              </a:xfrm>
              <a:prstGeom prst="rect">
                <a:avLst/>
              </a:prstGeom>
            </p:spPr>
          </p:pic>
          <p:cxnSp>
            <p:nvCxnSpPr>
              <p:cNvPr id="71" name="Connecteur droit 70"/>
              <p:cNvCxnSpPr/>
              <p:nvPr/>
            </p:nvCxnSpPr>
            <p:spPr>
              <a:xfrm flipV="1">
                <a:off x="479867" y="37716823"/>
                <a:ext cx="2627532" cy="53432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16" name="Groupe 15"/>
            <p:cNvGrpSpPr/>
            <p:nvPr/>
          </p:nvGrpSpPr>
          <p:grpSpPr>
            <a:xfrm>
              <a:off x="3275856" y="6381328"/>
              <a:ext cx="1030288" cy="461665"/>
              <a:chOff x="3558727" y="6346663"/>
              <a:chExt cx="1030288" cy="461665"/>
            </a:xfrm>
          </p:grpSpPr>
          <p:cxnSp>
            <p:nvCxnSpPr>
              <p:cNvPr id="83" name="Connecteur droit 82"/>
              <p:cNvCxnSpPr/>
              <p:nvPr/>
            </p:nvCxnSpPr>
            <p:spPr>
              <a:xfrm flipH="1">
                <a:off x="3558727" y="6493690"/>
                <a:ext cx="214663" cy="2616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5" name="ZoneTexte 84"/>
              <p:cNvSpPr txBox="1"/>
              <p:nvPr/>
            </p:nvSpPr>
            <p:spPr>
              <a:xfrm>
                <a:off x="3727460" y="6346663"/>
                <a:ext cx="861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49263"/>
                <a:r>
                  <a:rPr lang="en-US" sz="12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charset="0"/>
                    <a:ea typeface="ＭＳ Ｐゴシック" charset="0"/>
                  </a:rPr>
                  <a:t>64 nodes</a:t>
                </a:r>
              </a:p>
              <a:p>
                <a:pPr defTabSz="449263"/>
                <a:r>
                  <a:rPr lang="en-US" sz="1200" i="1" dirty="0" smtClean="0">
                    <a:solidFill>
                      <a:srgbClr val="C00000">
                        <a:lumMod val="60000"/>
                        <a:lumOff val="40000"/>
                      </a:srgbClr>
                    </a:solidFill>
                    <a:latin typeface="Times New Roman" charset="0"/>
                    <a:ea typeface="ＭＳ Ｐゴシック" charset="0"/>
                  </a:rPr>
                  <a:t>1024 cores</a:t>
                </a:r>
                <a:endParaRPr lang="en-US" i="1" baseline="-25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88" name="Émoticône 87"/>
            <p:cNvSpPr/>
            <p:nvPr/>
          </p:nvSpPr>
          <p:spPr>
            <a:xfrm>
              <a:off x="3419872" y="4365104"/>
              <a:ext cx="481188" cy="472355"/>
            </a:xfrm>
            <a:prstGeom prst="smileyFace">
              <a:avLst/>
            </a:prstGeom>
            <a:solidFill>
              <a:srgbClr val="7EB606">
                <a:lumMod val="60000"/>
                <a:lumOff val="40000"/>
              </a:srgbClr>
            </a:solidFill>
            <a:ln w="40000" cap="flat" cmpd="sng" algn="ctr">
              <a:solidFill>
                <a:srgbClr val="7EB60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49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851022" y="3717032"/>
              <a:ext cx="2524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49263"/>
              <a:r>
                <a:rPr lang="en-US" sz="20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IDEALLY :    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2000" b="1" baseline="-25000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N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  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= 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2000" b="1" baseline="-25000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ref</a:t>
              </a:r>
              <a:endParaRPr lang="en-US" sz="2000" b="1" baseline="-25000" dirty="0" smtClean="0">
                <a:solidFill>
                  <a:srgbClr val="C00000"/>
                </a:solidFill>
                <a:latin typeface="Times New Roman" charset="0"/>
                <a:ea typeface="ＭＳ Ｐゴシック" charset="0"/>
              </a:endParaRPr>
            </a:p>
          </p:txBody>
        </p:sp>
        <p:pic>
          <p:nvPicPr>
            <p:cNvPr id="93" name="Image 9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74" t="12699" r="7146" b="5486"/>
            <a:stretch/>
          </p:blipFill>
          <p:spPr>
            <a:xfrm>
              <a:off x="164351" y="6019256"/>
              <a:ext cx="344920" cy="325375"/>
            </a:xfrm>
            <a:prstGeom prst="rect">
              <a:avLst/>
            </a:prstGeom>
          </p:spPr>
        </p:pic>
        <p:pic>
          <p:nvPicPr>
            <p:cNvPr id="94" name="Image 9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8" t="12699" r="7146" b="5486"/>
            <a:stretch/>
          </p:blipFill>
          <p:spPr>
            <a:xfrm>
              <a:off x="3347864" y="5329393"/>
              <a:ext cx="1178666" cy="1123943"/>
            </a:xfrm>
            <a:prstGeom prst="rect">
              <a:avLst/>
            </a:prstGeom>
          </p:spPr>
        </p:pic>
        <p:grpSp>
          <p:nvGrpSpPr>
            <p:cNvPr id="95" name="Groupe 94"/>
            <p:cNvGrpSpPr/>
            <p:nvPr/>
          </p:nvGrpSpPr>
          <p:grpSpPr>
            <a:xfrm>
              <a:off x="-108520" y="6381328"/>
              <a:ext cx="861555" cy="461665"/>
              <a:chOff x="3727460" y="6346663"/>
              <a:chExt cx="861555" cy="461665"/>
            </a:xfrm>
          </p:grpSpPr>
          <p:sp>
            <p:nvSpPr>
              <p:cNvPr id="97" name="ZoneTexte 96"/>
              <p:cNvSpPr txBox="1"/>
              <p:nvPr/>
            </p:nvSpPr>
            <p:spPr>
              <a:xfrm>
                <a:off x="3727460" y="6346663"/>
                <a:ext cx="861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49263"/>
                <a:r>
                  <a:rPr lang="en-US" sz="1200" i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charset="0"/>
                    <a:ea typeface="ＭＳ Ｐゴシック" charset="0"/>
                  </a:rPr>
                  <a:t>1</a:t>
                </a:r>
                <a:r>
                  <a:rPr lang="en-US" sz="12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charset="0"/>
                    <a:ea typeface="ＭＳ Ｐゴシック" charset="0"/>
                  </a:rPr>
                  <a:t> node</a:t>
                </a:r>
              </a:p>
              <a:p>
                <a:pPr defTabSz="449263"/>
                <a:r>
                  <a:rPr lang="en-US" sz="1200" i="1" dirty="0" smtClean="0">
                    <a:solidFill>
                      <a:srgbClr val="C00000">
                        <a:lumMod val="60000"/>
                        <a:lumOff val="40000"/>
                      </a:srgbClr>
                    </a:solidFill>
                    <a:latin typeface="Times New Roman" charset="0"/>
                    <a:ea typeface="ＭＳ Ｐゴシック" charset="0"/>
                  </a:rPr>
                  <a:t>16 cores</a:t>
                </a:r>
                <a:endParaRPr lang="en-US" i="1" baseline="-25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p:cxnSp>
            <p:nvCxnSpPr>
              <p:cNvPr id="96" name="Connecteur droit 95"/>
              <p:cNvCxnSpPr/>
              <p:nvPr/>
            </p:nvCxnSpPr>
            <p:spPr>
              <a:xfrm>
                <a:off x="4304885" y="6503345"/>
                <a:ext cx="214663" cy="2616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</p:grpSp>
      <p:grpSp>
        <p:nvGrpSpPr>
          <p:cNvPr id="3" name="Groupe 2"/>
          <p:cNvGrpSpPr/>
          <p:nvPr/>
        </p:nvGrpSpPr>
        <p:grpSpPr>
          <a:xfrm>
            <a:off x="4788024" y="2452826"/>
            <a:ext cx="4414664" cy="4390167"/>
            <a:chOff x="4788024" y="2452826"/>
            <a:chExt cx="4414664" cy="4390167"/>
          </a:xfrm>
        </p:grpSpPr>
        <p:sp>
          <p:nvSpPr>
            <p:cNvPr id="61" name="ZoneTexte 60"/>
            <p:cNvSpPr txBox="1"/>
            <p:nvPr/>
          </p:nvSpPr>
          <p:spPr>
            <a:xfrm>
              <a:off x="4788024" y="2452826"/>
              <a:ext cx="25540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defTabSz="449263">
                <a:buFont typeface="Wingdings" panose="05000000000000000000" pitchFamily="2" charset="2"/>
                <a:buChar char="Ø"/>
              </a:pPr>
              <a:r>
                <a:rPr lang="en-US" sz="2000" b="1" u="sng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Strong scalability</a:t>
              </a:r>
              <a:endParaRPr lang="en-US" sz="2000" b="1" u="sng" dirty="0">
                <a:solidFill>
                  <a:srgbClr val="C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4821841" y="2852936"/>
              <a:ext cx="3984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49263"/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Number of nodes = </a:t>
              </a:r>
              <a:r>
                <a:rPr lang="en-US" sz="16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N</a:t>
              </a:r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, Problem size = </a:t>
              </a:r>
              <a:r>
                <a:rPr lang="en-US" sz="1600" b="1" dirty="0" smtClean="0">
                  <a:solidFill>
                    <a:srgbClr val="7EB606"/>
                  </a:solidFill>
                  <a:latin typeface="Times New Roman" charset="0"/>
                  <a:ea typeface="ＭＳ Ｐゴシック" charset="0"/>
                </a:rPr>
                <a:t>K0</a:t>
              </a:r>
            </a:p>
            <a:p>
              <a:pPr defTabSz="449263"/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		</a:t>
              </a:r>
              <a:r>
                <a:rPr 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Elasped</a:t>
              </a:r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 time on 1 node : </a:t>
              </a:r>
              <a:r>
                <a:rPr 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1600" baseline="-25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ref</a:t>
              </a:r>
              <a:r>
                <a:rPr lang="en-US" sz="1600" baseline="-25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	</a:t>
              </a:r>
              <a:endPara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endParaRPr>
            </a:p>
            <a:p>
              <a:pPr defTabSz="449263"/>
              <a:r>
                <a:rPr lang="en-US" sz="16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		Elapsed time on N nodes : </a:t>
              </a:r>
              <a:r>
                <a:rPr lang="en-US" sz="16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1600" baseline="-25000" dirty="0" err="1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N</a:t>
              </a:r>
              <a:endParaRPr lang="en-US" sz="1600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66" name="Groupe 65"/>
            <p:cNvGrpSpPr/>
            <p:nvPr/>
          </p:nvGrpSpPr>
          <p:grpSpPr>
            <a:xfrm>
              <a:off x="5148064" y="4293096"/>
              <a:ext cx="3359068" cy="2520000"/>
              <a:chOff x="8200046" y="37158970"/>
              <a:chExt cx="3359068" cy="2520000"/>
            </a:xfrm>
          </p:grpSpPr>
          <p:pic>
            <p:nvPicPr>
              <p:cNvPr id="67" name="Image 66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0046" y="37158970"/>
                <a:ext cx="3359068" cy="2520000"/>
              </a:xfrm>
              <a:prstGeom prst="rect">
                <a:avLst/>
              </a:prstGeom>
            </p:spPr>
          </p:pic>
          <p:cxnSp>
            <p:nvCxnSpPr>
              <p:cNvPr id="68" name="Connecteur droit 67"/>
              <p:cNvCxnSpPr/>
              <p:nvPr/>
            </p:nvCxnSpPr>
            <p:spPr>
              <a:xfrm flipV="1">
                <a:off x="8642585" y="37368226"/>
                <a:ext cx="2039609" cy="1950984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sp>
          <p:nvSpPr>
            <p:cNvPr id="89" name="Émoticône 88"/>
            <p:cNvSpPr/>
            <p:nvPr/>
          </p:nvSpPr>
          <p:spPr>
            <a:xfrm>
              <a:off x="8337397" y="4365104"/>
              <a:ext cx="487177" cy="506267"/>
            </a:xfrm>
            <a:prstGeom prst="smileyFace">
              <a:avLst/>
            </a:prstGeom>
            <a:solidFill>
              <a:srgbClr val="7EB606">
                <a:lumMod val="60000"/>
                <a:lumOff val="40000"/>
              </a:srgbClr>
            </a:solidFill>
            <a:ln w="40000" cap="flat" cmpd="sng" algn="ctr">
              <a:solidFill>
                <a:srgbClr val="7EB60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49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90" name="Groupe 89"/>
            <p:cNvGrpSpPr/>
            <p:nvPr/>
          </p:nvGrpSpPr>
          <p:grpSpPr>
            <a:xfrm>
              <a:off x="8172400" y="6381328"/>
              <a:ext cx="1030288" cy="461665"/>
              <a:chOff x="3558727" y="6346663"/>
              <a:chExt cx="1030288" cy="461665"/>
            </a:xfrm>
          </p:grpSpPr>
          <p:cxnSp>
            <p:nvCxnSpPr>
              <p:cNvPr id="91" name="Connecteur droit 90"/>
              <p:cNvCxnSpPr/>
              <p:nvPr/>
            </p:nvCxnSpPr>
            <p:spPr>
              <a:xfrm flipH="1">
                <a:off x="3558727" y="6493690"/>
                <a:ext cx="214663" cy="2616"/>
              </a:xfrm>
              <a:prstGeom prst="line">
                <a:avLst/>
              </a:prstGeom>
              <a:noFill/>
              <a:ln w="38100" cap="flat" cmpd="sng" algn="ctr">
                <a:solidFill>
                  <a:srgbClr val="C0000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2" name="ZoneTexte 91"/>
              <p:cNvSpPr txBox="1"/>
              <p:nvPr/>
            </p:nvSpPr>
            <p:spPr>
              <a:xfrm>
                <a:off x="3727460" y="6346663"/>
                <a:ext cx="861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49263"/>
                <a:r>
                  <a:rPr lang="en-US" sz="120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charset="0"/>
                    <a:ea typeface="ＭＳ Ｐゴシック" charset="0"/>
                  </a:rPr>
                  <a:t>64 nodes</a:t>
                </a:r>
              </a:p>
              <a:p>
                <a:pPr defTabSz="449263"/>
                <a:r>
                  <a:rPr lang="en-US" sz="1200" i="1" dirty="0" smtClean="0">
                    <a:solidFill>
                      <a:srgbClr val="C00000">
                        <a:lumMod val="60000"/>
                        <a:lumOff val="40000"/>
                      </a:srgbClr>
                    </a:solidFill>
                    <a:latin typeface="Times New Roman" charset="0"/>
                    <a:ea typeface="ＭＳ Ｐゴシック" charset="0"/>
                  </a:rPr>
                  <a:t>1024 cores</a:t>
                </a:r>
                <a:endParaRPr lang="en-US" i="1" baseline="-250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63" name="ZoneTexte 62"/>
            <p:cNvSpPr txBox="1"/>
            <p:nvPr/>
          </p:nvSpPr>
          <p:spPr>
            <a:xfrm>
              <a:off x="5325897" y="3748970"/>
              <a:ext cx="2995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49263"/>
              <a:r>
                <a:rPr lang="en-US" sz="20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IDEALLY :    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2000" b="1" baseline="-25000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ref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  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/ 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t</a:t>
              </a:r>
              <a:r>
                <a:rPr lang="en-US" sz="2000" b="1" baseline="-25000" dirty="0" err="1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N</a:t>
              </a:r>
              <a:r>
                <a:rPr lang="en-US" sz="2000" b="1" baseline="-25000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  </a:t>
              </a:r>
              <a:r>
                <a:rPr lang="en-US" sz="2000" b="1" dirty="0" smtClean="0">
                  <a:solidFill>
                    <a:srgbClr val="C00000"/>
                  </a:solidFill>
                  <a:latin typeface="Times New Roman" charset="0"/>
                  <a:ea typeface="ＭＳ Ｐゴシック" charset="0"/>
                </a:rPr>
                <a:t>=  N</a:t>
              </a:r>
              <a:endParaRPr lang="en-US" sz="2000" b="1" baseline="-25000" dirty="0" smtClean="0">
                <a:solidFill>
                  <a:srgbClr val="C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4790565" y="6381328"/>
              <a:ext cx="861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49263"/>
              <a:r>
                <a:rPr lang="en-US" sz="1200" i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1</a:t>
              </a:r>
              <a:r>
                <a:rPr lang="en-US" sz="1200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charset="0"/>
                  <a:ea typeface="ＭＳ Ｐゴシック" charset="0"/>
                </a:rPr>
                <a:t> node</a:t>
              </a:r>
            </a:p>
            <a:p>
              <a:pPr defTabSz="449263"/>
              <a:r>
                <a:rPr lang="en-US" sz="1200" i="1" dirty="0" smtClean="0">
                  <a:solidFill>
                    <a:srgbClr val="C00000">
                      <a:lumMod val="60000"/>
                      <a:lumOff val="40000"/>
                    </a:srgbClr>
                  </a:solidFill>
                  <a:latin typeface="Times New Roman" charset="0"/>
                  <a:ea typeface="ＭＳ Ｐゴシック" charset="0"/>
                </a:rPr>
                <a:t>16 cores</a:t>
              </a:r>
              <a:endParaRPr lang="en-US" i="1" baseline="-25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endParaRPr>
            </a:p>
          </p:txBody>
        </p:sp>
        <p:cxnSp>
          <p:nvCxnSpPr>
            <p:cNvPr id="99" name="Connecteur droit 98"/>
            <p:cNvCxnSpPr/>
            <p:nvPr/>
          </p:nvCxnSpPr>
          <p:spPr>
            <a:xfrm>
              <a:off x="5344839" y="6525739"/>
              <a:ext cx="214663" cy="2616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sp>
        <p:nvSpPr>
          <p:cNvPr id="35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r>
              <a:rPr lang="fr-FR" dirty="0"/>
              <a:t> IN AMITEX_FFTP</a:t>
            </a:r>
          </a:p>
        </p:txBody>
      </p:sp>
    </p:spTree>
    <p:extLst>
      <p:ext uri="{BB962C8B-B14F-4D97-AF65-F5344CB8AC3E}">
        <p14:creationId xmlns:p14="http://schemas.microsoft.com/office/powerpoint/2010/main" val="28352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smtClean="0"/>
              <a:t>EXEMPLE OF A MASSIVELY PARALLEL SIMULATION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 smtClean="0"/>
              <a:t>APPLICATION TO CRYSTAL PLASTICITY</a:t>
            </a:r>
            <a:endParaRPr lang="fr-FR" dirty="0"/>
          </a:p>
        </p:txBody>
      </p:sp>
      <p:grpSp>
        <p:nvGrpSpPr>
          <p:cNvPr id="35" name="Groupe 34"/>
          <p:cNvGrpSpPr>
            <a:grpSpLocks noChangeAspect="1"/>
          </p:cNvGrpSpPr>
          <p:nvPr/>
        </p:nvGrpSpPr>
        <p:grpSpPr>
          <a:xfrm>
            <a:off x="11080" y="2541747"/>
            <a:ext cx="3268916" cy="3060000"/>
            <a:chOff x="4751621" y="1133745"/>
            <a:chExt cx="4800445" cy="4774425"/>
          </a:xfrm>
        </p:grpSpPr>
        <p:pic>
          <p:nvPicPr>
            <p:cNvPr id="36" name="Image 35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8" t="8438" r="29693" b="2212"/>
            <a:stretch/>
          </p:blipFill>
          <p:spPr>
            <a:xfrm>
              <a:off x="4751621" y="1133745"/>
              <a:ext cx="4800445" cy="4774425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1" t="23245" r="42378" b="34224"/>
            <a:stretch/>
          </p:blipFill>
          <p:spPr>
            <a:xfrm>
              <a:off x="4855918" y="1245770"/>
              <a:ext cx="2145953" cy="1612690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</p:pic>
      </p:grpSp>
      <p:grpSp>
        <p:nvGrpSpPr>
          <p:cNvPr id="38" name="Groupe 37"/>
          <p:cNvGrpSpPr>
            <a:grpSpLocks noChangeAspect="1"/>
          </p:cNvGrpSpPr>
          <p:nvPr/>
        </p:nvGrpSpPr>
        <p:grpSpPr>
          <a:xfrm>
            <a:off x="4441692" y="2530675"/>
            <a:ext cx="4666812" cy="3060000"/>
            <a:chOff x="25741609" y="26750342"/>
            <a:chExt cx="5490368" cy="3600000"/>
          </a:xfrm>
        </p:grpSpPr>
        <p:pic>
          <p:nvPicPr>
            <p:cNvPr id="39" name="Image 38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76" b="3314"/>
            <a:stretch/>
          </p:blipFill>
          <p:spPr>
            <a:xfrm>
              <a:off x="25741609" y="26750342"/>
              <a:ext cx="5490368" cy="3600000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0" t="22828" r="41047" b="40261"/>
            <a:stretch/>
          </p:blipFill>
          <p:spPr>
            <a:xfrm>
              <a:off x="25824415" y="26843569"/>
              <a:ext cx="1375114" cy="914885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</p:pic>
      </p:grpSp>
      <p:sp>
        <p:nvSpPr>
          <p:cNvPr id="41" name="ZoneTexte 40"/>
          <p:cNvSpPr txBox="1"/>
          <p:nvPr/>
        </p:nvSpPr>
        <p:spPr>
          <a:xfrm>
            <a:off x="467544" y="5786100"/>
            <a:ext cx="22156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49263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2C7C9F">
                    <a:lumMod val="60000"/>
                    <a:lumOff val="40000"/>
                  </a:srgbClr>
                </a:solidFill>
                <a:latin typeface="Times New Roman" charset="0"/>
                <a:ea typeface="ＭＳ Ｐゴシック" charset="0"/>
              </a:rPr>
              <a:t>42875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 grains</a:t>
            </a:r>
          </a:p>
          <a:p>
            <a:pPr marL="342900" indent="-342900" defTabSz="449263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2C7C9F">
                    <a:lumMod val="60000"/>
                    <a:lumOff val="40000"/>
                  </a:srgbClr>
                </a:solidFill>
                <a:latin typeface="Times New Roman" charset="0"/>
                <a:ea typeface="ＭＳ Ｐゴシック" charset="0"/>
              </a:rPr>
              <a:t>1024</a:t>
            </a:r>
            <a:r>
              <a:rPr lang="en-US" sz="2000" b="1" baseline="30000" dirty="0" smtClean="0">
                <a:solidFill>
                  <a:srgbClr val="2C7C9F">
                    <a:lumMod val="60000"/>
                    <a:lumOff val="40000"/>
                  </a:srgbClr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resolution</a:t>
            </a:r>
            <a:endParaRPr lang="en-US" sz="2000" baseline="30000" dirty="0">
              <a:solidFill>
                <a:prstClr val="black">
                  <a:lumMod val="75000"/>
                  <a:lumOff val="25000"/>
                </a:prst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44" name="Flèche droite 43"/>
          <p:cNvSpPr/>
          <p:nvPr/>
        </p:nvSpPr>
        <p:spPr>
          <a:xfrm>
            <a:off x="3279996" y="3824857"/>
            <a:ext cx="1161696" cy="1001761"/>
          </a:xfrm>
          <a:prstGeom prst="rightArrow">
            <a:avLst/>
          </a:prstGeom>
          <a:solidFill>
            <a:srgbClr val="244A58">
              <a:lumMod val="20000"/>
              <a:lumOff val="80000"/>
              <a:alpha val="48000"/>
            </a:srgbClr>
          </a:solidFill>
          <a:ln w="40000" cap="flat" cmpd="sng" algn="ctr">
            <a:solidFill>
              <a:srgbClr val="2C7C9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49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203848" y="4161747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263"/>
            <a:r>
              <a:rPr lang="en-US" b="1" dirty="0" smtClean="0">
                <a:solidFill>
                  <a:srgbClr val="C00000"/>
                </a:solidFill>
                <a:latin typeface="Times New Roman" charset="0"/>
                <a:ea typeface="ＭＳ Ｐゴシック" charset="0"/>
              </a:rPr>
              <a:t>1024 cores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7083065" y="5601747"/>
            <a:ext cx="2137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49263"/>
            <a:r>
              <a:rPr lang="en-US" sz="2000" i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charset="0"/>
                <a:ea typeface="ＭＳ Ｐゴシック" charset="0"/>
              </a:rPr>
              <a:t>Strain distribution</a:t>
            </a:r>
            <a:endParaRPr lang="en-US" sz="2000" i="1" baseline="30000" dirty="0">
              <a:solidFill>
                <a:prstClr val="black">
                  <a:lumMod val="75000"/>
                  <a:lumOff val="25000"/>
                </a:prstClr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176484" y="1495088"/>
            <a:ext cx="896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err="1" smtClean="0">
                <a:solidFill>
                  <a:srgbClr val="666666"/>
                </a:solidFill>
              </a:rPr>
              <a:t>Uniaxial</a:t>
            </a:r>
            <a:r>
              <a:rPr lang="fr-FR" sz="1600" dirty="0" smtClean="0">
                <a:solidFill>
                  <a:srgbClr val="666666"/>
                </a:solidFill>
              </a:rPr>
              <a:t> </a:t>
            </a:r>
            <a:r>
              <a:rPr lang="fr-FR" sz="1600" dirty="0" err="1" smtClean="0">
                <a:solidFill>
                  <a:srgbClr val="666666"/>
                </a:solidFill>
              </a:rPr>
              <a:t>tensile</a:t>
            </a:r>
            <a:r>
              <a:rPr lang="fr-FR" sz="1600" dirty="0" smtClean="0">
                <a:solidFill>
                  <a:srgbClr val="666666"/>
                </a:solidFill>
              </a:rPr>
              <a:t> test (1%)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solidFill>
                  <a:srgbClr val="666666"/>
                </a:solidFill>
              </a:rPr>
              <a:t>Small Perturbations, 100 </a:t>
            </a:r>
            <a:r>
              <a:rPr lang="fr-FR" sz="1600" dirty="0" err="1" smtClean="0">
                <a:solidFill>
                  <a:srgbClr val="666666"/>
                </a:solidFill>
              </a:rPr>
              <a:t>steps</a:t>
            </a:r>
            <a:endParaRPr lang="fr-FR" sz="1600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rgbClr val="666666"/>
                </a:solidFill>
              </a:rPr>
              <a:t>Dislocation-</a:t>
            </a:r>
            <a:r>
              <a:rPr lang="fr-FR" sz="1600" b="1" dirty="0" err="1" smtClean="0">
                <a:solidFill>
                  <a:srgbClr val="666666"/>
                </a:solidFill>
              </a:rPr>
              <a:t>based</a:t>
            </a:r>
            <a:r>
              <a:rPr lang="fr-FR" sz="1600" b="1" dirty="0" smtClean="0">
                <a:solidFill>
                  <a:srgbClr val="666666"/>
                </a:solidFill>
              </a:rPr>
              <a:t> CP (54 </a:t>
            </a:r>
            <a:r>
              <a:rPr lang="fr-FR" sz="1600" b="1" dirty="0" err="1" smtClean="0">
                <a:solidFill>
                  <a:srgbClr val="666666"/>
                </a:solidFill>
              </a:rPr>
              <a:t>internal</a:t>
            </a:r>
            <a:r>
              <a:rPr lang="fr-FR" sz="1600" b="1" dirty="0" smtClean="0">
                <a:solidFill>
                  <a:srgbClr val="666666"/>
                </a:solidFill>
              </a:rPr>
              <a:t> variables)</a:t>
            </a:r>
            <a:endParaRPr lang="fr-FR" sz="1600" b="1" i="1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61873"/>
            <a:ext cx="4571999" cy="313933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7470" r="26696"/>
          <a:stretch/>
        </p:blipFill>
        <p:spPr>
          <a:xfrm>
            <a:off x="4596492" y="2137677"/>
            <a:ext cx="4547508" cy="445839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483768" y="1412776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FISSURE DANS UN POLYCRISTAL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512000" y="52752"/>
            <a:ext cx="7236464" cy="908720"/>
          </a:xfrm>
        </p:spPr>
        <p:txBody>
          <a:bodyPr/>
          <a:lstStyle/>
          <a:p>
            <a:r>
              <a:rPr lang="fr-FR" dirty="0" smtClean="0"/>
              <a:t>EXEMPLES D’APPLICATION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6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" y="2745384"/>
            <a:ext cx="4563601" cy="414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45384"/>
            <a:ext cx="4563601" cy="414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83768" y="1844824"/>
            <a:ext cx="363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MOUSSE (coll. CEA – Le </a:t>
            </a:r>
            <a:r>
              <a:rPr lang="fr-FR" dirty="0" err="1" smtClean="0"/>
              <a:t>Ripault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512000" y="52752"/>
            <a:ext cx="7236464" cy="908720"/>
          </a:xfrm>
        </p:spPr>
        <p:txBody>
          <a:bodyPr/>
          <a:lstStyle/>
          <a:p>
            <a:r>
              <a:rPr lang="fr-FR" dirty="0" smtClean="0"/>
              <a:t>EXEMPLES D’APPLICATION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1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r>
              <a:rPr lang="fr-FR" dirty="0"/>
              <a:t> vs « Basic </a:t>
            </a:r>
            <a:r>
              <a:rPr lang="fr-FR" dirty="0" err="1"/>
              <a:t>scheme</a:t>
            </a:r>
            <a:r>
              <a:rPr lang="fr-FR" dirty="0"/>
              <a:t> »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smtClean="0"/>
              <a:t>AMITEX_FFTP</a:t>
            </a:r>
          </a:p>
          <a:p>
            <a:pPr marL="0" lvl="1" indent="0">
              <a:buNone/>
              <a:defRPr/>
            </a:pPr>
            <a:r>
              <a:rPr lang="fr-FR" i="1" dirty="0">
                <a:solidFill>
                  <a:srgbClr val="FF0000"/>
                </a:solidFill>
              </a:rPr>
              <a:t>http://www.maisondelasimulation.fr/projects/amitex/html/index.html</a:t>
            </a:r>
            <a:r>
              <a:rPr lang="fr-FR" b="1" dirty="0" smtClean="0"/>
              <a:t> </a:t>
            </a:r>
            <a:endParaRPr lang="fr-FR" b="1" i="1" dirty="0" smtClean="0"/>
          </a:p>
        </p:txBody>
      </p:sp>
      <p:sp>
        <p:nvSpPr>
          <p:cNvPr id="57" name="ZoneTexte 56"/>
          <p:cNvSpPr txBox="1"/>
          <p:nvPr/>
        </p:nvSpPr>
        <p:spPr>
          <a:xfrm>
            <a:off x="465679" y="1842061"/>
            <a:ext cx="50053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rgbClr val="666666"/>
                </a:solidFill>
              </a:rPr>
              <a:t>Efficient MPI </a:t>
            </a:r>
            <a:r>
              <a:rPr lang="fr-FR" sz="1600" b="1" dirty="0" err="1" smtClean="0">
                <a:solidFill>
                  <a:srgbClr val="666666"/>
                </a:solidFill>
              </a:rPr>
              <a:t>implementation</a:t>
            </a:r>
            <a:endParaRPr lang="fr-FR" sz="1600" dirty="0" smtClean="0">
              <a:solidFill>
                <a:srgbClr val="666666"/>
              </a:solidFill>
            </a:endParaRPr>
          </a:p>
          <a:p>
            <a:endParaRPr lang="fr-FR" sz="1600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err="1" smtClean="0">
                <a:solidFill>
                  <a:srgbClr val="666666"/>
                </a:solidFill>
              </a:rPr>
              <a:t>Modified</a:t>
            </a:r>
            <a:r>
              <a:rPr lang="fr-FR" sz="1600" dirty="0" smtClean="0">
                <a:solidFill>
                  <a:srgbClr val="666666"/>
                </a:solidFill>
              </a:rPr>
              <a:t> Green </a:t>
            </a:r>
            <a:r>
              <a:rPr lang="fr-FR" sz="1600" dirty="0" err="1" smtClean="0">
                <a:solidFill>
                  <a:srgbClr val="666666"/>
                </a:solidFill>
              </a:rPr>
              <a:t>Operator</a:t>
            </a:r>
            <a:endParaRPr lang="fr-FR" sz="1600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smtClean="0">
                <a:solidFill>
                  <a:srgbClr val="666666"/>
                </a:solidFill>
              </a:rPr>
              <a:t>Basic </a:t>
            </a:r>
            <a:r>
              <a:rPr lang="fr-FR" sz="1600" dirty="0" err="1" smtClean="0">
                <a:solidFill>
                  <a:srgbClr val="666666"/>
                </a:solidFill>
              </a:rPr>
              <a:t>Scheme</a:t>
            </a:r>
            <a:r>
              <a:rPr lang="fr-FR" sz="1600" dirty="0" smtClean="0">
                <a:solidFill>
                  <a:srgbClr val="666666"/>
                </a:solidFill>
              </a:rPr>
              <a:t> + </a:t>
            </a:r>
            <a:r>
              <a:rPr lang="fr-FR" sz="1600" b="1" dirty="0" smtClean="0">
                <a:solidFill>
                  <a:srgbClr val="666666"/>
                </a:solidFill>
              </a:rPr>
              <a:t>Convergence </a:t>
            </a:r>
            <a:r>
              <a:rPr lang="fr-FR" sz="1600" b="1" dirty="0" err="1" smtClean="0">
                <a:solidFill>
                  <a:srgbClr val="666666"/>
                </a:solidFill>
              </a:rPr>
              <a:t>Acceleration</a:t>
            </a:r>
            <a:endParaRPr lang="fr-FR" sz="1600" b="1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rgbClr val="666666"/>
                </a:solidFill>
              </a:rPr>
              <a:t>Small perturbations </a:t>
            </a:r>
            <a:r>
              <a:rPr lang="fr-FR" sz="1600" dirty="0" smtClean="0">
                <a:solidFill>
                  <a:srgbClr val="666666"/>
                </a:solidFill>
              </a:rPr>
              <a:t>and</a:t>
            </a:r>
            <a:r>
              <a:rPr lang="fr-FR" sz="1600" b="1" dirty="0" smtClean="0">
                <a:solidFill>
                  <a:srgbClr val="666666"/>
                </a:solidFill>
              </a:rPr>
              <a:t> </a:t>
            </a:r>
            <a:r>
              <a:rPr lang="fr-FR" sz="1600" b="1" dirty="0" err="1" smtClean="0">
                <a:solidFill>
                  <a:srgbClr val="666666"/>
                </a:solidFill>
              </a:rPr>
              <a:t>Finite</a:t>
            </a:r>
            <a:r>
              <a:rPr lang="fr-FR" sz="1600" b="1" dirty="0" smtClean="0">
                <a:solidFill>
                  <a:srgbClr val="666666"/>
                </a:solidFill>
              </a:rPr>
              <a:t> </a:t>
            </a:r>
            <a:r>
              <a:rPr lang="fr-FR" sz="1600" b="1" dirty="0" err="1" smtClean="0">
                <a:solidFill>
                  <a:srgbClr val="666666"/>
                </a:solidFill>
              </a:rPr>
              <a:t>Strain</a:t>
            </a:r>
            <a:endParaRPr lang="fr-FR" sz="1600" b="1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b="1" dirty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err="1" smtClean="0">
                <a:solidFill>
                  <a:srgbClr val="666666"/>
                </a:solidFill>
              </a:rPr>
              <a:t>Mfront</a:t>
            </a:r>
            <a:r>
              <a:rPr lang="fr-FR" sz="1600" b="1" dirty="0">
                <a:solidFill>
                  <a:srgbClr val="666666"/>
                </a:solidFill>
              </a:rPr>
              <a:t> (</a:t>
            </a:r>
            <a:r>
              <a:rPr lang="fr-FR" sz="1600" b="1" dirty="0">
                <a:solidFill>
                  <a:srgbClr val="666666"/>
                </a:solidFill>
                <a:hlinkClick r:id="rId5"/>
              </a:rPr>
              <a:t>http://tfel.sourceforge.net</a:t>
            </a:r>
            <a:r>
              <a:rPr lang="fr-FR" sz="1600" b="1" dirty="0" smtClean="0">
                <a:solidFill>
                  <a:srgbClr val="666666"/>
                </a:solidFill>
                <a:hlinkClick r:id="rId5"/>
              </a:rPr>
              <a:t>/</a:t>
            </a:r>
            <a:r>
              <a:rPr lang="fr-FR" sz="1600" b="1" dirty="0" smtClean="0">
                <a:solidFill>
                  <a:srgbClr val="666666"/>
                </a:solidFill>
              </a:rPr>
              <a:t>) </a:t>
            </a:r>
          </a:p>
          <a:p>
            <a:r>
              <a:rPr lang="fr-FR" sz="1600" b="1" dirty="0">
                <a:solidFill>
                  <a:srgbClr val="666666"/>
                </a:solidFill>
              </a:rPr>
              <a:t>	</a:t>
            </a:r>
            <a:r>
              <a:rPr lang="fr-FR" sz="1600" dirty="0" smtClean="0">
                <a:solidFill>
                  <a:srgbClr val="666666"/>
                </a:solidFill>
              </a:rPr>
              <a:t>code </a:t>
            </a:r>
            <a:r>
              <a:rPr lang="fr-FR" sz="1600" dirty="0" err="1" smtClean="0">
                <a:solidFill>
                  <a:srgbClr val="666666"/>
                </a:solidFill>
              </a:rPr>
              <a:t>generator</a:t>
            </a:r>
            <a:r>
              <a:rPr lang="fr-FR" sz="1600" dirty="0" smtClean="0">
                <a:solidFill>
                  <a:srgbClr val="666666"/>
                </a:solidFill>
              </a:rPr>
              <a:t> compatibility</a:t>
            </a:r>
          </a:p>
          <a:p>
            <a:endParaRPr lang="fr-FR" sz="1600" dirty="0">
              <a:solidFill>
                <a:srgbClr val="666666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1047218" y="4509120"/>
            <a:ext cx="4028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666666"/>
                </a:solidFill>
              </a:rPr>
              <a:t>A </a:t>
            </a:r>
            <a:r>
              <a:rPr lang="fr-FR" sz="1600" b="1" dirty="0" err="1" smtClean="0">
                <a:solidFill>
                  <a:srgbClr val="666666"/>
                </a:solidFill>
              </a:rPr>
              <a:t>quite</a:t>
            </a:r>
            <a:r>
              <a:rPr lang="fr-FR" sz="1600" b="1" dirty="0" smtClean="0">
                <a:solidFill>
                  <a:srgbClr val="666666"/>
                </a:solidFill>
              </a:rPr>
              <a:t> ROBUST and EFFICIENT code (VERY efficient </a:t>
            </a:r>
            <a:r>
              <a:rPr lang="fr-FR" sz="1600" b="1" dirty="0" err="1" smtClean="0">
                <a:solidFill>
                  <a:srgbClr val="666666"/>
                </a:solidFill>
              </a:rPr>
              <a:t>compared</a:t>
            </a:r>
            <a:r>
              <a:rPr lang="fr-FR" sz="1600" b="1" dirty="0" smtClean="0">
                <a:solidFill>
                  <a:srgbClr val="666666"/>
                </a:solidFill>
              </a:rPr>
              <a:t> to FE!)</a:t>
            </a:r>
          </a:p>
          <a:p>
            <a:endParaRPr lang="fr-FR" sz="1600" b="1" dirty="0" smtClean="0">
              <a:solidFill>
                <a:srgbClr val="666666"/>
              </a:solidFill>
            </a:endParaRPr>
          </a:p>
          <a:p>
            <a:r>
              <a:rPr lang="fr-FR" sz="1600" b="1" dirty="0" smtClean="0">
                <a:solidFill>
                  <a:srgbClr val="666666"/>
                </a:solidFill>
              </a:rPr>
              <a:t>Usage : </a:t>
            </a:r>
            <a:r>
              <a:rPr lang="fr-FR" sz="1600" b="1" dirty="0" err="1" smtClean="0">
                <a:solidFill>
                  <a:srgbClr val="666666"/>
                </a:solidFill>
              </a:rPr>
              <a:t>from</a:t>
            </a:r>
            <a:r>
              <a:rPr lang="fr-FR" sz="1600" b="1" dirty="0" smtClean="0">
                <a:solidFill>
                  <a:srgbClr val="666666"/>
                </a:solidFill>
              </a:rPr>
              <a:t> STANDALONE PC to HPC</a:t>
            </a:r>
            <a:endParaRPr lang="fr-FR" sz="1600" dirty="0" smtClean="0">
              <a:solidFill>
                <a:srgbClr val="666666"/>
              </a:solidFill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650540" y="4560403"/>
            <a:ext cx="252227" cy="29993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 bwMode="auto">
          <a:xfrm>
            <a:off x="132653" y="1718222"/>
            <a:ext cx="5015412" cy="2718890"/>
          </a:xfrm>
          <a:prstGeom prst="roundRect">
            <a:avLst>
              <a:gd name="adj" fmla="val 8675"/>
            </a:avLst>
          </a:prstGeom>
          <a:noFill/>
          <a:ln w="38100" cap="flat" cmpd="sng" algn="ctr">
            <a:solidFill>
              <a:srgbClr val="41B8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851920" y="5703057"/>
            <a:ext cx="5184576" cy="1110319"/>
            <a:chOff x="3851920" y="5703057"/>
            <a:chExt cx="5184576" cy="1110319"/>
          </a:xfrm>
        </p:grpSpPr>
        <p:sp>
          <p:nvSpPr>
            <p:cNvPr id="58" name="ZoneTexte 57"/>
            <p:cNvSpPr txBox="1"/>
            <p:nvPr/>
          </p:nvSpPr>
          <p:spPr>
            <a:xfrm>
              <a:off x="4280358" y="5805264"/>
              <a:ext cx="4604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b="1" dirty="0" err="1" smtClean="0">
                  <a:solidFill>
                    <a:srgbClr val="666666"/>
                  </a:solidFill>
                </a:rPr>
                <a:t>Research</a:t>
              </a:r>
              <a:r>
                <a:rPr lang="fr-FR" sz="1600" b="1" dirty="0" smtClean="0">
                  <a:solidFill>
                    <a:srgbClr val="666666"/>
                  </a:solidFill>
                </a:rPr>
                <a:t> &amp; Education licence : OK</a:t>
              </a:r>
              <a:endParaRPr lang="fr-FR" sz="1600" dirty="0" smtClean="0">
                <a:solidFill>
                  <a:srgbClr val="666666"/>
                </a:solidFill>
              </a:endParaRPr>
            </a:p>
            <a:p>
              <a:endParaRPr lang="fr-FR" sz="1600" dirty="0" smtClean="0">
                <a:solidFill>
                  <a:srgbClr val="666666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fr-FR" sz="1600" b="1" dirty="0" err="1" smtClean="0">
                  <a:solidFill>
                    <a:srgbClr val="666666"/>
                  </a:solidFill>
                </a:rPr>
                <a:t>Available</a:t>
              </a:r>
              <a:r>
                <a:rPr lang="fr-FR" sz="1600" b="1" dirty="0" smtClean="0">
                  <a:solidFill>
                    <a:srgbClr val="666666"/>
                  </a:solidFill>
                </a:rPr>
                <a:t> online : OK</a:t>
              </a:r>
              <a:endParaRPr lang="fr-FR" sz="1600" dirty="0" smtClean="0">
                <a:solidFill>
                  <a:srgbClr val="666666"/>
                </a:solidFill>
              </a:endParaRPr>
            </a:p>
          </p:txBody>
        </p:sp>
        <p:sp>
          <p:nvSpPr>
            <p:cNvPr id="73" name="Rectangle à coins arrondis 72"/>
            <p:cNvSpPr/>
            <p:nvPr/>
          </p:nvSpPr>
          <p:spPr bwMode="auto">
            <a:xfrm>
              <a:off x="3851920" y="5703057"/>
              <a:ext cx="5184576" cy="1110319"/>
            </a:xfrm>
            <a:prstGeom prst="roundRect">
              <a:avLst>
                <a:gd name="adj" fmla="val 8675"/>
              </a:avLst>
            </a:prstGeom>
            <a:noFill/>
            <a:ln w="38100" cap="flat" cmpd="sng" algn="ctr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5508104" y="2110082"/>
            <a:ext cx="3547089" cy="3046989"/>
            <a:chOff x="5508104" y="2110082"/>
            <a:chExt cx="3547089" cy="3046989"/>
          </a:xfrm>
        </p:grpSpPr>
        <p:sp>
          <p:nvSpPr>
            <p:cNvPr id="77" name="ZoneTexte 76"/>
            <p:cNvSpPr txBox="1"/>
            <p:nvPr/>
          </p:nvSpPr>
          <p:spPr>
            <a:xfrm>
              <a:off x="5535136" y="2110083"/>
              <a:ext cx="345594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fr-FR" sz="1600" b="1" dirty="0" smtClean="0">
                  <a:solidFill>
                    <a:srgbClr val="666666"/>
                  </a:solidFill>
                </a:rPr>
                <a:t>Inputs : </a:t>
              </a:r>
            </a:p>
            <a:p>
              <a:r>
                <a:rPr lang="fr-FR" sz="1600" b="1" dirty="0">
                  <a:solidFill>
                    <a:srgbClr val="666666"/>
                  </a:solidFill>
                </a:rPr>
                <a:t> </a:t>
              </a:r>
              <a:r>
                <a:rPr lang="fr-FR" sz="1600" b="1" dirty="0" smtClean="0">
                  <a:solidFill>
                    <a:srgbClr val="666666"/>
                  </a:solidFill>
                </a:rPr>
                <a:t>    one .</a:t>
              </a:r>
              <a:r>
                <a:rPr lang="fr-FR" sz="1600" b="1" dirty="0" err="1" smtClean="0">
                  <a:solidFill>
                    <a:srgbClr val="666666"/>
                  </a:solidFill>
                </a:rPr>
                <a:t>xml</a:t>
              </a:r>
              <a:r>
                <a:rPr lang="fr-FR" sz="1600" b="1" dirty="0" smtClean="0">
                  <a:solidFill>
                    <a:srgbClr val="666666"/>
                  </a:solidFill>
                </a:rPr>
                <a:t> file for</a:t>
              </a:r>
              <a:endParaRPr lang="fr-FR" sz="1600" dirty="0" smtClean="0">
                <a:solidFill>
                  <a:srgbClr val="666666"/>
                </a:solidFill>
              </a:endParaRPr>
            </a:p>
            <a:p>
              <a:r>
                <a:rPr lang="fr-FR" sz="1600" dirty="0" smtClean="0">
                  <a:solidFill>
                    <a:srgbClr val="666666"/>
                  </a:solidFill>
                </a:rPr>
                <a:t>	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algorithm</a:t>
              </a:r>
              <a:r>
                <a:rPr lang="fr-FR" sz="1600" dirty="0" smtClean="0">
                  <a:solidFill>
                    <a:srgbClr val="666666"/>
                  </a:solidFill>
                </a:rPr>
                <a:t> 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parameters</a:t>
              </a:r>
              <a:endParaRPr lang="fr-FR" sz="1600" dirty="0" smtClean="0">
                <a:solidFill>
                  <a:srgbClr val="666666"/>
                </a:solidFill>
              </a:endParaRPr>
            </a:p>
            <a:p>
              <a:r>
                <a:rPr lang="fr-FR" sz="1600" dirty="0">
                  <a:solidFill>
                    <a:srgbClr val="666666"/>
                  </a:solidFill>
                </a:rPr>
                <a:t>	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material</a:t>
              </a:r>
              <a:r>
                <a:rPr lang="fr-FR" sz="1600" dirty="0" smtClean="0">
                  <a:solidFill>
                    <a:srgbClr val="666666"/>
                  </a:solidFill>
                </a:rPr>
                <a:t> coefficients</a:t>
              </a:r>
            </a:p>
            <a:p>
              <a:r>
                <a:rPr lang="fr-FR" sz="1600" dirty="0">
                  <a:solidFill>
                    <a:srgbClr val="666666"/>
                  </a:solidFill>
                </a:rPr>
                <a:t>	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loading</a:t>
              </a:r>
              <a:r>
                <a:rPr lang="fr-FR" sz="1600" dirty="0" smtClean="0">
                  <a:solidFill>
                    <a:srgbClr val="666666"/>
                  </a:solidFill>
                </a:rPr>
                <a:t> and output </a:t>
              </a:r>
            </a:p>
            <a:p>
              <a:r>
                <a:rPr lang="fr-FR" sz="1600" dirty="0" smtClean="0">
                  <a:solidFill>
                    <a:srgbClr val="666666"/>
                  </a:solidFill>
                </a:rPr>
                <a:t>      </a:t>
              </a:r>
              <a:r>
                <a:rPr lang="fr-FR" sz="1600" b="1" dirty="0" err="1" smtClean="0">
                  <a:solidFill>
                    <a:srgbClr val="666666"/>
                  </a:solidFill>
                </a:rPr>
                <a:t>vtk</a:t>
              </a:r>
              <a:r>
                <a:rPr lang="fr-FR" sz="1600" b="1" dirty="0" smtClean="0">
                  <a:solidFill>
                    <a:srgbClr val="666666"/>
                  </a:solidFill>
                </a:rPr>
                <a:t> file(s) </a:t>
              </a:r>
              <a:r>
                <a:rPr lang="fr-FR" sz="1600" dirty="0" smtClean="0">
                  <a:solidFill>
                    <a:srgbClr val="666666"/>
                  </a:solidFill>
                </a:rPr>
                <a:t>for the 3D image</a:t>
              </a:r>
            </a:p>
            <a:p>
              <a:endParaRPr lang="fr-FR" sz="1600" dirty="0" smtClean="0">
                <a:solidFill>
                  <a:srgbClr val="666666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fr-FR" sz="1600" b="1" dirty="0" smtClean="0">
                  <a:solidFill>
                    <a:srgbClr val="666666"/>
                  </a:solidFill>
                </a:rPr>
                <a:t>Outputs :</a:t>
              </a:r>
            </a:p>
            <a:p>
              <a:pPr lvl="2"/>
              <a:r>
                <a:rPr lang="fr-FR" sz="1600" dirty="0" err="1" smtClean="0">
                  <a:solidFill>
                    <a:srgbClr val="666666"/>
                  </a:solidFill>
                </a:rPr>
                <a:t>Average</a:t>
              </a:r>
              <a:r>
                <a:rPr lang="fr-FR" sz="1600" dirty="0" smtClean="0">
                  <a:solidFill>
                    <a:srgbClr val="666666"/>
                  </a:solidFill>
                </a:rPr>
                <a:t> 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response</a:t>
              </a:r>
              <a:endParaRPr lang="fr-FR" sz="1600" dirty="0" smtClean="0">
                <a:solidFill>
                  <a:srgbClr val="666666"/>
                </a:solidFill>
              </a:endParaRPr>
            </a:p>
            <a:p>
              <a:pPr lvl="2"/>
              <a:r>
                <a:rPr lang="fr-FR" sz="1600" dirty="0" smtClean="0">
                  <a:solidFill>
                    <a:srgbClr val="666666"/>
                  </a:solidFill>
                </a:rPr>
                <a:t>Per phase av. and 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std</a:t>
              </a:r>
              <a:r>
                <a:rPr lang="fr-FR" sz="1600" dirty="0" smtClean="0">
                  <a:solidFill>
                    <a:srgbClr val="666666"/>
                  </a:solidFill>
                </a:rPr>
                <a:t> 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dev</a:t>
              </a:r>
              <a:endParaRPr lang="fr-FR" sz="1600" dirty="0" smtClean="0">
                <a:solidFill>
                  <a:srgbClr val="666666"/>
                </a:solidFill>
              </a:endParaRPr>
            </a:p>
            <a:p>
              <a:r>
                <a:rPr lang="fr-FR" sz="1600" b="1" dirty="0">
                  <a:solidFill>
                    <a:srgbClr val="666666"/>
                  </a:solidFill>
                </a:rPr>
                <a:t>	</a:t>
              </a:r>
              <a:r>
                <a:rPr lang="fr-FR" sz="1600" dirty="0">
                  <a:solidFill>
                    <a:srgbClr val="666666"/>
                  </a:solidFill>
                </a:rPr>
                <a:t>F</a:t>
              </a:r>
              <a:r>
                <a:rPr lang="fr-FR" sz="1600" dirty="0" smtClean="0">
                  <a:solidFill>
                    <a:srgbClr val="666666"/>
                  </a:solidFill>
                </a:rPr>
                <a:t>ields (</a:t>
              </a:r>
              <a:r>
                <a:rPr lang="fr-FR" sz="1600" dirty="0" err="1" smtClean="0">
                  <a:solidFill>
                    <a:srgbClr val="666666"/>
                  </a:solidFill>
                </a:rPr>
                <a:t>vtk</a:t>
              </a:r>
              <a:r>
                <a:rPr lang="fr-FR" sz="1600" dirty="0" smtClean="0">
                  <a:solidFill>
                    <a:srgbClr val="666666"/>
                  </a:solidFill>
                </a:rPr>
                <a:t> files) </a:t>
              </a:r>
              <a:endParaRPr lang="fr-FR" sz="1600" dirty="0">
                <a:solidFill>
                  <a:srgbClr val="666666"/>
                </a:solidFill>
              </a:endParaRPr>
            </a:p>
            <a:p>
              <a:endParaRPr lang="fr-FR" sz="1600" dirty="0">
                <a:solidFill>
                  <a:srgbClr val="666666"/>
                </a:solidFill>
              </a:endParaRPr>
            </a:p>
          </p:txBody>
        </p:sp>
        <p:sp>
          <p:nvSpPr>
            <p:cNvPr id="78" name="Rectangle à coins arrondis 77"/>
            <p:cNvSpPr/>
            <p:nvPr/>
          </p:nvSpPr>
          <p:spPr bwMode="auto">
            <a:xfrm>
              <a:off x="5508104" y="2110082"/>
              <a:ext cx="3547089" cy="2903094"/>
            </a:xfrm>
            <a:prstGeom prst="roundRect">
              <a:avLst>
                <a:gd name="adj" fmla="val 8675"/>
              </a:avLst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79" name="Flèche droite 78"/>
          <p:cNvSpPr/>
          <p:nvPr/>
        </p:nvSpPr>
        <p:spPr>
          <a:xfrm>
            <a:off x="647365" y="5289303"/>
            <a:ext cx="252227" cy="29993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OUTLINE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203849" y="5226784"/>
            <a:ext cx="59401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033968"/>
                </a:solidFill>
                <a:latin typeface="Open Sans"/>
                <a:hlinkClick r:id="rId3"/>
              </a:rPr>
              <a:t>ECCOMAS Congress 2016</a:t>
            </a:r>
            <a:endParaRPr lang="en-US" sz="1600" b="1" i="1" dirty="0">
              <a:solidFill>
                <a:srgbClr val="606060"/>
              </a:solidFill>
              <a:latin typeface="Open Sans"/>
            </a:endParaRPr>
          </a:p>
          <a:p>
            <a:r>
              <a:rPr lang="en-US" sz="1600" b="1" i="1" dirty="0">
                <a:solidFill>
                  <a:srgbClr val="003499"/>
                </a:solidFill>
                <a:latin typeface="Open Sans"/>
              </a:rPr>
              <a:t>5 - 10 JUNE 2016 Crete Island, Greece</a:t>
            </a:r>
          </a:p>
          <a:p>
            <a:r>
              <a:rPr lang="en-US" sz="1600" b="1" i="1" dirty="0">
                <a:solidFill>
                  <a:srgbClr val="003499"/>
                </a:solidFill>
                <a:latin typeface="Open Sans"/>
              </a:rPr>
              <a:t>European Congress on Computational Methods in Applied Sciences and </a:t>
            </a:r>
            <a:r>
              <a:rPr lang="en-US" sz="1600" b="1" i="1" dirty="0" smtClean="0">
                <a:solidFill>
                  <a:srgbClr val="003499"/>
                </a:solidFill>
                <a:latin typeface="Open Sans"/>
              </a:rPr>
              <a:t>Engineering</a:t>
            </a:r>
          </a:p>
          <a:p>
            <a:endParaRPr lang="en-US" b="1" i="1" dirty="0">
              <a:solidFill>
                <a:srgbClr val="003499"/>
              </a:solidFill>
              <a:effectLst/>
              <a:latin typeface="Open Sans"/>
            </a:endParaRPr>
          </a:p>
          <a:p>
            <a:r>
              <a:rPr lang="en-US" b="1" i="1" dirty="0" err="1" smtClean="0">
                <a:solidFill>
                  <a:schemeClr val="tx2"/>
                </a:solidFill>
                <a:latin typeface="Open Sans"/>
              </a:rPr>
              <a:t>Minisymposium</a:t>
            </a:r>
            <a:r>
              <a:rPr lang="en-US" b="1" i="1" dirty="0" smtClean="0">
                <a:solidFill>
                  <a:schemeClr val="tx2"/>
                </a:solidFill>
                <a:latin typeface="Open Sans"/>
              </a:rPr>
              <a:t> FFT : 17 presentations</a:t>
            </a:r>
            <a:endParaRPr lang="en-US" b="1" i="1" dirty="0">
              <a:solidFill>
                <a:schemeClr val="tx2"/>
              </a:solidFill>
              <a:effectLst/>
              <a:latin typeface="Open Sans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27584" y="1844824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200" b="1" dirty="0" smtClean="0">
                <a:solidFill>
                  <a:srgbClr val="666666"/>
                </a:solidFill>
              </a:rPr>
              <a:t>Introduction FFT</a:t>
            </a:r>
            <a:endParaRPr lang="fr-FR" sz="2200" dirty="0" smtClean="0">
              <a:solidFill>
                <a:srgbClr val="666666"/>
              </a:solidFill>
            </a:endParaRPr>
          </a:p>
          <a:p>
            <a:endParaRPr lang="fr-FR" sz="2200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200" b="1" dirty="0" smtClean="0">
                <a:solidFill>
                  <a:srgbClr val="666666"/>
                </a:solidFill>
              </a:rPr>
              <a:t>AMITEX_FFTP code  – main </a:t>
            </a:r>
            <a:r>
              <a:rPr lang="fr-FR" sz="2200" b="1" dirty="0" err="1" smtClean="0">
                <a:solidFill>
                  <a:srgbClr val="666666"/>
                </a:solidFill>
              </a:rPr>
              <a:t>features</a:t>
            </a:r>
            <a:r>
              <a:rPr lang="fr-FR" sz="2200" b="1" dirty="0" smtClean="0">
                <a:solidFill>
                  <a:srgbClr val="666666"/>
                </a:solidFill>
              </a:rPr>
              <a:t> and </a:t>
            </a:r>
            <a:r>
              <a:rPr lang="fr-FR" sz="2200" b="1" dirty="0" err="1" smtClean="0">
                <a:solidFill>
                  <a:srgbClr val="666666"/>
                </a:solidFill>
              </a:rPr>
              <a:t>specificities</a:t>
            </a:r>
            <a:endParaRPr lang="fr-FR" sz="2200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200" dirty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200" b="1" dirty="0" smtClean="0">
                <a:solidFill>
                  <a:srgbClr val="666666"/>
                </a:solidFill>
              </a:rPr>
              <a:t>Application to </a:t>
            </a:r>
            <a:r>
              <a:rPr lang="fr-FR" sz="2200" b="1" dirty="0" err="1" smtClean="0">
                <a:solidFill>
                  <a:srgbClr val="666666"/>
                </a:solidFill>
              </a:rPr>
              <a:t>concretes</a:t>
            </a:r>
            <a:endParaRPr lang="fr-FR" sz="2200" b="1" dirty="0" smtClean="0">
              <a:solidFill>
                <a:srgbClr val="666666"/>
              </a:solidFill>
            </a:endParaRPr>
          </a:p>
          <a:p>
            <a:endParaRPr lang="fr-FR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smtClean="0"/>
              <a:t>« FFT-</a:t>
            </a:r>
            <a:r>
              <a:rPr lang="fr-FR" sz="2200" b="1" dirty="0" err="1" smtClean="0"/>
              <a:t>based</a:t>
            </a:r>
            <a:r>
              <a:rPr lang="fr-FR" sz="2200" b="1" dirty="0" smtClean="0"/>
              <a:t> » </a:t>
            </a:r>
            <a:r>
              <a:rPr lang="fr-FR" sz="2200" b="1" dirty="0" err="1" smtClean="0"/>
              <a:t>methods</a:t>
            </a:r>
            <a:r>
              <a:rPr lang="fr-FR" sz="2200" b="1" dirty="0" smtClean="0"/>
              <a:t> </a:t>
            </a:r>
            <a:r>
              <a:rPr lang="fr-FR" b="1" i="1" dirty="0" smtClean="0"/>
              <a:t>(or « </a:t>
            </a:r>
            <a:r>
              <a:rPr lang="fr-FR" b="1" i="1" dirty="0" err="1" smtClean="0"/>
              <a:t>Lippman</a:t>
            </a:r>
            <a:r>
              <a:rPr lang="fr-FR" b="1" i="1" dirty="0" smtClean="0"/>
              <a:t>-Schwinger-</a:t>
            </a:r>
            <a:r>
              <a:rPr lang="fr-FR" b="1" i="1" dirty="0" err="1" smtClean="0"/>
              <a:t>based</a:t>
            </a:r>
            <a:r>
              <a:rPr lang="fr-FR" b="1" i="1" dirty="0" smtClean="0"/>
              <a:t> » </a:t>
            </a:r>
            <a:r>
              <a:rPr lang="fr-FR" b="1" i="1" dirty="0" err="1" smtClean="0"/>
              <a:t>methods</a:t>
            </a:r>
            <a:r>
              <a:rPr lang="fr-FR" b="1" i="1" dirty="0" smtClean="0"/>
              <a:t>)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 smtClean="0"/>
              <a:t>Introduction		</a:t>
            </a:r>
            <a:endParaRPr lang="fr-FR" dirty="0"/>
          </a:p>
        </p:txBody>
      </p:sp>
      <p:sp>
        <p:nvSpPr>
          <p:cNvPr id="49" name="Titre 1"/>
          <p:cNvSpPr txBox="1">
            <a:spLocks/>
          </p:cNvSpPr>
          <p:nvPr/>
        </p:nvSpPr>
        <p:spPr>
          <a:xfrm>
            <a:off x="26957" y="1677077"/>
            <a:ext cx="3329908" cy="72008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2000" b="1" kern="0" dirty="0" smtClean="0">
                <a:solidFill>
                  <a:srgbClr val="41B8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3D Image </a:t>
            </a:r>
          </a:p>
          <a:p>
            <a:pPr algn="ctr">
              <a:defRPr/>
            </a:pPr>
            <a:r>
              <a:rPr lang="fr-FR" sz="2000" b="1" kern="0" dirty="0" smtClean="0">
                <a:solidFill>
                  <a:srgbClr val="41B8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fr-FR" sz="2000" b="1" kern="0" dirty="0" err="1" smtClean="0">
                <a:solidFill>
                  <a:srgbClr val="41B8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regular</a:t>
            </a:r>
            <a:r>
              <a:rPr lang="fr-FR" sz="2000" b="1" kern="0" dirty="0" smtClean="0">
                <a:solidFill>
                  <a:srgbClr val="41B8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fr-FR" sz="2000" b="1" kern="0" dirty="0" err="1" smtClean="0">
                <a:solidFill>
                  <a:srgbClr val="41B8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grid</a:t>
            </a:r>
            <a:r>
              <a:rPr lang="fr-FR" sz="2000" b="1" kern="0" dirty="0" smtClean="0">
                <a:solidFill>
                  <a:srgbClr val="41B8F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  <a:r>
              <a:rPr lang="fr-FR" sz="20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  <a:p>
            <a:pPr algn="ctr">
              <a:defRPr/>
            </a:pPr>
            <a:endParaRPr lang="fr-FR" sz="20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0" name="Titre 1"/>
          <p:cNvSpPr txBox="1">
            <a:spLocks/>
          </p:cNvSpPr>
          <p:nvPr/>
        </p:nvSpPr>
        <p:spPr>
          <a:xfrm>
            <a:off x="341530" y="5094186"/>
            <a:ext cx="2756152" cy="63655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+ Local </a:t>
            </a:r>
            <a:r>
              <a:rPr lang="fr-FR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behavior</a:t>
            </a:r>
            <a:endParaRPr lang="fr-FR" kern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/>
            </a:endParaRPr>
          </a:p>
          <a:p>
            <a:pPr>
              <a:defRPr/>
            </a:pPr>
            <a:r>
              <a:rPr lang="fr-F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+</a:t>
            </a:r>
            <a:r>
              <a:rPr lang="fr-FR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 </a:t>
            </a:r>
            <a:r>
              <a:rPr lang="fr-FR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Average</a:t>
            </a:r>
            <a:r>
              <a:rPr lang="fr-FR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 </a:t>
            </a:r>
            <a:r>
              <a:rPr lang="fr-FR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loading</a:t>
            </a:r>
            <a:endParaRPr lang="fr-FR" kern="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/>
            </a:endParaRPr>
          </a:p>
          <a:p>
            <a:pPr>
              <a:defRPr/>
            </a:pPr>
            <a:endParaRPr lang="fr-FR" sz="2000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2" name="Rectangle à coins arrondis 51"/>
          <p:cNvSpPr/>
          <p:nvPr/>
        </p:nvSpPr>
        <p:spPr bwMode="auto">
          <a:xfrm>
            <a:off x="77170" y="1628801"/>
            <a:ext cx="3144680" cy="4143731"/>
          </a:xfrm>
          <a:prstGeom prst="roundRect">
            <a:avLst>
              <a:gd name="adj" fmla="val 9870"/>
            </a:avLst>
          </a:prstGeom>
          <a:noFill/>
          <a:ln w="38100" cap="flat" cmpd="sng" algn="ctr">
            <a:solidFill>
              <a:srgbClr val="41B8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53" name="Flèche droite 52"/>
          <p:cNvSpPr/>
          <p:nvPr/>
        </p:nvSpPr>
        <p:spPr bwMode="auto">
          <a:xfrm>
            <a:off x="3293858" y="2847207"/>
            <a:ext cx="1692188" cy="2246979"/>
          </a:xfrm>
          <a:prstGeom prst="rightArrow">
            <a:avLst>
              <a:gd name="adj1" fmla="val 50000"/>
              <a:gd name="adj2" fmla="val 29132"/>
            </a:avLst>
          </a:prstGeom>
          <a:noFill/>
          <a:ln w="38100" cap="flat" cmpd="sng" algn="ctr">
            <a:solidFill>
              <a:srgbClr val="EC349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54" name="Titre 1"/>
          <p:cNvSpPr txBox="1">
            <a:spLocks/>
          </p:cNvSpPr>
          <p:nvPr/>
        </p:nvSpPr>
        <p:spPr>
          <a:xfrm>
            <a:off x="5195101" y="1673806"/>
            <a:ext cx="3905068" cy="83566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2000" b="1" kern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Stress, </a:t>
            </a:r>
            <a:r>
              <a:rPr lang="fr-FR" sz="2000" b="1" kern="0" dirty="0" err="1" smtClean="0">
                <a:solidFill>
                  <a:srgbClr val="99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strain</a:t>
            </a:r>
            <a:r>
              <a:rPr lang="fr-FR" sz="2000" b="1" kern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 </a:t>
            </a:r>
            <a:r>
              <a:rPr lang="fr-FR" sz="2000" b="1" kern="0" dirty="0" err="1" smtClean="0">
                <a:solidFill>
                  <a:srgbClr val="99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fields</a:t>
            </a:r>
            <a:r>
              <a:rPr lang="fr-FR" sz="2000" b="1" kern="0" dirty="0" smtClean="0">
                <a:solidFill>
                  <a:srgbClr val="99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…</a:t>
            </a:r>
            <a:endParaRPr lang="fr-FR" sz="2000" b="1" kern="0" dirty="0">
              <a:solidFill>
                <a:srgbClr val="99CC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55" name="Rectangle à coins arrondis 54"/>
          <p:cNvSpPr/>
          <p:nvPr/>
        </p:nvSpPr>
        <p:spPr bwMode="auto">
          <a:xfrm>
            <a:off x="5004048" y="1628800"/>
            <a:ext cx="4096121" cy="4143731"/>
          </a:xfrm>
          <a:prstGeom prst="roundRect">
            <a:avLst>
              <a:gd name="adj" fmla="val 8839"/>
            </a:avLst>
          </a:prstGeom>
          <a:noFill/>
          <a:ln w="381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56" name="Titre 1"/>
          <p:cNvSpPr txBox="1">
            <a:spLocks/>
          </p:cNvSpPr>
          <p:nvPr/>
        </p:nvSpPr>
        <p:spPr>
          <a:xfrm>
            <a:off x="3203848" y="3451707"/>
            <a:ext cx="1739037" cy="83566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sz="2000" b="1" kern="0" dirty="0" smtClean="0">
                <a:solidFill>
                  <a:srgbClr val="EC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FFT-</a:t>
            </a:r>
            <a:r>
              <a:rPr lang="fr-FR" sz="2000" b="1" kern="0" dirty="0" err="1" smtClean="0">
                <a:solidFill>
                  <a:srgbClr val="EC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based</a:t>
            </a:r>
            <a:r>
              <a:rPr lang="fr-FR" sz="2000" b="1" kern="0" dirty="0" smtClean="0">
                <a:solidFill>
                  <a:srgbClr val="EC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 </a:t>
            </a:r>
            <a:r>
              <a:rPr lang="fr-FR" sz="2000" b="1" kern="0" dirty="0" err="1" smtClean="0">
                <a:solidFill>
                  <a:srgbClr val="EC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method</a:t>
            </a:r>
            <a:endParaRPr lang="fr-FR" sz="1400" b="1" kern="0" dirty="0" smtClean="0">
              <a:solidFill>
                <a:srgbClr val="EC349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/>
            </a:endParaRPr>
          </a:p>
          <a:p>
            <a:pPr algn="ctr">
              <a:defRPr/>
            </a:pPr>
            <a:r>
              <a:rPr lang="fr-FR" sz="1400" b="1" kern="0" dirty="0" err="1" smtClean="0">
                <a:solidFill>
                  <a:srgbClr val="EC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Periodic</a:t>
            </a:r>
            <a:r>
              <a:rPr lang="fr-FR" sz="1400" b="1" kern="0" dirty="0" smtClean="0">
                <a:solidFill>
                  <a:srgbClr val="EC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/>
              </a:rPr>
              <a:t> BC</a:t>
            </a:r>
            <a:endParaRPr lang="fr-FR" sz="1400" b="1" kern="0" dirty="0">
              <a:solidFill>
                <a:srgbClr val="EC349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grpSp>
        <p:nvGrpSpPr>
          <p:cNvPr id="57" name="Groupe 56"/>
          <p:cNvGrpSpPr/>
          <p:nvPr/>
        </p:nvGrpSpPr>
        <p:grpSpPr>
          <a:xfrm>
            <a:off x="161510" y="2390722"/>
            <a:ext cx="2936172" cy="2748522"/>
            <a:chOff x="4751621" y="1133745"/>
            <a:chExt cx="4275874" cy="4252699"/>
          </a:xfrm>
        </p:grpSpPr>
        <p:grpSp>
          <p:nvGrpSpPr>
            <p:cNvPr id="58" name="Groupe 57"/>
            <p:cNvGrpSpPr/>
            <p:nvPr/>
          </p:nvGrpSpPr>
          <p:grpSpPr>
            <a:xfrm>
              <a:off x="4751621" y="1133745"/>
              <a:ext cx="4275874" cy="4252699"/>
              <a:chOff x="4751621" y="1133745"/>
              <a:chExt cx="4275874" cy="4252699"/>
            </a:xfrm>
          </p:grpSpPr>
          <p:pic>
            <p:nvPicPr>
              <p:cNvPr id="60" name="Image 5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18" t="8438" r="29693" b="2212"/>
              <a:stretch/>
            </p:blipFill>
            <p:spPr>
              <a:xfrm>
                <a:off x="4751621" y="1133745"/>
                <a:ext cx="4275874" cy="4252699"/>
              </a:xfrm>
              <a:prstGeom prst="rect">
                <a:avLst/>
              </a:prstGeom>
            </p:spPr>
          </p:pic>
          <p:pic>
            <p:nvPicPr>
              <p:cNvPr id="61" name="Image 6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421" t="23245" r="42378" b="34224"/>
              <a:stretch/>
            </p:blipFill>
            <p:spPr>
              <a:xfrm>
                <a:off x="4855918" y="1245770"/>
                <a:ext cx="2145953" cy="1612690"/>
              </a:xfrm>
              <a:prstGeom prst="rect">
                <a:avLst/>
              </a:prstGeom>
              <a:ln w="38100">
                <a:solidFill>
                  <a:srgbClr val="000000"/>
                </a:solidFill>
              </a:ln>
            </p:spPr>
          </p:pic>
        </p:grpSp>
        <p:sp>
          <p:nvSpPr>
            <p:cNvPr id="59" name="Rectangle 58"/>
            <p:cNvSpPr/>
            <p:nvPr/>
          </p:nvSpPr>
          <p:spPr>
            <a:xfrm>
              <a:off x="7307668" y="4985388"/>
              <a:ext cx="1385315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</a:rPr>
                <a:t>AMITEX_FFTP</a:t>
              </a: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5094058" y="2348881"/>
            <a:ext cx="3915435" cy="2917092"/>
            <a:chOff x="1106615" y="1300741"/>
            <a:chExt cx="6975775" cy="5201671"/>
          </a:xfrm>
        </p:grpSpPr>
        <p:pic>
          <p:nvPicPr>
            <p:cNvPr id="63" name="Image 6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615" y="1300741"/>
              <a:ext cx="6975775" cy="5201671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20" t="22828" r="41047" b="40261"/>
            <a:stretch/>
          </p:blipFill>
          <p:spPr>
            <a:xfrm>
              <a:off x="1286635" y="1583795"/>
              <a:ext cx="2174060" cy="1447704"/>
            </a:xfrm>
            <a:prstGeom prst="rect">
              <a:avLst/>
            </a:prstGeom>
            <a:ln w="38100">
              <a:solidFill>
                <a:srgbClr val="000000"/>
              </a:solidFill>
            </a:ln>
          </p:spPr>
        </p:pic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723" y="1386825"/>
              <a:ext cx="2717271" cy="197619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66" name="Rectangle 65"/>
            <p:cNvSpPr/>
            <p:nvPr/>
          </p:nvSpPr>
          <p:spPr>
            <a:xfrm>
              <a:off x="5796975" y="5954608"/>
              <a:ext cx="13853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itchFamily="34" charset="0"/>
                </a:rPr>
                <a:t>AMITEX_FFTP</a:t>
              </a: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65442" y="6170355"/>
            <a:ext cx="8978542" cy="634020"/>
            <a:chOff x="1436350" y="6170355"/>
            <a:chExt cx="5850650" cy="634020"/>
          </a:xfrm>
        </p:grpSpPr>
        <p:sp>
          <p:nvSpPr>
            <p:cNvPr id="68" name="ZoneTexte 67"/>
            <p:cNvSpPr txBox="1"/>
            <p:nvPr/>
          </p:nvSpPr>
          <p:spPr>
            <a:xfrm>
              <a:off x="2419984" y="6170355"/>
              <a:ext cx="3866118" cy="63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kern="0" dirty="0" smtClean="0">
                  <a:solidFill>
                    <a:srgbClr val="EC349E"/>
                  </a:solidFill>
                  <a:latin typeface="Verdana" pitchFamily="34" charset="0"/>
                </a:rPr>
                <a:t>ADVANTAGES (vs standard FE code)</a:t>
              </a:r>
              <a:endPara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EC349E"/>
                </a:solidFill>
                <a:effectLst/>
                <a:uLnTx/>
                <a:uFillTx/>
                <a:latin typeface="Verdana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No </a:t>
              </a: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mesh</a:t>
              </a: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, </a:t>
              </a:r>
              <a:r>
                <a:rPr lang="fr-FR" sz="1600" b="1" kern="0" dirty="0" smtClean="0">
                  <a:solidFill>
                    <a:srgbClr val="EC349E"/>
                  </a:solidFill>
                  <a:latin typeface="Verdana" pitchFamily="34" charset="0"/>
                </a:rPr>
                <a:t>E</a:t>
              </a: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fficiency</a:t>
              </a: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, </a:t>
              </a: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Well-suited</a:t>
              </a: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 for </a:t>
              </a: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parallelism</a:t>
              </a: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  </a:t>
              </a:r>
            </a:p>
          </p:txBody>
        </p:sp>
        <p:sp>
          <p:nvSpPr>
            <p:cNvPr id="69" name="Rectangle à coins arrondis 68"/>
            <p:cNvSpPr/>
            <p:nvPr/>
          </p:nvSpPr>
          <p:spPr bwMode="auto">
            <a:xfrm>
              <a:off x="1436350" y="6203254"/>
              <a:ext cx="5850650" cy="601121"/>
            </a:xfrm>
            <a:prstGeom prst="roundRect">
              <a:avLst/>
            </a:prstGeom>
            <a:noFill/>
            <a:ln w="38100" cap="flat" cmpd="sng" algn="ctr">
              <a:solidFill>
                <a:srgbClr val="EC349E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4" name="Forme libre 3"/>
          <p:cNvSpPr/>
          <p:nvPr/>
        </p:nvSpPr>
        <p:spPr>
          <a:xfrm>
            <a:off x="6960382" y="2547521"/>
            <a:ext cx="1339868" cy="879605"/>
          </a:xfrm>
          <a:custGeom>
            <a:avLst/>
            <a:gdLst>
              <a:gd name="connsiteX0" fmla="*/ 0 w 1413164"/>
              <a:gd name="connsiteY0" fmla="*/ 831273 h 831273"/>
              <a:gd name="connsiteX1" fmla="*/ 249382 w 1413164"/>
              <a:gd name="connsiteY1" fmla="*/ 344385 h 831273"/>
              <a:gd name="connsiteX2" fmla="*/ 605642 w 1413164"/>
              <a:gd name="connsiteY2" fmla="*/ 106878 h 831273"/>
              <a:gd name="connsiteX3" fmla="*/ 1413164 w 1413164"/>
              <a:gd name="connsiteY3" fmla="*/ 0 h 831273"/>
              <a:gd name="connsiteX0" fmla="*/ 0 w 1330036"/>
              <a:gd name="connsiteY0" fmla="*/ 855024 h 855024"/>
              <a:gd name="connsiteX1" fmla="*/ 166254 w 1330036"/>
              <a:gd name="connsiteY1" fmla="*/ 344385 h 855024"/>
              <a:gd name="connsiteX2" fmla="*/ 522514 w 1330036"/>
              <a:gd name="connsiteY2" fmla="*/ 106878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13755 w 1330036"/>
              <a:gd name="connsiteY1" fmla="*/ 190006 h 855024"/>
              <a:gd name="connsiteX2" fmla="*/ 522514 w 1330036"/>
              <a:gd name="connsiteY2" fmla="*/ 106878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13755 w 1330036"/>
              <a:gd name="connsiteY1" fmla="*/ 190006 h 855024"/>
              <a:gd name="connsiteX2" fmla="*/ 593765 w 1330036"/>
              <a:gd name="connsiteY2" fmla="*/ 59377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13755 w 1330036"/>
              <a:gd name="connsiteY1" fmla="*/ 190006 h 855024"/>
              <a:gd name="connsiteX2" fmla="*/ 617516 w 1330036"/>
              <a:gd name="connsiteY2" fmla="*/ 59377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13755 w 1330036"/>
              <a:gd name="connsiteY1" fmla="*/ 190006 h 855024"/>
              <a:gd name="connsiteX2" fmla="*/ 617516 w 1330036"/>
              <a:gd name="connsiteY2" fmla="*/ 59377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11297 w 1330036"/>
              <a:gd name="connsiteY1" fmla="*/ 148219 h 855024"/>
              <a:gd name="connsiteX2" fmla="*/ 617516 w 1330036"/>
              <a:gd name="connsiteY2" fmla="*/ 59377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11297 w 1330036"/>
              <a:gd name="connsiteY1" fmla="*/ 148219 h 855024"/>
              <a:gd name="connsiteX2" fmla="*/ 686342 w 1330036"/>
              <a:gd name="connsiteY2" fmla="*/ 32339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11297 w 1330036"/>
              <a:gd name="connsiteY1" fmla="*/ 148219 h 855024"/>
              <a:gd name="connsiteX2" fmla="*/ 686342 w 1330036"/>
              <a:gd name="connsiteY2" fmla="*/ 32339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176884 w 1330036"/>
              <a:gd name="connsiteY1" fmla="*/ 194922 h 855024"/>
              <a:gd name="connsiteX2" fmla="*/ 686342 w 1330036"/>
              <a:gd name="connsiteY2" fmla="*/ 32339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176884 w 1330036"/>
              <a:gd name="connsiteY1" fmla="*/ 194922 h 855024"/>
              <a:gd name="connsiteX2" fmla="*/ 686342 w 1330036"/>
              <a:gd name="connsiteY2" fmla="*/ 32339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23588 w 1330036"/>
              <a:gd name="connsiteY1" fmla="*/ 155593 h 855024"/>
              <a:gd name="connsiteX2" fmla="*/ 686342 w 1330036"/>
              <a:gd name="connsiteY2" fmla="*/ 32339 h 855024"/>
              <a:gd name="connsiteX3" fmla="*/ 1330036 w 1330036"/>
              <a:gd name="connsiteY3" fmla="*/ 0 h 855024"/>
              <a:gd name="connsiteX0" fmla="*/ 0 w 1330036"/>
              <a:gd name="connsiteY0" fmla="*/ 855024 h 855024"/>
              <a:gd name="connsiteX1" fmla="*/ 223588 w 1330036"/>
              <a:gd name="connsiteY1" fmla="*/ 155593 h 855024"/>
              <a:gd name="connsiteX2" fmla="*/ 696174 w 1330036"/>
              <a:gd name="connsiteY2" fmla="*/ 27423 h 855024"/>
              <a:gd name="connsiteX3" fmla="*/ 1330036 w 1330036"/>
              <a:gd name="connsiteY3" fmla="*/ 0 h 855024"/>
              <a:gd name="connsiteX0" fmla="*/ 0 w 1339868"/>
              <a:gd name="connsiteY0" fmla="*/ 879605 h 879605"/>
              <a:gd name="connsiteX1" fmla="*/ 233420 w 1339868"/>
              <a:gd name="connsiteY1" fmla="*/ 155593 h 879605"/>
              <a:gd name="connsiteX2" fmla="*/ 706006 w 1339868"/>
              <a:gd name="connsiteY2" fmla="*/ 27423 h 879605"/>
              <a:gd name="connsiteX3" fmla="*/ 1339868 w 1339868"/>
              <a:gd name="connsiteY3" fmla="*/ 0 h 879605"/>
              <a:gd name="connsiteX0" fmla="*/ 0 w 1339868"/>
              <a:gd name="connsiteY0" fmla="*/ 879605 h 879605"/>
              <a:gd name="connsiteX1" fmla="*/ 233420 w 1339868"/>
              <a:gd name="connsiteY1" fmla="*/ 155593 h 879605"/>
              <a:gd name="connsiteX2" fmla="*/ 706006 w 1339868"/>
              <a:gd name="connsiteY2" fmla="*/ 27423 h 879605"/>
              <a:gd name="connsiteX3" fmla="*/ 1339868 w 1339868"/>
              <a:gd name="connsiteY3" fmla="*/ 0 h 879605"/>
              <a:gd name="connsiteX0" fmla="*/ 0 w 1339868"/>
              <a:gd name="connsiteY0" fmla="*/ 879605 h 879605"/>
              <a:gd name="connsiteX1" fmla="*/ 203923 w 1339868"/>
              <a:gd name="connsiteY1" fmla="*/ 187548 h 879605"/>
              <a:gd name="connsiteX2" fmla="*/ 706006 w 1339868"/>
              <a:gd name="connsiteY2" fmla="*/ 27423 h 879605"/>
              <a:gd name="connsiteX3" fmla="*/ 1339868 w 1339868"/>
              <a:gd name="connsiteY3" fmla="*/ 0 h 879605"/>
              <a:gd name="connsiteX0" fmla="*/ 0 w 1339868"/>
              <a:gd name="connsiteY0" fmla="*/ 879605 h 879605"/>
              <a:gd name="connsiteX1" fmla="*/ 203923 w 1339868"/>
              <a:gd name="connsiteY1" fmla="*/ 187548 h 879605"/>
              <a:gd name="connsiteX2" fmla="*/ 706006 w 1339868"/>
              <a:gd name="connsiteY2" fmla="*/ 27423 h 879605"/>
              <a:gd name="connsiteX3" fmla="*/ 1339868 w 1339868"/>
              <a:gd name="connsiteY3" fmla="*/ 0 h 879605"/>
              <a:gd name="connsiteX0" fmla="*/ 0 w 1339868"/>
              <a:gd name="connsiteY0" fmla="*/ 879605 h 879605"/>
              <a:gd name="connsiteX1" fmla="*/ 203923 w 1339868"/>
              <a:gd name="connsiteY1" fmla="*/ 187548 h 879605"/>
              <a:gd name="connsiteX2" fmla="*/ 706006 w 1339868"/>
              <a:gd name="connsiteY2" fmla="*/ 27423 h 879605"/>
              <a:gd name="connsiteX3" fmla="*/ 1339868 w 1339868"/>
              <a:gd name="connsiteY3" fmla="*/ 0 h 879605"/>
              <a:gd name="connsiteX0" fmla="*/ 0 w 1339868"/>
              <a:gd name="connsiteY0" fmla="*/ 879605 h 879605"/>
              <a:gd name="connsiteX1" fmla="*/ 203923 w 1339868"/>
              <a:gd name="connsiteY1" fmla="*/ 187548 h 879605"/>
              <a:gd name="connsiteX2" fmla="*/ 706006 w 1339868"/>
              <a:gd name="connsiteY2" fmla="*/ 27423 h 879605"/>
              <a:gd name="connsiteX3" fmla="*/ 1339868 w 1339868"/>
              <a:gd name="connsiteY3" fmla="*/ 0 h 8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868" h="879605">
                <a:moveTo>
                  <a:pt x="0" y="879605"/>
                </a:moveTo>
                <a:cubicBezTo>
                  <a:pt x="52098" y="689153"/>
                  <a:pt x="101003" y="334495"/>
                  <a:pt x="203923" y="187548"/>
                </a:cubicBezTo>
                <a:cubicBezTo>
                  <a:pt x="306843" y="40601"/>
                  <a:pt x="424956" y="59091"/>
                  <a:pt x="706006" y="27423"/>
                </a:cubicBezTo>
                <a:cubicBezTo>
                  <a:pt x="989514" y="5587"/>
                  <a:pt x="1028173" y="5076"/>
                  <a:pt x="1339868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5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83778"/>
              </p:ext>
            </p:extLst>
          </p:nvPr>
        </p:nvGraphicFramePr>
        <p:xfrm>
          <a:off x="385763" y="1768475"/>
          <a:ext cx="3736975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7" name="Équation" r:id="rId4" imgW="2095200" imgH="888840" progId="Equation.3">
                  <p:embed/>
                </p:oleObj>
              </mc:Choice>
              <mc:Fallback>
                <p:oleObj name="Équation" r:id="rId4" imgW="2095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768475"/>
                        <a:ext cx="3736975" cy="158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à coins arrondis 4"/>
          <p:cNvSpPr/>
          <p:nvPr/>
        </p:nvSpPr>
        <p:spPr>
          <a:xfrm>
            <a:off x="72008" y="1741251"/>
            <a:ext cx="4211960" cy="1537779"/>
          </a:xfrm>
          <a:prstGeom prst="roundRect">
            <a:avLst/>
          </a:prstGeom>
          <a:noFill/>
          <a:ln w="57150" cap="flat" cmpd="sng" algn="ctr">
            <a:solidFill>
              <a:srgbClr val="EC349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251520" y="3351038"/>
            <a:ext cx="3805237" cy="938014"/>
            <a:chOff x="251520" y="3058567"/>
            <a:chExt cx="3805237" cy="938014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657245"/>
                </p:ext>
              </p:extLst>
            </p:nvPr>
          </p:nvGraphicFramePr>
          <p:xfrm>
            <a:off x="251520" y="3058567"/>
            <a:ext cx="3805237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8" name="Equation" r:id="rId6" imgW="2133360" imgH="228600" progId="Equation.3">
                    <p:embed/>
                  </p:oleObj>
                </mc:Choice>
                <mc:Fallback>
                  <p:oleObj name="Equation" r:id="rId6" imgW="2133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3058567"/>
                          <a:ext cx="3805237" cy="407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8682329"/>
                </p:ext>
              </p:extLst>
            </p:nvPr>
          </p:nvGraphicFramePr>
          <p:xfrm>
            <a:off x="2771800" y="3634631"/>
            <a:ext cx="54292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9" name="Equation" r:id="rId8" imgW="304560" imgH="203040" progId="Equation.3">
                    <p:embed/>
                  </p:oleObj>
                </mc:Choice>
                <mc:Fallback>
                  <p:oleObj name="Equation" r:id="rId8" imgW="304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3634631"/>
                          <a:ext cx="542925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ccolade ouvrante 8"/>
            <p:cNvSpPr/>
            <p:nvPr/>
          </p:nvSpPr>
          <p:spPr>
            <a:xfrm rot="16200000">
              <a:off x="2915816" y="2626519"/>
              <a:ext cx="216024" cy="1800200"/>
            </a:xfrm>
            <a:prstGeom prst="leftBrace">
              <a:avLst/>
            </a:prstGeom>
            <a:noFill/>
            <a:ln w="9525" cap="flat" cmpd="sng" algn="ctr">
              <a:solidFill>
                <a:srgbClr val="EC349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384959" y="1426216"/>
            <a:ext cx="164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fr-FR" sz="1200" b="1" dirty="0" err="1" smtClean="0">
                <a:solidFill>
                  <a:srgbClr val="EC349E"/>
                </a:solidFill>
                <a:latin typeface="Verdana" pitchFamily="34" charset="0"/>
              </a:rPr>
              <a:t>Problem</a:t>
            </a:r>
            <a:r>
              <a:rPr lang="fr-FR" sz="1200" b="1" dirty="0" smtClean="0">
                <a:solidFill>
                  <a:srgbClr val="EC349E"/>
                </a:solidFill>
                <a:latin typeface="Verdana" pitchFamily="34" charset="0"/>
              </a:rPr>
              <a:t> to </a:t>
            </a:r>
            <a:r>
              <a:rPr lang="fr-FR" sz="1200" b="1" dirty="0" err="1" smtClean="0">
                <a:solidFill>
                  <a:srgbClr val="EC349E"/>
                </a:solidFill>
                <a:latin typeface="Verdana" pitchFamily="34" charset="0"/>
              </a:rPr>
              <a:t>solve</a:t>
            </a:r>
            <a:endParaRPr lang="fr-FR" sz="1200" b="1" dirty="0">
              <a:solidFill>
                <a:srgbClr val="EC349E"/>
              </a:solidFill>
              <a:latin typeface="Verdana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4860032" y="1484784"/>
            <a:ext cx="4211960" cy="1909291"/>
            <a:chOff x="4860032" y="1178750"/>
            <a:chExt cx="4211960" cy="1909291"/>
          </a:xfrm>
        </p:grpSpPr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365379"/>
                </p:ext>
              </p:extLst>
            </p:nvPr>
          </p:nvGraphicFramePr>
          <p:xfrm>
            <a:off x="5010150" y="1456091"/>
            <a:ext cx="3735388" cy="163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0" name="Équation" r:id="rId10" imgW="2095200" imgH="914400" progId="Equation.3">
                    <p:embed/>
                  </p:oleObj>
                </mc:Choice>
                <mc:Fallback>
                  <p:oleObj name="Équation" r:id="rId10" imgW="209520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0150" y="1456091"/>
                          <a:ext cx="3735388" cy="163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à coins arrondis 12"/>
            <p:cNvSpPr/>
            <p:nvPr/>
          </p:nvSpPr>
          <p:spPr>
            <a:xfrm>
              <a:off x="4860032" y="1455749"/>
              <a:ext cx="4211960" cy="1582738"/>
            </a:xfrm>
            <a:prstGeom prst="roundRect">
              <a:avLst/>
            </a:prstGeom>
            <a:noFill/>
            <a:ln w="57150" cap="flat" cmpd="sng" algn="ctr">
              <a:solidFill>
                <a:srgbClr val="41B8F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014490" y="1178750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1B8F2"/>
                  </a:solidFill>
                  <a:effectLst/>
                  <a:uLnTx/>
                  <a:uFillTx/>
                  <a:latin typeface="Verdana" pitchFamily="34" charset="0"/>
                </a:rPr>
                <a:t>Auxiliary</a:t>
              </a: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1B8F2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r>
                <a:rPr kumimoji="0" lang="fr-F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1B8F2"/>
                  </a:solidFill>
                  <a:effectLst/>
                  <a:uLnTx/>
                  <a:uFillTx/>
                  <a:latin typeface="Verdana" pitchFamily="34" charset="0"/>
                </a:rPr>
                <a:t>problem</a:t>
              </a:r>
              <a:endPara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1B8F2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860032" y="3393722"/>
            <a:ext cx="4211960" cy="2232248"/>
            <a:chOff x="4860032" y="3356992"/>
            <a:chExt cx="4211960" cy="2232248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6308896"/>
                </p:ext>
              </p:extLst>
            </p:nvPr>
          </p:nvGraphicFramePr>
          <p:xfrm>
            <a:off x="5148064" y="4173141"/>
            <a:ext cx="233203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1" name="Equation" r:id="rId12" imgW="1307880" imgH="228600" progId="Equation.3">
                    <p:embed/>
                  </p:oleObj>
                </mc:Choice>
                <mc:Fallback>
                  <p:oleObj name="Equation" r:id="rId12" imgW="1307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4173141"/>
                          <a:ext cx="2332037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ZoneTexte 17"/>
            <p:cNvSpPr txBox="1"/>
            <p:nvPr/>
          </p:nvSpPr>
          <p:spPr>
            <a:xfrm>
              <a:off x="4860032" y="4649505"/>
              <a:ext cx="4211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Application of the Green </a:t>
              </a:r>
              <a:r>
                <a:rPr kumimoji="0" lang="fr-F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operator</a:t>
              </a: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: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b="1" kern="0" dirty="0" smtClean="0">
                  <a:solidFill>
                    <a:srgbClr val="C00000"/>
                  </a:solidFill>
                  <a:latin typeface="Verdana" pitchFamily="34" charset="0"/>
                </a:rPr>
                <a:t>Simple </a:t>
              </a:r>
              <a:r>
                <a:rPr lang="fr-FR" sz="1200" b="1" kern="0" dirty="0" err="1" smtClean="0">
                  <a:solidFill>
                    <a:srgbClr val="C00000"/>
                  </a:solidFill>
                  <a:latin typeface="Verdana" pitchFamily="34" charset="0"/>
                </a:rPr>
                <a:t>product</a:t>
              </a:r>
              <a:r>
                <a:rPr lang="fr-FR" sz="1200" b="1" kern="0" dirty="0" smtClean="0">
                  <a:solidFill>
                    <a:srgbClr val="C00000"/>
                  </a:solidFill>
                  <a:latin typeface="Verdana" pitchFamily="34" charset="0"/>
                </a:rPr>
                <a:t> in Fourier </a:t>
              </a:r>
              <a:r>
                <a:rPr lang="fr-FR" sz="1200" b="1" kern="0" dirty="0" err="1" smtClean="0">
                  <a:solidFill>
                    <a:srgbClr val="C00000"/>
                  </a:solidFill>
                  <a:latin typeface="Verdana" pitchFamily="34" charset="0"/>
                </a:rPr>
                <a:t>space</a:t>
              </a:r>
              <a:r>
                <a:rPr lang="fr-FR" sz="1200" b="1" kern="0" dirty="0" smtClean="0">
                  <a:solidFill>
                    <a:srgbClr val="C00000"/>
                  </a:solidFill>
                  <a:latin typeface="Verdana" pitchFamily="34" charset="0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i="1" kern="0" dirty="0" smtClean="0">
                  <a:solidFill>
                    <a:srgbClr val="C00000"/>
                  </a:solidFill>
                  <a:latin typeface="+mn-lt"/>
                </a:rPr>
                <a:t>Mura 1997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4860032" y="4149080"/>
              <a:ext cx="4211960" cy="1440160"/>
            </a:xfrm>
            <a:prstGeom prst="roundRect">
              <a:avLst/>
            </a:prstGeom>
            <a:noFill/>
            <a:ln w="57150" cap="flat" cmpd="sng" algn="ctr">
              <a:solidFill>
                <a:srgbClr val="41B8F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322714" y="3789040"/>
              <a:ext cx="31325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1B8F2"/>
                  </a:solidFill>
                  <a:effectLst/>
                  <a:uLnTx/>
                  <a:uFillTx/>
                  <a:latin typeface="Verdana" pitchFamily="34" charset="0"/>
                </a:rPr>
                <a:t>Solution for the </a:t>
              </a:r>
              <a:r>
                <a:rPr kumimoji="0" lang="fr-F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1B8F2"/>
                  </a:solidFill>
                  <a:effectLst/>
                  <a:uLnTx/>
                  <a:uFillTx/>
                  <a:latin typeface="Verdana" pitchFamily="34" charset="0"/>
                </a:rPr>
                <a:t>Auxiliary</a:t>
              </a: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1B8F2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r>
                <a:rPr kumimoji="0" lang="fr-F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1B8F2"/>
                  </a:solidFill>
                  <a:effectLst/>
                  <a:uLnTx/>
                  <a:uFillTx/>
                  <a:latin typeface="Verdana" pitchFamily="34" charset="0"/>
                </a:rPr>
                <a:t>Problem</a:t>
              </a:r>
              <a:endPara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1B8F2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22" name="Flèche vers le bas 21"/>
            <p:cNvSpPr/>
            <p:nvPr/>
          </p:nvSpPr>
          <p:spPr>
            <a:xfrm>
              <a:off x="6732240" y="3356992"/>
              <a:ext cx="144016" cy="432048"/>
            </a:xfrm>
            <a:prstGeom prst="downArrow">
              <a:avLst/>
            </a:prstGeom>
            <a:solidFill>
              <a:srgbClr val="FFFFFF"/>
            </a:solidFill>
            <a:ln w="25400" cap="flat" cmpd="sng" algn="ctr">
              <a:solidFill>
                <a:srgbClr val="41B8F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4860032" y="5697978"/>
            <a:ext cx="4211960" cy="1080120"/>
            <a:chOff x="4860032" y="5661248"/>
            <a:chExt cx="4211960" cy="1080120"/>
          </a:xfrm>
        </p:grpSpPr>
        <p:graphicFrame>
          <p:nvGraphicFramePr>
            <p:cNvPr id="2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748581"/>
                </p:ext>
              </p:extLst>
            </p:nvPr>
          </p:nvGraphicFramePr>
          <p:xfrm>
            <a:off x="5220072" y="6237312"/>
            <a:ext cx="255905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2" name="Equation" r:id="rId14" imgW="1434960" imgH="228600" progId="Equation.3">
                    <p:embed/>
                  </p:oleObj>
                </mc:Choice>
                <mc:Fallback>
                  <p:oleObj name="Equation" r:id="rId14" imgW="1434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6237312"/>
                          <a:ext cx="255905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à coins arrondis 24"/>
            <p:cNvSpPr/>
            <p:nvPr/>
          </p:nvSpPr>
          <p:spPr>
            <a:xfrm>
              <a:off x="4860032" y="6165304"/>
              <a:ext cx="4211960" cy="576064"/>
            </a:xfrm>
            <a:prstGeom prst="roundRect">
              <a:avLst/>
            </a:prstGeom>
            <a:noFill/>
            <a:ln w="57150" cap="flat" cmpd="sng" algn="ctr">
              <a:solidFill>
                <a:srgbClr val="41B8F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Flèche vers le bas 25"/>
            <p:cNvSpPr/>
            <p:nvPr/>
          </p:nvSpPr>
          <p:spPr>
            <a:xfrm>
              <a:off x="6732240" y="5661248"/>
              <a:ext cx="144016" cy="432048"/>
            </a:xfrm>
            <a:prstGeom prst="downArrow">
              <a:avLst/>
            </a:prstGeom>
            <a:solidFill>
              <a:srgbClr val="FFFFFF"/>
            </a:solidFill>
            <a:ln w="25400" cap="flat" cmpd="sng" algn="ctr">
              <a:solidFill>
                <a:srgbClr val="41B8F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72008" y="4235046"/>
            <a:ext cx="4211960" cy="2290298"/>
            <a:chOff x="72008" y="4239090"/>
            <a:chExt cx="4211960" cy="2290298"/>
          </a:xfrm>
        </p:grpSpPr>
        <p:graphicFrame>
          <p:nvGraphicFramePr>
            <p:cNvPr id="28" name="Obje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8907361"/>
                </p:ext>
              </p:extLst>
            </p:nvPr>
          </p:nvGraphicFramePr>
          <p:xfrm>
            <a:off x="227013" y="4513263"/>
            <a:ext cx="3733800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3" name="Équation" r:id="rId16" imgW="2095200" imgH="1130040" progId="Equation.3">
                    <p:embed/>
                  </p:oleObj>
                </mc:Choice>
                <mc:Fallback>
                  <p:oleObj name="Équation" r:id="rId16" imgW="2095200" imgH="1130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13" y="4513263"/>
                          <a:ext cx="3733800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à coins arrondis 28"/>
            <p:cNvSpPr/>
            <p:nvPr/>
          </p:nvSpPr>
          <p:spPr>
            <a:xfrm>
              <a:off x="72008" y="4509120"/>
              <a:ext cx="4211960" cy="2013299"/>
            </a:xfrm>
            <a:prstGeom prst="roundRect">
              <a:avLst/>
            </a:prstGeom>
            <a:noFill/>
            <a:ln w="57150" cap="flat" cmpd="sng" algn="ctr">
              <a:solidFill>
                <a:srgbClr val="EC349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263140" y="4239090"/>
              <a:ext cx="1883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Re-written</a:t>
              </a:r>
              <a:r>
                <a:rPr kumimoji="0" lang="fr-F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r>
                <a:rPr kumimoji="0" lang="fr-FR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problem</a:t>
              </a:r>
              <a:endPara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EC349E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18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19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smtClean="0"/>
              <a:t>« FFT-</a:t>
            </a:r>
            <a:r>
              <a:rPr lang="fr-FR" sz="2200" b="1" dirty="0" err="1" smtClean="0"/>
              <a:t>based</a:t>
            </a:r>
            <a:r>
              <a:rPr lang="fr-FR" sz="2200" b="1" dirty="0" smtClean="0"/>
              <a:t> » </a:t>
            </a:r>
            <a:r>
              <a:rPr lang="fr-FR" sz="2200" b="1" dirty="0" err="1" smtClean="0"/>
              <a:t>methods</a:t>
            </a:r>
            <a:r>
              <a:rPr lang="fr-FR" sz="2200" b="1" dirty="0" smtClean="0"/>
              <a:t> </a:t>
            </a:r>
            <a:r>
              <a:rPr lang="fr-FR" b="1" i="1" dirty="0" smtClean="0"/>
              <a:t>(or « </a:t>
            </a:r>
            <a:r>
              <a:rPr lang="fr-FR" b="1" i="1" dirty="0" err="1" smtClean="0"/>
              <a:t>Lippman</a:t>
            </a:r>
            <a:r>
              <a:rPr lang="fr-FR" b="1" i="1" dirty="0" smtClean="0"/>
              <a:t>-Schwinger-</a:t>
            </a:r>
            <a:r>
              <a:rPr lang="fr-FR" b="1" i="1" dirty="0" err="1" smtClean="0"/>
              <a:t>based</a:t>
            </a:r>
            <a:r>
              <a:rPr lang="fr-FR" b="1" i="1" dirty="0" smtClean="0"/>
              <a:t> » </a:t>
            </a:r>
            <a:r>
              <a:rPr lang="fr-FR" b="1" i="1" dirty="0" err="1" smtClean="0"/>
              <a:t>methods</a:t>
            </a:r>
            <a:r>
              <a:rPr lang="fr-FR" b="1" i="1" dirty="0" smtClean="0"/>
              <a:t>)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0" y="1340767"/>
            <a:ext cx="9144000" cy="5517233"/>
            <a:chOff x="0" y="1340767"/>
            <a:chExt cx="9144000" cy="5517233"/>
          </a:xfrm>
        </p:grpSpPr>
        <p:sp>
          <p:nvSpPr>
            <p:cNvPr id="2" name="Flèche vers le bas 1"/>
            <p:cNvSpPr/>
            <p:nvPr/>
          </p:nvSpPr>
          <p:spPr>
            <a:xfrm>
              <a:off x="6660232" y="5661248"/>
              <a:ext cx="360040" cy="504056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252074" y="5661248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>
                  <a:solidFill>
                    <a:schemeClr val="tx2"/>
                  </a:solidFill>
                </a:rPr>
                <a:t>Moulinec-Suquet,1994</a:t>
              </a:r>
              <a:endParaRPr lang="fr-FR" i="1" dirty="0">
                <a:solidFill>
                  <a:schemeClr val="tx2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340767"/>
              <a:ext cx="9144000" cy="269764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0" y="3825770"/>
              <a:ext cx="4392488" cy="303223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courbée vers la droite 33"/>
            <p:cNvSpPr/>
            <p:nvPr/>
          </p:nvSpPr>
          <p:spPr>
            <a:xfrm flipV="1">
              <a:off x="3995936" y="4581128"/>
              <a:ext cx="792088" cy="1872208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 smtClean="0"/>
              <a:t>INTRODUCTION		</a:t>
            </a:r>
            <a:endParaRPr lang="fr-FR" dirty="0"/>
          </a:p>
        </p:txBody>
      </p:sp>
      <p:sp>
        <p:nvSpPr>
          <p:cNvPr id="40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smtClean="0"/>
              <a:t>Drawbacks of the « Basic </a:t>
            </a:r>
            <a:r>
              <a:rPr lang="fr-FR" sz="2200" b="1" dirty="0" err="1" smtClean="0"/>
              <a:t>Scheme</a:t>
            </a:r>
            <a:r>
              <a:rPr lang="fr-FR" sz="2200" b="1" dirty="0" smtClean="0"/>
              <a:t> » (MS1994)</a:t>
            </a:r>
            <a:endParaRPr lang="fr-FR" b="1" i="1" dirty="0" smtClean="0"/>
          </a:p>
        </p:txBody>
      </p:sp>
      <p:grpSp>
        <p:nvGrpSpPr>
          <p:cNvPr id="64" name="Groupe 63"/>
          <p:cNvGrpSpPr/>
          <p:nvPr/>
        </p:nvGrpSpPr>
        <p:grpSpPr>
          <a:xfrm>
            <a:off x="116505" y="1666124"/>
            <a:ext cx="2879812" cy="2917065"/>
            <a:chOff x="27004" y="1051995"/>
            <a:chExt cx="2879812" cy="2917065"/>
          </a:xfrm>
        </p:grpSpPr>
        <p:sp>
          <p:nvSpPr>
            <p:cNvPr id="65" name="ZoneTexte 64"/>
            <p:cNvSpPr txBox="1"/>
            <p:nvPr/>
          </p:nvSpPr>
          <p:spPr>
            <a:xfrm>
              <a:off x="188972" y="1051995"/>
              <a:ext cx="2493327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Sensitivity</a:t>
              </a:r>
              <a:r>
                <a:rPr kumimoji="0" lang="fr-F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 to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r>
                <a:rPr kumimoji="0" lang="fr-FR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élastic</a:t>
              </a:r>
              <a:r>
                <a:rPr kumimoji="0" lang="fr-FR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r>
                <a:rPr kumimoji="0" lang="fr-FR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EC349E"/>
                  </a:solidFill>
                  <a:effectLst/>
                  <a:uLnTx/>
                  <a:uFillTx/>
                  <a:latin typeface="Verdana" pitchFamily="34" charset="0"/>
                </a:rPr>
                <a:t>contrast</a:t>
              </a:r>
              <a:endPara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EC349E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pic>
          <p:nvPicPr>
            <p:cNvPr id="66" name="Image 6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7" t="4317" r="6750"/>
            <a:stretch/>
          </p:blipFill>
          <p:spPr>
            <a:xfrm>
              <a:off x="71500" y="1610580"/>
              <a:ext cx="2799870" cy="2256366"/>
            </a:xfrm>
            <a:prstGeom prst="rect">
              <a:avLst/>
            </a:prstGeom>
          </p:spPr>
        </p:pic>
        <p:sp>
          <p:nvSpPr>
            <p:cNvPr id="67" name="Rectangle à coins arrondis 66"/>
            <p:cNvSpPr/>
            <p:nvPr/>
          </p:nvSpPr>
          <p:spPr>
            <a:xfrm>
              <a:off x="27004" y="1086679"/>
              <a:ext cx="2879812" cy="2882381"/>
            </a:xfrm>
            <a:prstGeom prst="roundRect">
              <a:avLst>
                <a:gd name="adj" fmla="val 8623"/>
              </a:avLst>
            </a:prstGeom>
            <a:noFill/>
            <a:ln w="57150" cap="flat" cmpd="sng" algn="ctr">
              <a:solidFill>
                <a:srgbClr val="EC349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3131840" y="3933056"/>
            <a:ext cx="2879812" cy="2884441"/>
            <a:chOff x="2996825" y="1086680"/>
            <a:chExt cx="2879812" cy="2884441"/>
          </a:xfrm>
        </p:grpSpPr>
        <p:pic>
          <p:nvPicPr>
            <p:cNvPr id="70" name="Image 6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2" t="4317" r="6559"/>
            <a:stretch/>
          </p:blipFill>
          <p:spPr>
            <a:xfrm>
              <a:off x="3003499" y="1627041"/>
              <a:ext cx="2835315" cy="2267951"/>
            </a:xfrm>
            <a:prstGeom prst="rect">
              <a:avLst/>
            </a:prstGeom>
          </p:spPr>
        </p:pic>
        <p:sp>
          <p:nvSpPr>
            <p:cNvPr id="71" name="Rectangle à coins arrondis 70"/>
            <p:cNvSpPr/>
            <p:nvPr/>
          </p:nvSpPr>
          <p:spPr>
            <a:xfrm>
              <a:off x="2996825" y="1088740"/>
              <a:ext cx="2879812" cy="2882381"/>
            </a:xfrm>
            <a:prstGeom prst="roundRect">
              <a:avLst>
                <a:gd name="adj" fmla="val 8200"/>
              </a:avLst>
            </a:prstGeom>
            <a:noFill/>
            <a:ln w="57150" cap="flat" cmpd="sng" algn="ctr">
              <a:solidFill>
                <a:srgbClr val="41B8F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3357688" y="1086680"/>
              <a:ext cx="2226611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Sensitivity</a:t>
              </a:r>
              <a:r>
                <a:rPr kumimoji="0" lang="fr-FR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 to</a:t>
              </a:r>
              <a:endPara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r>
                <a:rPr lang="fr-FR" sz="1600" kern="0" dirty="0" smtClean="0">
                  <a:solidFill>
                    <a:srgbClr val="41B8F2"/>
                  </a:solidFill>
                  <a:latin typeface="Verdana" pitchFamily="34" charset="0"/>
                </a:rPr>
                <a:t>Reference Medium</a:t>
              </a:r>
              <a:endPara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1B8F2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  <p:grpSp>
        <p:nvGrpSpPr>
          <p:cNvPr id="72" name="Groupe 71"/>
          <p:cNvGrpSpPr/>
          <p:nvPr/>
        </p:nvGrpSpPr>
        <p:grpSpPr>
          <a:xfrm>
            <a:off x="6136511" y="1698747"/>
            <a:ext cx="2879812" cy="2882381"/>
            <a:chOff x="6147683" y="3066899"/>
            <a:chExt cx="2879812" cy="2882381"/>
          </a:xfrm>
        </p:grpSpPr>
        <p:sp>
          <p:nvSpPr>
            <p:cNvPr id="73" name="ZoneTexte 72"/>
            <p:cNvSpPr txBox="1"/>
            <p:nvPr/>
          </p:nvSpPr>
          <p:spPr>
            <a:xfrm>
              <a:off x="6372200" y="3090446"/>
              <a:ext cx="2409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kern="0" dirty="0" err="1" smtClean="0">
                  <a:solidFill>
                    <a:srgbClr val="99CC00"/>
                  </a:solidFill>
                  <a:latin typeface="Verdana" pitchFamily="34" charset="0"/>
                </a:rPr>
                <a:t>Spurious</a:t>
              </a:r>
              <a:r>
                <a:rPr lang="fr-FR" sz="1600" kern="0" dirty="0" smtClean="0">
                  <a:solidFill>
                    <a:srgbClr val="99CC00"/>
                  </a:solidFill>
                  <a:latin typeface="Verdana" pitchFamily="34" charset="0"/>
                </a:rPr>
                <a:t> oscillations</a:t>
              </a:r>
              <a:endPara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pic>
          <p:nvPicPr>
            <p:cNvPr id="74" name="Image 73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93" t="11280" r="24942" b="14387"/>
            <a:stretch/>
          </p:blipFill>
          <p:spPr>
            <a:xfrm>
              <a:off x="6371333" y="3439046"/>
              <a:ext cx="2409449" cy="2409452"/>
            </a:xfrm>
            <a:prstGeom prst="rect">
              <a:avLst/>
            </a:prstGeom>
          </p:spPr>
        </p:pic>
        <p:sp>
          <p:nvSpPr>
            <p:cNvPr id="75" name="Ellipse 74"/>
            <p:cNvSpPr/>
            <p:nvPr/>
          </p:nvSpPr>
          <p:spPr bwMode="auto">
            <a:xfrm>
              <a:off x="7227295" y="3477065"/>
              <a:ext cx="304625" cy="778186"/>
            </a:xfrm>
            <a:prstGeom prst="ellipse">
              <a:avLst/>
            </a:prstGeom>
            <a:noFill/>
            <a:ln w="38100" cap="flat" cmpd="sng" algn="ctr">
              <a:solidFill>
                <a:srgbClr val="99CC00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76" name="Rectangle à coins arrondis 75"/>
            <p:cNvSpPr/>
            <p:nvPr/>
          </p:nvSpPr>
          <p:spPr>
            <a:xfrm>
              <a:off x="6147683" y="3066899"/>
              <a:ext cx="2879812" cy="2882381"/>
            </a:xfrm>
            <a:prstGeom prst="roundRect">
              <a:avLst>
                <a:gd name="adj" fmla="val 7353"/>
              </a:avLst>
            </a:prstGeom>
            <a:noFill/>
            <a:ln w="57150" cap="flat" cmpd="sng" algn="ctr">
              <a:solidFill>
                <a:srgbClr val="99CC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3577129" y="1718810"/>
            <a:ext cx="2025225" cy="1980220"/>
            <a:chOff x="3581890" y="2888940"/>
            <a:chExt cx="2025225" cy="1980220"/>
          </a:xfrm>
        </p:grpSpPr>
        <p:sp>
          <p:nvSpPr>
            <p:cNvPr id="78" name="ZoneTexte 77"/>
            <p:cNvSpPr txBox="1"/>
            <p:nvPr/>
          </p:nvSpPr>
          <p:spPr>
            <a:xfrm>
              <a:off x="3943972" y="3302986"/>
              <a:ext cx="1316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rgbClr val="000000"/>
                  </a:solidFill>
                  <a:latin typeface="Verdana" pitchFamily="34" charset="0"/>
                </a:rPr>
                <a:t>U</a:t>
              </a:r>
              <a:r>
                <a:rPr kumimoji="0" lang="fr-FR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niaxial</a:t>
              </a:r>
              <a:r>
                <a:rPr kumimoji="0" lang="fr-FR" sz="12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 </a:t>
              </a:r>
              <a:r>
                <a:rPr kumimoji="0" lang="fr-FR" sz="12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</a:rPr>
                <a:t>Strain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pic>
          <p:nvPicPr>
            <p:cNvPr id="79" name="Image 7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21" t="6953" r="17242" b="10400"/>
            <a:stretch/>
          </p:blipFill>
          <p:spPr>
            <a:xfrm>
              <a:off x="4216775" y="3652561"/>
              <a:ext cx="724594" cy="721544"/>
            </a:xfrm>
            <a:prstGeom prst="rect">
              <a:avLst/>
            </a:prstGeom>
          </p:spPr>
        </p:pic>
        <p:sp>
          <p:nvSpPr>
            <p:cNvPr id="80" name="Flèche droite 79"/>
            <p:cNvSpPr/>
            <p:nvPr/>
          </p:nvSpPr>
          <p:spPr bwMode="auto">
            <a:xfrm>
              <a:off x="4969930" y="3895329"/>
              <a:ext cx="222883" cy="163741"/>
            </a:xfrm>
            <a:prstGeom prst="rightArrow">
              <a:avLst/>
            </a:prstGeom>
            <a:solidFill>
              <a:srgbClr val="EC349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81" name="Flèche droite 80"/>
            <p:cNvSpPr/>
            <p:nvPr/>
          </p:nvSpPr>
          <p:spPr bwMode="auto">
            <a:xfrm flipH="1">
              <a:off x="3936957" y="3895329"/>
              <a:ext cx="222883" cy="163741"/>
            </a:xfrm>
            <a:prstGeom prst="rightArrow">
              <a:avLst/>
            </a:prstGeom>
            <a:solidFill>
              <a:srgbClr val="EC349E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3581890" y="2888940"/>
              <a:ext cx="2025225" cy="1980220"/>
            </a:xfrm>
            <a:prstGeom prst="ellipse">
              <a:avLst/>
            </a:prstGeom>
            <a:noFill/>
            <a:ln w="28575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5209727" y="3923764"/>
            <a:ext cx="37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 </a:t>
            </a:r>
            <a:r>
              <a:rPr lang="fr-F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Material</a:t>
            </a:r>
            <a:r>
              <a:rPr lang="fr-FR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Sensitivity</a:t>
            </a:r>
            <a:endParaRPr lang="fr-FR" b="1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smtClean="0"/>
              <a:t>IN AMITEX_FFTP</a:t>
            </a:r>
            <a:endParaRPr lang="fr-FR" dirty="0"/>
          </a:p>
        </p:txBody>
      </p: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6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7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smtClean="0"/>
              <a:t>Convergence </a:t>
            </a:r>
            <a:r>
              <a:rPr lang="fr-FR" sz="2200" b="1" dirty="0" err="1" smtClean="0"/>
              <a:t>Acceleration</a:t>
            </a:r>
            <a:r>
              <a:rPr lang="fr-FR" sz="2200" b="1" dirty="0" smtClean="0"/>
              <a:t> technique (~Krylov-</a:t>
            </a:r>
            <a:r>
              <a:rPr lang="fr-FR" sz="2200" b="1" dirty="0" err="1" smtClean="0"/>
              <a:t>based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method</a:t>
            </a:r>
            <a:r>
              <a:rPr lang="fr-FR" sz="2200" b="1" dirty="0" smtClean="0"/>
              <a:t>)</a:t>
            </a:r>
            <a:endParaRPr lang="fr-FR" b="1" i="1" dirty="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5813885" y="642174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chemeClr val="bg1"/>
                </a:solidFill>
              </a:rPr>
              <a:t>Post-doc Franck </a:t>
            </a:r>
            <a:r>
              <a:rPr lang="fr-FR" sz="1600" i="1" dirty="0" err="1" smtClean="0">
                <a:solidFill>
                  <a:schemeClr val="bg1"/>
                </a:solidFill>
              </a:rPr>
              <a:t>Ouaki</a:t>
            </a:r>
            <a:r>
              <a:rPr lang="fr-FR" sz="1600" i="1" dirty="0" smtClean="0">
                <a:solidFill>
                  <a:schemeClr val="bg1"/>
                </a:solidFill>
              </a:rPr>
              <a:t>, 2014-2015</a:t>
            </a:r>
            <a:endParaRPr lang="fr-FR" sz="1600" i="1" dirty="0">
              <a:solidFill>
                <a:schemeClr val="bg1"/>
              </a:solidFill>
            </a:endParaRPr>
          </a:p>
        </p:txBody>
      </p:sp>
      <p:pic>
        <p:nvPicPr>
          <p:cNvPr id="22" name="Imag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83" y="1484784"/>
            <a:ext cx="8188857" cy="1492799"/>
          </a:xfrm>
          <a:prstGeom prst="rect">
            <a:avLst/>
          </a:prstGeom>
        </p:spPr>
      </p:pic>
      <p:sp>
        <p:nvSpPr>
          <p:cNvPr id="23" name="Forme libre 22"/>
          <p:cNvSpPr/>
          <p:nvPr/>
        </p:nvSpPr>
        <p:spPr>
          <a:xfrm>
            <a:off x="144794" y="1652776"/>
            <a:ext cx="2385060" cy="1920240"/>
          </a:xfrm>
          <a:custGeom>
            <a:avLst/>
            <a:gdLst>
              <a:gd name="connsiteX0" fmla="*/ 2385060 w 2385060"/>
              <a:gd name="connsiteY0" fmla="*/ 1447800 h 1973580"/>
              <a:gd name="connsiteX1" fmla="*/ 2377440 w 2385060"/>
              <a:gd name="connsiteY1" fmla="*/ 1973580 h 1973580"/>
              <a:gd name="connsiteX2" fmla="*/ 0 w 2385060"/>
              <a:gd name="connsiteY2" fmla="*/ 1973580 h 1973580"/>
              <a:gd name="connsiteX3" fmla="*/ 0 w 2385060"/>
              <a:gd name="connsiteY3" fmla="*/ 60960 h 1973580"/>
              <a:gd name="connsiteX4" fmla="*/ 2095500 w 2385060"/>
              <a:gd name="connsiteY4" fmla="*/ 60960 h 1973580"/>
              <a:gd name="connsiteX5" fmla="*/ 1965960 w 2385060"/>
              <a:gd name="connsiteY5" fmla="*/ 167640 h 1973580"/>
              <a:gd name="connsiteX6" fmla="*/ 1973580 w 2385060"/>
              <a:gd name="connsiteY6" fmla="*/ 0 h 1973580"/>
              <a:gd name="connsiteX7" fmla="*/ 2103120 w 2385060"/>
              <a:gd name="connsiteY7" fmla="*/ 53340 h 1973580"/>
              <a:gd name="connsiteX0" fmla="*/ 2385060 w 2385060"/>
              <a:gd name="connsiteY0" fmla="*/ 1577375 h 2103155"/>
              <a:gd name="connsiteX1" fmla="*/ 2377440 w 2385060"/>
              <a:gd name="connsiteY1" fmla="*/ 2103155 h 2103155"/>
              <a:gd name="connsiteX2" fmla="*/ 0 w 2385060"/>
              <a:gd name="connsiteY2" fmla="*/ 2103155 h 2103155"/>
              <a:gd name="connsiteX3" fmla="*/ 0 w 2385060"/>
              <a:gd name="connsiteY3" fmla="*/ 190535 h 2103155"/>
              <a:gd name="connsiteX4" fmla="*/ 2095500 w 2385060"/>
              <a:gd name="connsiteY4" fmla="*/ 190535 h 2103155"/>
              <a:gd name="connsiteX5" fmla="*/ 1965960 w 2385060"/>
              <a:gd name="connsiteY5" fmla="*/ 297215 h 2103155"/>
              <a:gd name="connsiteX6" fmla="*/ 1973580 w 2385060"/>
              <a:gd name="connsiteY6" fmla="*/ 129575 h 2103155"/>
              <a:gd name="connsiteX7" fmla="*/ 1965960 w 2385060"/>
              <a:gd name="connsiteY7" fmla="*/ 35 h 2103155"/>
              <a:gd name="connsiteX8" fmla="*/ 2103120 w 2385060"/>
              <a:gd name="connsiteY8" fmla="*/ 182915 h 2103155"/>
              <a:gd name="connsiteX0" fmla="*/ 2385060 w 2385060"/>
              <a:gd name="connsiteY0" fmla="*/ 1501221 h 2027001"/>
              <a:gd name="connsiteX1" fmla="*/ 2377440 w 2385060"/>
              <a:gd name="connsiteY1" fmla="*/ 2027001 h 2027001"/>
              <a:gd name="connsiteX2" fmla="*/ 0 w 2385060"/>
              <a:gd name="connsiteY2" fmla="*/ 2027001 h 2027001"/>
              <a:gd name="connsiteX3" fmla="*/ 0 w 2385060"/>
              <a:gd name="connsiteY3" fmla="*/ 114381 h 2027001"/>
              <a:gd name="connsiteX4" fmla="*/ 2095500 w 2385060"/>
              <a:gd name="connsiteY4" fmla="*/ 114381 h 2027001"/>
              <a:gd name="connsiteX5" fmla="*/ 1965960 w 2385060"/>
              <a:gd name="connsiteY5" fmla="*/ 221061 h 2027001"/>
              <a:gd name="connsiteX6" fmla="*/ 1973580 w 2385060"/>
              <a:gd name="connsiteY6" fmla="*/ 53421 h 2027001"/>
              <a:gd name="connsiteX7" fmla="*/ 1988820 w 2385060"/>
              <a:gd name="connsiteY7" fmla="*/ 81 h 2027001"/>
              <a:gd name="connsiteX8" fmla="*/ 2103120 w 2385060"/>
              <a:gd name="connsiteY8" fmla="*/ 106761 h 2027001"/>
              <a:gd name="connsiteX0" fmla="*/ 2385060 w 2385060"/>
              <a:gd name="connsiteY0" fmla="*/ 1531673 h 2057453"/>
              <a:gd name="connsiteX1" fmla="*/ 2377440 w 2385060"/>
              <a:gd name="connsiteY1" fmla="*/ 2057453 h 2057453"/>
              <a:gd name="connsiteX2" fmla="*/ 0 w 2385060"/>
              <a:gd name="connsiteY2" fmla="*/ 2057453 h 2057453"/>
              <a:gd name="connsiteX3" fmla="*/ 0 w 2385060"/>
              <a:gd name="connsiteY3" fmla="*/ 144833 h 2057453"/>
              <a:gd name="connsiteX4" fmla="*/ 2095500 w 2385060"/>
              <a:gd name="connsiteY4" fmla="*/ 144833 h 2057453"/>
              <a:gd name="connsiteX5" fmla="*/ 1965960 w 2385060"/>
              <a:gd name="connsiteY5" fmla="*/ 251513 h 2057453"/>
              <a:gd name="connsiteX6" fmla="*/ 1973580 w 2385060"/>
              <a:gd name="connsiteY6" fmla="*/ 83873 h 2057453"/>
              <a:gd name="connsiteX7" fmla="*/ 1965960 w 2385060"/>
              <a:gd name="connsiteY7" fmla="*/ 53 h 2057453"/>
              <a:gd name="connsiteX8" fmla="*/ 2103120 w 2385060"/>
              <a:gd name="connsiteY8" fmla="*/ 137213 h 2057453"/>
              <a:gd name="connsiteX0" fmla="*/ 2385060 w 2385060"/>
              <a:gd name="connsiteY0" fmla="*/ 1531620 h 2057400"/>
              <a:gd name="connsiteX1" fmla="*/ 2377440 w 2385060"/>
              <a:gd name="connsiteY1" fmla="*/ 2057400 h 2057400"/>
              <a:gd name="connsiteX2" fmla="*/ 0 w 2385060"/>
              <a:gd name="connsiteY2" fmla="*/ 2057400 h 2057400"/>
              <a:gd name="connsiteX3" fmla="*/ 0 w 2385060"/>
              <a:gd name="connsiteY3" fmla="*/ 144780 h 2057400"/>
              <a:gd name="connsiteX4" fmla="*/ 2095500 w 2385060"/>
              <a:gd name="connsiteY4" fmla="*/ 144780 h 2057400"/>
              <a:gd name="connsiteX5" fmla="*/ 1965960 w 2385060"/>
              <a:gd name="connsiteY5" fmla="*/ 251460 h 2057400"/>
              <a:gd name="connsiteX6" fmla="*/ 1965960 w 2385060"/>
              <a:gd name="connsiteY6" fmla="*/ 0 h 2057400"/>
              <a:gd name="connsiteX7" fmla="*/ 2103120 w 2385060"/>
              <a:gd name="connsiteY7" fmla="*/ 137160 h 2057400"/>
              <a:gd name="connsiteX0" fmla="*/ 2385060 w 2385060"/>
              <a:gd name="connsiteY0" fmla="*/ 1394460 h 1920240"/>
              <a:gd name="connsiteX1" fmla="*/ 2377440 w 2385060"/>
              <a:gd name="connsiteY1" fmla="*/ 1920240 h 1920240"/>
              <a:gd name="connsiteX2" fmla="*/ 0 w 2385060"/>
              <a:gd name="connsiteY2" fmla="*/ 1920240 h 1920240"/>
              <a:gd name="connsiteX3" fmla="*/ 0 w 2385060"/>
              <a:gd name="connsiteY3" fmla="*/ 7620 h 1920240"/>
              <a:gd name="connsiteX4" fmla="*/ 2095500 w 2385060"/>
              <a:gd name="connsiteY4" fmla="*/ 7620 h 1920240"/>
              <a:gd name="connsiteX5" fmla="*/ 1965960 w 2385060"/>
              <a:gd name="connsiteY5" fmla="*/ 114300 h 1920240"/>
              <a:gd name="connsiteX6" fmla="*/ 2103120 w 2385060"/>
              <a:gd name="connsiteY6" fmla="*/ 0 h 1920240"/>
              <a:gd name="connsiteX0" fmla="*/ 2385060 w 2385060"/>
              <a:gd name="connsiteY0" fmla="*/ 1394460 h 1920240"/>
              <a:gd name="connsiteX1" fmla="*/ 2377440 w 2385060"/>
              <a:gd name="connsiteY1" fmla="*/ 1920240 h 1920240"/>
              <a:gd name="connsiteX2" fmla="*/ 0 w 2385060"/>
              <a:gd name="connsiteY2" fmla="*/ 1920240 h 1920240"/>
              <a:gd name="connsiteX3" fmla="*/ 0 w 2385060"/>
              <a:gd name="connsiteY3" fmla="*/ 7620 h 1920240"/>
              <a:gd name="connsiteX4" fmla="*/ 2095500 w 2385060"/>
              <a:gd name="connsiteY4" fmla="*/ 7620 h 1920240"/>
              <a:gd name="connsiteX5" fmla="*/ 2103120 w 2385060"/>
              <a:gd name="connsiteY5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060" h="1920240">
                <a:moveTo>
                  <a:pt x="2385060" y="1394460"/>
                </a:moveTo>
                <a:lnTo>
                  <a:pt x="2377440" y="1920240"/>
                </a:lnTo>
                <a:lnTo>
                  <a:pt x="0" y="1920240"/>
                </a:lnTo>
                <a:lnTo>
                  <a:pt x="0" y="7620"/>
                </a:lnTo>
                <a:lnTo>
                  <a:pt x="2095500" y="7620"/>
                </a:lnTo>
                <a:lnTo>
                  <a:pt x="210312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1944994" y="1656793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0" t="1878" r="615" b="5093"/>
          <a:stretch/>
        </p:blipFill>
        <p:spPr>
          <a:xfrm>
            <a:off x="5220072" y="4255772"/>
            <a:ext cx="3493967" cy="2520000"/>
          </a:xfrm>
          <a:prstGeom prst="rect">
            <a:avLst/>
          </a:prstGeom>
        </p:spPr>
      </p:pic>
      <p:cxnSp>
        <p:nvCxnSpPr>
          <p:cNvPr id="29" name="Connecteur droit 28"/>
          <p:cNvCxnSpPr/>
          <p:nvPr/>
        </p:nvCxnSpPr>
        <p:spPr>
          <a:xfrm flipV="1">
            <a:off x="6964085" y="4509120"/>
            <a:ext cx="4077" cy="136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29207" y="3882722"/>
            <a:ext cx="37547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Elastic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contrast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Sentitivity</a:t>
            </a:r>
            <a:endParaRPr lang="fr-FR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7" name="Picture 2" descr="C:\Users\FOUAKI\Desktop\F.OUAKI\LaTeX\NewDiscreteGamma\Figs\YoungModulus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8302" r="16454" b="5345"/>
          <a:stretch/>
        </p:blipFill>
        <p:spPr bwMode="auto">
          <a:xfrm>
            <a:off x="6027919" y="4722239"/>
            <a:ext cx="472794" cy="47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5"/>
          <a:stretch/>
        </p:blipFill>
        <p:spPr>
          <a:xfrm>
            <a:off x="5955814" y="5270984"/>
            <a:ext cx="776585" cy="306233"/>
          </a:xfrm>
          <a:prstGeom prst="rect">
            <a:avLst/>
          </a:prstGeom>
        </p:spPr>
      </p:pic>
      <p:sp>
        <p:nvSpPr>
          <p:cNvPr id="7" name="Flèche vers le bas 6"/>
          <p:cNvSpPr/>
          <p:nvPr/>
        </p:nvSpPr>
        <p:spPr>
          <a:xfrm rot="19360722">
            <a:off x="8649092" y="3883992"/>
            <a:ext cx="232122" cy="463201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5120313" y="3861048"/>
            <a:ext cx="3916183" cy="2959628"/>
          </a:xfrm>
          <a:prstGeom prst="roundRect">
            <a:avLst>
              <a:gd name="adj" fmla="val 8278"/>
            </a:avLst>
          </a:prstGeom>
          <a:noFill/>
          <a:ln w="5715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41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" t="1642" b="4404"/>
          <a:stretch/>
        </p:blipFill>
        <p:spPr>
          <a:xfrm>
            <a:off x="323528" y="4218204"/>
            <a:ext cx="3541387" cy="2520000"/>
          </a:xfrm>
        </p:spPr>
      </p:pic>
      <p:pic>
        <p:nvPicPr>
          <p:cNvPr id="42" name="Picture 2" descr="C:\Users\FOUAKI\Desktop\F.OUAKI\LaTeX\NewDiscreteGamma\Figs\YoungModulus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2" t="8302" r="16454" b="5345"/>
          <a:stretch/>
        </p:blipFill>
        <p:spPr bwMode="auto">
          <a:xfrm>
            <a:off x="1347250" y="4581128"/>
            <a:ext cx="472794" cy="47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à coins arrondis 44"/>
          <p:cNvSpPr/>
          <p:nvPr/>
        </p:nvSpPr>
        <p:spPr>
          <a:xfrm>
            <a:off x="223769" y="3861048"/>
            <a:ext cx="3916183" cy="2959628"/>
          </a:xfrm>
          <a:prstGeom prst="roundRect">
            <a:avLst>
              <a:gd name="adj" fmla="val 8278"/>
            </a:avLst>
          </a:prstGeom>
          <a:noFill/>
          <a:ln w="571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" name="Flèche vers le bas 45"/>
          <p:cNvSpPr/>
          <p:nvPr/>
        </p:nvSpPr>
        <p:spPr>
          <a:xfrm rot="19360722">
            <a:off x="3690661" y="3905668"/>
            <a:ext cx="232122" cy="463201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45611" y="2223695"/>
            <a:ext cx="8188857" cy="390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343583" y="1484784"/>
            <a:ext cx="8908937" cy="2034808"/>
            <a:chOff x="343583" y="1484784"/>
            <a:chExt cx="8908937" cy="2034808"/>
          </a:xfrm>
        </p:grpSpPr>
        <p:sp>
          <p:nvSpPr>
            <p:cNvPr id="26" name="ZoneTexte 25"/>
            <p:cNvSpPr txBox="1"/>
            <p:nvPr/>
          </p:nvSpPr>
          <p:spPr>
            <a:xfrm>
              <a:off x="4896544" y="2780928"/>
              <a:ext cx="43559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fr-FR" sz="1400" dirty="0" err="1" smtClean="0">
                  <a:solidFill>
                    <a:srgbClr val="666666"/>
                  </a:solidFill>
                </a:rPr>
                <a:t>Used</a:t>
              </a:r>
              <a:r>
                <a:rPr lang="fr-FR" sz="1400" dirty="0" smtClean="0">
                  <a:solidFill>
                    <a:srgbClr val="666666"/>
                  </a:solidFill>
                </a:rPr>
                <a:t>  </a:t>
              </a:r>
              <a:r>
                <a:rPr lang="fr-FR" sz="1400" b="1" dirty="0" smtClean="0">
                  <a:solidFill>
                    <a:srgbClr val="666666"/>
                  </a:solidFill>
                </a:rPr>
                <a:t>in FE-code CAST3M (Newton-</a:t>
              </a:r>
              <a:r>
                <a:rPr lang="fr-FR" sz="1400" b="1" dirty="0" err="1" smtClean="0">
                  <a:solidFill>
                    <a:srgbClr val="666666"/>
                  </a:solidFill>
                </a:rPr>
                <a:t>Raphson</a:t>
              </a:r>
              <a:r>
                <a:rPr lang="fr-FR" sz="1400" b="1" dirty="0" smtClean="0">
                  <a:solidFill>
                    <a:srgbClr val="666666"/>
                  </a:solidFill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fr-FR" sz="1400" dirty="0" smtClean="0">
                  <a:solidFill>
                    <a:srgbClr val="666666"/>
                  </a:solidFill>
                </a:rPr>
                <a:t>Do not </a:t>
              </a:r>
              <a:r>
                <a:rPr lang="fr-FR" sz="1400" dirty="0" err="1" smtClean="0">
                  <a:solidFill>
                    <a:srgbClr val="666666"/>
                  </a:solidFill>
                </a:rPr>
                <a:t>require</a:t>
              </a:r>
              <a:r>
                <a:rPr lang="fr-FR" sz="1400" dirty="0" smtClean="0">
                  <a:solidFill>
                    <a:srgbClr val="666666"/>
                  </a:solidFill>
                </a:rPr>
                <a:t> the </a:t>
              </a:r>
              <a:r>
                <a:rPr lang="fr-FR" sz="1400" b="1" dirty="0" smtClean="0">
                  <a:solidFill>
                    <a:srgbClr val="666666"/>
                  </a:solidFill>
                </a:rPr>
                <a:t>tangent </a:t>
              </a:r>
              <a:r>
                <a:rPr lang="fr-FR" sz="1400" b="1" dirty="0" err="1" smtClean="0">
                  <a:solidFill>
                    <a:srgbClr val="666666"/>
                  </a:solidFill>
                </a:rPr>
                <a:t>behavior</a:t>
              </a:r>
              <a:endParaRPr lang="fr-FR" sz="1400" b="1" dirty="0" smtClean="0">
                <a:solidFill>
                  <a:srgbClr val="666666"/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fr-FR" sz="1400" b="1" dirty="0" smtClean="0">
                  <a:solidFill>
                    <a:srgbClr val="666666"/>
                  </a:solidFill>
                </a:rPr>
                <a:t>Simple </a:t>
              </a:r>
              <a:r>
                <a:rPr lang="fr-FR" sz="1400" dirty="0" err="1" smtClean="0">
                  <a:solidFill>
                    <a:srgbClr val="666666"/>
                  </a:solidFill>
                </a:rPr>
                <a:t>implementation</a:t>
              </a:r>
              <a:r>
                <a:rPr lang="fr-FR" sz="1400" b="1" dirty="0" smtClean="0">
                  <a:solidFill>
                    <a:srgbClr val="666666"/>
                  </a:solidFill>
                </a:rPr>
                <a:t> </a:t>
              </a:r>
              <a:endParaRPr lang="fr-FR" sz="1400" dirty="0">
                <a:solidFill>
                  <a:srgbClr val="666666"/>
                </a:solidFill>
              </a:endParaRPr>
            </a:p>
          </p:txBody>
        </p:sp>
        <p:pic>
          <p:nvPicPr>
            <p:cNvPr id="49" name="Image 4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83" y="1484784"/>
              <a:ext cx="8188857" cy="1492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3" grpId="0"/>
      <p:bldP spid="7" grpId="0" animBg="1"/>
      <p:bldP spid="37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r>
              <a:rPr lang="fr-FR" dirty="0"/>
              <a:t> IN AMITEX_FFTP</a:t>
            </a:r>
          </a:p>
        </p:txBody>
      </p: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107504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5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err="1" smtClean="0"/>
              <a:t>Finite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Strain</a:t>
            </a:r>
            <a:r>
              <a:rPr lang="fr-FR" sz="2200" b="1" dirty="0" smtClean="0"/>
              <a:t> extension</a:t>
            </a:r>
            <a:endParaRPr lang="fr-FR" b="1" i="1" dirty="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5813885" y="642174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chemeClr val="bg1"/>
                </a:solidFill>
              </a:rPr>
              <a:t>Post-doc Franck </a:t>
            </a:r>
            <a:r>
              <a:rPr lang="fr-FR" sz="1600" i="1" dirty="0" err="1" smtClean="0">
                <a:solidFill>
                  <a:schemeClr val="bg1"/>
                </a:solidFill>
              </a:rPr>
              <a:t>Ouaki</a:t>
            </a:r>
            <a:r>
              <a:rPr lang="fr-FR" sz="1600" i="1" dirty="0" smtClean="0">
                <a:solidFill>
                  <a:schemeClr val="bg1"/>
                </a:solidFill>
              </a:rPr>
              <a:t>, 2014-2015</a:t>
            </a:r>
            <a:endParaRPr lang="fr-FR" sz="1600" i="1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03" y="2970764"/>
            <a:ext cx="3133143" cy="1216474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148064" y="2285413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666666"/>
                </a:solidFill>
              </a:rPr>
              <a:t>+      Convergence </a:t>
            </a:r>
          </a:p>
          <a:p>
            <a:pPr algn="ctr"/>
            <a:r>
              <a:rPr lang="fr-FR" sz="2400" b="1" dirty="0" smtClean="0">
                <a:solidFill>
                  <a:srgbClr val="666666"/>
                </a:solidFill>
              </a:rPr>
              <a:t>        </a:t>
            </a:r>
            <a:r>
              <a:rPr lang="fr-FR" sz="2400" b="1" dirty="0" err="1" smtClean="0">
                <a:solidFill>
                  <a:srgbClr val="666666"/>
                </a:solidFill>
              </a:rPr>
              <a:t>Acceleration</a:t>
            </a:r>
            <a:endParaRPr lang="fr-FR" sz="2400" b="1" dirty="0" smtClean="0">
              <a:solidFill>
                <a:srgbClr val="666666"/>
              </a:solidFill>
            </a:endParaRPr>
          </a:p>
          <a:p>
            <a:pPr algn="ctr"/>
            <a:r>
              <a:rPr lang="fr-FR" sz="2400" b="1" dirty="0" smtClean="0">
                <a:solidFill>
                  <a:srgbClr val="666666"/>
                </a:solidFill>
              </a:rPr>
              <a:t>       Technique</a:t>
            </a:r>
            <a:endParaRPr lang="fr-FR" sz="2400" b="1" dirty="0">
              <a:solidFill>
                <a:srgbClr val="666666"/>
              </a:solidFill>
            </a:endParaRPr>
          </a:p>
        </p:txBody>
      </p:sp>
      <p:sp>
        <p:nvSpPr>
          <p:cNvPr id="2" name="Flèche en arc 1"/>
          <p:cNvSpPr/>
          <p:nvPr/>
        </p:nvSpPr>
        <p:spPr>
          <a:xfrm rot="16200000">
            <a:off x="1025860" y="2988356"/>
            <a:ext cx="1115616" cy="1224136"/>
          </a:xfrm>
          <a:prstGeom prst="circular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781945" y="4331254"/>
            <a:ext cx="3078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808080"/>
                </a:solidFill>
              </a:rPr>
              <a:t>(</a:t>
            </a:r>
            <a:r>
              <a:rPr lang="fr-FR" sz="1600" i="1" dirty="0" err="1" smtClean="0">
                <a:solidFill>
                  <a:srgbClr val="808080"/>
                </a:solidFill>
              </a:rPr>
              <a:t>see</a:t>
            </a:r>
            <a:r>
              <a:rPr lang="fr-FR" sz="1600" i="1" dirty="0" smtClean="0">
                <a:solidFill>
                  <a:srgbClr val="808080"/>
                </a:solidFill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</a:rPr>
              <a:t>also</a:t>
            </a:r>
            <a:r>
              <a:rPr lang="fr-FR" sz="1600" i="1" dirty="0" smtClean="0">
                <a:solidFill>
                  <a:srgbClr val="808080"/>
                </a:solidFill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</a:rPr>
              <a:t>Lahellec</a:t>
            </a:r>
            <a:r>
              <a:rPr lang="fr-FR" sz="1600" i="1" dirty="0" smtClean="0">
                <a:solidFill>
                  <a:srgbClr val="808080"/>
                </a:solidFill>
              </a:rPr>
              <a:t>, </a:t>
            </a:r>
            <a:r>
              <a:rPr lang="fr-FR" sz="1600" i="1" dirty="0" err="1" smtClean="0">
                <a:solidFill>
                  <a:srgbClr val="808080"/>
                </a:solidFill>
              </a:rPr>
              <a:t>Eisenlhor</a:t>
            </a:r>
            <a:r>
              <a:rPr lang="fr-FR" sz="1600" i="1" dirty="0" smtClean="0">
                <a:solidFill>
                  <a:srgbClr val="808080"/>
                </a:solidFill>
              </a:rPr>
              <a:t>…)</a:t>
            </a:r>
            <a:endParaRPr lang="fr-FR" sz="1600" i="1" dirty="0">
              <a:solidFill>
                <a:srgbClr val="80808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01114" y="2285413"/>
            <a:ext cx="275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rgbClr val="666666"/>
                </a:solidFill>
              </a:rPr>
              <a:t>Basic </a:t>
            </a:r>
            <a:r>
              <a:rPr lang="fr-FR" sz="2400" dirty="0" err="1" smtClean="0">
                <a:solidFill>
                  <a:srgbClr val="666666"/>
                </a:solidFill>
              </a:rPr>
              <a:t>Scheme</a:t>
            </a:r>
            <a:endParaRPr lang="fr-FR" sz="2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r>
              <a:rPr lang="fr-FR" dirty="0"/>
              <a:t> IN AMITEX_FFTP</a:t>
            </a:r>
          </a:p>
        </p:txBody>
      </p: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err="1" smtClean="0"/>
              <a:t>Modified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Discrete</a:t>
            </a:r>
            <a:r>
              <a:rPr lang="fr-FR" sz="2200" b="1" dirty="0" smtClean="0"/>
              <a:t> Green </a:t>
            </a:r>
            <a:r>
              <a:rPr lang="fr-FR" sz="2200" b="1" dirty="0" err="1" smtClean="0"/>
              <a:t>operator</a:t>
            </a:r>
            <a:endParaRPr lang="fr-FR" b="1" i="1" dirty="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5813885" y="642174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chemeClr val="bg1"/>
                </a:solidFill>
              </a:rPr>
              <a:t>Post-doc Franck </a:t>
            </a:r>
            <a:r>
              <a:rPr lang="fr-FR" sz="1600" i="1" dirty="0" err="1" smtClean="0">
                <a:solidFill>
                  <a:schemeClr val="bg1"/>
                </a:solidFill>
              </a:rPr>
              <a:t>Ouaki</a:t>
            </a:r>
            <a:r>
              <a:rPr lang="fr-FR" sz="1600" i="1" dirty="0" smtClean="0">
                <a:solidFill>
                  <a:schemeClr val="bg1"/>
                </a:solidFill>
              </a:rPr>
              <a:t>, 2014-2015</a:t>
            </a:r>
            <a:endParaRPr lang="fr-FR" sz="1600" i="1" dirty="0">
              <a:solidFill>
                <a:schemeClr val="bg1"/>
              </a:solidFill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4701798" y="1340768"/>
            <a:ext cx="4190682" cy="3456384"/>
            <a:chOff x="4701798" y="1340768"/>
            <a:chExt cx="4190682" cy="3456384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798" y="1845144"/>
              <a:ext cx="3960000" cy="28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ZoneTexte 33"/>
            <p:cNvSpPr txBox="1"/>
            <p:nvPr/>
          </p:nvSpPr>
          <p:spPr>
            <a:xfrm>
              <a:off x="5781918" y="1340768"/>
              <a:ext cx="2493327" cy="63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kern="0" dirty="0" err="1">
                  <a:solidFill>
                    <a:srgbClr val="000000"/>
                  </a:solidFill>
                  <a:latin typeface="Verdana" pitchFamily="34" charset="0"/>
                </a:rPr>
                <a:t>Sensitivity</a:t>
              </a:r>
              <a:r>
                <a:rPr lang="fr-FR" sz="1600" b="1" kern="0" dirty="0">
                  <a:solidFill>
                    <a:srgbClr val="000000"/>
                  </a:solidFill>
                  <a:latin typeface="Verdana" pitchFamily="34" charset="0"/>
                </a:rPr>
                <a:t> to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600" b="1" kern="0" dirty="0">
                  <a:solidFill>
                    <a:srgbClr val="000000"/>
                  </a:solidFill>
                  <a:latin typeface="Verdana" pitchFamily="34" charset="0"/>
                </a:rPr>
                <a:t> </a:t>
              </a:r>
              <a:r>
                <a:rPr lang="fr-FR" sz="1600" b="1" kern="0" dirty="0" err="1" smtClean="0">
                  <a:solidFill>
                    <a:srgbClr val="EC349E"/>
                  </a:solidFill>
                  <a:latin typeface="Verdana" pitchFamily="34" charset="0"/>
                </a:rPr>
                <a:t>elastic</a:t>
              </a:r>
              <a:r>
                <a:rPr lang="fr-FR" sz="1600" b="1" kern="0" dirty="0" smtClean="0">
                  <a:solidFill>
                    <a:srgbClr val="EC349E"/>
                  </a:solidFill>
                  <a:latin typeface="Verdana" pitchFamily="34" charset="0"/>
                </a:rPr>
                <a:t> </a:t>
              </a:r>
              <a:r>
                <a:rPr lang="fr-FR" sz="1600" b="1" kern="0" dirty="0" err="1">
                  <a:solidFill>
                    <a:srgbClr val="EC349E"/>
                  </a:solidFill>
                  <a:latin typeface="Verdana" pitchFamily="34" charset="0"/>
                </a:rPr>
                <a:t>contrast</a:t>
              </a:r>
              <a:endParaRPr lang="fr-FR" sz="1600" b="1" kern="0" dirty="0">
                <a:solidFill>
                  <a:srgbClr val="EC349E"/>
                </a:solidFill>
                <a:latin typeface="Verdana" pitchFamily="34" charset="0"/>
              </a:endParaRPr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4801403" y="1340768"/>
              <a:ext cx="4091077" cy="3456384"/>
            </a:xfrm>
            <a:prstGeom prst="roundRect">
              <a:avLst>
                <a:gd name="adj" fmla="val 8278"/>
              </a:avLst>
            </a:prstGeom>
            <a:noFill/>
            <a:ln w="571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96853" y="4941168"/>
            <a:ext cx="8695627" cy="1800200"/>
            <a:chOff x="196853" y="4941168"/>
            <a:chExt cx="8695627" cy="1800200"/>
          </a:xfrm>
        </p:grpSpPr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5229200"/>
              <a:ext cx="1657430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5229200"/>
              <a:ext cx="2950569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2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5229200"/>
              <a:ext cx="2950569" cy="144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à coins arrondis 39"/>
            <p:cNvSpPr/>
            <p:nvPr/>
          </p:nvSpPr>
          <p:spPr>
            <a:xfrm>
              <a:off x="196853" y="4941168"/>
              <a:ext cx="8695627" cy="1800200"/>
            </a:xfrm>
            <a:prstGeom prst="roundRect">
              <a:avLst>
                <a:gd name="adj" fmla="val 8278"/>
              </a:avLst>
            </a:prstGeom>
            <a:noFill/>
            <a:ln w="5715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2267744" y="4941168"/>
              <a:ext cx="2954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rgbClr val="666666"/>
                  </a:solidFill>
                </a:rPr>
                <a:t>Classical</a:t>
              </a:r>
              <a:r>
                <a:rPr lang="fr-FR" b="1" dirty="0" smtClean="0">
                  <a:solidFill>
                    <a:srgbClr val="666666"/>
                  </a:solidFill>
                </a:rPr>
                <a:t> Green </a:t>
              </a:r>
              <a:r>
                <a:rPr lang="fr-FR" b="1" dirty="0" err="1" smtClean="0">
                  <a:solidFill>
                    <a:srgbClr val="666666"/>
                  </a:solidFill>
                </a:rPr>
                <a:t>Operator</a:t>
              </a:r>
              <a:endParaRPr lang="fr-FR" b="1" dirty="0">
                <a:solidFill>
                  <a:srgbClr val="666666"/>
                </a:solidFill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5724128" y="4941168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>
                  <a:solidFill>
                    <a:srgbClr val="666666"/>
                  </a:solidFill>
                </a:rPr>
                <a:t>Modified</a:t>
              </a:r>
              <a:r>
                <a:rPr lang="fr-FR" b="1" dirty="0" smtClean="0">
                  <a:solidFill>
                    <a:srgbClr val="666666"/>
                  </a:solidFill>
                </a:rPr>
                <a:t> Green </a:t>
              </a:r>
              <a:r>
                <a:rPr lang="fr-FR" b="1" dirty="0" err="1" smtClean="0">
                  <a:solidFill>
                    <a:srgbClr val="666666"/>
                  </a:solidFill>
                </a:rPr>
                <a:t>operator</a:t>
              </a:r>
              <a:endParaRPr lang="fr-FR" b="1" dirty="0">
                <a:solidFill>
                  <a:srgbClr val="666666"/>
                </a:solidFill>
              </a:endParaRPr>
            </a:p>
          </p:txBody>
        </p:sp>
      </p:grpSp>
      <p:sp>
        <p:nvSpPr>
          <p:cNvPr id="3" name="ZoneTexte 2"/>
          <p:cNvSpPr txBox="1"/>
          <p:nvPr/>
        </p:nvSpPr>
        <p:spPr>
          <a:xfrm>
            <a:off x="1" y="1817528"/>
            <a:ext cx="48014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err="1" smtClean="0">
                <a:solidFill>
                  <a:srgbClr val="666666"/>
                </a:solidFill>
              </a:rPr>
              <a:t>Classical</a:t>
            </a:r>
            <a:r>
              <a:rPr lang="fr-FR" sz="1600" dirty="0" smtClean="0">
                <a:solidFill>
                  <a:srgbClr val="666666"/>
                </a:solidFill>
              </a:rPr>
              <a:t> Green </a:t>
            </a:r>
            <a:r>
              <a:rPr lang="fr-FR" sz="1600" dirty="0" err="1" smtClean="0">
                <a:solidFill>
                  <a:srgbClr val="666666"/>
                </a:solidFill>
              </a:rPr>
              <a:t>Operator</a:t>
            </a:r>
            <a:endParaRPr lang="fr-FR" sz="1600" dirty="0" smtClean="0">
              <a:solidFill>
                <a:srgbClr val="666666"/>
              </a:solidFill>
            </a:endParaRPr>
          </a:p>
          <a:p>
            <a:r>
              <a:rPr lang="fr-FR" sz="1600" dirty="0">
                <a:solidFill>
                  <a:srgbClr val="666666"/>
                </a:solidFill>
              </a:rPr>
              <a:t>	</a:t>
            </a:r>
            <a:r>
              <a:rPr lang="fr-FR" sz="1600" dirty="0" smtClean="0">
                <a:solidFill>
                  <a:srgbClr val="666666"/>
                </a:solidFill>
              </a:rPr>
              <a:t>=&gt; </a:t>
            </a:r>
            <a:r>
              <a:rPr lang="fr-FR" sz="1600" b="1" dirty="0" err="1">
                <a:solidFill>
                  <a:srgbClr val="666666"/>
                </a:solidFill>
              </a:rPr>
              <a:t>C</a:t>
            </a:r>
            <a:r>
              <a:rPr lang="fr-FR" sz="1600" b="1" dirty="0" err="1" smtClean="0">
                <a:solidFill>
                  <a:srgbClr val="666666"/>
                </a:solidFill>
              </a:rPr>
              <a:t>ontinuous</a:t>
            </a:r>
            <a:r>
              <a:rPr lang="fr-FR" sz="1600" dirty="0" smtClean="0">
                <a:solidFill>
                  <a:srgbClr val="666666"/>
                </a:solidFill>
              </a:rPr>
              <a:t> </a:t>
            </a:r>
            <a:r>
              <a:rPr lang="fr-FR" sz="1600" dirty="0" err="1" smtClean="0">
                <a:solidFill>
                  <a:srgbClr val="666666"/>
                </a:solidFill>
              </a:rPr>
              <a:t>derivation</a:t>
            </a:r>
            <a:endParaRPr lang="fr-FR" sz="1600" dirty="0" smtClean="0">
              <a:solidFill>
                <a:srgbClr val="666666"/>
              </a:solidFill>
            </a:endParaRPr>
          </a:p>
          <a:p>
            <a:endParaRPr lang="fr-FR" sz="1600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err="1" smtClean="0">
                <a:solidFill>
                  <a:srgbClr val="666666"/>
                </a:solidFill>
              </a:rPr>
              <a:t>Modified</a:t>
            </a:r>
            <a:r>
              <a:rPr lang="fr-FR" sz="1600" dirty="0" smtClean="0">
                <a:solidFill>
                  <a:srgbClr val="666666"/>
                </a:solidFill>
              </a:rPr>
              <a:t> Green </a:t>
            </a:r>
            <a:r>
              <a:rPr lang="fr-FR" sz="1600" dirty="0" err="1" smtClean="0">
                <a:solidFill>
                  <a:srgbClr val="666666"/>
                </a:solidFill>
              </a:rPr>
              <a:t>Operator</a:t>
            </a:r>
            <a:endParaRPr lang="fr-FR" sz="1600" dirty="0" smtClean="0">
              <a:solidFill>
                <a:srgbClr val="666666"/>
              </a:solidFill>
            </a:endParaRPr>
          </a:p>
          <a:p>
            <a:r>
              <a:rPr lang="fr-FR" sz="1600" dirty="0">
                <a:solidFill>
                  <a:srgbClr val="666666"/>
                </a:solidFill>
              </a:rPr>
              <a:t>	</a:t>
            </a:r>
            <a:r>
              <a:rPr lang="fr-FR" sz="1600" dirty="0" smtClean="0">
                <a:solidFill>
                  <a:srgbClr val="666666"/>
                </a:solidFill>
              </a:rPr>
              <a:t>=&gt; </a:t>
            </a:r>
            <a:r>
              <a:rPr lang="fr-FR" sz="1600" b="1" dirty="0" err="1">
                <a:solidFill>
                  <a:srgbClr val="666666"/>
                </a:solidFill>
              </a:rPr>
              <a:t>D</a:t>
            </a:r>
            <a:r>
              <a:rPr lang="fr-FR" sz="1600" b="1" dirty="0" err="1" smtClean="0">
                <a:solidFill>
                  <a:srgbClr val="666666"/>
                </a:solidFill>
              </a:rPr>
              <a:t>iscrete</a:t>
            </a:r>
            <a:r>
              <a:rPr lang="fr-FR" sz="1600" dirty="0" smtClean="0">
                <a:solidFill>
                  <a:srgbClr val="666666"/>
                </a:solidFill>
              </a:rPr>
              <a:t> </a:t>
            </a:r>
            <a:r>
              <a:rPr lang="fr-FR" sz="1600" dirty="0" err="1" smtClean="0">
                <a:solidFill>
                  <a:srgbClr val="666666"/>
                </a:solidFill>
              </a:rPr>
              <a:t>derivation</a:t>
            </a:r>
            <a:r>
              <a:rPr lang="fr-FR" sz="1600" dirty="0">
                <a:solidFill>
                  <a:srgbClr val="666666"/>
                </a:solidFill>
              </a:rPr>
              <a:t> </a:t>
            </a:r>
            <a:r>
              <a:rPr lang="fr-FR" sz="1600" dirty="0" smtClean="0">
                <a:solidFill>
                  <a:srgbClr val="666666"/>
                </a:solidFill>
              </a:rPr>
              <a:t>(</a:t>
            </a:r>
            <a:r>
              <a:rPr lang="fr-FR" sz="1600" dirty="0" err="1" smtClean="0">
                <a:solidFill>
                  <a:srgbClr val="666666"/>
                </a:solidFill>
              </a:rPr>
              <a:t>average</a:t>
            </a:r>
            <a:r>
              <a:rPr lang="fr-FR" sz="1600" dirty="0" smtClean="0">
                <a:solidFill>
                  <a:srgbClr val="666666"/>
                </a:solidFill>
              </a:rPr>
              <a:t>/</a:t>
            </a:r>
            <a:r>
              <a:rPr lang="fr-FR" sz="1600" dirty="0" err="1" smtClean="0">
                <a:solidFill>
                  <a:srgbClr val="666666"/>
                </a:solidFill>
              </a:rPr>
              <a:t>voxel</a:t>
            </a:r>
            <a:r>
              <a:rPr lang="fr-FR" sz="1600" dirty="0" smtClean="0">
                <a:solidFill>
                  <a:srgbClr val="666666"/>
                </a:solidFill>
              </a:rPr>
              <a:t>)</a:t>
            </a:r>
            <a:endParaRPr lang="fr-FR" sz="1600" dirty="0">
              <a:solidFill>
                <a:srgbClr val="666666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50133" y="3433935"/>
            <a:ext cx="3251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>
                <a:solidFill>
                  <a:srgbClr val="808080"/>
                </a:solidFill>
              </a:rPr>
              <a:t>(</a:t>
            </a:r>
            <a:r>
              <a:rPr lang="fr-FR" sz="1600" i="1" dirty="0" err="1" smtClean="0">
                <a:solidFill>
                  <a:srgbClr val="808080"/>
                </a:solidFill>
              </a:rPr>
              <a:t>see</a:t>
            </a:r>
            <a:r>
              <a:rPr lang="fr-FR" sz="1600" i="1" dirty="0" smtClean="0">
                <a:solidFill>
                  <a:srgbClr val="808080"/>
                </a:solidFill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</a:rPr>
              <a:t>also</a:t>
            </a:r>
            <a:r>
              <a:rPr lang="fr-FR" sz="1600" i="1" dirty="0" smtClean="0">
                <a:solidFill>
                  <a:srgbClr val="808080"/>
                </a:solidFill>
              </a:rPr>
              <a:t> </a:t>
            </a:r>
            <a:r>
              <a:rPr lang="fr-FR" sz="1600" i="1" dirty="0" err="1" smtClean="0">
                <a:solidFill>
                  <a:srgbClr val="808080"/>
                </a:solidFill>
              </a:rPr>
              <a:t>Willot</a:t>
            </a:r>
            <a:r>
              <a:rPr lang="fr-FR" sz="1600" i="1" dirty="0" smtClean="0">
                <a:solidFill>
                  <a:srgbClr val="808080"/>
                </a:solidFill>
              </a:rPr>
              <a:t>, </a:t>
            </a:r>
            <a:r>
              <a:rPr lang="fr-FR" sz="1600" i="1" dirty="0" err="1" smtClean="0">
                <a:solidFill>
                  <a:srgbClr val="808080"/>
                </a:solidFill>
              </a:rPr>
              <a:t>Brisard</a:t>
            </a:r>
            <a:r>
              <a:rPr lang="fr-FR" sz="1600" i="1" dirty="0" smtClean="0">
                <a:solidFill>
                  <a:srgbClr val="808080"/>
                </a:solidFill>
              </a:rPr>
              <a:t>, </a:t>
            </a:r>
            <a:r>
              <a:rPr lang="fr-FR" sz="1600" i="1" dirty="0" err="1" smtClean="0">
                <a:solidFill>
                  <a:srgbClr val="808080"/>
                </a:solidFill>
              </a:rPr>
              <a:t>Kabel</a:t>
            </a:r>
            <a:r>
              <a:rPr lang="fr-FR" sz="1600" i="1" dirty="0" smtClean="0">
                <a:solidFill>
                  <a:srgbClr val="808080"/>
                </a:solidFill>
              </a:rPr>
              <a:t>…)</a:t>
            </a:r>
            <a:endParaRPr lang="fr-FR" sz="1600" i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1511300" y="52388"/>
            <a:ext cx="7525196" cy="909637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features</a:t>
            </a:r>
            <a:r>
              <a:rPr lang="fr-FR" dirty="0"/>
              <a:t> IN AMITEX_FFTP</a:t>
            </a:r>
          </a:p>
        </p:txBody>
      </p: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132653" y="1052736"/>
            <a:ext cx="8967516" cy="432048"/>
          </a:xfrm>
          <a:prstGeom prst="rect">
            <a:avLst/>
          </a:prstGeom>
        </p:spPr>
        <p:txBody>
          <a:bodyPr lIns="0" tIns="0" rIns="0" bIns="0"/>
          <a:lstStyle>
            <a:lvl1pPr marL="9239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90000"/>
              <a:buFontTx/>
              <a:buBlip>
                <a:blip r:embed="rId3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2pPr>
            <a:lvl3pPr marL="36195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SzPct val="36000"/>
              <a:buFont typeface="Arial" pitchFamily="34" charset="0"/>
              <a:buNone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3pPr>
            <a:lvl4pPr marL="1009650" indent="-238125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36000"/>
              <a:buFontTx/>
              <a:buBlip>
                <a:blip r:embed="rId4"/>
              </a:buBlip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4pPr>
            <a:lvl5pPr marL="1133475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Font typeface="Arial" pitchFamily="34" charset="0"/>
              <a:buChar char="-"/>
              <a:defRPr sz="1600" kern="12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fr-FR" sz="2200" b="1" dirty="0" err="1" smtClean="0"/>
              <a:t>Modified</a:t>
            </a:r>
            <a:r>
              <a:rPr lang="fr-FR" sz="2200" b="1" dirty="0" smtClean="0"/>
              <a:t> </a:t>
            </a:r>
            <a:r>
              <a:rPr lang="fr-FR" sz="2200" b="1" dirty="0" err="1" smtClean="0"/>
              <a:t>Discrete</a:t>
            </a:r>
            <a:r>
              <a:rPr lang="fr-FR" sz="2200" b="1" dirty="0" smtClean="0"/>
              <a:t> Green </a:t>
            </a:r>
            <a:r>
              <a:rPr lang="fr-FR" sz="2200" b="1" dirty="0" err="1" smtClean="0"/>
              <a:t>operator</a:t>
            </a:r>
            <a:endParaRPr lang="fr-FR" b="1" i="1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609233" y="328498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666666"/>
                </a:solidFill>
              </a:rPr>
              <a:t>Classical</a:t>
            </a:r>
            <a:r>
              <a:rPr lang="fr-FR" b="1" dirty="0" smtClean="0">
                <a:solidFill>
                  <a:srgbClr val="666666"/>
                </a:solidFill>
              </a:rPr>
              <a:t> Green </a:t>
            </a:r>
            <a:r>
              <a:rPr lang="fr-FR" b="1" dirty="0" err="1" smtClean="0">
                <a:solidFill>
                  <a:srgbClr val="666666"/>
                </a:solidFill>
              </a:rPr>
              <a:t>Operator</a:t>
            </a:r>
            <a:endParaRPr lang="fr-FR" b="1" dirty="0">
              <a:solidFill>
                <a:srgbClr val="666666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383589" y="328498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666666"/>
                </a:solidFill>
              </a:rPr>
              <a:t>Modified</a:t>
            </a:r>
            <a:r>
              <a:rPr lang="fr-FR" b="1" dirty="0" smtClean="0">
                <a:solidFill>
                  <a:srgbClr val="666666"/>
                </a:solidFill>
              </a:rPr>
              <a:t> Green </a:t>
            </a:r>
            <a:r>
              <a:rPr lang="fr-FR" b="1" dirty="0" err="1" smtClean="0">
                <a:solidFill>
                  <a:srgbClr val="666666"/>
                </a:solidFill>
              </a:rPr>
              <a:t>operator</a:t>
            </a:r>
            <a:endParaRPr lang="fr-FR" b="1" dirty="0">
              <a:solidFill>
                <a:srgbClr val="66666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9" t="6582" b="12125"/>
          <a:stretch/>
        </p:blipFill>
        <p:spPr>
          <a:xfrm>
            <a:off x="4857949" y="3726324"/>
            <a:ext cx="3916166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1" b="9001"/>
          <a:stretch/>
        </p:blipFill>
        <p:spPr>
          <a:xfrm>
            <a:off x="251520" y="3726324"/>
            <a:ext cx="3634283" cy="2880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65077" y="1484784"/>
            <a:ext cx="733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application</a:t>
            </a:r>
            <a:r>
              <a:rPr lang="fr-FR" sz="16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1600" i="1" dirty="0" smtClean="0"/>
              <a:t>in </a:t>
            </a:r>
            <a:r>
              <a:rPr lang="fr-FR" sz="1600" i="1" dirty="0" err="1" smtClean="0"/>
              <a:t>progress</a:t>
            </a:r>
            <a:r>
              <a:rPr lang="fr-FR" sz="1600" i="1" dirty="0" smtClean="0"/>
              <a:t> (PhD P.O </a:t>
            </a:r>
            <a:r>
              <a:rPr lang="fr-FR" sz="1600" i="1" dirty="0" err="1" smtClean="0"/>
              <a:t>Barrioz</a:t>
            </a:r>
            <a:r>
              <a:rPr lang="fr-FR" sz="1600" i="1" dirty="0"/>
              <a:t> </a:t>
            </a:r>
            <a:r>
              <a:rPr lang="fr-FR" sz="1600" i="1" dirty="0" smtClean="0"/>
              <a:t>at CEA/DEN/DMN/SEMI) :</a:t>
            </a:r>
            <a:endParaRPr lang="fr-FR" sz="1600" i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23527" y="1907336"/>
            <a:ext cx="8450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err="1" smtClean="0">
                <a:solidFill>
                  <a:srgbClr val="666666"/>
                </a:solidFill>
              </a:rPr>
              <a:t>Uniaxial</a:t>
            </a:r>
            <a:r>
              <a:rPr lang="fr-FR" sz="1600" dirty="0" smtClean="0">
                <a:solidFill>
                  <a:srgbClr val="666666"/>
                </a:solidFill>
              </a:rPr>
              <a:t> </a:t>
            </a:r>
            <a:r>
              <a:rPr lang="fr-FR" sz="1600" dirty="0" err="1" smtClean="0">
                <a:solidFill>
                  <a:srgbClr val="666666"/>
                </a:solidFill>
              </a:rPr>
              <a:t>tensile</a:t>
            </a:r>
            <a:r>
              <a:rPr lang="fr-FR" sz="1600" dirty="0" smtClean="0">
                <a:solidFill>
                  <a:srgbClr val="666666"/>
                </a:solidFill>
              </a:rPr>
              <a:t> test (</a:t>
            </a:r>
            <a:r>
              <a:rPr lang="fr-FR" sz="1600" b="1" dirty="0" smtClean="0">
                <a:solidFill>
                  <a:srgbClr val="666666"/>
                </a:solidFill>
              </a:rPr>
              <a:t>10%</a:t>
            </a:r>
            <a:r>
              <a:rPr lang="fr-FR" sz="1600" dirty="0" smtClean="0">
                <a:solidFill>
                  <a:srgbClr val="666666"/>
                </a:solidFill>
              </a:rPr>
              <a:t>), at RT (298K)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err="1" smtClean="0">
                <a:solidFill>
                  <a:srgbClr val="666666"/>
                </a:solidFill>
              </a:rPr>
              <a:t>Finite</a:t>
            </a:r>
            <a:r>
              <a:rPr lang="fr-FR" sz="1600" b="1" dirty="0" smtClean="0">
                <a:solidFill>
                  <a:srgbClr val="666666"/>
                </a:solidFill>
              </a:rPr>
              <a:t> </a:t>
            </a:r>
            <a:r>
              <a:rPr lang="fr-FR" sz="1600" b="1" dirty="0" err="1" smtClean="0">
                <a:solidFill>
                  <a:srgbClr val="666666"/>
                </a:solidFill>
              </a:rPr>
              <a:t>strain</a:t>
            </a:r>
            <a:r>
              <a:rPr lang="fr-FR" sz="1600" dirty="0" smtClean="0">
                <a:solidFill>
                  <a:srgbClr val="666666"/>
                </a:solidFill>
              </a:rPr>
              <a:t>, 1000 </a:t>
            </a:r>
            <a:r>
              <a:rPr lang="fr-FR" sz="1600" dirty="0" err="1" smtClean="0">
                <a:solidFill>
                  <a:srgbClr val="666666"/>
                </a:solidFill>
              </a:rPr>
              <a:t>steps</a:t>
            </a:r>
            <a:endParaRPr lang="fr-FR" sz="1600" dirty="0" smtClean="0">
              <a:solidFill>
                <a:srgbClr val="66666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b="1" dirty="0" smtClean="0">
                <a:solidFill>
                  <a:srgbClr val="666666"/>
                </a:solidFill>
              </a:rPr>
              <a:t>Dislocation-</a:t>
            </a:r>
            <a:r>
              <a:rPr lang="fr-FR" sz="1600" b="1" dirty="0" err="1" smtClean="0">
                <a:solidFill>
                  <a:srgbClr val="666666"/>
                </a:solidFill>
              </a:rPr>
              <a:t>based</a:t>
            </a:r>
            <a:r>
              <a:rPr lang="fr-FR" sz="1600" b="1" dirty="0" smtClean="0">
                <a:solidFill>
                  <a:srgbClr val="666666"/>
                </a:solidFill>
              </a:rPr>
              <a:t> CP </a:t>
            </a:r>
            <a:r>
              <a:rPr lang="fr-FR" sz="1600" dirty="0" smtClean="0">
                <a:solidFill>
                  <a:srgbClr val="666666"/>
                </a:solidFill>
              </a:rPr>
              <a:t>for FCC </a:t>
            </a:r>
            <a:r>
              <a:rPr lang="fr-FR" sz="1600" dirty="0" err="1" smtClean="0">
                <a:solidFill>
                  <a:srgbClr val="666666"/>
                </a:solidFill>
              </a:rPr>
              <a:t>austenitic</a:t>
            </a:r>
            <a:r>
              <a:rPr lang="fr-FR" sz="1600" dirty="0" smtClean="0">
                <a:solidFill>
                  <a:srgbClr val="666666"/>
                </a:solidFill>
              </a:rPr>
              <a:t> </a:t>
            </a:r>
            <a:r>
              <a:rPr lang="fr-FR" sz="1600" dirty="0" err="1" smtClean="0">
                <a:solidFill>
                  <a:srgbClr val="666666"/>
                </a:solidFill>
              </a:rPr>
              <a:t>steels</a:t>
            </a:r>
            <a:r>
              <a:rPr lang="fr-FR" sz="1600" dirty="0" smtClean="0">
                <a:solidFill>
                  <a:srgbClr val="666666"/>
                </a:solidFill>
              </a:rPr>
              <a:t> (316 </a:t>
            </a:r>
            <a:r>
              <a:rPr lang="fr-FR" sz="1600" dirty="0" err="1" smtClean="0">
                <a:solidFill>
                  <a:srgbClr val="666666"/>
                </a:solidFill>
              </a:rPr>
              <a:t>stainless</a:t>
            </a:r>
            <a:r>
              <a:rPr lang="fr-FR" sz="1600" dirty="0" smtClean="0">
                <a:solidFill>
                  <a:srgbClr val="666666"/>
                </a:solidFill>
              </a:rPr>
              <a:t> </a:t>
            </a:r>
            <a:r>
              <a:rPr lang="fr-FR" sz="1600" dirty="0" err="1" smtClean="0">
                <a:solidFill>
                  <a:srgbClr val="666666"/>
                </a:solidFill>
              </a:rPr>
              <a:t>steel</a:t>
            </a:r>
            <a:r>
              <a:rPr lang="fr-FR" sz="1600" dirty="0" smtClean="0">
                <a:solidFill>
                  <a:srgbClr val="666666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 err="1" smtClean="0">
                <a:solidFill>
                  <a:srgbClr val="666666"/>
                </a:solidFill>
              </a:rPr>
              <a:t>Spheric</a:t>
            </a:r>
            <a:r>
              <a:rPr lang="fr-FR" sz="1600" b="1" dirty="0" smtClean="0">
                <a:solidFill>
                  <a:srgbClr val="666666"/>
                </a:solidFill>
              </a:rPr>
              <a:t> </a:t>
            </a:r>
            <a:r>
              <a:rPr lang="fr-FR" sz="1600" b="1" dirty="0" err="1">
                <a:solidFill>
                  <a:srgbClr val="666666"/>
                </a:solidFill>
              </a:rPr>
              <a:t>P</a:t>
            </a:r>
            <a:r>
              <a:rPr lang="fr-FR" sz="1600" b="1" dirty="0" err="1" smtClean="0">
                <a:solidFill>
                  <a:srgbClr val="666666"/>
                </a:solidFill>
              </a:rPr>
              <a:t>orosity</a:t>
            </a:r>
            <a:r>
              <a:rPr lang="fr-FR" sz="1600" b="1" dirty="0" smtClean="0">
                <a:solidFill>
                  <a:srgbClr val="666666"/>
                </a:solidFill>
              </a:rPr>
              <a:t> </a:t>
            </a:r>
            <a:r>
              <a:rPr lang="fr-FR" sz="1600" dirty="0" err="1" smtClean="0">
                <a:solidFill>
                  <a:srgbClr val="666666"/>
                </a:solidFill>
              </a:rPr>
              <a:t>within</a:t>
            </a:r>
            <a:r>
              <a:rPr lang="fr-FR" sz="1600" dirty="0" smtClean="0">
                <a:solidFill>
                  <a:srgbClr val="666666"/>
                </a:solidFill>
              </a:rPr>
              <a:t> a</a:t>
            </a:r>
            <a:r>
              <a:rPr lang="fr-FR" sz="1600" b="1" dirty="0" smtClean="0">
                <a:solidFill>
                  <a:srgbClr val="666666"/>
                </a:solidFill>
              </a:rPr>
              <a:t> Single </a:t>
            </a:r>
            <a:r>
              <a:rPr lang="fr-FR" sz="1600" b="1" dirty="0">
                <a:solidFill>
                  <a:srgbClr val="666666"/>
                </a:solidFill>
              </a:rPr>
              <a:t>C</a:t>
            </a:r>
            <a:r>
              <a:rPr lang="fr-FR" sz="1600" b="1" dirty="0" smtClean="0">
                <a:solidFill>
                  <a:srgbClr val="666666"/>
                </a:solidFill>
              </a:rPr>
              <a:t>rystal</a:t>
            </a:r>
            <a:endParaRPr lang="fr-FR" sz="1600" i="1" dirty="0">
              <a:solidFill>
                <a:srgbClr val="666666"/>
              </a:solidFill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32653" y="3284984"/>
            <a:ext cx="8759828" cy="3456384"/>
          </a:xfrm>
          <a:prstGeom prst="roundRect">
            <a:avLst>
              <a:gd name="adj" fmla="val 8278"/>
            </a:avLst>
          </a:prstGeom>
          <a:noFill/>
          <a:ln w="5715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4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7,6414"/>
  <p:tag name="ORIGINALWIDTH" val="2914,453"/>
  <p:tag name="LATEXADDIN" val="\documentclass{article}&#10;\usepackage[french]{babel}&#10;\usepackage[latin1]{inputenc}&#10;\usepackage{amsmath}&#10;\usepackage{color,soul}&#10;\renewcommand\familydefault{\sfdefault}&#10;\definecolor{bleu}{RGB}{0,110,185}&#10;\definecolor{vert}{RGB}{10,200,30}&#10;\definecolor{violet}{RGB}{120,60,140}&#10;\definecolor{orange}{RGB}{220,130,0}&#10;\definecolor{noir}{RGB}{0,0,0}&#10;\definecolor{rouge}{RGB}{200,25,25}&#10;\pagestyle{empty}&#10;\newcommand{\divg}{\mathrm{div}}&#10;&#10;\begin{document}&#10;\color{noir}&#10;\begin{tabular}{ll}&#10;&amp; $\tau^{i} = \sigma^i - C_0 : \varepsilon^{i}$\\&#10;&amp; $\varepsilon^{i+1} = - \Gamma_0*\tau^{i} + E$\\&#10;\color{rouge}&#10;Si $i+1 \equiv 0 [3]$&amp; &#10;\color{rouge}&#10;$\varepsilon^{i+1} = ACTI3\left(\varepsilon^{k+1},\varepsilon^{k+1}-\varepsilon^{k}&#10;\mid k=i, i-1, i-2\right)$\\&#10;&amp; &#10;$\sigma^{i+1} = c\left(\varepsilon^{i+1}\right)$&#10;\end{tabular}&#10;\end{document}&#10;&#10;"/>
  <p:tag name="IGUANATEXSIZE" val="20"/>
  <p:tag name="IGUANATEXCURSOR" val="7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9,019"/>
  <p:tag name="ORIGINALWIDTH" val="1930,968"/>
  <p:tag name="LATEXADDIN" val="\documentclass{article}&#10;\usepackage[french]{babel}&#10;\usepackage[latin1]{inputenc}&#10;\usepackage{amsmath}&#10;\usepackage{color,soul}&#10;\renewcommand\familydefault{\sfdefault}&#10;\definecolor{bleu}{RGB}{0,110,185}&#10;\definecolor{vert}{RGB}{170,200,0}&#10;\definecolor{violet}{RGB}{120,60,140}&#10;\definecolor{orange}{RGB}{220,130,0}&#10;\definecolor{noir}{RGB}{0,0,0}&#10;\definecolor{rouge}{RGB}{200,30,20}&#10;\definecolor{gris}{RGB}{100,100,100}&#10;&#10;\pagestyle{empty}&#10;\newcommand{\divg}{\mathrm{div}}&#10;&#10;\begin{document}&#10;\color{noir}&#10;\begin{equation*}&#10;\frac{E_{\text{inc}}}{E_{\text{mat}}} = 10^{-2}, \quad \left(\lambda_0, \mu_0\right) = k_{\text{ref}}\left(\lambda_0,\mu_0\right)_{\text{opt, HPP}}&#10;\end{equation*}&#10;&#10;\end{document}&#10;&#10;"/>
  <p:tag name="IGUANATEXSIZE" val="20"/>
  <p:tag name="IGUANATEXCURSOR" val="6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7,6414"/>
  <p:tag name="ORIGINALWIDTH" val="2914,453"/>
  <p:tag name="LATEXADDIN" val="\documentclass{article}&#10;\usepackage[french]{babel}&#10;\usepackage[latin1]{inputenc}&#10;\usepackage{amsmath}&#10;\usepackage{color,soul}&#10;\renewcommand\familydefault{\sfdefault}&#10;\definecolor{bleu}{RGB}{0,110,185}&#10;\definecolor{vert}{RGB}{10,200,30}&#10;\definecolor{violet}{RGB}{120,60,140}&#10;\definecolor{orange}{RGB}{220,130,0}&#10;\definecolor{noir}{RGB}{0,0,0}&#10;\definecolor{rouge}{RGB}{200,25,25}&#10;\pagestyle{empty}&#10;\newcommand{\divg}{\mathrm{div}}&#10;&#10;\begin{document}&#10;\color{noir}&#10;\begin{tabular}{ll}&#10;&amp; $\tau^{i} = \sigma^i - C_0 : \varepsilon^{i}$\\&#10;&amp; $\varepsilon^{i+1} = - \Gamma_0*\tau^{i} + E$\\&#10;\color{rouge}&#10;Si $i+1 \equiv 0 [3]$&amp; &#10;\color{rouge}&#10;$\varepsilon^{i+1} = ACTI3\left(\varepsilon^{k+1},\varepsilon^{k+1}-\varepsilon^{k}&#10;\mid k=i, i-1, i-2\right)$\\&#10;&amp; &#10;$\sigma^{i+1} = c\left(\varepsilon^{i+1}\right)$&#10;\end{tabular}&#10;\end{document}&#10;&#10;"/>
  <p:tag name="IGUANATEXSIZE" val="20"/>
  <p:tag name="IGUANATEXCURSOR" val="7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7,6414"/>
  <p:tag name="ORIGINALWIDTH" val="1232,507"/>
  <p:tag name="LATEXADDIN" val="\documentclass{article}&#10;\usepackage[french]{babel}&#10;\usepackage[latin1]{inputenc}&#10;\usepackage{amsmath}&#10;\usepackage{color,soul}&#10;\renewcommand\familydefault{\sfdefault}&#10;\definecolor{bleu}{RGB}{0,110,185}&#10;\definecolor{vert}{RGB}{170,200,0}&#10;\definecolor{violet}{RGB}{120,60,140}&#10;\definecolor{orange}{RGB}{220,130,0}&#10;\definecolor{noir}{RGB}{0,0,0}&#10;\definecolor{rouge}{RGB}{200,30,20}&#10;\definecolor{gris}{RGB}{100,100,100}&#10;&#10;\pagestyle{empty}&#10;\newcommand{\divg}{\mathrm{div}}&#10;&#10;\begin{document}&#10;\color{noir}&#10;\begin{equation*}&#10;\label{eq:systInit}&#10;\left\{&#10;\begin{array}{lcl}&#10;\sigma &amp;= &amp;\sigma(\nabla u), \\&#10;\pi &amp;= &amp;\det(F) \sigma \cdot {}^t\! F^{-1}, \\&#10;\tau &amp;= &amp; \pi -C_0 : \nabla u, \\&#10;\nabla u &amp; = &amp; - \Gamma_0^{GT} * \tau + \overline{\nabla u}.&#10;\end{array}\right.&#10;\end{equation*}&#10;&#10;\end{document}&#10;&#10;"/>
  <p:tag name="IGUANATEXSIZE" val="20"/>
  <p:tag name="IGUANATEXCURSOR" val="631"/>
</p:tagLst>
</file>

<file path=ppt/theme/theme1.xml><?xml version="1.0" encoding="utf-8"?>
<a:theme xmlns:a="http://schemas.openxmlformats.org/drawingml/2006/main" name="présentation cea SRMA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rmal">
  <a:themeElements>
    <a:clrScheme name="CE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B310"/>
      </a:accent1>
      <a:accent2>
        <a:srgbClr val="99CC00"/>
      </a:accent2>
      <a:accent3>
        <a:srgbClr val="5F5F5F"/>
      </a:accent3>
      <a:accent4>
        <a:srgbClr val="A7B1B7"/>
      </a:accent4>
      <a:accent5>
        <a:srgbClr val="EC349E"/>
      </a:accent5>
      <a:accent6>
        <a:srgbClr val="41B8F2"/>
      </a:accent6>
      <a:hlink>
        <a:srgbClr val="255282"/>
      </a:hlink>
      <a:folHlink>
        <a:srgbClr val="99CC00"/>
      </a:folHlink>
    </a:clrScheme>
    <a:fontScheme name="Norm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Norm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ormal">
  <a:themeElements>
    <a:clrScheme name="CE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B310"/>
      </a:accent1>
      <a:accent2>
        <a:srgbClr val="99CC00"/>
      </a:accent2>
      <a:accent3>
        <a:srgbClr val="5F5F5F"/>
      </a:accent3>
      <a:accent4>
        <a:srgbClr val="A7B1B7"/>
      </a:accent4>
      <a:accent5>
        <a:srgbClr val="EC349E"/>
      </a:accent5>
      <a:accent6>
        <a:srgbClr val="41B8F2"/>
      </a:accent6>
      <a:hlink>
        <a:srgbClr val="255282"/>
      </a:hlink>
      <a:folHlink>
        <a:srgbClr val="99CC00"/>
      </a:folHlink>
    </a:clrScheme>
    <a:fontScheme name="Norm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Norm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ormal">
  <a:themeElements>
    <a:clrScheme name="CE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B310"/>
      </a:accent1>
      <a:accent2>
        <a:srgbClr val="99CC00"/>
      </a:accent2>
      <a:accent3>
        <a:srgbClr val="5F5F5F"/>
      </a:accent3>
      <a:accent4>
        <a:srgbClr val="A7B1B7"/>
      </a:accent4>
      <a:accent5>
        <a:srgbClr val="EC349E"/>
      </a:accent5>
      <a:accent6>
        <a:srgbClr val="41B8F2"/>
      </a:accent6>
      <a:hlink>
        <a:srgbClr val="255282"/>
      </a:hlink>
      <a:folHlink>
        <a:srgbClr val="99CC00"/>
      </a:folHlink>
    </a:clrScheme>
    <a:fontScheme name="Norm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Norm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m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m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Masque principal">
  <a:themeElements>
    <a:clrScheme name="CEA">
      <a:dk1>
        <a:sysClr val="windowText" lastClr="000000"/>
      </a:dk1>
      <a:lt1>
        <a:sysClr val="window" lastClr="FFFFFF"/>
      </a:lt1>
      <a:dk2>
        <a:srgbClr val="DC0528"/>
      </a:dk2>
      <a:lt2>
        <a:srgbClr val="96C31E"/>
      </a:lt2>
      <a:accent1>
        <a:srgbClr val="781469"/>
      </a:accent1>
      <a:accent2>
        <a:srgbClr val="F08728"/>
      </a:accent2>
      <a:accent3>
        <a:srgbClr val="FAB45F"/>
      </a:accent3>
      <a:accent4>
        <a:srgbClr val="0091C3"/>
      </a:accent4>
      <a:accent5>
        <a:srgbClr val="006937"/>
      </a:accent5>
      <a:accent6>
        <a:srgbClr val="87000A"/>
      </a:accent6>
      <a:hlink>
        <a:srgbClr val="0000FF"/>
      </a:hlink>
      <a:folHlink>
        <a:srgbClr val="800080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cea SRMA</Template>
  <TotalTime>52235</TotalTime>
  <Words>548</Words>
  <Application>Microsoft Office PowerPoint</Application>
  <PresentationFormat>Affichage à l'écran (4:3)</PresentationFormat>
  <Paragraphs>171</Paragraphs>
  <Slides>14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5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9" baseType="lpstr">
      <vt:lpstr>ＭＳ Ｐゴシック</vt:lpstr>
      <vt:lpstr>Arial</vt:lpstr>
      <vt:lpstr>Calibri</vt:lpstr>
      <vt:lpstr>Open Sans</vt:lpstr>
      <vt:lpstr>Times New Roman</vt:lpstr>
      <vt:lpstr>Trebuchet MS</vt:lpstr>
      <vt:lpstr>Verdana</vt:lpstr>
      <vt:lpstr>Wingdings</vt:lpstr>
      <vt:lpstr>présentation cea SRMA</vt:lpstr>
      <vt:lpstr>Normal</vt:lpstr>
      <vt:lpstr>1_Normal</vt:lpstr>
      <vt:lpstr>2_Normal</vt:lpstr>
      <vt:lpstr>Masque principal</vt:lpstr>
      <vt:lpstr>Équation</vt:lpstr>
      <vt:lpstr>Equation</vt:lpstr>
      <vt:lpstr>Introduction to AMITEX_FFTP http://www.maisondelasimulation.fr/projects/amitex/html/index.html  Application to the behavior of concretes submitted to thermo-hydro-mechanical loadings</vt:lpstr>
      <vt:lpstr>OUTLINE</vt:lpstr>
      <vt:lpstr>Introduction  </vt:lpstr>
      <vt:lpstr>Introduction</vt:lpstr>
      <vt:lpstr>INTRODUCTION  </vt:lpstr>
      <vt:lpstr>New features IN AMITEX_FFTP</vt:lpstr>
      <vt:lpstr>New features IN AMITEX_FFTP</vt:lpstr>
      <vt:lpstr>New features IN AMITEX_FFTP</vt:lpstr>
      <vt:lpstr>New features IN AMITEX_FFTP</vt:lpstr>
      <vt:lpstr>New features IN AMITEX_FFTP</vt:lpstr>
      <vt:lpstr>APPLICATION TO CRYSTAL PLASTICITY</vt:lpstr>
      <vt:lpstr>EXEMPLES D’APPLICATION</vt:lpstr>
      <vt:lpstr>EXEMPLES D’APPLICATION</vt:lpstr>
      <vt:lpstr>New features vs « Basic scheme »</vt:lpstr>
    </vt:vector>
  </TitlesOfParts>
  <Company>CEA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aliquando tempo tatum commentum</dc:title>
  <dc:creator>Fabien Bernachy</dc:creator>
  <cp:lastModifiedBy>GELEBART Lionel</cp:lastModifiedBy>
  <cp:revision>896</cp:revision>
  <cp:lastPrinted>2016-03-21T06:29:16Z</cp:lastPrinted>
  <dcterms:created xsi:type="dcterms:W3CDTF">2013-01-09T09:51:35Z</dcterms:created>
  <dcterms:modified xsi:type="dcterms:W3CDTF">2016-05-20T06:24:11Z</dcterms:modified>
</cp:coreProperties>
</file>