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avi" ContentType="video/avi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32" r:id="rId2"/>
    <p:sldId id="297" r:id="rId3"/>
    <p:sldId id="340" r:id="rId4"/>
    <p:sldId id="344" r:id="rId5"/>
    <p:sldId id="341" r:id="rId6"/>
    <p:sldId id="342" r:id="rId7"/>
    <p:sldId id="343" r:id="rId8"/>
    <p:sldId id="272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808080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34587" autoAdjust="0"/>
    <p:restoredTop sz="94660" autoAdjust="0"/>
  </p:normalViewPr>
  <p:slideViewPr>
    <p:cSldViewPr>
      <p:cViewPr>
        <p:scale>
          <a:sx n="125" d="100"/>
          <a:sy n="125" d="100"/>
        </p:scale>
        <p:origin x="810" y="8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29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3AFE2C-5007-4057-8DFB-EC24DF7E4136}" type="datetimeFigureOut">
              <a:rPr lang="fr-FR" smtClean="0"/>
              <a:pPr/>
              <a:t>19/05/2016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5FE0B-B3A6-4AF6-B265-A109385ED23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4263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5FE0B-B3A6-4AF6-B265-A109385ED237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1350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bandeau_titr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310128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960000" y="1855288"/>
            <a:ext cx="4788464" cy="2653832"/>
          </a:xfrm>
        </p:spPr>
        <p:txBody>
          <a:bodyPr anchor="t" anchorCtr="0"/>
          <a:lstStyle>
            <a:lvl1pPr>
              <a:lnSpc>
                <a:spcPts val="3800"/>
              </a:lnSpc>
              <a:defRPr sz="2800" b="0" cap="all" baseline="0">
                <a:solidFill>
                  <a:srgbClr val="666666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960000" y="5805264"/>
            <a:ext cx="4788464" cy="504056"/>
          </a:xfrm>
        </p:spPr>
        <p:txBody>
          <a:bodyPr anchor="b" anchorCtr="0"/>
          <a:lstStyle>
            <a:lvl1pPr marL="0" indent="0" algn="l">
              <a:buNone/>
              <a:defRPr sz="1550" cap="all" baseline="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3960000" y="4509120"/>
            <a:ext cx="4788464" cy="1224136"/>
          </a:xfrm>
        </p:spPr>
        <p:txBody>
          <a:bodyPr anchor="b" anchorCtr="0"/>
          <a:lstStyle>
            <a:lvl1pPr marL="0" indent="0">
              <a:buFont typeface="Arial" pitchFamily="34" charset="0"/>
              <a:buNone/>
              <a:defRPr sz="850" b="0">
                <a:solidFill>
                  <a:srgbClr val="666666"/>
                </a:solidFill>
              </a:defRPr>
            </a:lvl1pPr>
          </a:lstStyle>
          <a:p>
            <a:pPr lvl="0"/>
            <a:r>
              <a:rPr lang="fr-FR" dirty="0" smtClean="0"/>
              <a:t>Nom événement | Prénom Nom</a:t>
            </a:r>
            <a:endParaRPr lang="fr-FR" dirty="0"/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4"/>
          </p:nvPr>
        </p:nvSpPr>
        <p:spPr>
          <a:xfrm>
            <a:off x="3960000" y="6305192"/>
            <a:ext cx="1450504" cy="365125"/>
          </a:xfrm>
        </p:spPr>
        <p:txBody>
          <a:bodyPr/>
          <a:lstStyle/>
          <a:p>
            <a:r>
              <a:rPr lang="fr-FR" smtClean="0"/>
              <a:t>12th June 2014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|  PAGE </a:t>
            </a:r>
            <a:fld id="{AEFB9B6D-867A-40B8-ACB0-35CC9F272C9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6"/>
          </p:nvPr>
        </p:nvSpPr>
        <p:spPr>
          <a:xfrm>
            <a:off x="5436096" y="6305192"/>
            <a:ext cx="255544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Journée utilisateurs MFront | 20 Mars 2016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ge 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bandeau_page_car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251460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12th June 2014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smtClean="0"/>
              <a:t>|  PAGE </a:t>
            </a:r>
            <a:fld id="{AEFB9B6D-867A-40B8-ACB0-35CC9F272C9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Journée utilisateurs MFront | 20 Mars 2016</a:t>
            </a:r>
            <a:endParaRPr lang="fr-FR" dirty="0"/>
          </a:p>
        </p:txBody>
      </p:sp>
      <p:sp>
        <p:nvSpPr>
          <p:cNvPr id="17" name="Espace réservé du contenu 15"/>
          <p:cNvSpPr>
            <a:spLocks noGrp="1"/>
          </p:cNvSpPr>
          <p:nvPr>
            <p:ph sz="quarter" idx="15"/>
          </p:nvPr>
        </p:nvSpPr>
        <p:spPr>
          <a:xfrm>
            <a:off x="378000" y="836613"/>
            <a:ext cx="8460000" cy="518477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car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6486" y="846237"/>
            <a:ext cx="8460000" cy="4156911"/>
          </a:xfrm>
          <a:prstGeom prst="rect">
            <a:avLst/>
          </a:prstGeom>
        </p:spPr>
      </p:pic>
      <p:pic>
        <p:nvPicPr>
          <p:cNvPr id="9" name="Image 8" descr="bandeau_page_cart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251460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12th June 2014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smtClean="0"/>
              <a:t>|  PAGE </a:t>
            </a:r>
            <a:fld id="{AEFB9B6D-867A-40B8-ACB0-35CC9F272C9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Journée utilisateurs MFront | 20 Mars 2016</a:t>
            </a:r>
            <a:endParaRPr lang="fr-FR" dirty="0"/>
          </a:p>
        </p:txBody>
      </p:sp>
      <p:sp>
        <p:nvSpPr>
          <p:cNvPr id="33" name="Espace réservé du graphique 32"/>
          <p:cNvSpPr>
            <a:spLocks noGrp="1"/>
          </p:cNvSpPr>
          <p:nvPr>
            <p:ph type="chart" sz="quarter" idx="13" hasCustomPrompt="1"/>
          </p:nvPr>
        </p:nvSpPr>
        <p:spPr>
          <a:xfrm>
            <a:off x="899592" y="5157788"/>
            <a:ext cx="3240360" cy="863600"/>
          </a:xfrm>
        </p:spPr>
        <p:txBody>
          <a:bodyPr anchor="ctr"/>
          <a:lstStyle>
            <a:lvl1pPr marL="0" indent="0" algn="ctr">
              <a:defRPr sz="1200"/>
            </a:lvl1pPr>
          </a:lstStyle>
          <a:p>
            <a:r>
              <a:rPr lang="fr-FR" dirty="0" smtClean="0"/>
              <a:t> Graphique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bandeau_intercalair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310128" y="0"/>
            <a:ext cx="5833872" cy="6858000"/>
          </a:xfrm>
          <a:prstGeom prst="rect">
            <a:avLst/>
          </a:prstGeom>
        </p:spPr>
      </p:pic>
      <p:pic>
        <p:nvPicPr>
          <p:cNvPr id="7" name="Image 6" descr="bandeau_dernière.png"/>
          <p:cNvPicPr>
            <a:picLocks noChangeAspect="1"/>
          </p:cNvPicPr>
          <p:nvPr userDrawn="1"/>
        </p:nvPicPr>
        <p:blipFill>
          <a:blip r:embed="rId3" cstate="print"/>
          <a:srcRect b="15350"/>
          <a:stretch>
            <a:fillRect/>
          </a:stretch>
        </p:blipFill>
        <p:spPr>
          <a:xfrm>
            <a:off x="3310128" y="0"/>
            <a:ext cx="5833872" cy="580526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38800" y="5799600"/>
            <a:ext cx="1897200" cy="943200"/>
          </a:xfrm>
        </p:spPr>
        <p:txBody>
          <a:bodyPr anchor="t" anchorCtr="0"/>
          <a:lstStyle>
            <a:lvl1pPr>
              <a:lnSpc>
                <a:spcPts val="1200"/>
              </a:lnSpc>
              <a:defRPr sz="850" b="0" cap="none" baseline="0">
                <a:solidFill>
                  <a:schemeClr val="bg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39505" y="5799600"/>
            <a:ext cx="3552775" cy="943200"/>
          </a:xfrm>
        </p:spPr>
        <p:txBody>
          <a:bodyPr/>
          <a:lstStyle>
            <a:lvl1pPr marL="0" indent="0">
              <a:lnSpc>
                <a:spcPts val="1200"/>
              </a:lnSpc>
              <a:spcAft>
                <a:spcPts val="0"/>
              </a:spcAft>
              <a:buFont typeface="Arial" pitchFamily="34" charset="0"/>
              <a:buNone/>
              <a:defRPr sz="800">
                <a:solidFill>
                  <a:schemeClr val="bg1"/>
                </a:solidFill>
              </a:defRPr>
            </a:lvl1pPr>
            <a:lvl2pPr marL="0" indent="0">
              <a:lnSpc>
                <a:spcPts val="1200"/>
              </a:lnSpc>
              <a:spcBef>
                <a:spcPts val="800"/>
              </a:spcBef>
              <a:buFont typeface="Arial" pitchFamily="34" charset="0"/>
              <a:buNone/>
              <a:defRPr sz="650">
                <a:solidFill>
                  <a:schemeClr val="bg1"/>
                </a:solidFill>
              </a:defRPr>
            </a:lvl2pPr>
            <a:lvl3pPr marL="0" indent="0">
              <a:lnSpc>
                <a:spcPts val="1200"/>
              </a:lnSpc>
              <a:buFont typeface="Arial" pitchFamily="34" charset="0"/>
              <a:buNone/>
              <a:defRPr sz="650">
                <a:solidFill>
                  <a:schemeClr val="bg1"/>
                </a:solidFill>
              </a:defRPr>
            </a:lvl3pPr>
            <a:lvl4pPr marL="0" indent="0">
              <a:lnSpc>
                <a:spcPts val="1200"/>
              </a:lnSpc>
              <a:buFont typeface="Arial" pitchFamily="34" charset="0"/>
              <a:buNone/>
              <a:defRPr sz="650">
                <a:solidFill>
                  <a:schemeClr val="bg1"/>
                </a:solidFill>
              </a:defRPr>
            </a:lvl4pPr>
            <a:lvl5pPr marL="0" indent="0">
              <a:lnSpc>
                <a:spcPts val="1200"/>
              </a:lnSpc>
              <a:buFont typeface="Arial" pitchFamily="34" charset="0"/>
              <a:buNone/>
              <a:defRPr sz="65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12th June 2014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1"/>
          </p:nvPr>
        </p:nvSpPr>
        <p:spPr>
          <a:xfrm>
            <a:off x="576000" y="5445224"/>
            <a:ext cx="1118696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|  PAGE </a:t>
            </a:r>
            <a:fld id="{AEFB9B6D-867A-40B8-ACB0-35CC9F272C9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2"/>
          </p:nvPr>
        </p:nvSpPr>
        <p:spPr>
          <a:xfrm>
            <a:off x="576000" y="5877272"/>
            <a:ext cx="2664296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Journée utilisateurs MFront | 20 Mars 2016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1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bandeau_titr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310128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960000" y="1855288"/>
            <a:ext cx="4788464" cy="1429696"/>
          </a:xfrm>
        </p:spPr>
        <p:txBody>
          <a:bodyPr anchor="t" anchorCtr="0"/>
          <a:lstStyle>
            <a:lvl1pPr>
              <a:lnSpc>
                <a:spcPts val="3800"/>
              </a:lnSpc>
              <a:defRPr sz="2800" b="0" cap="all" baseline="0">
                <a:solidFill>
                  <a:srgbClr val="666666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960000" y="5805264"/>
            <a:ext cx="4788464" cy="504056"/>
          </a:xfrm>
        </p:spPr>
        <p:txBody>
          <a:bodyPr anchor="b" anchorCtr="0"/>
          <a:lstStyle>
            <a:lvl1pPr marL="0" indent="0" algn="l">
              <a:buNone/>
              <a:defRPr sz="1550" cap="all" baseline="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3960000" y="5445224"/>
            <a:ext cx="4788464" cy="288032"/>
          </a:xfrm>
        </p:spPr>
        <p:txBody>
          <a:bodyPr anchor="b" anchorCtr="0"/>
          <a:lstStyle>
            <a:lvl1pPr marL="0" indent="0">
              <a:buFont typeface="Arial" pitchFamily="34" charset="0"/>
              <a:buNone/>
              <a:defRPr sz="850" b="0">
                <a:solidFill>
                  <a:srgbClr val="666666"/>
                </a:solidFill>
              </a:defRPr>
            </a:lvl1pPr>
          </a:lstStyle>
          <a:p>
            <a:pPr lvl="0"/>
            <a:r>
              <a:rPr lang="fr-FR" dirty="0" smtClean="0"/>
              <a:t>Nom événement | Prénom Nom</a:t>
            </a:r>
            <a:endParaRPr lang="fr-FR" dirty="0"/>
          </a:p>
        </p:txBody>
      </p:sp>
      <p:sp>
        <p:nvSpPr>
          <p:cNvPr id="12" name="Espace réservé pour une image  11"/>
          <p:cNvSpPr>
            <a:spLocks noGrp="1"/>
          </p:cNvSpPr>
          <p:nvPr>
            <p:ph type="pic" sz="quarter" idx="14" hasCustomPrompt="1"/>
          </p:nvPr>
        </p:nvSpPr>
        <p:spPr>
          <a:xfrm>
            <a:off x="3311999" y="3311999"/>
            <a:ext cx="5832000" cy="2124000"/>
          </a:xfrm>
          <a:solidFill>
            <a:srgbClr val="666666"/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 Visuel</a:t>
            </a:r>
            <a:endParaRPr lang="fr-FR" dirty="0"/>
          </a:p>
        </p:txBody>
      </p:sp>
      <p:sp>
        <p:nvSpPr>
          <p:cNvPr id="13" name="Espace réservé de la date 12"/>
          <p:cNvSpPr>
            <a:spLocks noGrp="1"/>
          </p:cNvSpPr>
          <p:nvPr>
            <p:ph type="dt" sz="half" idx="15"/>
          </p:nvPr>
        </p:nvSpPr>
        <p:spPr>
          <a:xfrm>
            <a:off x="3960000" y="6305192"/>
            <a:ext cx="1450504" cy="365125"/>
          </a:xfrm>
        </p:spPr>
        <p:txBody>
          <a:bodyPr/>
          <a:lstStyle/>
          <a:p>
            <a:r>
              <a:rPr lang="fr-FR" smtClean="0"/>
              <a:t>12th June 2014</a:t>
            </a:r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|  PAGE </a:t>
            </a:r>
            <a:fld id="{AEFB9B6D-867A-40B8-ACB0-35CC9F272C9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17"/>
          </p:nvPr>
        </p:nvSpPr>
        <p:spPr>
          <a:xfrm>
            <a:off x="5436096" y="6305192"/>
            <a:ext cx="255544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Journée utilisateurs MFront | 20 Mars 2016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3 visu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bandeau_titr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310128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960000" y="1855288"/>
            <a:ext cx="4788464" cy="1429696"/>
          </a:xfrm>
        </p:spPr>
        <p:txBody>
          <a:bodyPr anchor="t" anchorCtr="0"/>
          <a:lstStyle>
            <a:lvl1pPr>
              <a:lnSpc>
                <a:spcPts val="3800"/>
              </a:lnSpc>
              <a:defRPr sz="2800" b="0" cap="all" baseline="0">
                <a:solidFill>
                  <a:srgbClr val="666666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960000" y="5805264"/>
            <a:ext cx="4788464" cy="504056"/>
          </a:xfrm>
        </p:spPr>
        <p:txBody>
          <a:bodyPr anchor="b" anchorCtr="0"/>
          <a:lstStyle>
            <a:lvl1pPr marL="0" indent="0" algn="l">
              <a:buNone/>
              <a:defRPr sz="1550" cap="all" baseline="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3960000" y="5445224"/>
            <a:ext cx="4788464" cy="288032"/>
          </a:xfrm>
        </p:spPr>
        <p:txBody>
          <a:bodyPr anchor="b" anchorCtr="0"/>
          <a:lstStyle>
            <a:lvl1pPr marL="0" indent="0">
              <a:buFont typeface="Arial" pitchFamily="34" charset="0"/>
              <a:buNone/>
              <a:defRPr sz="850" b="0">
                <a:solidFill>
                  <a:srgbClr val="666666"/>
                </a:solidFill>
              </a:defRPr>
            </a:lvl1pPr>
          </a:lstStyle>
          <a:p>
            <a:pPr lvl="0"/>
            <a:r>
              <a:rPr lang="fr-FR" dirty="0" smtClean="0"/>
              <a:t>Nom événement | Prénom Nom</a:t>
            </a:r>
            <a:endParaRPr lang="fr-FR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17"/>
          </p:nvPr>
        </p:nvSpPr>
        <p:spPr>
          <a:xfrm>
            <a:off x="3960000" y="6305192"/>
            <a:ext cx="1450504" cy="365125"/>
          </a:xfrm>
        </p:spPr>
        <p:txBody>
          <a:bodyPr/>
          <a:lstStyle/>
          <a:p>
            <a:r>
              <a:rPr lang="fr-FR" smtClean="0"/>
              <a:t>12th June 2014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|  PAGE </a:t>
            </a:r>
            <a:fld id="{AEFB9B6D-867A-40B8-ACB0-35CC9F272C9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9"/>
          </p:nvPr>
        </p:nvSpPr>
        <p:spPr>
          <a:xfrm>
            <a:off x="5436096" y="6305192"/>
            <a:ext cx="255544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Journée utilisateurs MFront | 20 Mars 2016</a:t>
            </a:r>
            <a:endParaRPr lang="fr-FR" dirty="0"/>
          </a:p>
        </p:txBody>
      </p:sp>
      <p:sp>
        <p:nvSpPr>
          <p:cNvPr id="21" name="Espace réservé du contenu 20"/>
          <p:cNvSpPr>
            <a:spLocks noGrp="1"/>
          </p:cNvSpPr>
          <p:nvPr>
            <p:ph sz="quarter" idx="20" hasCustomPrompt="1"/>
          </p:nvPr>
        </p:nvSpPr>
        <p:spPr>
          <a:xfrm>
            <a:off x="3312000" y="3312000"/>
            <a:ext cx="1944000" cy="2124000"/>
          </a:xfrm>
          <a:solidFill>
            <a:srgbClr val="666666"/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Visuel</a:t>
            </a:r>
            <a:endParaRPr lang="fr-FR" dirty="0"/>
          </a:p>
        </p:txBody>
      </p:sp>
      <p:sp>
        <p:nvSpPr>
          <p:cNvPr id="22" name="Espace réservé du contenu 20"/>
          <p:cNvSpPr>
            <a:spLocks noGrp="1"/>
          </p:cNvSpPr>
          <p:nvPr>
            <p:ph sz="quarter" idx="21" hasCustomPrompt="1"/>
          </p:nvPr>
        </p:nvSpPr>
        <p:spPr>
          <a:xfrm>
            <a:off x="5256000" y="3312000"/>
            <a:ext cx="1944000" cy="2124000"/>
          </a:xfrm>
          <a:solidFill>
            <a:srgbClr val="808080"/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Visuel</a:t>
            </a:r>
            <a:endParaRPr lang="fr-FR" dirty="0"/>
          </a:p>
        </p:txBody>
      </p:sp>
      <p:sp>
        <p:nvSpPr>
          <p:cNvPr id="23" name="Espace réservé du contenu 20"/>
          <p:cNvSpPr>
            <a:spLocks noGrp="1"/>
          </p:cNvSpPr>
          <p:nvPr>
            <p:ph sz="quarter" idx="22" hasCustomPrompt="1"/>
          </p:nvPr>
        </p:nvSpPr>
        <p:spPr>
          <a:xfrm>
            <a:off x="7200000" y="3312000"/>
            <a:ext cx="1944000" cy="2124000"/>
          </a:xfrm>
          <a:solidFill>
            <a:srgbClr val="B2B2B2"/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Visuel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rcalai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bandeau_intercalair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310128" y="0"/>
            <a:ext cx="5833872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72000" y="1949598"/>
            <a:ext cx="5364496" cy="4719761"/>
          </a:xfrm>
        </p:spPr>
        <p:txBody>
          <a:bodyPr anchor="t"/>
          <a:lstStyle>
            <a:lvl1pPr algn="l">
              <a:lnSpc>
                <a:spcPts val="2800"/>
              </a:lnSpc>
              <a:defRPr sz="2200" b="1" cap="all"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672000" y="260649"/>
            <a:ext cx="5292488" cy="1584176"/>
          </a:xfrm>
        </p:spPr>
        <p:txBody>
          <a:bodyPr anchor="t" anchorCtr="0"/>
          <a:lstStyle>
            <a:lvl1pPr marL="0" indent="0">
              <a:lnSpc>
                <a:spcPts val="1200"/>
              </a:lnSpc>
              <a:spcAft>
                <a:spcPts val="0"/>
              </a:spcAft>
              <a:buNone/>
              <a:defRPr sz="85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12th June 2014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>
          <a:xfrm>
            <a:off x="576000" y="5877272"/>
            <a:ext cx="269985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|  PAGE </a:t>
            </a:r>
            <a:fld id="{AEFB9B6D-867A-40B8-ACB0-35CC9F272C9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>
          <a:xfrm>
            <a:off x="576000" y="5445224"/>
            <a:ext cx="269985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fr-FR" smtClean="0"/>
              <a:t>Journée utilisateurs MFront | 20 Mars 2016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spcAft>
                <a:spcPts val="1500"/>
              </a:spcAft>
              <a:defRPr/>
            </a:lvl1pPr>
            <a:lvl2pPr marL="361950" indent="0">
              <a:lnSpc>
                <a:spcPts val="2800"/>
              </a:lnSpc>
              <a:buFont typeface="Arial" pitchFamily="34" charset="0"/>
              <a:buNone/>
              <a:tabLst>
                <a:tab pos="8077200" algn="r"/>
              </a:tabLst>
              <a:defRPr sz="2200"/>
            </a:lvl2pPr>
            <a:lvl3pPr marL="361950" indent="0">
              <a:lnSpc>
                <a:spcPts val="2800"/>
              </a:lnSpc>
              <a:buFont typeface="Arial" pitchFamily="34" charset="0"/>
              <a:buNone/>
              <a:tabLst>
                <a:tab pos="8077200" algn="r"/>
              </a:tabLst>
              <a:defRPr sz="2200"/>
            </a:lvl3pPr>
            <a:lvl4pPr marL="361950" indent="0">
              <a:lnSpc>
                <a:spcPts val="2800"/>
              </a:lnSpc>
              <a:buFont typeface="Arial" pitchFamily="34" charset="0"/>
              <a:buNone/>
              <a:tabLst>
                <a:tab pos="8077200" algn="r"/>
              </a:tabLst>
              <a:defRPr sz="2200"/>
            </a:lvl4pPr>
            <a:lvl5pPr marL="361950" indent="0">
              <a:lnSpc>
                <a:spcPts val="2800"/>
              </a:lnSpc>
              <a:buNone/>
              <a:tabLst>
                <a:tab pos="8077200" algn="r"/>
              </a:tabLst>
              <a:defRPr sz="22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12th June 2014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smtClean="0"/>
              <a:t>|  PAGE </a:t>
            </a:r>
            <a:fld id="{AEFB9B6D-867A-40B8-ACB0-35CC9F272C9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Journée utilisateurs MFront | 20 Mars 2016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360363" indent="-360363">
              <a:buFont typeface="Wingdings" panose="05000000000000000000" pitchFamily="2" charset="2"/>
              <a:buChar char="q"/>
              <a:defRPr sz="2000"/>
            </a:lvl2pPr>
            <a:lvl3pPr marL="647700" indent="-285750">
              <a:buSzPct val="100000"/>
              <a:buFont typeface="Wingdings" panose="05000000000000000000" pitchFamily="2" charset="2"/>
              <a:buChar char="Ø"/>
              <a:defRPr sz="1800"/>
            </a:lvl3pPr>
            <a:lvl4pPr marL="1009650" indent="-238125">
              <a:buSzPct val="100000"/>
              <a:buFont typeface="Arial" panose="020B0604020202020204" pitchFamily="34" charset="0"/>
              <a:buChar char="•"/>
              <a:defRPr/>
            </a:lvl4pPr>
            <a:lvl5pPr marL="1133475" indent="-114300">
              <a:buFont typeface="Arial" panose="020B0604020202020204" pitchFamily="34" charset="0"/>
              <a:buChar char="-"/>
              <a:defRPr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12th June 2014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smtClean="0"/>
              <a:t>|  PAGE </a:t>
            </a:r>
            <a:fld id="{AEFB9B6D-867A-40B8-ACB0-35CC9F272C9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Journée utilisateurs MFront | 20 Mars 2016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1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76000" y="1268760"/>
            <a:ext cx="4428048" cy="496855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fr-FR" smtClean="0"/>
              <a:t>12th June 2014</a:t>
            </a:r>
            <a:endParaRPr lang="fr-FR" dirty="0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fr-FR" smtClean="0"/>
              <a:t>|  PAGE </a:t>
            </a:r>
            <a:fld id="{AEFB9B6D-867A-40B8-ACB0-35CC9F272C9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fr-FR" smtClean="0"/>
              <a:t>Journée utilisateurs MFront | 20 Mars 2016</a:t>
            </a:r>
            <a:endParaRPr lang="fr-FR" dirty="0"/>
          </a:p>
        </p:txBody>
      </p:sp>
      <p:sp>
        <p:nvSpPr>
          <p:cNvPr id="11" name="Espace réservé du contenu 20"/>
          <p:cNvSpPr>
            <a:spLocks noGrp="1"/>
          </p:cNvSpPr>
          <p:nvPr>
            <p:ph sz="quarter" idx="20" hasCustomPrompt="1"/>
          </p:nvPr>
        </p:nvSpPr>
        <p:spPr>
          <a:xfrm>
            <a:off x="5148000" y="2016000"/>
            <a:ext cx="3492000" cy="3690000"/>
          </a:xfrm>
          <a:solidFill>
            <a:srgbClr val="666666"/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Visuel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3 visu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76000" y="1268760"/>
            <a:ext cx="4428048" cy="496855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FR" smtClean="0"/>
              <a:t>12th June 2014</a:t>
            </a:r>
            <a:endParaRPr lang="fr-FR" dirty="0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fr-FR" smtClean="0"/>
              <a:t>|  PAGE </a:t>
            </a:r>
            <a:fld id="{AEFB9B6D-867A-40B8-ACB0-35CC9F272C9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fr-FR" smtClean="0"/>
              <a:t>Journée utilisateurs MFront | 20 Mars 2016</a:t>
            </a:r>
            <a:endParaRPr lang="fr-FR" dirty="0"/>
          </a:p>
        </p:txBody>
      </p:sp>
      <p:sp>
        <p:nvSpPr>
          <p:cNvPr id="15" name="Espace réservé du contenu 20"/>
          <p:cNvSpPr>
            <a:spLocks noGrp="1"/>
          </p:cNvSpPr>
          <p:nvPr>
            <p:ph sz="quarter" idx="21" hasCustomPrompt="1"/>
          </p:nvPr>
        </p:nvSpPr>
        <p:spPr>
          <a:xfrm>
            <a:off x="5148000" y="2016000"/>
            <a:ext cx="3492000" cy="1980000"/>
          </a:xfrm>
          <a:solidFill>
            <a:srgbClr val="666666"/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Visuel</a:t>
            </a:r>
            <a:endParaRPr lang="fr-FR" dirty="0"/>
          </a:p>
        </p:txBody>
      </p:sp>
      <p:sp>
        <p:nvSpPr>
          <p:cNvPr id="16" name="Espace réservé du contenu 20"/>
          <p:cNvSpPr>
            <a:spLocks noGrp="1"/>
          </p:cNvSpPr>
          <p:nvPr>
            <p:ph sz="quarter" idx="22" hasCustomPrompt="1"/>
          </p:nvPr>
        </p:nvSpPr>
        <p:spPr>
          <a:xfrm>
            <a:off x="5148000" y="3999600"/>
            <a:ext cx="1746000" cy="1695600"/>
          </a:xfrm>
          <a:solidFill>
            <a:srgbClr val="808080"/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Visuel</a:t>
            </a:r>
            <a:endParaRPr lang="fr-FR" dirty="0"/>
          </a:p>
        </p:txBody>
      </p:sp>
      <p:sp>
        <p:nvSpPr>
          <p:cNvPr id="17" name="Espace réservé du contenu 20"/>
          <p:cNvSpPr>
            <a:spLocks noGrp="1"/>
          </p:cNvSpPr>
          <p:nvPr>
            <p:ph sz="quarter" idx="23" hasCustomPrompt="1"/>
          </p:nvPr>
        </p:nvSpPr>
        <p:spPr>
          <a:xfrm>
            <a:off x="6894000" y="3999600"/>
            <a:ext cx="1746000" cy="1695600"/>
          </a:xfrm>
          <a:solidFill>
            <a:srgbClr val="B2B2B2"/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Visuel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graphiqu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76000" y="3707506"/>
            <a:ext cx="8172464" cy="252980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12th June 2014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smtClean="0"/>
              <a:t>|  PAGE </a:t>
            </a:r>
            <a:fld id="{AEFB9B6D-867A-40B8-ACB0-35CC9F272C9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Journée utilisateurs MFront | 20 Mars 2016</a:t>
            </a:r>
            <a:endParaRPr lang="fr-FR" dirty="0"/>
          </a:p>
        </p:txBody>
      </p:sp>
      <p:sp>
        <p:nvSpPr>
          <p:cNvPr id="9" name="Espace réservé du contenu 20"/>
          <p:cNvSpPr>
            <a:spLocks noGrp="1"/>
          </p:cNvSpPr>
          <p:nvPr>
            <p:ph sz="quarter" idx="21" hasCustomPrompt="1"/>
          </p:nvPr>
        </p:nvSpPr>
        <p:spPr>
          <a:xfrm>
            <a:off x="576000" y="1458000"/>
            <a:ext cx="8064000" cy="1908000"/>
          </a:xfrm>
          <a:solidFill>
            <a:srgbClr val="666666"/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Visuel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bandeau_texte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9144000" cy="955548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512000" y="52752"/>
            <a:ext cx="7236464" cy="90872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76000" y="1268760"/>
            <a:ext cx="8172464" cy="496855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76000" y="6305192"/>
            <a:ext cx="145050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12th June 2014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051720" y="6305192"/>
            <a:ext cx="593982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rgbClr val="666666"/>
                </a:solidFill>
              </a:defRPr>
            </a:lvl1pPr>
          </a:lstStyle>
          <a:p>
            <a:r>
              <a:rPr lang="fr-FR" smtClean="0"/>
              <a:t>Journée utilisateurs MFront | 20 Mars 2016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025304" y="6303598"/>
            <a:ext cx="111869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666666"/>
                </a:solidFill>
              </a:defRPr>
            </a:lvl1pPr>
          </a:lstStyle>
          <a:p>
            <a:r>
              <a:rPr lang="fr-FR" dirty="0" smtClean="0"/>
              <a:t>|  PAGE </a:t>
            </a:r>
            <a:fld id="{AEFB9B6D-867A-40B8-ACB0-35CC9F272C9C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5" r:id="rId4"/>
    <p:sldLayoutId id="2147483666" r:id="rId5"/>
    <p:sldLayoutId id="2147483650" r:id="rId6"/>
    <p:sldLayoutId id="2147483662" r:id="rId7"/>
    <p:sldLayoutId id="2147483663" r:id="rId8"/>
    <p:sldLayoutId id="2147483664" r:id="rId9"/>
    <p:sldLayoutId id="2147483667" r:id="rId10"/>
    <p:sldLayoutId id="2147483654" r:id="rId11"/>
    <p:sldLayoutId id="2147483668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200" b="1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23925" indent="0" algn="l" defTabSz="9144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 pitchFamily="34" charset="0"/>
        <a:buNone/>
        <a:defRPr sz="2200" kern="1200">
          <a:solidFill>
            <a:schemeClr val="tx2"/>
          </a:solidFill>
          <a:latin typeface="+mn-lt"/>
          <a:ea typeface="+mn-ea"/>
          <a:cs typeface="+mn-cs"/>
        </a:defRPr>
      </a:lvl1pPr>
      <a:lvl2pPr marL="360363" indent="-360363" algn="l" defTabSz="914400" rtl="0" eaLnBrk="1" latinLnBrk="0" hangingPunct="1">
        <a:lnSpc>
          <a:spcPts val="2000"/>
        </a:lnSpc>
        <a:spcBef>
          <a:spcPts val="0"/>
        </a:spcBef>
        <a:buSzPct val="90000"/>
        <a:buFont typeface="Wingdings" panose="05000000000000000000" pitchFamily="2" charset="2"/>
        <a:buChar char="q"/>
        <a:defRPr sz="1600" kern="1200">
          <a:solidFill>
            <a:srgbClr val="666666"/>
          </a:solidFill>
          <a:latin typeface="+mn-lt"/>
          <a:ea typeface="+mn-ea"/>
          <a:cs typeface="+mn-cs"/>
        </a:defRPr>
      </a:lvl2pPr>
      <a:lvl3pPr marL="647700" indent="-285750" algn="l" defTabSz="914400" rtl="0" eaLnBrk="1" latinLnBrk="0" hangingPunct="1">
        <a:lnSpc>
          <a:spcPts val="2000"/>
        </a:lnSpc>
        <a:spcBef>
          <a:spcPts val="0"/>
        </a:spcBef>
        <a:buSzPct val="100000"/>
        <a:buFont typeface="Wingdings" panose="05000000000000000000" pitchFamily="2" charset="2"/>
        <a:buChar char="Ø"/>
        <a:defRPr sz="1600" kern="1200">
          <a:solidFill>
            <a:srgbClr val="666666"/>
          </a:solidFill>
          <a:latin typeface="+mn-lt"/>
          <a:ea typeface="+mn-ea"/>
          <a:cs typeface="+mn-cs"/>
        </a:defRPr>
      </a:lvl3pPr>
      <a:lvl4pPr marL="1009650" indent="-238125" algn="l" defTabSz="914400" rtl="0" eaLnBrk="1" latinLnBrk="0" hangingPunct="1">
        <a:lnSpc>
          <a:spcPts val="2000"/>
        </a:lnSpc>
        <a:spcBef>
          <a:spcPts val="0"/>
        </a:spcBef>
        <a:buClr>
          <a:srgbClr val="666666"/>
        </a:buClr>
        <a:buSzPct val="100000"/>
        <a:buFont typeface="Arial" panose="020B0604020202020204" pitchFamily="34" charset="0"/>
        <a:buChar char="•"/>
        <a:defRPr sz="1600" kern="1200">
          <a:solidFill>
            <a:srgbClr val="666666"/>
          </a:solidFill>
          <a:latin typeface="+mn-lt"/>
          <a:ea typeface="+mn-ea"/>
          <a:cs typeface="+mn-cs"/>
        </a:defRPr>
      </a:lvl4pPr>
      <a:lvl5pPr marL="1133475" indent="-114300" algn="l" defTabSz="914400" rtl="0" eaLnBrk="1" latinLnBrk="0" hangingPunct="1">
        <a:lnSpc>
          <a:spcPts val="2000"/>
        </a:lnSpc>
        <a:spcBef>
          <a:spcPts val="0"/>
        </a:spcBef>
        <a:buClr>
          <a:srgbClr val="666666"/>
        </a:buClr>
        <a:buFont typeface="Arial" pitchFamily="34" charset="0"/>
        <a:buChar char="-"/>
        <a:defRPr sz="1600" kern="1200">
          <a:solidFill>
            <a:srgbClr val="6666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media" Target="../media/media2.avi"/><Relationship Id="rId7" Type="http://schemas.openxmlformats.org/officeDocument/2006/relationships/image" Target="../media/image18.png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6" Type="http://schemas.openxmlformats.org/officeDocument/2006/relationships/image" Target="../media/image17.png"/><Relationship Id="rId5" Type="http://schemas.openxmlformats.org/officeDocument/2006/relationships/slideLayout" Target="../slideLayouts/slideLayout6.xml"/><Relationship Id="rId4" Type="http://schemas.openxmlformats.org/officeDocument/2006/relationships/video" Target="../media/media2.avi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3419872" y="1855288"/>
            <a:ext cx="5616624" cy="2941864"/>
          </a:xfrm>
        </p:spPr>
        <p:txBody>
          <a:bodyPr/>
          <a:lstStyle/>
          <a:p>
            <a:pPr algn="ctr"/>
            <a:r>
              <a:rPr lang="fr-FR" sz="1600" dirty="0" smtClean="0"/>
              <a:t>Intégration de lois de comportement MFRONT dans EUROPLEXUS (EPX)</a:t>
            </a:r>
            <a:r>
              <a:rPr lang="fr-FR" sz="1100" dirty="0" smtClean="0"/>
              <a:t/>
            </a:r>
            <a:br>
              <a:rPr lang="fr-FR" sz="1100" dirty="0" smtClean="0"/>
            </a:br>
            <a:r>
              <a:rPr lang="fr-FR" sz="1100" dirty="0" smtClean="0"/>
              <a:t>-</a:t>
            </a:r>
            <a:br>
              <a:rPr lang="fr-FR" sz="1100" dirty="0" smtClean="0"/>
            </a:br>
            <a:r>
              <a:rPr lang="fr-FR" sz="1100" dirty="0" smtClean="0"/>
              <a:t>Thomas </a:t>
            </a:r>
            <a:r>
              <a:rPr lang="fr-FR" sz="1100" dirty="0" err="1" smtClean="0"/>
              <a:t>Helfer</a:t>
            </a:r>
            <a:r>
              <a:rPr lang="fr-FR" sz="1100" dirty="0" smtClean="0"/>
              <a:t>, Olivier </a:t>
            </a:r>
            <a:r>
              <a:rPr lang="fr-FR" sz="1100" dirty="0" err="1" smtClean="0"/>
              <a:t>Jamond</a:t>
            </a:r>
            <a:r>
              <a:rPr lang="fr-FR" sz="1600" dirty="0" smtClean="0"/>
              <a:t/>
            </a:r>
            <a:br>
              <a:rPr lang="fr-FR" sz="1600" dirty="0" smtClean="0"/>
            </a:br>
            <a:endParaRPr lang="fr-FR" sz="1600" noProof="0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/>
          </p:nvPr>
        </p:nvSpPr>
        <p:spPr>
          <a:xfrm>
            <a:off x="3563888" y="5949280"/>
            <a:ext cx="4788464" cy="792088"/>
          </a:xfrm>
        </p:spPr>
        <p:txBody>
          <a:bodyPr numCol="1"/>
          <a:lstStyle/>
          <a:p>
            <a:endParaRPr lang="fr-FR" noProof="0" dirty="0" smtClean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fr-FR" smtClean="0"/>
              <a:t>|  PAGE </a:t>
            </a:r>
            <a:fld id="{AEFB9B6D-867A-40B8-ACB0-35CC9F272C9C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 smtClean="0"/>
              <a:t>Journée utilisateurs MFront | 20 Mars 2016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980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r="27425"/>
          <a:stretch/>
        </p:blipFill>
        <p:spPr>
          <a:xfrm>
            <a:off x="5589550" y="2564904"/>
            <a:ext cx="3086906" cy="4106876"/>
          </a:xfrm>
          <a:prstGeom prst="rect">
            <a:avLst/>
          </a:prstGeom>
          <a:ln>
            <a:noFill/>
          </a:ln>
          <a:effectLst/>
        </p:spPr>
      </p:pic>
      <p:sp>
        <p:nvSpPr>
          <p:cNvPr id="11" name="Titr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EUROPLEXUS (EPX)</a:t>
            </a:r>
            <a:endParaRPr lang="fr-FR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space réservé du contenu 11"/>
              <p:cNvSpPr>
                <a:spLocks noGrp="1"/>
              </p:cNvSpPr>
              <p:nvPr>
                <p:ph idx="1"/>
              </p:nvPr>
            </p:nvSpPr>
            <p:spPr>
              <a:xfrm>
                <a:off x="586264" y="1268760"/>
                <a:ext cx="8306216" cy="4968552"/>
              </a:xfrm>
            </p:spPr>
            <p:txBody>
              <a:bodyPr/>
              <a:lstStyle/>
              <a:p>
                <a:pPr lvl="1"/>
                <a:r>
                  <a:rPr lang="fr-FR" sz="1800" dirty="0" smtClean="0"/>
                  <a:t>Simuler différentes situations « accidentelles » de l’industrie nucléaire afin d’en évaluer les conséquences mécaniques (CEA)</a:t>
                </a:r>
              </a:p>
              <a:p>
                <a:pPr lvl="1"/>
                <a:r>
                  <a:rPr lang="fr-FR" dirty="0" smtClean="0"/>
                  <a:t>Simuler des explosions dans des lieux publics afin d’en évaluer les conséquences sur la sécurité des citoyens (JRC)</a:t>
                </a:r>
              </a:p>
              <a:p>
                <a:pPr lvl="1"/>
                <a:r>
                  <a:rPr lang="fr-FR" dirty="0" smtClean="0"/>
                  <a:t>Echelles de temps et d’espace:</a:t>
                </a:r>
              </a:p>
              <a:p>
                <a:pPr lvl="2"/>
                <a:r>
                  <a:rPr lang="fr-FR" dirty="0" smtClean="0"/>
                  <a:t>Echelle des structures: </a:t>
                </a:r>
                <a:r>
                  <a:rPr lang="el-GR" dirty="0" smtClean="0"/>
                  <a:t>Δ</a:t>
                </a:r>
                <a:r>
                  <a:rPr lang="fr-FR" dirty="0" smtClean="0"/>
                  <a:t>x &gt; 1mm</a:t>
                </a:r>
              </a:p>
              <a:p>
                <a:pPr lvl="2"/>
                <a:r>
                  <a:rPr lang="fr-FR" dirty="0" smtClean="0"/>
                  <a:t>Phénomènes transitoires brutaux: </a:t>
                </a:r>
                <a14:m>
                  <m:oMath xmlns:m="http://schemas.openxmlformats.org/officeDocument/2006/math">
                    <m:r>
                      <a:rPr lang="fr-FR" sz="2400" i="1" smtClean="0">
                        <a:latin typeface="Cambria Math"/>
                        <a:ea typeface="Cambria Math"/>
                      </a:rPr>
                      <m:t>𝜏</m:t>
                    </m:r>
                  </m:oMath>
                </a14:m>
                <a:r>
                  <a:rPr lang="fr-FR" dirty="0" smtClean="0"/>
                  <a:t> ~1ms </a:t>
                </a:r>
              </a:p>
              <a:p>
                <a:pPr lvl="1"/>
                <a:r>
                  <a:rPr lang="fr-FR" dirty="0" smtClean="0"/>
                  <a:t>Structure, Fluide, IFS</a:t>
                </a:r>
              </a:p>
              <a:p>
                <a:pPr lvl="1"/>
                <a:r>
                  <a:rPr lang="fr-FR" dirty="0" smtClean="0"/>
                  <a:t>Intégration explicite en temps</a:t>
                </a:r>
              </a:p>
            </p:txBody>
          </p:sp>
        </mc:Choice>
        <mc:Fallback xmlns="">
          <p:sp>
            <p:nvSpPr>
              <p:cNvPr id="12" name="Espace réservé du contenu 1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6264" y="1268760"/>
                <a:ext cx="8306216" cy="4968552"/>
              </a:xfrm>
              <a:blipFill rotWithShape="1">
                <a:blip r:embed="rId3"/>
                <a:stretch>
                  <a:fillRect l="-1541" t="-184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Espace réservé du numéro de diapositiv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smtClean="0"/>
              <a:t>|  PAGE </a:t>
            </a:r>
            <a:fld id="{AEFB9B6D-867A-40B8-ACB0-35CC9F272C9C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Journée utilisateurs MFront | 20 Mars 2016</a:t>
            </a:r>
            <a:endParaRPr lang="fr-FR" dirty="0"/>
          </a:p>
        </p:txBody>
      </p:sp>
      <p:pic>
        <p:nvPicPr>
          <p:cNvPr id="15" name="Image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98" y="3429000"/>
            <a:ext cx="5338030" cy="3348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691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EPX / MFRONT</a:t>
            </a:r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smtClean="0"/>
              <a:t>|  PAGE </a:t>
            </a:r>
            <a:fld id="{AEFB9B6D-867A-40B8-ACB0-35CC9F272C9C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Journée utilisateurs MFront | 20 Mars 2016</a:t>
            </a:r>
            <a:endParaRPr lang="fr-FR" dirty="0"/>
          </a:p>
        </p:txBody>
      </p:sp>
      <p:grpSp>
        <p:nvGrpSpPr>
          <p:cNvPr id="3" name="Groupe 2"/>
          <p:cNvGrpSpPr/>
          <p:nvPr/>
        </p:nvGrpSpPr>
        <p:grpSpPr>
          <a:xfrm>
            <a:off x="179512" y="3789040"/>
            <a:ext cx="8722966" cy="2376264"/>
            <a:chOff x="229535" y="3212976"/>
            <a:chExt cx="8722966" cy="1982551"/>
          </a:xfrm>
        </p:grpSpPr>
        <p:sp>
          <p:nvSpPr>
            <p:cNvPr id="13" name="Rectangle 12"/>
            <p:cNvSpPr/>
            <p:nvPr/>
          </p:nvSpPr>
          <p:spPr>
            <a:xfrm>
              <a:off x="229535" y="3212976"/>
              <a:ext cx="8722966" cy="19825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6666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Espace réservé du contenu 11"/>
            <p:cNvSpPr txBox="1">
              <a:spLocks/>
            </p:cNvSpPr>
            <p:nvPr/>
          </p:nvSpPr>
          <p:spPr>
            <a:xfrm>
              <a:off x="321955" y="3264699"/>
              <a:ext cx="8630545" cy="1820486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>
              <a:lvl1pPr marL="923925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400"/>
                </a:spcAft>
                <a:buFont typeface="Arial" pitchFamily="34" charset="0"/>
                <a:buNone/>
                <a:defRPr sz="2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360363" indent="-360363" algn="l" defTabSz="914400" rtl="0" eaLnBrk="1" latinLnBrk="0" hangingPunct="1">
                <a:lnSpc>
                  <a:spcPts val="2000"/>
                </a:lnSpc>
                <a:spcBef>
                  <a:spcPts val="0"/>
                </a:spcBef>
                <a:buSzPct val="90000"/>
                <a:buFont typeface="Wingdings" panose="05000000000000000000" pitchFamily="2" charset="2"/>
                <a:buChar char="q"/>
                <a:defRPr sz="2000" kern="1200">
                  <a:solidFill>
                    <a:srgbClr val="666666"/>
                  </a:solidFill>
                  <a:latin typeface="+mn-lt"/>
                  <a:ea typeface="+mn-ea"/>
                  <a:cs typeface="+mn-cs"/>
                </a:defRPr>
              </a:lvl2pPr>
              <a:lvl3pPr marL="647700" indent="-285750" algn="l" defTabSz="914400" rtl="0" eaLnBrk="1" latinLnBrk="0" hangingPunct="1">
                <a:lnSpc>
                  <a:spcPts val="2000"/>
                </a:lnSpc>
                <a:spcBef>
                  <a:spcPts val="0"/>
                </a:spcBef>
                <a:buSzPct val="100000"/>
                <a:buFont typeface="Wingdings" panose="05000000000000000000" pitchFamily="2" charset="2"/>
                <a:buChar char="Ø"/>
                <a:defRPr sz="1800" kern="1200">
                  <a:solidFill>
                    <a:srgbClr val="666666"/>
                  </a:solidFill>
                  <a:latin typeface="+mn-lt"/>
                  <a:ea typeface="+mn-ea"/>
                  <a:cs typeface="+mn-cs"/>
                </a:defRPr>
              </a:lvl3pPr>
              <a:lvl4pPr marL="1009650" indent="-238125" algn="l" defTabSz="914400" rtl="0" eaLnBrk="1" latinLnBrk="0" hangingPunct="1">
                <a:lnSpc>
                  <a:spcPts val="2000"/>
                </a:lnSpc>
                <a:spcBef>
                  <a:spcPts val="0"/>
                </a:spcBef>
                <a:buClr>
                  <a:srgbClr val="666666"/>
                </a:buClr>
                <a:buSzPct val="100000"/>
                <a:buFont typeface="Arial" panose="020B0604020202020204" pitchFamily="34" charset="0"/>
                <a:buChar char="•"/>
                <a:defRPr sz="1600" kern="1200">
                  <a:solidFill>
                    <a:srgbClr val="666666"/>
                  </a:solidFill>
                  <a:latin typeface="+mn-lt"/>
                  <a:ea typeface="+mn-ea"/>
                  <a:cs typeface="+mn-cs"/>
                </a:defRPr>
              </a:lvl4pPr>
              <a:lvl5pPr marL="1133475" indent="-114300" algn="l" defTabSz="914400" rtl="0" eaLnBrk="1" latinLnBrk="0" hangingPunct="1">
                <a:lnSpc>
                  <a:spcPts val="2000"/>
                </a:lnSpc>
                <a:spcBef>
                  <a:spcPts val="0"/>
                </a:spcBef>
                <a:buClr>
                  <a:srgbClr val="666666"/>
                </a:buClr>
                <a:buFont typeface="Arial" pitchFamily="34" charset="0"/>
                <a:buChar char="-"/>
                <a:defRPr sz="1600" kern="1200">
                  <a:solidFill>
                    <a:srgbClr val="666666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lnSpc>
                  <a:spcPct val="100000"/>
                </a:lnSpc>
                <a:spcBef>
                  <a:spcPts val="600"/>
                </a:spcBef>
                <a:buFont typeface="Wingdings" panose="05000000000000000000" pitchFamily="2" charset="2"/>
                <a:buNone/>
              </a:pPr>
              <a:r>
                <a:rPr lang="fr-FR" sz="1800" dirty="0" smtClean="0">
                  <a:solidFill>
                    <a:srgbClr val="FF0000"/>
                  </a:solidFill>
                </a:rPr>
                <a:t>Interface EPX – </a:t>
              </a:r>
              <a:r>
                <a:rPr lang="fr-FR" sz="1800" dirty="0" err="1" smtClean="0">
                  <a:solidFill>
                    <a:srgbClr val="FF0000"/>
                  </a:solidFill>
                </a:rPr>
                <a:t>MFront</a:t>
              </a:r>
              <a:endParaRPr lang="fr-FR" sz="1800" dirty="0">
                <a:solidFill>
                  <a:srgbClr val="FF0000"/>
                </a:solidFill>
              </a:endParaRPr>
            </a:p>
            <a:p>
              <a:pPr marL="0" lvl="1" indent="0">
                <a:lnSpc>
                  <a:spcPct val="100000"/>
                </a:lnSpc>
                <a:spcBef>
                  <a:spcPts val="600"/>
                </a:spcBef>
                <a:buFont typeface="Wingdings" panose="05000000000000000000" pitchFamily="2" charset="2"/>
                <a:buNone/>
              </a:pPr>
              <a:endParaRPr lang="fr-FR" sz="800" dirty="0" smtClean="0">
                <a:solidFill>
                  <a:srgbClr val="FF0000"/>
                </a:solidFill>
              </a:endParaRPr>
            </a:p>
            <a:p>
              <a:pPr lvl="1"/>
              <a:r>
                <a:rPr lang="fr-FR" sz="1800" dirty="0"/>
                <a:t>Lagrangien </a:t>
              </a:r>
              <a:r>
                <a:rPr lang="fr-FR" sz="1800" dirty="0" smtClean="0"/>
                <a:t>total</a:t>
              </a:r>
            </a:p>
            <a:p>
              <a:pPr lvl="1"/>
              <a:r>
                <a:rPr lang="fr-FR" sz="1800" dirty="0" smtClean="0"/>
                <a:t>Possibilité d’utiliser toutes les lois écrites en grandes transformations</a:t>
              </a:r>
            </a:p>
            <a:p>
              <a:pPr lvl="2"/>
              <a:r>
                <a:rPr lang="fr-FR" sz="1600" dirty="0" smtClean="0"/>
                <a:t>Pour les lois identifiées en HPP, il faut a minima tenir compte des grandes rotations</a:t>
              </a:r>
              <a:endParaRPr lang="fr-FR" sz="1600" dirty="0"/>
            </a:p>
            <a:p>
              <a:pPr lvl="1"/>
              <a:r>
                <a:rPr lang="fr-FR" dirty="0"/>
                <a:t>2 </a:t>
              </a:r>
              <a:r>
                <a:rPr lang="fr-FR" dirty="0" smtClean="0"/>
                <a:t>formalismes pour l’écriture de lois « comme en petites déformations »:</a:t>
              </a:r>
              <a:endParaRPr lang="fr-FR" dirty="0"/>
            </a:p>
            <a:p>
              <a:pPr lvl="2"/>
              <a:r>
                <a:rPr lang="fr-FR" dirty="0"/>
                <a:t>Grandes rotations, petites déformations</a:t>
              </a:r>
            </a:p>
            <a:p>
              <a:pPr lvl="2"/>
              <a:r>
                <a:rPr lang="fr-FR" dirty="0"/>
                <a:t>Grandes déformations (déformations logarithmiques)</a:t>
              </a:r>
            </a:p>
            <a:p>
              <a:pPr lvl="1"/>
              <a:r>
                <a:rPr lang="fr-FR" dirty="0" smtClean="0"/>
                <a:t>Effort de développement faible: calcul du gradient de la transformation</a:t>
              </a:r>
            </a:p>
            <a:p>
              <a:pPr lvl="1"/>
              <a:endParaRPr lang="fr-FR" dirty="0"/>
            </a:p>
            <a:p>
              <a:pPr marL="0" lvl="1" indent="0">
                <a:lnSpc>
                  <a:spcPct val="100000"/>
                </a:lnSpc>
                <a:spcBef>
                  <a:spcPts val="600"/>
                </a:spcBef>
                <a:buFont typeface="Wingdings" panose="05000000000000000000" pitchFamily="2" charset="2"/>
                <a:buNone/>
              </a:pPr>
              <a:endParaRPr lang="fr-FR" sz="1400" b="1" dirty="0" smtClean="0"/>
            </a:p>
          </p:txBody>
        </p:sp>
      </p:grpSp>
      <p:grpSp>
        <p:nvGrpSpPr>
          <p:cNvPr id="2" name="Groupe 1"/>
          <p:cNvGrpSpPr/>
          <p:nvPr/>
        </p:nvGrpSpPr>
        <p:grpSpPr>
          <a:xfrm>
            <a:off x="179512" y="1052736"/>
            <a:ext cx="8722966" cy="2511895"/>
            <a:chOff x="381935" y="3365376"/>
            <a:chExt cx="8722966" cy="2511895"/>
          </a:xfrm>
        </p:grpSpPr>
        <p:sp>
          <p:nvSpPr>
            <p:cNvPr id="21" name="Rectangle 20"/>
            <p:cNvSpPr/>
            <p:nvPr/>
          </p:nvSpPr>
          <p:spPr>
            <a:xfrm>
              <a:off x="381935" y="3365376"/>
              <a:ext cx="8722966" cy="251189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6666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Espace réservé du contenu 11"/>
            <p:cNvSpPr txBox="1">
              <a:spLocks/>
            </p:cNvSpPr>
            <p:nvPr/>
          </p:nvSpPr>
          <p:spPr>
            <a:xfrm>
              <a:off x="474355" y="3417098"/>
              <a:ext cx="8630545" cy="2460173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>
              <a:lvl1pPr marL="923925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400"/>
                </a:spcAft>
                <a:buFont typeface="Arial" pitchFamily="34" charset="0"/>
                <a:buNone/>
                <a:defRPr sz="2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360363" indent="-360363" algn="l" defTabSz="914400" rtl="0" eaLnBrk="1" latinLnBrk="0" hangingPunct="1">
                <a:lnSpc>
                  <a:spcPts val="2000"/>
                </a:lnSpc>
                <a:spcBef>
                  <a:spcPts val="0"/>
                </a:spcBef>
                <a:buSzPct val="90000"/>
                <a:buFont typeface="Wingdings" panose="05000000000000000000" pitchFamily="2" charset="2"/>
                <a:buChar char="q"/>
                <a:defRPr sz="2000" kern="1200">
                  <a:solidFill>
                    <a:srgbClr val="666666"/>
                  </a:solidFill>
                  <a:latin typeface="+mn-lt"/>
                  <a:ea typeface="+mn-ea"/>
                  <a:cs typeface="+mn-cs"/>
                </a:defRPr>
              </a:lvl2pPr>
              <a:lvl3pPr marL="647700" indent="-285750" algn="l" defTabSz="914400" rtl="0" eaLnBrk="1" latinLnBrk="0" hangingPunct="1">
                <a:lnSpc>
                  <a:spcPts val="2000"/>
                </a:lnSpc>
                <a:spcBef>
                  <a:spcPts val="0"/>
                </a:spcBef>
                <a:buSzPct val="100000"/>
                <a:buFont typeface="Wingdings" panose="05000000000000000000" pitchFamily="2" charset="2"/>
                <a:buChar char="Ø"/>
                <a:defRPr sz="1800" kern="1200">
                  <a:solidFill>
                    <a:srgbClr val="666666"/>
                  </a:solidFill>
                  <a:latin typeface="+mn-lt"/>
                  <a:ea typeface="+mn-ea"/>
                  <a:cs typeface="+mn-cs"/>
                </a:defRPr>
              </a:lvl3pPr>
              <a:lvl4pPr marL="1009650" indent="-238125" algn="l" defTabSz="914400" rtl="0" eaLnBrk="1" latinLnBrk="0" hangingPunct="1">
                <a:lnSpc>
                  <a:spcPts val="2000"/>
                </a:lnSpc>
                <a:spcBef>
                  <a:spcPts val="0"/>
                </a:spcBef>
                <a:buClr>
                  <a:srgbClr val="666666"/>
                </a:buClr>
                <a:buSzPct val="100000"/>
                <a:buFont typeface="Arial" panose="020B0604020202020204" pitchFamily="34" charset="0"/>
                <a:buChar char="•"/>
                <a:defRPr sz="1600" kern="1200">
                  <a:solidFill>
                    <a:srgbClr val="666666"/>
                  </a:solidFill>
                  <a:latin typeface="+mn-lt"/>
                  <a:ea typeface="+mn-ea"/>
                  <a:cs typeface="+mn-cs"/>
                </a:defRPr>
              </a:lvl4pPr>
              <a:lvl5pPr marL="1133475" indent="-114300" algn="l" defTabSz="914400" rtl="0" eaLnBrk="1" latinLnBrk="0" hangingPunct="1">
                <a:lnSpc>
                  <a:spcPts val="2000"/>
                </a:lnSpc>
                <a:spcBef>
                  <a:spcPts val="0"/>
                </a:spcBef>
                <a:buClr>
                  <a:srgbClr val="666666"/>
                </a:buClr>
                <a:buFont typeface="Arial" pitchFamily="34" charset="0"/>
                <a:buChar char="-"/>
                <a:defRPr sz="1600" kern="1200">
                  <a:solidFill>
                    <a:srgbClr val="666666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lnSpc>
                  <a:spcPct val="100000"/>
                </a:lnSpc>
                <a:spcBef>
                  <a:spcPts val="600"/>
                </a:spcBef>
                <a:buFont typeface="Wingdings" panose="05000000000000000000" pitchFamily="2" charset="2"/>
                <a:buNone/>
              </a:pPr>
              <a:r>
                <a:rPr lang="fr-FR" sz="1800" dirty="0" smtClean="0">
                  <a:solidFill>
                    <a:srgbClr val="FF0000"/>
                  </a:solidFill>
                </a:rPr>
                <a:t>Motivations</a:t>
              </a:r>
            </a:p>
            <a:p>
              <a:pPr marL="0" lvl="1" indent="0">
                <a:lnSpc>
                  <a:spcPct val="100000"/>
                </a:lnSpc>
                <a:spcBef>
                  <a:spcPts val="600"/>
                </a:spcBef>
                <a:buFont typeface="Wingdings" panose="05000000000000000000" pitchFamily="2" charset="2"/>
                <a:buNone/>
              </a:pPr>
              <a:endParaRPr lang="fr-FR" sz="800" dirty="0">
                <a:solidFill>
                  <a:srgbClr val="FF0000"/>
                </a:solidFill>
              </a:endParaRPr>
            </a:p>
            <a:p>
              <a:pPr lvl="1"/>
              <a:r>
                <a:rPr lang="fr-FR" sz="1800" dirty="0"/>
                <a:t>Permettre à des </a:t>
              </a:r>
              <a:r>
                <a:rPr lang="fr-FR" sz="1800" dirty="0" smtClean="0"/>
                <a:t>utilisateurs </a:t>
              </a:r>
              <a:r>
                <a:rPr lang="fr-FR" sz="1800" dirty="0"/>
                <a:t>non spécialistes de la programmation de développer et d'intégrer des lois de comportement dans EPX</a:t>
              </a:r>
            </a:p>
            <a:p>
              <a:pPr lvl="1"/>
              <a:r>
                <a:rPr lang="fr-FR" sz="1800" dirty="0"/>
                <a:t>Mutualiser les lois de comportement avec </a:t>
              </a:r>
              <a:r>
                <a:rPr lang="fr-FR" sz="1800" dirty="0" smtClean="0"/>
                <a:t>d’autres </a:t>
              </a:r>
              <a:r>
                <a:rPr lang="fr-FR" sz="1800" dirty="0"/>
                <a:t>codes de calcul </a:t>
              </a:r>
              <a:r>
                <a:rPr lang="fr-FR" sz="1800" dirty="0" smtClean="0"/>
                <a:t>(Cast3m</a:t>
              </a:r>
              <a:r>
                <a:rPr lang="fr-FR" sz="1800" dirty="0"/>
                <a:t>, </a:t>
              </a:r>
              <a:r>
                <a:rPr lang="fr-FR" sz="1800" dirty="0" smtClean="0"/>
                <a:t>Code-Aster</a:t>
              </a:r>
              <a:r>
                <a:rPr lang="fr-FR" sz="1800" dirty="0"/>
                <a:t>, </a:t>
              </a:r>
              <a:r>
                <a:rPr lang="fr-FR" sz="1800" dirty="0" err="1" smtClean="0"/>
                <a:t>Abaqus</a:t>
              </a:r>
              <a:r>
                <a:rPr lang="fr-FR" sz="1800" dirty="0" smtClean="0"/>
                <a:t>…)</a:t>
              </a:r>
              <a:endParaRPr lang="fr-FR" sz="1800" dirty="0"/>
            </a:p>
            <a:p>
              <a:pPr lvl="1"/>
              <a:r>
                <a:rPr lang="fr-FR" sz="1800" dirty="0"/>
                <a:t>pour les </a:t>
              </a:r>
              <a:r>
                <a:rPr lang="fr-FR" sz="1800" dirty="0" smtClean="0"/>
                <a:t>développeurs </a:t>
              </a:r>
              <a:r>
                <a:rPr lang="fr-FR" sz="1800" dirty="0"/>
                <a:t>aguerris, de réduire très significativement l'investissement nécessaire à l'implémentation d'une loi de  comportement donnée</a:t>
              </a:r>
            </a:p>
            <a:p>
              <a:pPr lvl="1"/>
              <a:r>
                <a:rPr lang="fr-FR" sz="1800" dirty="0"/>
                <a:t>Disposer d’un cadre théorique rigoureux faisant office de référence</a:t>
              </a:r>
            </a:p>
            <a:p>
              <a:pPr marL="0" lvl="1" indent="0">
                <a:lnSpc>
                  <a:spcPct val="100000"/>
                </a:lnSpc>
                <a:spcBef>
                  <a:spcPts val="600"/>
                </a:spcBef>
                <a:buFont typeface="Wingdings" panose="05000000000000000000" pitchFamily="2" charset="2"/>
                <a:buNone/>
              </a:pPr>
              <a:endParaRPr lang="fr-FR" sz="1800" dirty="0" smtClean="0">
                <a:solidFill>
                  <a:srgbClr val="FF0000"/>
                </a:solidFill>
              </a:endParaRPr>
            </a:p>
            <a:p>
              <a:pPr marL="0" lvl="1" indent="0">
                <a:lnSpc>
                  <a:spcPct val="100000"/>
                </a:lnSpc>
                <a:spcBef>
                  <a:spcPts val="600"/>
                </a:spcBef>
                <a:buFont typeface="Wingdings" panose="05000000000000000000" pitchFamily="2" charset="2"/>
                <a:buNone/>
              </a:pPr>
              <a:endParaRPr lang="fr-FR" sz="1400" b="1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04878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à coins arrondis 26"/>
          <p:cNvSpPr/>
          <p:nvPr/>
        </p:nvSpPr>
        <p:spPr>
          <a:xfrm>
            <a:off x="4572000" y="1484784"/>
            <a:ext cx="4320479" cy="4752528"/>
          </a:xfrm>
          <a:prstGeom prst="roundRect">
            <a:avLst>
              <a:gd name="adj" fmla="val 3043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fr-FR" dirty="0" smtClean="0">
                <a:solidFill>
                  <a:schemeClr val="accent5"/>
                </a:solidFill>
              </a:rPr>
              <a:t>Fichier de mise en données EPX</a:t>
            </a:r>
            <a:endParaRPr lang="fr-FR" dirty="0">
              <a:solidFill>
                <a:schemeClr val="accent5"/>
              </a:solidFill>
            </a:endParaRPr>
          </a:p>
        </p:txBody>
      </p:sp>
      <p:sp>
        <p:nvSpPr>
          <p:cNvPr id="11" name="Titr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Interface utilisateur</a:t>
            </a:r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smtClean="0"/>
              <a:t>|  PAGE </a:t>
            </a:r>
            <a:fld id="{AEFB9B6D-867A-40B8-ACB0-35CC9F272C9C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Journée utilisateurs MFront | 20 Mars 2016</a:t>
            </a:r>
            <a:endParaRPr lang="fr-FR" dirty="0"/>
          </a:p>
        </p:txBody>
      </p:sp>
      <p:grpSp>
        <p:nvGrpSpPr>
          <p:cNvPr id="4" name="Groupe 3"/>
          <p:cNvGrpSpPr/>
          <p:nvPr/>
        </p:nvGrpSpPr>
        <p:grpSpPr>
          <a:xfrm>
            <a:off x="4650739" y="3501008"/>
            <a:ext cx="4169733" cy="2501839"/>
            <a:chOff x="395536" y="2708920"/>
            <a:chExt cx="5400600" cy="3240360"/>
          </a:xfrm>
        </p:grpSpPr>
        <p:sp>
          <p:nvSpPr>
            <p:cNvPr id="14" name="Rectangle à coins arrondis 13"/>
            <p:cNvSpPr/>
            <p:nvPr/>
          </p:nvSpPr>
          <p:spPr>
            <a:xfrm>
              <a:off x="395536" y="2708920"/>
              <a:ext cx="5400600" cy="3240360"/>
            </a:xfrm>
            <a:prstGeom prst="roundRect">
              <a:avLst>
                <a:gd name="adj" fmla="val 10715"/>
              </a:avLst>
            </a:prstGeom>
            <a:solidFill>
              <a:srgbClr val="2E4E4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200" dirty="0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990" y="2852936"/>
              <a:ext cx="5219700" cy="298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8" name="Groupe 27"/>
          <p:cNvGrpSpPr/>
          <p:nvPr/>
        </p:nvGrpSpPr>
        <p:grpSpPr>
          <a:xfrm>
            <a:off x="4650739" y="2284633"/>
            <a:ext cx="3698479" cy="730523"/>
            <a:chOff x="4644008" y="2194421"/>
            <a:chExt cx="3698479" cy="730523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4644008" y="2194421"/>
              <a:ext cx="3698479" cy="730523"/>
            </a:xfrm>
            <a:prstGeom prst="roundRect">
              <a:avLst>
                <a:gd name="adj" fmla="val 22053"/>
              </a:avLst>
            </a:prstGeom>
            <a:solidFill>
              <a:srgbClr val="2E4E4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200" dirty="0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6016" y="2309068"/>
              <a:ext cx="3586565" cy="591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Groupe 5"/>
          <p:cNvGrpSpPr/>
          <p:nvPr/>
        </p:nvGrpSpPr>
        <p:grpSpPr>
          <a:xfrm>
            <a:off x="138061" y="3527183"/>
            <a:ext cx="3920471" cy="2449487"/>
            <a:chOff x="-2126453" y="3506044"/>
            <a:chExt cx="5186285" cy="3240360"/>
          </a:xfrm>
        </p:grpSpPr>
        <p:sp>
          <p:nvSpPr>
            <p:cNvPr id="20" name="Rectangle à coins arrondis 19"/>
            <p:cNvSpPr/>
            <p:nvPr/>
          </p:nvSpPr>
          <p:spPr>
            <a:xfrm>
              <a:off x="-2126453" y="3506044"/>
              <a:ext cx="5186285" cy="3240360"/>
            </a:xfrm>
            <a:prstGeom prst="roundRect">
              <a:avLst>
                <a:gd name="adj" fmla="val 10715"/>
              </a:avLst>
            </a:prstGeom>
            <a:solidFill>
              <a:srgbClr val="2E4E4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200" dirty="0"/>
            </a:p>
          </p:txBody>
        </p:sp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903834" y="3635561"/>
              <a:ext cx="4819650" cy="298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" name="Flèche droite 23"/>
          <p:cNvSpPr/>
          <p:nvPr/>
        </p:nvSpPr>
        <p:spPr>
          <a:xfrm>
            <a:off x="4139952" y="4621301"/>
            <a:ext cx="360040" cy="261250"/>
          </a:xfrm>
          <a:prstGeom prst="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à coins arrondis 24"/>
          <p:cNvSpPr/>
          <p:nvPr/>
        </p:nvSpPr>
        <p:spPr>
          <a:xfrm>
            <a:off x="1259632" y="2183184"/>
            <a:ext cx="1296144" cy="525736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mfront</a:t>
            </a:r>
            <a:endParaRPr lang="fr-FR" dirty="0"/>
          </a:p>
        </p:txBody>
      </p:sp>
      <p:sp>
        <p:nvSpPr>
          <p:cNvPr id="26" name="Flèche vers le bas 25"/>
          <p:cNvSpPr/>
          <p:nvPr/>
        </p:nvSpPr>
        <p:spPr>
          <a:xfrm>
            <a:off x="1776404" y="2924944"/>
            <a:ext cx="262600" cy="432048"/>
          </a:xfrm>
          <a:prstGeom prst="down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95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Cadre de référence?</a:t>
            </a:r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smtClean="0"/>
              <a:t>|  PAGE </a:t>
            </a:r>
            <a:fld id="{AEFB9B6D-867A-40B8-ACB0-35CC9F272C9C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Journée utilisateurs MFront | 20 Mars 2016</a:t>
            </a:r>
            <a:endParaRPr lang="fr-FR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173078"/>
              </p:ext>
            </p:extLst>
          </p:nvPr>
        </p:nvGraphicFramePr>
        <p:xfrm>
          <a:off x="611560" y="1053748"/>
          <a:ext cx="7920000" cy="54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0"/>
                <a:gridCol w="3960000"/>
              </a:tblGrid>
              <a:tr h="252000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fr-FR" sz="800" dirty="0" smtClean="0"/>
                        <a:t>EPX</a:t>
                      </a:r>
                      <a:r>
                        <a:rPr lang="fr-FR" sz="800" baseline="0" dirty="0" smtClean="0"/>
                        <a:t> – JRC</a:t>
                      </a:r>
                      <a:endParaRPr lang="fr-FR" sz="8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smtClean="0"/>
                        <a:t>EPX - CEA</a:t>
                      </a:r>
                      <a:endParaRPr lang="fr-FR" sz="8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2000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 smtClean="0"/>
                        <a:t>mfront</a:t>
                      </a:r>
                      <a:r>
                        <a:rPr lang="fr-FR" sz="800" baseline="0" dirty="0" smtClean="0"/>
                        <a:t> – Large rotations </a:t>
                      </a:r>
                      <a:r>
                        <a:rPr lang="fr-FR" sz="800" baseline="0" dirty="0" err="1" smtClean="0"/>
                        <a:t>small</a:t>
                      </a:r>
                      <a:r>
                        <a:rPr lang="fr-FR" sz="800" baseline="0" dirty="0" smtClean="0"/>
                        <a:t> </a:t>
                      </a:r>
                      <a:r>
                        <a:rPr lang="fr-FR" sz="800" baseline="0" dirty="0" err="1" smtClean="0"/>
                        <a:t>strains</a:t>
                      </a:r>
                      <a:endParaRPr lang="fr-FR" sz="8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 smtClean="0"/>
                        <a:t>Mfront</a:t>
                      </a:r>
                      <a:r>
                        <a:rPr lang="fr-FR" sz="800" baseline="0" dirty="0" smtClean="0"/>
                        <a:t> – Large </a:t>
                      </a:r>
                      <a:r>
                        <a:rPr lang="fr-FR" sz="800" baseline="0" dirty="0" err="1" smtClean="0"/>
                        <a:t>strains</a:t>
                      </a:r>
                      <a:r>
                        <a:rPr lang="fr-FR" sz="800" baseline="0" dirty="0" smtClean="0"/>
                        <a:t> (log)</a:t>
                      </a:r>
                      <a:endParaRPr lang="fr-FR" sz="8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606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Illustrations</a:t>
            </a:r>
            <a:endParaRPr lang="fr-FR" noProof="0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idx="1"/>
          </p:nvPr>
        </p:nvSpPr>
        <p:spPr>
          <a:xfrm>
            <a:off x="586264" y="1268760"/>
            <a:ext cx="8306216" cy="2880320"/>
          </a:xfrm>
        </p:spPr>
        <p:txBody>
          <a:bodyPr/>
          <a:lstStyle/>
          <a:p>
            <a:pPr lvl="1"/>
            <a:endParaRPr lang="fr-FR" dirty="0"/>
          </a:p>
          <a:p>
            <a:pPr lvl="1"/>
            <a:endParaRPr lang="fr-FR" dirty="0" smtClean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smtClean="0"/>
              <a:t>|  PAGE </a:t>
            </a:r>
            <a:fld id="{AEFB9B6D-867A-40B8-ACB0-35CC9F272C9C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Journée utilisateurs MFront | 20 Mars 2016</a:t>
            </a:r>
            <a:endParaRPr lang="fr-FR" dirty="0"/>
          </a:p>
        </p:txBody>
      </p:sp>
      <p:pic>
        <p:nvPicPr>
          <p:cNvPr id="4" name="tube.avi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6"/>
          <a:srcRect l="69167"/>
          <a:stretch/>
        </p:blipFill>
        <p:spPr>
          <a:xfrm>
            <a:off x="5940152" y="1052737"/>
            <a:ext cx="2603376" cy="5146652"/>
          </a:xfrm>
          <a:prstGeom prst="rect">
            <a:avLst/>
          </a:prstGeom>
        </p:spPr>
      </p:pic>
      <p:pic>
        <p:nvPicPr>
          <p:cNvPr id="2" name="2bars_compressed.avi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 rotWithShape="1">
          <a:blip r:embed="rId7"/>
          <a:srcRect l="13478" r="17550"/>
          <a:stretch/>
        </p:blipFill>
        <p:spPr>
          <a:xfrm>
            <a:off x="179512" y="1052737"/>
            <a:ext cx="5947894" cy="525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8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BENCHMARKS et Perspectives</a:t>
            </a:r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smtClean="0"/>
              <a:t>|  PAGE </a:t>
            </a:r>
            <a:fld id="{AEFB9B6D-867A-40B8-ACB0-35CC9F272C9C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Journée utilisateurs MFront | 20 Mars 2016</a:t>
            </a:r>
            <a:endParaRPr lang="fr-FR" dirty="0"/>
          </a:p>
        </p:txBody>
      </p:sp>
      <p:grpSp>
        <p:nvGrpSpPr>
          <p:cNvPr id="7" name="Groupe 6"/>
          <p:cNvGrpSpPr/>
          <p:nvPr/>
        </p:nvGrpSpPr>
        <p:grpSpPr>
          <a:xfrm>
            <a:off x="251520" y="1124744"/>
            <a:ext cx="8722966" cy="2736304"/>
            <a:chOff x="381935" y="3365376"/>
            <a:chExt cx="8722966" cy="2511895"/>
          </a:xfrm>
        </p:grpSpPr>
        <p:sp>
          <p:nvSpPr>
            <p:cNvPr id="8" name="Rectangle 7"/>
            <p:cNvSpPr/>
            <p:nvPr/>
          </p:nvSpPr>
          <p:spPr>
            <a:xfrm>
              <a:off x="381935" y="3365376"/>
              <a:ext cx="8722966" cy="251189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6666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Espace réservé du contenu 11"/>
            <p:cNvSpPr txBox="1">
              <a:spLocks/>
            </p:cNvSpPr>
            <p:nvPr/>
          </p:nvSpPr>
          <p:spPr>
            <a:xfrm>
              <a:off x="474355" y="3417098"/>
              <a:ext cx="8630545" cy="2460173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>
              <a:lvl1pPr marL="923925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400"/>
                </a:spcAft>
                <a:buFont typeface="Arial" pitchFamily="34" charset="0"/>
                <a:buNone/>
                <a:defRPr sz="2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360363" indent="-360363" algn="l" defTabSz="914400" rtl="0" eaLnBrk="1" latinLnBrk="0" hangingPunct="1">
                <a:lnSpc>
                  <a:spcPts val="2000"/>
                </a:lnSpc>
                <a:spcBef>
                  <a:spcPts val="0"/>
                </a:spcBef>
                <a:buSzPct val="90000"/>
                <a:buFont typeface="Wingdings" panose="05000000000000000000" pitchFamily="2" charset="2"/>
                <a:buChar char="q"/>
                <a:defRPr sz="2000" kern="1200">
                  <a:solidFill>
                    <a:srgbClr val="666666"/>
                  </a:solidFill>
                  <a:latin typeface="+mn-lt"/>
                  <a:ea typeface="+mn-ea"/>
                  <a:cs typeface="+mn-cs"/>
                </a:defRPr>
              </a:lvl2pPr>
              <a:lvl3pPr marL="647700" indent="-285750" algn="l" defTabSz="914400" rtl="0" eaLnBrk="1" latinLnBrk="0" hangingPunct="1">
                <a:lnSpc>
                  <a:spcPts val="2000"/>
                </a:lnSpc>
                <a:spcBef>
                  <a:spcPts val="0"/>
                </a:spcBef>
                <a:buSzPct val="100000"/>
                <a:buFont typeface="Wingdings" panose="05000000000000000000" pitchFamily="2" charset="2"/>
                <a:buChar char="Ø"/>
                <a:defRPr sz="1800" kern="1200">
                  <a:solidFill>
                    <a:srgbClr val="666666"/>
                  </a:solidFill>
                  <a:latin typeface="+mn-lt"/>
                  <a:ea typeface="+mn-ea"/>
                  <a:cs typeface="+mn-cs"/>
                </a:defRPr>
              </a:lvl3pPr>
              <a:lvl4pPr marL="1009650" indent="-238125" algn="l" defTabSz="914400" rtl="0" eaLnBrk="1" latinLnBrk="0" hangingPunct="1">
                <a:lnSpc>
                  <a:spcPts val="2000"/>
                </a:lnSpc>
                <a:spcBef>
                  <a:spcPts val="0"/>
                </a:spcBef>
                <a:buClr>
                  <a:srgbClr val="666666"/>
                </a:buClr>
                <a:buSzPct val="100000"/>
                <a:buFont typeface="Arial" panose="020B0604020202020204" pitchFamily="34" charset="0"/>
                <a:buChar char="•"/>
                <a:defRPr sz="1600" kern="1200">
                  <a:solidFill>
                    <a:srgbClr val="666666"/>
                  </a:solidFill>
                  <a:latin typeface="+mn-lt"/>
                  <a:ea typeface="+mn-ea"/>
                  <a:cs typeface="+mn-cs"/>
                </a:defRPr>
              </a:lvl4pPr>
              <a:lvl5pPr marL="1133475" indent="-114300" algn="l" defTabSz="914400" rtl="0" eaLnBrk="1" latinLnBrk="0" hangingPunct="1">
                <a:lnSpc>
                  <a:spcPts val="2000"/>
                </a:lnSpc>
                <a:spcBef>
                  <a:spcPts val="0"/>
                </a:spcBef>
                <a:buClr>
                  <a:srgbClr val="666666"/>
                </a:buClr>
                <a:buFont typeface="Arial" pitchFamily="34" charset="0"/>
                <a:buChar char="-"/>
                <a:defRPr sz="1600" kern="1200">
                  <a:solidFill>
                    <a:srgbClr val="666666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lnSpc>
                  <a:spcPct val="100000"/>
                </a:lnSpc>
                <a:spcBef>
                  <a:spcPts val="600"/>
                </a:spcBef>
                <a:buFont typeface="Wingdings" panose="05000000000000000000" pitchFamily="2" charset="2"/>
                <a:buNone/>
              </a:pPr>
              <a:r>
                <a:rPr lang="fr-FR" sz="1800" dirty="0" smtClean="0">
                  <a:solidFill>
                    <a:srgbClr val="FF0000"/>
                  </a:solidFill>
                </a:rPr>
                <a:t>Performances</a:t>
              </a:r>
              <a:endParaRPr lang="fr-FR" dirty="0"/>
            </a:p>
            <a:p>
              <a:pPr marL="0" lvl="1" indent="0">
                <a:buNone/>
              </a:pPr>
              <a:endParaRPr lang="fr-FR" sz="1600" dirty="0" smtClean="0"/>
            </a:p>
            <a:p>
              <a:pPr marL="0" lvl="1" indent="0">
                <a:buNone/>
              </a:pPr>
              <a:endParaRPr lang="fr-FR" sz="1800" dirty="0" smtClean="0"/>
            </a:p>
            <a:p>
              <a:pPr marL="0" lvl="1" indent="0">
                <a:buNone/>
              </a:pPr>
              <a:endParaRPr lang="fr-FR" sz="1800" dirty="0"/>
            </a:p>
            <a:p>
              <a:pPr lvl="1"/>
              <a:r>
                <a:rPr lang="fr-FR" dirty="0"/>
                <a:t>Premiers essais encourageants pour une loi très simple (plasticité isotrope au sens de Von Mises à écrouissage isotrope linéaire)</a:t>
              </a:r>
            </a:p>
            <a:p>
              <a:pPr lvl="1"/>
              <a:r>
                <a:rPr lang="fr-FR" dirty="0"/>
                <a:t>Voies d’amélioration:</a:t>
              </a:r>
            </a:p>
            <a:p>
              <a:pPr lvl="2"/>
              <a:r>
                <a:rPr lang="fr-FR" dirty="0"/>
                <a:t>Tester des lois non intégrées en implicite pour les lois simples</a:t>
              </a:r>
            </a:p>
            <a:p>
              <a:pPr lvl="2"/>
              <a:r>
                <a:rPr lang="fr-FR" dirty="0"/>
                <a:t>Améliorer l’interface:</a:t>
              </a:r>
            </a:p>
            <a:p>
              <a:pPr lvl="3"/>
              <a:r>
                <a:rPr lang="fr-FR" dirty="0"/>
                <a:t>Éviter le calcul de la contrainte début de pas si elle n’est pas utilisée</a:t>
              </a:r>
            </a:p>
            <a:p>
              <a:pPr marL="0" lvl="1" indent="0">
                <a:lnSpc>
                  <a:spcPct val="100000"/>
                </a:lnSpc>
                <a:spcBef>
                  <a:spcPts val="600"/>
                </a:spcBef>
                <a:buFont typeface="Wingdings" panose="05000000000000000000" pitchFamily="2" charset="2"/>
                <a:buNone/>
              </a:pPr>
              <a:endParaRPr lang="fr-FR" sz="800" dirty="0">
                <a:solidFill>
                  <a:srgbClr val="FF0000"/>
                </a:solidFill>
              </a:endParaRPr>
            </a:p>
            <a:p>
              <a:pPr marL="0" lvl="1" indent="0">
                <a:lnSpc>
                  <a:spcPct val="100000"/>
                </a:lnSpc>
                <a:spcBef>
                  <a:spcPts val="600"/>
                </a:spcBef>
                <a:buFont typeface="Wingdings" panose="05000000000000000000" pitchFamily="2" charset="2"/>
                <a:buNone/>
              </a:pPr>
              <a:endParaRPr lang="fr-FR" sz="1800" dirty="0" smtClean="0">
                <a:solidFill>
                  <a:srgbClr val="FF0000"/>
                </a:solidFill>
              </a:endParaRPr>
            </a:p>
            <a:p>
              <a:pPr marL="0" lvl="1" indent="0">
                <a:lnSpc>
                  <a:spcPct val="100000"/>
                </a:lnSpc>
                <a:spcBef>
                  <a:spcPts val="600"/>
                </a:spcBef>
                <a:buFont typeface="Wingdings" panose="05000000000000000000" pitchFamily="2" charset="2"/>
                <a:buNone/>
              </a:pPr>
              <a:endParaRPr lang="fr-FR" sz="1400" b="1" dirty="0" smtClean="0"/>
            </a:p>
          </p:txBody>
        </p:sp>
      </p:grpSp>
      <p:graphicFrame>
        <p:nvGraphicFramePr>
          <p:cNvPr id="14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023588"/>
              </p:ext>
            </p:extLst>
          </p:nvPr>
        </p:nvGraphicFramePr>
        <p:xfrm>
          <a:off x="1331640" y="1484784"/>
          <a:ext cx="5928320" cy="609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82080"/>
                <a:gridCol w="1482080"/>
                <a:gridCol w="1482080"/>
                <a:gridCol w="1482080"/>
              </a:tblGrid>
              <a:tr h="232792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EPX CEA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EPX JRC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mfront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mfront</a:t>
                      </a:r>
                      <a:r>
                        <a:rPr lang="fr-FR" sz="1400" dirty="0" smtClean="0"/>
                        <a:t> Log</a:t>
                      </a:r>
                      <a:endParaRPr lang="fr-FR" sz="1400" dirty="0"/>
                    </a:p>
                  </a:txBody>
                  <a:tcPr/>
                </a:tc>
              </a:tr>
              <a:tr h="268796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132 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148 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184 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383 s</a:t>
                      </a:r>
                      <a:endParaRPr lang="fr-FR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251520" y="4077072"/>
            <a:ext cx="8722966" cy="1224136"/>
          </a:xfrm>
          <a:prstGeom prst="rect">
            <a:avLst/>
          </a:prstGeom>
          <a:solidFill>
            <a:schemeClr val="bg1"/>
          </a:solidFill>
          <a:ln w="9525">
            <a:solidFill>
              <a:srgbClr val="6666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space réservé du contenu 11"/>
          <p:cNvSpPr txBox="1">
            <a:spLocks/>
          </p:cNvSpPr>
          <p:nvPr/>
        </p:nvSpPr>
        <p:spPr>
          <a:xfrm>
            <a:off x="343940" y="4133415"/>
            <a:ext cx="8630545" cy="13118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9239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itchFamily="34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0363" indent="-360363" algn="l" defTabSz="914400" rtl="0" eaLnBrk="1" latinLnBrk="0" hangingPunct="1">
              <a:lnSpc>
                <a:spcPts val="2000"/>
              </a:lnSpc>
              <a:spcBef>
                <a:spcPts val="0"/>
              </a:spcBef>
              <a:buSzPct val="90000"/>
              <a:buFont typeface="Wingdings" panose="05000000000000000000" pitchFamily="2" charset="2"/>
              <a:buChar char="q"/>
              <a:defRPr sz="20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2pPr>
            <a:lvl3pPr marL="647700" indent="-285750" algn="l" defTabSz="914400" rtl="0" eaLnBrk="1" latinLnBrk="0" hangingPunct="1">
              <a:lnSpc>
                <a:spcPts val="2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  <a:defRPr sz="18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3pPr>
            <a:lvl4pPr marL="1009650" indent="-238125" algn="l" defTabSz="914400" rtl="0" eaLnBrk="1" latinLnBrk="0" hangingPunct="1">
              <a:lnSpc>
                <a:spcPts val="2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4pPr>
            <a:lvl5pPr marL="1133475" indent="-114300" algn="l" defTabSz="914400" rtl="0" eaLnBrk="1" latinLnBrk="0" hangingPunct="1">
              <a:lnSpc>
                <a:spcPts val="2000"/>
              </a:lnSpc>
              <a:spcBef>
                <a:spcPts val="0"/>
              </a:spcBef>
              <a:buClr>
                <a:srgbClr val="666666"/>
              </a:buClr>
              <a:buFont typeface="Arial" pitchFamily="34" charset="0"/>
              <a:buChar char="-"/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fr-FR" sz="1800" dirty="0" smtClean="0">
                <a:solidFill>
                  <a:srgbClr val="FF0000"/>
                </a:solidFill>
              </a:rPr>
              <a:t>Perspectives</a:t>
            </a:r>
            <a:endParaRPr lang="fr-FR" dirty="0"/>
          </a:p>
          <a:p>
            <a:pPr marL="0" lvl="1" indent="0">
              <a:buNone/>
            </a:pPr>
            <a:endParaRPr lang="fr-FR" sz="1800" dirty="0"/>
          </a:p>
          <a:p>
            <a:pPr lvl="1"/>
            <a:r>
              <a:rPr lang="fr-FR" dirty="0" smtClean="0"/>
              <a:t>Extension aux éléments coques</a:t>
            </a:r>
            <a:endParaRPr lang="fr-FR" dirty="0"/>
          </a:p>
          <a:p>
            <a:pPr lvl="1"/>
            <a:r>
              <a:rPr lang="fr-FR" dirty="0" smtClean="0"/>
              <a:t>Intégration à la version parallèle d’EPX</a:t>
            </a:r>
            <a:endParaRPr lang="fr-FR" dirty="0"/>
          </a:p>
          <a:p>
            <a:pPr marL="0" lvl="1" indent="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endParaRPr lang="fr-FR" sz="800" dirty="0">
              <a:solidFill>
                <a:srgbClr val="FF0000"/>
              </a:solidFill>
            </a:endParaRPr>
          </a:p>
          <a:p>
            <a:pPr marL="0" lvl="1" indent="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endParaRPr lang="fr-FR" sz="1800" dirty="0" smtClean="0">
              <a:solidFill>
                <a:srgbClr val="FF0000"/>
              </a:solidFill>
            </a:endParaRPr>
          </a:p>
          <a:p>
            <a:pPr marL="0" lvl="1" indent="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endParaRPr lang="fr-F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379656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6336704" y="5799600"/>
            <a:ext cx="2807296" cy="943200"/>
          </a:xfrm>
        </p:spPr>
        <p:txBody>
          <a:bodyPr/>
          <a:lstStyle/>
          <a:p>
            <a:r>
              <a:rPr lang="fr-FR" sz="800" noProof="0" dirty="0" smtClean="0"/>
              <a:t>Direction de l’Energie Nucléaire</a:t>
            </a:r>
            <a:br>
              <a:rPr lang="fr-FR" sz="800" noProof="0" dirty="0" smtClean="0"/>
            </a:br>
            <a:r>
              <a:rPr lang="fr-FR" sz="800" noProof="0" dirty="0" smtClean="0"/>
              <a:t>Direction déléguée aux Activités Nucléaires de Saclay</a:t>
            </a:r>
            <a:br>
              <a:rPr lang="fr-FR" sz="800" noProof="0" dirty="0" smtClean="0"/>
            </a:br>
            <a:r>
              <a:rPr lang="fr-FR" sz="800" noProof="0" dirty="0" smtClean="0"/>
              <a:t>Département de Modélisation des Systèmes et Structures</a:t>
            </a:r>
            <a:br>
              <a:rPr lang="fr-FR" sz="800" noProof="0" dirty="0" smtClean="0"/>
            </a:br>
            <a:r>
              <a:rPr lang="fr-FR" sz="800" noProof="0" dirty="0" smtClean="0"/>
              <a:t>Service</a:t>
            </a:r>
            <a:br>
              <a:rPr lang="fr-FR" sz="800" noProof="0" dirty="0" smtClean="0"/>
            </a:br>
            <a:r>
              <a:rPr lang="fr-FR" sz="800" noProof="0" dirty="0" smtClean="0"/>
              <a:t>Laboratoire</a:t>
            </a:r>
            <a:endParaRPr lang="fr-FR" sz="800" noProof="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3347864" y="5799600"/>
            <a:ext cx="3552775" cy="943200"/>
          </a:xfrm>
        </p:spPr>
        <p:txBody>
          <a:bodyPr/>
          <a:lstStyle/>
          <a:p>
            <a:r>
              <a:rPr lang="fr-FR" noProof="0" dirty="0" smtClean="0"/>
              <a:t>Commissariat à l’énergie atomique et aux énergies alternatives</a:t>
            </a:r>
          </a:p>
          <a:p>
            <a:r>
              <a:rPr lang="fr-FR" noProof="0" dirty="0" smtClean="0"/>
              <a:t>Centre de Saclay</a:t>
            </a:r>
            <a:r>
              <a:rPr lang="fr-FR" sz="950" b="1" noProof="0" dirty="0" smtClean="0"/>
              <a:t> </a:t>
            </a:r>
            <a:r>
              <a:rPr lang="fr-FR" sz="950" b="1" noProof="0" dirty="0" smtClean="0">
                <a:solidFill>
                  <a:schemeClr val="bg2"/>
                </a:solidFill>
              </a:rPr>
              <a:t>| </a:t>
            </a:r>
            <a:r>
              <a:rPr lang="fr-FR" noProof="0" dirty="0" smtClean="0"/>
              <a:t>91191 Gif-sur-Yvette Cedex</a:t>
            </a:r>
          </a:p>
          <a:p>
            <a:r>
              <a:rPr lang="fr-FR" noProof="0" dirty="0" smtClean="0"/>
              <a:t>T. +33 (0)1 XX </a:t>
            </a:r>
            <a:r>
              <a:rPr lang="fr-FR" noProof="0" dirty="0" err="1" smtClean="0"/>
              <a:t>XX</a:t>
            </a:r>
            <a:r>
              <a:rPr lang="fr-FR" noProof="0" dirty="0" smtClean="0"/>
              <a:t> </a:t>
            </a:r>
            <a:r>
              <a:rPr lang="fr-FR" noProof="0" dirty="0" err="1" smtClean="0"/>
              <a:t>XX</a:t>
            </a:r>
            <a:r>
              <a:rPr lang="fr-FR" noProof="0" dirty="0" smtClean="0"/>
              <a:t> </a:t>
            </a:r>
            <a:r>
              <a:rPr lang="fr-FR" noProof="0" dirty="0" err="1" smtClean="0"/>
              <a:t>XX</a:t>
            </a:r>
            <a:r>
              <a:rPr lang="fr-FR" noProof="0" dirty="0" smtClean="0"/>
              <a:t> </a:t>
            </a:r>
            <a:r>
              <a:rPr lang="fr-FR" sz="950" b="1" noProof="0" dirty="0" smtClean="0">
                <a:solidFill>
                  <a:schemeClr val="bg2"/>
                </a:solidFill>
              </a:rPr>
              <a:t>|</a:t>
            </a:r>
            <a:r>
              <a:rPr lang="fr-FR" noProof="0" dirty="0" smtClean="0"/>
              <a:t> F. +33 (0)1 XX </a:t>
            </a:r>
            <a:r>
              <a:rPr lang="fr-FR" noProof="0" dirty="0" err="1" smtClean="0"/>
              <a:t>XX</a:t>
            </a:r>
            <a:r>
              <a:rPr lang="fr-FR" noProof="0" dirty="0" smtClean="0"/>
              <a:t> </a:t>
            </a:r>
            <a:r>
              <a:rPr lang="fr-FR" noProof="0" dirty="0" err="1" smtClean="0"/>
              <a:t>XX</a:t>
            </a:r>
            <a:r>
              <a:rPr lang="fr-FR" noProof="0" dirty="0" smtClean="0"/>
              <a:t> </a:t>
            </a:r>
            <a:r>
              <a:rPr lang="fr-FR" noProof="0" dirty="0" err="1" smtClean="0"/>
              <a:t>XX</a:t>
            </a:r>
            <a:endParaRPr lang="fr-FR" noProof="0" dirty="0" smtClean="0"/>
          </a:p>
          <a:p>
            <a:pPr lvl="1"/>
            <a:r>
              <a:rPr lang="fr-FR" noProof="0" dirty="0" smtClean="0"/>
              <a:t>Etablissement public à caractère industriel et commercial </a:t>
            </a:r>
            <a:r>
              <a:rPr lang="fr-FR" sz="800" b="1" noProof="0" dirty="0" smtClean="0">
                <a:solidFill>
                  <a:schemeClr val="bg2"/>
                </a:solidFill>
              </a:rPr>
              <a:t>|</a:t>
            </a:r>
            <a:r>
              <a:rPr lang="fr-FR" noProof="0" dirty="0" smtClean="0"/>
              <a:t> </a:t>
            </a:r>
          </a:p>
          <a:p>
            <a:pPr lvl="1"/>
            <a:r>
              <a:rPr lang="fr-FR" noProof="0" dirty="0" smtClean="0"/>
              <a:t>RCS Paris B 775 685 019</a:t>
            </a:r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smtClean="0"/>
              <a:t>|  PAGE </a:t>
            </a:r>
            <a:fld id="{AEFB9B6D-867A-40B8-ACB0-35CC9F272C9C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Journée utilisateurs MFront | 20 Mars 2016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" y="-3139"/>
            <a:ext cx="5455953" cy="688852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906024" y="2222788"/>
            <a:ext cx="42727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MERCI POUR VOTRE ATTENTION</a:t>
            </a:r>
          </a:p>
          <a:p>
            <a:endParaRPr lang="fr-FR" sz="2000" b="1" dirty="0" smtClean="0">
              <a:solidFill>
                <a:schemeClr val="bg1"/>
              </a:solidFill>
            </a:endParaRPr>
          </a:p>
          <a:p>
            <a:r>
              <a:rPr lang="fr-FR" sz="2000" b="1" dirty="0" smtClean="0">
                <a:solidFill>
                  <a:schemeClr val="bg1"/>
                </a:solidFill>
              </a:rPr>
              <a:t>DES QUESTIONS ?</a:t>
            </a:r>
            <a:endParaRPr lang="fr-FR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">
  <a:themeElements>
    <a:clrScheme name="CEA">
      <a:dk1>
        <a:sysClr val="windowText" lastClr="000000"/>
      </a:dk1>
      <a:lt1>
        <a:sysClr val="window" lastClr="FFFFFF"/>
      </a:lt1>
      <a:dk2>
        <a:srgbClr val="DC0528"/>
      </a:dk2>
      <a:lt2>
        <a:srgbClr val="96C31E"/>
      </a:lt2>
      <a:accent1>
        <a:srgbClr val="781469"/>
      </a:accent1>
      <a:accent2>
        <a:srgbClr val="F08728"/>
      </a:accent2>
      <a:accent3>
        <a:srgbClr val="FAB45F"/>
      </a:accent3>
      <a:accent4>
        <a:srgbClr val="0091C3"/>
      </a:accent4>
      <a:accent5>
        <a:srgbClr val="006937"/>
      </a:accent5>
      <a:accent6>
        <a:srgbClr val="87000A"/>
      </a:accent6>
      <a:hlink>
        <a:srgbClr val="0000FF"/>
      </a:hlink>
      <a:folHlink>
        <a:srgbClr val="800080"/>
      </a:folHlink>
    </a:clrScheme>
    <a:fontScheme name="CE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</Template>
  <TotalTime>17969</TotalTime>
  <Words>381</Words>
  <Application>Microsoft Office PowerPoint</Application>
  <PresentationFormat>Affichage à l'écran (4:3)</PresentationFormat>
  <Paragraphs>84</Paragraphs>
  <Slides>8</Slides>
  <Notes>1</Notes>
  <HiddenSlides>0</HiddenSlides>
  <MMClips>2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ppt</vt:lpstr>
      <vt:lpstr>Intégration de lois de comportement MFRONT dans EUROPLEXUS (EPX) - Thomas Helfer, Olivier Jamond </vt:lpstr>
      <vt:lpstr>EUROPLEXUS (EPX)</vt:lpstr>
      <vt:lpstr>EPX / MFRONT</vt:lpstr>
      <vt:lpstr>Interface utilisateur</vt:lpstr>
      <vt:lpstr>Cadre de référence?</vt:lpstr>
      <vt:lpstr>Illustrations</vt:lpstr>
      <vt:lpstr>BENCHMARKS et Perspectives</vt:lpstr>
      <vt:lpstr>Direction de l’Energie Nucléaire Direction déléguée aux Activités Nucléaires de Saclay Département de Modélisation des Systèmes et Structures Service Laboratoire</vt:lpstr>
    </vt:vector>
  </TitlesOfParts>
  <Company>CEA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</dc:title>
  <dc:creator>MALET Elodie</dc:creator>
  <cp:lastModifiedBy>ec139664</cp:lastModifiedBy>
  <cp:revision>287</cp:revision>
  <dcterms:created xsi:type="dcterms:W3CDTF">2013-01-04T09:20:57Z</dcterms:created>
  <dcterms:modified xsi:type="dcterms:W3CDTF">2016-05-19T20:15:17Z</dcterms:modified>
</cp:coreProperties>
</file>