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4" r:id="rId2"/>
    <p:sldId id="256" r:id="rId3"/>
    <p:sldId id="265" r:id="rId4"/>
    <p:sldId id="263" r:id="rId5"/>
    <p:sldId id="260" r:id="rId6"/>
    <p:sldId id="257" r:id="rId7"/>
    <p:sldId id="258" r:id="rId8"/>
    <p:sldId id="262" r:id="rId9"/>
    <p:sldId id="261" r:id="rId10"/>
    <p:sldId id="270" r:id="rId11"/>
    <p:sldId id="266"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A6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9" autoAdjust="0"/>
    <p:restoredTop sz="75285" autoAdjust="0"/>
  </p:normalViewPr>
  <p:slideViewPr>
    <p:cSldViewPr snapToGrid="0">
      <p:cViewPr varScale="1">
        <p:scale>
          <a:sx n="59" d="100"/>
          <a:sy n="59" d="100"/>
        </p:scale>
        <p:origin x="78"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EE81A-2F82-4A2D-82E9-9CC888D460E1}" type="datetimeFigureOut">
              <a:rPr lang="en-US" smtClean="0"/>
              <a:t>8/2/2016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5668F0-C970-49A6-97EB-BACD4A066CB2}" type="slidenum">
              <a:rPr lang="en-US" smtClean="0"/>
              <a:t>‹#›</a:t>
            </a:fld>
            <a:endParaRPr lang="en-US"/>
          </a:p>
        </p:txBody>
      </p:sp>
    </p:spTree>
    <p:extLst>
      <p:ext uri="{BB962C8B-B14F-4D97-AF65-F5344CB8AC3E}">
        <p14:creationId xmlns:p14="http://schemas.microsoft.com/office/powerpoint/2010/main" val="313013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5668F0-C970-49A6-97EB-BACD4A066CB2}" type="slidenum">
              <a:rPr lang="en-US" smtClean="0"/>
              <a:t>1</a:t>
            </a:fld>
            <a:endParaRPr lang="en-US"/>
          </a:p>
        </p:txBody>
      </p:sp>
    </p:spTree>
    <p:extLst>
      <p:ext uri="{BB962C8B-B14F-4D97-AF65-F5344CB8AC3E}">
        <p14:creationId xmlns:p14="http://schemas.microsoft.com/office/powerpoint/2010/main" val="3533191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5668F0-C970-49A6-97EB-BACD4A066CB2}" type="slidenum">
              <a:rPr lang="en-US" smtClean="0"/>
              <a:t>12</a:t>
            </a:fld>
            <a:endParaRPr lang="en-US"/>
          </a:p>
        </p:txBody>
      </p:sp>
    </p:spTree>
    <p:extLst>
      <p:ext uri="{BB962C8B-B14F-4D97-AF65-F5344CB8AC3E}">
        <p14:creationId xmlns:p14="http://schemas.microsoft.com/office/powerpoint/2010/main" val="360529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temporal pathway synthesizer is an algorithm</a:t>
            </a:r>
            <a:r>
              <a:rPr lang="en-US" baseline="0" dirty="0" smtClean="0"/>
              <a:t> that looks at the timing of the phosphorylation of proteins.</a:t>
            </a:r>
          </a:p>
          <a:p>
            <a:pPr marL="171450" indent="-171450">
              <a:buFont typeface="Arial" panose="020B0604020202020204" pitchFamily="34" charset="0"/>
              <a:buChar char="•"/>
            </a:pPr>
            <a:r>
              <a:rPr lang="en-US" baseline="0" dirty="0" err="1" smtClean="0"/>
              <a:t>Phosphoproteomic</a:t>
            </a:r>
            <a:r>
              <a:rPr lang="en-US" baseline="0" dirty="0" smtClean="0"/>
              <a:t> data is the phosphorylation data of the proteins obtained through mass spectrometry.</a:t>
            </a:r>
          </a:p>
          <a:p>
            <a:pPr marL="171450" indent="-171450">
              <a:buFont typeface="Arial" panose="020B0604020202020204" pitchFamily="34" charset="0"/>
              <a:buChar char="•"/>
            </a:pPr>
            <a:r>
              <a:rPr lang="en-US" baseline="0" dirty="0" smtClean="0"/>
              <a:t>The osmotic stress response is a salt stress on the cell.</a:t>
            </a:r>
            <a:endParaRPr lang="en-US" dirty="0"/>
          </a:p>
        </p:txBody>
      </p:sp>
      <p:sp>
        <p:nvSpPr>
          <p:cNvPr id="4" name="Slide Number Placeholder 3"/>
          <p:cNvSpPr>
            <a:spLocks noGrp="1"/>
          </p:cNvSpPr>
          <p:nvPr>
            <p:ph type="sldNum" sz="quarter" idx="10"/>
          </p:nvPr>
        </p:nvSpPr>
        <p:spPr/>
        <p:txBody>
          <a:bodyPr/>
          <a:lstStyle/>
          <a:p>
            <a:fld id="{645668F0-C970-49A6-97EB-BACD4A066CB2}" type="slidenum">
              <a:rPr lang="en-US" smtClean="0"/>
              <a:t>2</a:t>
            </a:fld>
            <a:endParaRPr lang="en-US"/>
          </a:p>
        </p:txBody>
      </p:sp>
    </p:spTree>
    <p:extLst>
      <p:ext uri="{BB962C8B-B14F-4D97-AF65-F5344CB8AC3E}">
        <p14:creationId xmlns:p14="http://schemas.microsoft.com/office/powerpoint/2010/main" val="1819221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Protein interactions most often occur through phosphorylation.</a:t>
            </a:r>
          </a:p>
          <a:p>
            <a:pPr marL="171450" indent="-171450">
              <a:buFont typeface="Arial" panose="020B0604020202020204" pitchFamily="34" charset="0"/>
              <a:buChar char="•"/>
            </a:pPr>
            <a:r>
              <a:rPr lang="en-US" dirty="0" smtClean="0"/>
              <a:t>A Phosphate group is added onto the protein via a kinase</a:t>
            </a:r>
          </a:p>
          <a:p>
            <a:pPr marL="171450" indent="-171450">
              <a:buFont typeface="Arial" panose="020B0604020202020204" pitchFamily="34" charset="0"/>
              <a:buChar char="•"/>
            </a:pPr>
            <a:r>
              <a:rPr lang="en-US" dirty="0" smtClean="0"/>
              <a:t>This</a:t>
            </a:r>
            <a:r>
              <a:rPr lang="en-US" baseline="0" dirty="0" smtClean="0"/>
              <a:t> phosphate group often can make this protein change shape.</a:t>
            </a:r>
          </a:p>
          <a:p>
            <a:pPr marL="171450" indent="-171450">
              <a:buFont typeface="Arial" panose="020B0604020202020204" pitchFamily="34" charset="0"/>
              <a:buChar char="•"/>
            </a:pPr>
            <a:r>
              <a:rPr lang="en-US" baseline="0" dirty="0" smtClean="0"/>
              <a:t>Conformational change can allow for the interaction with other proteins, and then cause a cascade of interactions.</a:t>
            </a:r>
            <a:endParaRPr lang="en-US" dirty="0"/>
          </a:p>
        </p:txBody>
      </p:sp>
      <p:sp>
        <p:nvSpPr>
          <p:cNvPr id="4" name="Slide Number Placeholder 3"/>
          <p:cNvSpPr>
            <a:spLocks noGrp="1"/>
          </p:cNvSpPr>
          <p:nvPr>
            <p:ph type="sldNum" sz="quarter" idx="10"/>
          </p:nvPr>
        </p:nvSpPr>
        <p:spPr/>
        <p:txBody>
          <a:bodyPr/>
          <a:lstStyle/>
          <a:p>
            <a:fld id="{645668F0-C970-49A6-97EB-BACD4A066CB2}" type="slidenum">
              <a:rPr lang="en-US" smtClean="0"/>
              <a:t>3</a:t>
            </a:fld>
            <a:endParaRPr lang="en-US"/>
          </a:p>
        </p:txBody>
      </p:sp>
    </p:spTree>
    <p:extLst>
      <p:ext uri="{BB962C8B-B14F-4D97-AF65-F5344CB8AC3E}">
        <p14:creationId xmlns:p14="http://schemas.microsoft.com/office/powerpoint/2010/main" val="1130848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Protein-Protein interactions are often represented by some sort of graph. Where each of the circles here represents some sort of protein, and the lines in between them, called edges, represent an interaction between the two proteins. Interactions can be anything from</a:t>
            </a:r>
            <a:r>
              <a:rPr lang="en-US" baseline="0" dirty="0" smtClean="0"/>
              <a:t> phosphorylation to ubiquitination, but more often than not, the interaction between two proteins is phosphorylation.</a:t>
            </a:r>
            <a:endParaRPr lang="en-US" dirty="0" smtClean="0"/>
          </a:p>
          <a:p>
            <a:pPr marL="171450" indent="-171450">
              <a:buFont typeface="Arial" panose="020B0604020202020204" pitchFamily="34" charset="0"/>
              <a:buChar char="•"/>
            </a:pPr>
            <a:r>
              <a:rPr lang="en-US" dirty="0" smtClean="0"/>
              <a:t>First, there is some kind of stimulus</a:t>
            </a:r>
            <a:r>
              <a:rPr lang="en-US" baseline="0" dirty="0" smtClean="0"/>
              <a:t> to the cell, which binds to these receptor proteins.</a:t>
            </a:r>
          </a:p>
          <a:p>
            <a:pPr marL="171450" indent="-171450">
              <a:buFont typeface="Arial" panose="020B0604020202020204" pitchFamily="34" charset="0"/>
              <a:buChar char="•"/>
            </a:pPr>
            <a:r>
              <a:rPr lang="en-US" baseline="0" dirty="0" smtClean="0"/>
              <a:t>The receptor proteins then most likely interact with proteins within the cell.</a:t>
            </a:r>
          </a:p>
          <a:p>
            <a:pPr marL="171450" indent="-171450">
              <a:buFont typeface="Arial" panose="020B0604020202020204" pitchFamily="34" charset="0"/>
              <a:buChar char="•"/>
            </a:pPr>
            <a:r>
              <a:rPr lang="en-US" baseline="0" dirty="0" smtClean="0"/>
              <a:t>Proteins interact together to produce some specific result</a:t>
            </a:r>
          </a:p>
        </p:txBody>
      </p:sp>
      <p:sp>
        <p:nvSpPr>
          <p:cNvPr id="4" name="Slide Number Placeholder 3"/>
          <p:cNvSpPr>
            <a:spLocks noGrp="1"/>
          </p:cNvSpPr>
          <p:nvPr>
            <p:ph type="sldNum" sz="quarter" idx="10"/>
          </p:nvPr>
        </p:nvSpPr>
        <p:spPr/>
        <p:txBody>
          <a:bodyPr/>
          <a:lstStyle/>
          <a:p>
            <a:fld id="{645668F0-C970-49A6-97EB-BACD4A066CB2}" type="slidenum">
              <a:rPr lang="en-US" smtClean="0"/>
              <a:t>4</a:t>
            </a:fld>
            <a:endParaRPr lang="en-US"/>
          </a:p>
        </p:txBody>
      </p:sp>
    </p:spTree>
    <p:extLst>
      <p:ext uri="{BB962C8B-B14F-4D97-AF65-F5344CB8AC3E}">
        <p14:creationId xmlns:p14="http://schemas.microsoft.com/office/powerpoint/2010/main" val="1632665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First we start with a graph</a:t>
            </a:r>
            <a:r>
              <a:rPr lang="en-US" baseline="0" dirty="0" smtClean="0"/>
              <a:t> with thousands of interactions, that is largely meaningless.</a:t>
            </a:r>
          </a:p>
          <a:p>
            <a:pPr marL="171450" indent="-171450">
              <a:buFont typeface="Arial" panose="020B0604020202020204" pitchFamily="34" charset="0"/>
              <a:buChar char="•"/>
            </a:pPr>
            <a:r>
              <a:rPr lang="en-US" baseline="0" dirty="0" smtClean="0"/>
              <a:t>Then, we have mass spectrometry data for each protein that allows for the inference of various possible networks.</a:t>
            </a:r>
          </a:p>
          <a:p>
            <a:pPr marL="171450" indent="-171450">
              <a:buFont typeface="Arial" panose="020B0604020202020204" pitchFamily="34" charset="0"/>
              <a:buChar char="•"/>
            </a:pPr>
            <a:r>
              <a:rPr lang="en-US" baseline="0" dirty="0" smtClean="0"/>
              <a:t>We use this phosphorylation data to prune a network possibility as given on the right to maximize the prizes of the nodes and minimize edge costs, which is related to reliability.</a:t>
            </a:r>
          </a:p>
          <a:p>
            <a:pPr marL="171450" indent="-171450">
              <a:buFont typeface="Arial" panose="020B0604020202020204" pitchFamily="34" charset="0"/>
              <a:buChar char="•"/>
            </a:pPr>
            <a:r>
              <a:rPr lang="en-US" baseline="0" dirty="0" smtClean="0"/>
              <a:t>Finally, we obtain some undirected coarse network</a:t>
            </a:r>
            <a:endParaRPr lang="en-US" dirty="0"/>
          </a:p>
        </p:txBody>
      </p:sp>
      <p:sp>
        <p:nvSpPr>
          <p:cNvPr id="4" name="Slide Number Placeholder 3"/>
          <p:cNvSpPr>
            <a:spLocks noGrp="1"/>
          </p:cNvSpPr>
          <p:nvPr>
            <p:ph type="sldNum" sz="quarter" idx="10"/>
          </p:nvPr>
        </p:nvSpPr>
        <p:spPr/>
        <p:txBody>
          <a:bodyPr/>
          <a:lstStyle/>
          <a:p>
            <a:fld id="{645668F0-C970-49A6-97EB-BACD4A066CB2}" type="slidenum">
              <a:rPr lang="en-US" smtClean="0"/>
              <a:t>6</a:t>
            </a:fld>
            <a:endParaRPr lang="en-US"/>
          </a:p>
        </p:txBody>
      </p:sp>
    </p:spTree>
    <p:extLst>
      <p:ext uri="{BB962C8B-B14F-4D97-AF65-F5344CB8AC3E}">
        <p14:creationId xmlns:p14="http://schemas.microsoft.com/office/powerpoint/2010/main" val="4107406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X</a:t>
            </a:r>
            <a:r>
              <a:rPr lang="en-US" baseline="0" dirty="0" smtClean="0"/>
              <a:t> and Y axis!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645668F0-C970-49A6-97EB-BACD4A066CB2}" type="slidenum">
              <a:rPr lang="en-US" smtClean="0"/>
              <a:t>7</a:t>
            </a:fld>
            <a:endParaRPr lang="en-US"/>
          </a:p>
        </p:txBody>
      </p:sp>
    </p:spTree>
    <p:extLst>
      <p:ext uri="{BB962C8B-B14F-4D97-AF65-F5344CB8AC3E}">
        <p14:creationId xmlns:p14="http://schemas.microsoft.com/office/powerpoint/2010/main" val="1680283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We started with a large network of 3 thousand plus proteins, and pruned the</a:t>
            </a:r>
            <a:r>
              <a:rPr lang="en-US" baseline="0" dirty="0" smtClean="0"/>
              <a:t> network down sequentially until we obtained something useful.</a:t>
            </a:r>
          </a:p>
          <a:p>
            <a:pPr marL="171450" indent="-171450">
              <a:buFont typeface="Arial" panose="020B0604020202020204" pitchFamily="34" charset="0"/>
              <a:buChar char="•"/>
            </a:pPr>
            <a:r>
              <a:rPr lang="en-US" baseline="0" dirty="0" smtClean="0"/>
              <a:t>Then we checked whether these pathways appear in databases already known, and some of these nodes do.</a:t>
            </a:r>
            <a:endParaRPr lang="en-US" dirty="0"/>
          </a:p>
        </p:txBody>
      </p:sp>
      <p:sp>
        <p:nvSpPr>
          <p:cNvPr id="4" name="Slide Number Placeholder 3"/>
          <p:cNvSpPr>
            <a:spLocks noGrp="1"/>
          </p:cNvSpPr>
          <p:nvPr>
            <p:ph type="sldNum" sz="quarter" idx="10"/>
          </p:nvPr>
        </p:nvSpPr>
        <p:spPr/>
        <p:txBody>
          <a:bodyPr/>
          <a:lstStyle/>
          <a:p>
            <a:fld id="{645668F0-C970-49A6-97EB-BACD4A066CB2}" type="slidenum">
              <a:rPr lang="en-US" smtClean="0"/>
              <a:t>8</a:t>
            </a:fld>
            <a:endParaRPr lang="en-US"/>
          </a:p>
        </p:txBody>
      </p:sp>
    </p:spTree>
    <p:extLst>
      <p:ext uri="{BB962C8B-B14F-4D97-AF65-F5344CB8AC3E}">
        <p14:creationId xmlns:p14="http://schemas.microsoft.com/office/powerpoint/2010/main" val="290463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red highlighted nodes above show the </a:t>
            </a:r>
            <a:endParaRPr lang="en-US" dirty="0"/>
          </a:p>
        </p:txBody>
      </p:sp>
      <p:sp>
        <p:nvSpPr>
          <p:cNvPr id="4" name="Slide Number Placeholder 3"/>
          <p:cNvSpPr>
            <a:spLocks noGrp="1"/>
          </p:cNvSpPr>
          <p:nvPr>
            <p:ph type="sldNum" sz="quarter" idx="10"/>
          </p:nvPr>
        </p:nvSpPr>
        <p:spPr/>
        <p:txBody>
          <a:bodyPr/>
          <a:lstStyle/>
          <a:p>
            <a:fld id="{645668F0-C970-49A6-97EB-BACD4A066CB2}" type="slidenum">
              <a:rPr lang="en-US" smtClean="0"/>
              <a:t>9</a:t>
            </a:fld>
            <a:endParaRPr lang="en-US"/>
          </a:p>
        </p:txBody>
      </p:sp>
    </p:spTree>
    <p:extLst>
      <p:ext uri="{BB962C8B-B14F-4D97-AF65-F5344CB8AC3E}">
        <p14:creationId xmlns:p14="http://schemas.microsoft.com/office/powerpoint/2010/main" val="797849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5668F0-C970-49A6-97EB-BACD4A066CB2}" type="slidenum">
              <a:rPr lang="en-US" smtClean="0"/>
              <a:t>10</a:t>
            </a:fld>
            <a:endParaRPr lang="en-US"/>
          </a:p>
        </p:txBody>
      </p:sp>
    </p:spTree>
    <p:extLst>
      <p:ext uri="{BB962C8B-B14F-4D97-AF65-F5344CB8AC3E}">
        <p14:creationId xmlns:p14="http://schemas.microsoft.com/office/powerpoint/2010/main" val="2318593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403682-CC52-45D2-AAAF-5F1701453637}" type="datetimeFigureOut">
              <a:rPr lang="en-US" smtClean="0"/>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E3685-6908-4487-8F3F-6980827C3432}" type="slidenum">
              <a:rPr lang="en-US" smtClean="0"/>
              <a:t>‹#›</a:t>
            </a:fld>
            <a:endParaRPr lang="en-US"/>
          </a:p>
        </p:txBody>
      </p:sp>
    </p:spTree>
    <p:extLst>
      <p:ext uri="{BB962C8B-B14F-4D97-AF65-F5344CB8AC3E}">
        <p14:creationId xmlns:p14="http://schemas.microsoft.com/office/powerpoint/2010/main" val="1777370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403682-CC52-45D2-AAAF-5F1701453637}" type="datetimeFigureOut">
              <a:rPr lang="en-US" smtClean="0"/>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E3685-6908-4487-8F3F-6980827C3432}" type="slidenum">
              <a:rPr lang="en-US" smtClean="0"/>
              <a:t>‹#›</a:t>
            </a:fld>
            <a:endParaRPr lang="en-US"/>
          </a:p>
        </p:txBody>
      </p:sp>
    </p:spTree>
    <p:extLst>
      <p:ext uri="{BB962C8B-B14F-4D97-AF65-F5344CB8AC3E}">
        <p14:creationId xmlns:p14="http://schemas.microsoft.com/office/powerpoint/2010/main" val="2270711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403682-CC52-45D2-AAAF-5F1701453637}" type="datetimeFigureOut">
              <a:rPr lang="en-US" smtClean="0"/>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E3685-6908-4487-8F3F-6980827C3432}" type="slidenum">
              <a:rPr lang="en-US" smtClean="0"/>
              <a:t>‹#›</a:t>
            </a:fld>
            <a:endParaRPr lang="en-US"/>
          </a:p>
        </p:txBody>
      </p:sp>
    </p:spTree>
    <p:extLst>
      <p:ext uri="{BB962C8B-B14F-4D97-AF65-F5344CB8AC3E}">
        <p14:creationId xmlns:p14="http://schemas.microsoft.com/office/powerpoint/2010/main" val="1739025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403682-CC52-45D2-AAAF-5F1701453637}" type="datetimeFigureOut">
              <a:rPr lang="en-US" smtClean="0"/>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E3685-6908-4487-8F3F-6980827C3432}" type="slidenum">
              <a:rPr lang="en-US" smtClean="0"/>
              <a:t>‹#›</a:t>
            </a:fld>
            <a:endParaRPr lang="en-US"/>
          </a:p>
        </p:txBody>
      </p:sp>
    </p:spTree>
    <p:extLst>
      <p:ext uri="{BB962C8B-B14F-4D97-AF65-F5344CB8AC3E}">
        <p14:creationId xmlns:p14="http://schemas.microsoft.com/office/powerpoint/2010/main" val="508919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403682-CC52-45D2-AAAF-5F1701453637}" type="datetimeFigureOut">
              <a:rPr lang="en-US" smtClean="0"/>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DE3685-6908-4487-8F3F-6980827C3432}" type="slidenum">
              <a:rPr lang="en-US" smtClean="0"/>
              <a:t>‹#›</a:t>
            </a:fld>
            <a:endParaRPr lang="en-US"/>
          </a:p>
        </p:txBody>
      </p:sp>
    </p:spTree>
    <p:extLst>
      <p:ext uri="{BB962C8B-B14F-4D97-AF65-F5344CB8AC3E}">
        <p14:creationId xmlns:p14="http://schemas.microsoft.com/office/powerpoint/2010/main" val="2404127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403682-CC52-45D2-AAAF-5F1701453637}" type="datetimeFigureOut">
              <a:rPr lang="en-US" smtClean="0"/>
              <a:t>8/2/2016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DE3685-6908-4487-8F3F-6980827C3432}" type="slidenum">
              <a:rPr lang="en-US" smtClean="0"/>
              <a:t>‹#›</a:t>
            </a:fld>
            <a:endParaRPr lang="en-US"/>
          </a:p>
        </p:txBody>
      </p:sp>
    </p:spTree>
    <p:extLst>
      <p:ext uri="{BB962C8B-B14F-4D97-AF65-F5344CB8AC3E}">
        <p14:creationId xmlns:p14="http://schemas.microsoft.com/office/powerpoint/2010/main" val="4027062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403682-CC52-45D2-AAAF-5F1701453637}" type="datetimeFigureOut">
              <a:rPr lang="en-US" smtClean="0"/>
              <a:t>8/2/2016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DE3685-6908-4487-8F3F-6980827C3432}" type="slidenum">
              <a:rPr lang="en-US" smtClean="0"/>
              <a:t>‹#›</a:t>
            </a:fld>
            <a:endParaRPr lang="en-US"/>
          </a:p>
        </p:txBody>
      </p:sp>
    </p:spTree>
    <p:extLst>
      <p:ext uri="{BB962C8B-B14F-4D97-AF65-F5344CB8AC3E}">
        <p14:creationId xmlns:p14="http://schemas.microsoft.com/office/powerpoint/2010/main" val="34397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403682-CC52-45D2-AAAF-5F1701453637}" type="datetimeFigureOut">
              <a:rPr lang="en-US" smtClean="0"/>
              <a:t>8/2/2016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DE3685-6908-4487-8F3F-6980827C3432}" type="slidenum">
              <a:rPr lang="en-US" smtClean="0"/>
              <a:t>‹#›</a:t>
            </a:fld>
            <a:endParaRPr lang="en-US"/>
          </a:p>
        </p:txBody>
      </p:sp>
    </p:spTree>
    <p:extLst>
      <p:ext uri="{BB962C8B-B14F-4D97-AF65-F5344CB8AC3E}">
        <p14:creationId xmlns:p14="http://schemas.microsoft.com/office/powerpoint/2010/main" val="4146997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403682-CC52-45D2-AAAF-5F1701453637}" type="datetimeFigureOut">
              <a:rPr lang="en-US" smtClean="0"/>
              <a:t>8/2/2016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DE3685-6908-4487-8F3F-6980827C3432}" type="slidenum">
              <a:rPr lang="en-US" smtClean="0"/>
              <a:t>‹#›</a:t>
            </a:fld>
            <a:endParaRPr lang="en-US"/>
          </a:p>
        </p:txBody>
      </p:sp>
    </p:spTree>
    <p:extLst>
      <p:ext uri="{BB962C8B-B14F-4D97-AF65-F5344CB8AC3E}">
        <p14:creationId xmlns:p14="http://schemas.microsoft.com/office/powerpoint/2010/main" val="306050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403682-CC52-45D2-AAAF-5F1701453637}" type="datetimeFigureOut">
              <a:rPr lang="en-US" smtClean="0"/>
              <a:t>8/2/2016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DE3685-6908-4487-8F3F-6980827C3432}" type="slidenum">
              <a:rPr lang="en-US" smtClean="0"/>
              <a:t>‹#›</a:t>
            </a:fld>
            <a:endParaRPr lang="en-US"/>
          </a:p>
        </p:txBody>
      </p:sp>
    </p:spTree>
    <p:extLst>
      <p:ext uri="{BB962C8B-B14F-4D97-AF65-F5344CB8AC3E}">
        <p14:creationId xmlns:p14="http://schemas.microsoft.com/office/powerpoint/2010/main" val="1000018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403682-CC52-45D2-AAAF-5F1701453637}" type="datetimeFigureOut">
              <a:rPr lang="en-US" smtClean="0"/>
              <a:t>8/2/2016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DE3685-6908-4487-8F3F-6980827C3432}" type="slidenum">
              <a:rPr lang="en-US" smtClean="0"/>
              <a:t>‹#›</a:t>
            </a:fld>
            <a:endParaRPr lang="en-US"/>
          </a:p>
        </p:txBody>
      </p:sp>
    </p:spTree>
    <p:extLst>
      <p:ext uri="{BB962C8B-B14F-4D97-AF65-F5344CB8AC3E}">
        <p14:creationId xmlns:p14="http://schemas.microsoft.com/office/powerpoint/2010/main" val="580096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403682-CC52-45D2-AAAF-5F1701453637}" type="datetimeFigureOut">
              <a:rPr lang="en-US" smtClean="0"/>
              <a:t>8/2/2016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DE3685-6908-4487-8F3F-6980827C3432}" type="slidenum">
              <a:rPr lang="en-US" smtClean="0"/>
              <a:t>‹#›</a:t>
            </a:fld>
            <a:endParaRPr lang="en-US"/>
          </a:p>
        </p:txBody>
      </p:sp>
    </p:spTree>
    <p:extLst>
      <p:ext uri="{BB962C8B-B14F-4D97-AF65-F5344CB8AC3E}">
        <p14:creationId xmlns:p14="http://schemas.microsoft.com/office/powerpoint/2010/main" val="3981842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08063"/>
            <a:ext cx="12192000" cy="2382837"/>
          </a:xfrm>
        </p:spPr>
        <p:txBody>
          <a:bodyPr>
            <a:normAutofit fontScale="90000"/>
          </a:bodyPr>
          <a:lstStyle/>
          <a:p>
            <a:r>
              <a:rPr lang="en-US" sz="7300" dirty="0"/>
              <a:t>Temporal phosphorylation and network analysis of yeast signaling</a:t>
            </a:r>
            <a:r>
              <a:rPr lang="en-US" dirty="0"/>
              <a:t/>
            </a:r>
            <a:br>
              <a:rPr lang="en-US" dirty="0"/>
            </a:br>
            <a:endParaRPr lang="en-US" dirty="0"/>
          </a:p>
        </p:txBody>
      </p:sp>
      <p:sp>
        <p:nvSpPr>
          <p:cNvPr id="3" name="Subtitle 2"/>
          <p:cNvSpPr>
            <a:spLocks noGrp="1"/>
          </p:cNvSpPr>
          <p:nvPr>
            <p:ph type="subTitle" idx="1"/>
          </p:nvPr>
        </p:nvSpPr>
        <p:spPr>
          <a:xfrm>
            <a:off x="952500" y="2836718"/>
            <a:ext cx="10287000" cy="3273136"/>
          </a:xfrm>
        </p:spPr>
        <p:txBody>
          <a:bodyPr>
            <a:noAutofit/>
          </a:bodyPr>
          <a:lstStyle/>
          <a:p>
            <a:pPr algn="l"/>
            <a:r>
              <a:rPr lang="en-US" sz="3200" dirty="0" smtClean="0"/>
              <a:t>Speaker: Dylan Cronin</a:t>
            </a:r>
          </a:p>
          <a:p>
            <a:pPr algn="l"/>
            <a:r>
              <a:rPr lang="en-US" sz="3200" dirty="0" smtClean="0"/>
              <a:t>Home Institution: Bowling Green State University</a:t>
            </a:r>
          </a:p>
          <a:p>
            <a:pPr algn="l"/>
            <a:r>
              <a:rPr lang="en-US" sz="3200" dirty="0" smtClean="0"/>
              <a:t>Mentors: </a:t>
            </a:r>
            <a:r>
              <a:rPr lang="en-US" sz="3200" dirty="0"/>
              <a:t>Dr. Anthony </a:t>
            </a:r>
            <a:r>
              <a:rPr lang="en-US" sz="3200" dirty="0" err="1" smtClean="0"/>
              <a:t>Gitter</a:t>
            </a:r>
            <a:r>
              <a:rPr lang="en-US" sz="3200" dirty="0" smtClean="0"/>
              <a:t> and </a:t>
            </a:r>
            <a:r>
              <a:rPr lang="en-US" sz="3200" dirty="0" err="1" smtClean="0"/>
              <a:t>Nafisah</a:t>
            </a:r>
            <a:r>
              <a:rPr lang="en-US" sz="3200" dirty="0" smtClean="0"/>
              <a:t> Islam</a:t>
            </a:r>
          </a:p>
          <a:p>
            <a:pPr algn="l"/>
            <a:r>
              <a:rPr lang="en-US" sz="3200" dirty="0" smtClean="0"/>
              <a:t>Date: August 3, 2016</a:t>
            </a:r>
          </a:p>
          <a:p>
            <a:pPr algn="l"/>
            <a:r>
              <a:rPr lang="en-US" sz="3200" dirty="0" smtClean="0"/>
              <a:t>Department of Biostatistics and Medical Informatics at the University of Wisconsin-Madison</a:t>
            </a:r>
            <a:endParaRPr lang="en-US" sz="3200" dirty="0"/>
          </a:p>
        </p:txBody>
      </p:sp>
    </p:spTree>
    <p:extLst>
      <p:ext uri="{BB962C8B-B14F-4D97-AF65-F5344CB8AC3E}">
        <p14:creationId xmlns:p14="http://schemas.microsoft.com/office/powerpoint/2010/main" val="39167724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1677" y="8569"/>
            <a:ext cx="10830324" cy="6849431"/>
          </a:xfrm>
          <a:prstGeom prst="rect">
            <a:avLst/>
          </a:prstGeom>
        </p:spPr>
      </p:pic>
      <p:sp>
        <p:nvSpPr>
          <p:cNvPr id="2" name="Title 1"/>
          <p:cNvSpPr>
            <a:spLocks noGrp="1"/>
          </p:cNvSpPr>
          <p:nvPr>
            <p:ph type="title"/>
          </p:nvPr>
        </p:nvSpPr>
        <p:spPr>
          <a:xfrm>
            <a:off x="0" y="0"/>
            <a:ext cx="10515600" cy="1325563"/>
          </a:xfrm>
        </p:spPr>
        <p:txBody>
          <a:bodyPr/>
          <a:lstStyle/>
          <a:p>
            <a:r>
              <a:rPr lang="en-US" dirty="0" smtClean="0"/>
              <a:t>Final Network</a:t>
            </a:r>
            <a:endParaRPr lang="en-US" dirty="0"/>
          </a:p>
        </p:txBody>
      </p:sp>
      <p:sp>
        <p:nvSpPr>
          <p:cNvPr id="6" name="Diamond 5"/>
          <p:cNvSpPr/>
          <p:nvPr/>
        </p:nvSpPr>
        <p:spPr>
          <a:xfrm>
            <a:off x="66197" y="5010938"/>
            <a:ext cx="360218" cy="360218"/>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11683" y="4936889"/>
            <a:ext cx="2493819" cy="584775"/>
          </a:xfrm>
          <a:prstGeom prst="rect">
            <a:avLst/>
          </a:prstGeom>
          <a:noFill/>
        </p:spPr>
        <p:txBody>
          <a:bodyPr wrap="square" rtlCol="0">
            <a:spAutoFit/>
          </a:bodyPr>
          <a:lstStyle/>
          <a:p>
            <a:r>
              <a:rPr lang="en-US" sz="1600" dirty="0" smtClean="0"/>
              <a:t>Found In Literature for Osmotic Stress Response</a:t>
            </a:r>
            <a:endParaRPr lang="en-US" sz="1600" dirty="0"/>
          </a:p>
        </p:txBody>
      </p:sp>
      <p:sp>
        <p:nvSpPr>
          <p:cNvPr id="9" name="Right Arrow 8"/>
          <p:cNvSpPr/>
          <p:nvPr/>
        </p:nvSpPr>
        <p:spPr>
          <a:xfrm>
            <a:off x="530983" y="5729573"/>
            <a:ext cx="374074" cy="1385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Oval 9"/>
          <p:cNvSpPr/>
          <p:nvPr/>
        </p:nvSpPr>
        <p:spPr>
          <a:xfrm>
            <a:off x="931889" y="5660299"/>
            <a:ext cx="443345" cy="27709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p:cNvSpPr txBox="1"/>
          <p:nvPr/>
        </p:nvSpPr>
        <p:spPr>
          <a:xfrm>
            <a:off x="1365914" y="5561214"/>
            <a:ext cx="2438012" cy="584775"/>
          </a:xfrm>
          <a:prstGeom prst="rect">
            <a:avLst/>
          </a:prstGeom>
          <a:noFill/>
        </p:spPr>
        <p:txBody>
          <a:bodyPr wrap="square" rtlCol="0">
            <a:spAutoFit/>
          </a:bodyPr>
          <a:lstStyle/>
          <a:p>
            <a:r>
              <a:rPr lang="en-US" sz="1600" dirty="0" smtClean="0"/>
              <a:t>Gradient of Increasing Phosphorylation Intensity</a:t>
            </a:r>
            <a:endParaRPr lang="en-US" sz="1600" dirty="0"/>
          </a:p>
        </p:txBody>
      </p:sp>
      <p:sp>
        <p:nvSpPr>
          <p:cNvPr id="12" name="Oval 11"/>
          <p:cNvSpPr/>
          <p:nvPr/>
        </p:nvSpPr>
        <p:spPr>
          <a:xfrm>
            <a:off x="36563" y="6142407"/>
            <a:ext cx="460274" cy="286938"/>
          </a:xfrm>
          <a:prstGeom prst="ellipse">
            <a:avLst/>
          </a:prstGeom>
          <a:solidFill>
            <a:srgbClr val="50A6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51194" y="6149380"/>
            <a:ext cx="2850963" cy="338554"/>
          </a:xfrm>
          <a:prstGeom prst="rect">
            <a:avLst/>
          </a:prstGeom>
          <a:noFill/>
        </p:spPr>
        <p:txBody>
          <a:bodyPr wrap="square" rtlCol="0">
            <a:spAutoFit/>
          </a:bodyPr>
          <a:lstStyle/>
          <a:p>
            <a:r>
              <a:rPr lang="en-US" sz="1600" dirty="0" smtClean="0"/>
              <a:t>Non-Phosphorylated Protein</a:t>
            </a:r>
            <a:endParaRPr lang="en-US" sz="1600" dirty="0"/>
          </a:p>
        </p:txBody>
      </p:sp>
      <p:sp>
        <p:nvSpPr>
          <p:cNvPr id="14" name="Oval 13"/>
          <p:cNvSpPr/>
          <p:nvPr/>
        </p:nvSpPr>
        <p:spPr>
          <a:xfrm>
            <a:off x="31925" y="5660299"/>
            <a:ext cx="443345" cy="27709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04174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Proteins interact with one another through phosphorylation.</a:t>
            </a:r>
          </a:p>
          <a:p>
            <a:r>
              <a:rPr lang="en-US" dirty="0" smtClean="0"/>
              <a:t>A cascade of protein interactions results from a particular stimulus to the cell.</a:t>
            </a:r>
          </a:p>
          <a:p>
            <a:r>
              <a:rPr lang="en-US" dirty="0" smtClean="0"/>
              <a:t>The methods used resulted in a network consistent, in many respects, with the signaling pathways found in literature, and produced new interactions that need to be investigated further. </a:t>
            </a:r>
          </a:p>
          <a:p>
            <a:endParaRPr lang="en-US" dirty="0"/>
          </a:p>
        </p:txBody>
      </p:sp>
    </p:spTree>
    <p:extLst>
      <p:ext uri="{BB962C8B-B14F-4D97-AF65-F5344CB8AC3E}">
        <p14:creationId xmlns:p14="http://schemas.microsoft.com/office/powerpoint/2010/main" val="42570096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405" y="157307"/>
            <a:ext cx="10515600" cy="1325563"/>
          </a:xfrm>
        </p:spPr>
        <p:txBody>
          <a:bodyPr/>
          <a:lstStyle/>
          <a:p>
            <a:r>
              <a:rPr lang="en-US" dirty="0" smtClean="0"/>
              <a:t>Acknowledgments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405" y="1646426"/>
            <a:ext cx="4338582" cy="200847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5" y="4225636"/>
            <a:ext cx="4301559" cy="1759528"/>
          </a:xfrm>
          <a:prstGeom prst="rect">
            <a:avLst/>
          </a:prstGeom>
        </p:spPr>
      </p:pic>
      <p:pic>
        <p:nvPicPr>
          <p:cNvPr id="6" name="Picture 5"/>
          <p:cNvPicPr>
            <a:picLocks noChangeAspect="1"/>
          </p:cNvPicPr>
          <p:nvPr/>
        </p:nvPicPr>
        <p:blipFill>
          <a:blip r:embed="rId5"/>
          <a:stretch>
            <a:fillRect/>
          </a:stretch>
        </p:blipFill>
        <p:spPr>
          <a:xfrm>
            <a:off x="6096277" y="271329"/>
            <a:ext cx="4225359" cy="3383573"/>
          </a:xfrm>
          <a:prstGeom prst="rect">
            <a:avLst/>
          </a:prstGeom>
        </p:spPr>
      </p:pic>
      <p:sp>
        <p:nvSpPr>
          <p:cNvPr id="7" name="TextBox 6"/>
          <p:cNvSpPr txBox="1"/>
          <p:nvPr/>
        </p:nvSpPr>
        <p:spPr>
          <a:xfrm>
            <a:off x="6096277" y="4225636"/>
            <a:ext cx="6469875" cy="2123658"/>
          </a:xfrm>
          <a:prstGeom prst="rect">
            <a:avLst/>
          </a:prstGeom>
          <a:noFill/>
        </p:spPr>
        <p:txBody>
          <a:bodyPr wrap="square" rtlCol="0">
            <a:spAutoFit/>
          </a:bodyPr>
          <a:lstStyle/>
          <a:p>
            <a:r>
              <a:rPr lang="en-US" sz="2200" dirty="0" smtClean="0"/>
              <a:t>Dr. Anthony </a:t>
            </a:r>
            <a:r>
              <a:rPr lang="en-US" sz="2200" dirty="0" err="1" smtClean="0"/>
              <a:t>Gitter</a:t>
            </a:r>
            <a:endParaRPr lang="en-US" sz="2200" dirty="0" smtClean="0"/>
          </a:p>
          <a:p>
            <a:r>
              <a:rPr lang="en-US" sz="2200" dirty="0" err="1" smtClean="0"/>
              <a:t>Nafisah</a:t>
            </a:r>
            <a:r>
              <a:rPr lang="en-US" sz="2200" dirty="0" smtClean="0"/>
              <a:t> Islam</a:t>
            </a:r>
          </a:p>
          <a:p>
            <a:r>
              <a:rPr lang="en-US" sz="2200" dirty="0" smtClean="0"/>
              <a:t>Dr. Amber Smith</a:t>
            </a:r>
          </a:p>
          <a:p>
            <a:r>
              <a:rPr lang="en-US" sz="2200" dirty="0" smtClean="0"/>
              <a:t>Whitney Sweeney</a:t>
            </a:r>
          </a:p>
          <a:p>
            <a:r>
              <a:rPr lang="en-US" sz="2200" dirty="0" smtClean="0"/>
              <a:t>Department of Biostatistics and Medical Informatics</a:t>
            </a:r>
          </a:p>
          <a:p>
            <a:r>
              <a:rPr lang="en-US" altLang="en-US" sz="2200" dirty="0"/>
              <a:t>Center for Predictive Computational Phenotyping</a:t>
            </a:r>
            <a:endParaRPr lang="en-US" sz="2200" dirty="0"/>
          </a:p>
        </p:txBody>
      </p:sp>
    </p:spTree>
    <p:extLst>
      <p:ext uri="{BB962C8B-B14F-4D97-AF65-F5344CB8AC3E}">
        <p14:creationId xmlns:p14="http://schemas.microsoft.com/office/powerpoint/2010/main" val="532884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altLang="en-US" dirty="0" smtClean="0"/>
              <a:t>1. </a:t>
            </a:r>
            <a:r>
              <a:rPr lang="en-US" altLang="en-US" dirty="0" err="1" smtClean="0"/>
              <a:t>Chasman</a:t>
            </a:r>
            <a:r>
              <a:rPr lang="en-US" altLang="en-US" dirty="0"/>
              <a:t>, Deborah et al. “Pathway connectivity and signaling coordination in the yeast stress-activated signaling network.” </a:t>
            </a:r>
            <a:r>
              <a:rPr lang="en-US" altLang="en-US" i="1" dirty="0" err="1"/>
              <a:t>Mol</a:t>
            </a:r>
            <a:r>
              <a:rPr lang="en-US" altLang="en-US" i="1" dirty="0"/>
              <a:t> </a:t>
            </a:r>
            <a:r>
              <a:rPr lang="en-US" altLang="en-US" i="1" dirty="0" err="1"/>
              <a:t>Syst</a:t>
            </a:r>
            <a:r>
              <a:rPr lang="en-US" altLang="en-US" i="1" dirty="0"/>
              <a:t> Biol</a:t>
            </a:r>
            <a:r>
              <a:rPr lang="en-US" altLang="en-US" dirty="0"/>
              <a:t>. (2014) 10: 759</a:t>
            </a:r>
            <a:r>
              <a:rPr lang="en-US" altLang="en-US" i="1" dirty="0" smtClean="0"/>
              <a:t>.</a:t>
            </a:r>
            <a:endParaRPr lang="en-US" altLang="en-US" dirty="0" smtClean="0"/>
          </a:p>
          <a:p>
            <a:pPr marL="0" indent="0">
              <a:buNone/>
            </a:pPr>
            <a:r>
              <a:rPr lang="en-US" altLang="en-US" dirty="0" smtClean="0"/>
              <a:t>2. </a:t>
            </a:r>
            <a:r>
              <a:rPr lang="en-US" altLang="en-US" dirty="0" err="1" smtClean="0"/>
              <a:t>Koskal</a:t>
            </a:r>
            <a:r>
              <a:rPr lang="en-US" altLang="en-US" dirty="0"/>
              <a:t>, Ali Sinan et al. “Synthesizing Signaling Pathways from Temporal </a:t>
            </a:r>
            <a:r>
              <a:rPr lang="en-US" altLang="en-US" dirty="0" err="1"/>
              <a:t>Phosphoproteomic</a:t>
            </a:r>
            <a:r>
              <a:rPr lang="en-US" altLang="en-US" dirty="0"/>
              <a:t> Data.” Unpublished</a:t>
            </a:r>
            <a:r>
              <a:rPr lang="en-US" altLang="en-US" dirty="0" smtClean="0"/>
              <a:t>.</a:t>
            </a:r>
          </a:p>
          <a:p>
            <a:pPr marL="0" indent="0">
              <a:buNone/>
            </a:pPr>
            <a:r>
              <a:rPr lang="en-US" altLang="en-US" dirty="0" smtClean="0"/>
              <a:t>3. </a:t>
            </a:r>
            <a:r>
              <a:rPr lang="en-US" altLang="en-US" dirty="0" err="1" smtClean="0"/>
              <a:t>Tuncbag</a:t>
            </a:r>
            <a:r>
              <a:rPr lang="en-US" altLang="en-US" dirty="0"/>
              <a:t>, </a:t>
            </a:r>
            <a:r>
              <a:rPr lang="en-US" altLang="en-US" dirty="0" err="1"/>
              <a:t>Nurcan</a:t>
            </a:r>
            <a:r>
              <a:rPr lang="en-US" altLang="en-US" dirty="0"/>
              <a:t>, et al. "Network-Based Interpretation of Diverse High-Throughput Datasets through the Omics Integrator Software Package." </a:t>
            </a:r>
            <a:r>
              <a:rPr lang="en-US" altLang="en-US" i="1" dirty="0" err="1"/>
              <a:t>PLoS</a:t>
            </a:r>
            <a:r>
              <a:rPr lang="en-US" altLang="en-US" i="1" dirty="0"/>
              <a:t> </a:t>
            </a:r>
            <a:r>
              <a:rPr lang="en-US" altLang="en-US" i="1" dirty="0" err="1"/>
              <a:t>Comput</a:t>
            </a:r>
            <a:r>
              <a:rPr lang="en-US" altLang="en-US" i="1" dirty="0"/>
              <a:t> </a:t>
            </a:r>
            <a:r>
              <a:rPr lang="en-US" altLang="en-US" i="1" dirty="0" err="1"/>
              <a:t>Biol</a:t>
            </a:r>
            <a:r>
              <a:rPr lang="en-US" altLang="en-US" dirty="0"/>
              <a:t> 12.4 (2016): e1004879.</a:t>
            </a:r>
          </a:p>
          <a:p>
            <a:pPr marL="0" indent="0">
              <a:buNone/>
            </a:pPr>
            <a:endParaRPr lang="en-US" altLang="en-US" dirty="0"/>
          </a:p>
          <a:p>
            <a:endParaRPr lang="en-US" dirty="0"/>
          </a:p>
        </p:txBody>
      </p:sp>
    </p:spTree>
    <p:extLst>
      <p:ext uri="{BB962C8B-B14F-4D97-AF65-F5344CB8AC3E}">
        <p14:creationId xmlns:p14="http://schemas.microsoft.com/office/powerpoint/2010/main" val="56684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9218" y="2623417"/>
            <a:ext cx="4468091" cy="1325563"/>
          </a:xfrm>
        </p:spPr>
        <p:txBody>
          <a:bodyPr>
            <a:normAutofit/>
          </a:bodyPr>
          <a:lstStyle/>
          <a:p>
            <a:r>
              <a:rPr lang="en-US" sz="7200" dirty="0" smtClean="0"/>
              <a:t>Questions?</a:t>
            </a:r>
            <a:endParaRPr lang="en-US" sz="7200" dirty="0"/>
          </a:p>
        </p:txBody>
      </p:sp>
    </p:spTree>
    <p:extLst>
      <p:ext uri="{BB962C8B-B14F-4D97-AF65-F5344CB8AC3E}">
        <p14:creationId xmlns:p14="http://schemas.microsoft.com/office/powerpoint/2010/main" val="4120030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958" y="3881605"/>
            <a:ext cx="9144000" cy="2387600"/>
          </a:xfrm>
        </p:spPr>
        <p:txBody>
          <a:bodyPr>
            <a:normAutofit fontScale="90000"/>
          </a:bodyPr>
          <a:lstStyle/>
          <a:p>
            <a:r>
              <a:rPr lang="en-US" altLang="en-US" dirty="0" smtClean="0"/>
              <a:t>Is the Temporal Pathway Synthesizer effective in using temporal </a:t>
            </a:r>
            <a:r>
              <a:rPr lang="en-US" altLang="en-US" dirty="0" err="1" smtClean="0"/>
              <a:t>phosphoproteomic</a:t>
            </a:r>
            <a:r>
              <a:rPr lang="en-US" altLang="en-US" dirty="0" smtClean="0"/>
              <a:t> data to determine the osmotic stress response protein signaling pathway in yeast?</a:t>
            </a:r>
            <a:br>
              <a:rPr lang="en-US" altLang="en-US" dirty="0" smtClean="0"/>
            </a:br>
            <a:endParaRPr lang="en-US" dirty="0"/>
          </a:p>
        </p:txBody>
      </p:sp>
    </p:spTree>
    <p:extLst>
      <p:ext uri="{BB962C8B-B14F-4D97-AF65-F5344CB8AC3E}">
        <p14:creationId xmlns:p14="http://schemas.microsoft.com/office/powerpoint/2010/main" val="77266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052" y="258418"/>
            <a:ext cx="11793416" cy="1325563"/>
          </a:xfrm>
        </p:spPr>
        <p:txBody>
          <a:bodyPr/>
          <a:lstStyle/>
          <a:p>
            <a:r>
              <a:rPr lang="en-US" dirty="0" smtClean="0"/>
              <a:t>How do proteins interact with one another?</a:t>
            </a:r>
            <a:endParaRPr lang="en-US" dirty="0"/>
          </a:p>
        </p:txBody>
      </p:sp>
      <p:sp>
        <p:nvSpPr>
          <p:cNvPr id="4" name="Oval 3"/>
          <p:cNvSpPr/>
          <p:nvPr/>
        </p:nvSpPr>
        <p:spPr>
          <a:xfrm>
            <a:off x="1992922" y="3858658"/>
            <a:ext cx="1090247" cy="844061"/>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258907" y="3992191"/>
            <a:ext cx="1723293" cy="57699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879730" y="3490006"/>
            <a:ext cx="3059723" cy="646331"/>
          </a:xfrm>
          <a:prstGeom prst="rect">
            <a:avLst/>
          </a:prstGeom>
          <a:noFill/>
        </p:spPr>
        <p:txBody>
          <a:bodyPr wrap="square" rtlCol="0">
            <a:spAutoFit/>
          </a:bodyPr>
          <a:lstStyle/>
          <a:p>
            <a:r>
              <a:rPr lang="en-US" sz="3600" dirty="0" smtClean="0"/>
              <a:t>Kinase</a:t>
            </a:r>
            <a:endParaRPr lang="en-US" sz="3600" dirty="0"/>
          </a:p>
        </p:txBody>
      </p:sp>
      <p:sp>
        <p:nvSpPr>
          <p:cNvPr id="10" name="Oval 9"/>
          <p:cNvSpPr/>
          <p:nvPr/>
        </p:nvSpPr>
        <p:spPr>
          <a:xfrm>
            <a:off x="3083169" y="2313529"/>
            <a:ext cx="832338" cy="57758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ATP</a:t>
            </a:r>
            <a:endParaRPr lang="en-US" dirty="0"/>
          </a:p>
        </p:txBody>
      </p:sp>
      <p:sp>
        <p:nvSpPr>
          <p:cNvPr id="33" name="Curved Up Arrow 32"/>
          <p:cNvSpPr/>
          <p:nvPr/>
        </p:nvSpPr>
        <p:spPr>
          <a:xfrm>
            <a:off x="3370382" y="2891113"/>
            <a:ext cx="4788879" cy="1282303"/>
          </a:xfrm>
          <a:prstGeom prst="curved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34" name="Oval 33"/>
          <p:cNvSpPr/>
          <p:nvPr/>
        </p:nvSpPr>
        <p:spPr>
          <a:xfrm>
            <a:off x="7426569" y="2306047"/>
            <a:ext cx="832338" cy="57758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ADP</a:t>
            </a:r>
            <a:endParaRPr lang="en-US" dirty="0"/>
          </a:p>
        </p:txBody>
      </p:sp>
      <p:sp>
        <p:nvSpPr>
          <p:cNvPr id="35" name="Right Arrow 34"/>
          <p:cNvSpPr/>
          <p:nvPr/>
        </p:nvSpPr>
        <p:spPr>
          <a:xfrm>
            <a:off x="3083169" y="3992191"/>
            <a:ext cx="5175738" cy="628469"/>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8" idx="0"/>
          </p:cNvCxnSpPr>
          <p:nvPr/>
        </p:nvCxnSpPr>
        <p:spPr>
          <a:xfrm flipV="1">
            <a:off x="9120554" y="3634154"/>
            <a:ext cx="0" cy="358037"/>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8886091" y="3141538"/>
            <a:ext cx="468923" cy="49261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endParaRPr lang="en-US" dirty="0">
              <a:solidFill>
                <a:schemeClr val="tx1"/>
              </a:solidFill>
            </a:endParaRPr>
          </a:p>
        </p:txBody>
      </p:sp>
      <p:sp>
        <p:nvSpPr>
          <p:cNvPr id="39" name="TextBox 38"/>
          <p:cNvSpPr txBox="1"/>
          <p:nvPr/>
        </p:nvSpPr>
        <p:spPr>
          <a:xfrm>
            <a:off x="967155" y="3992191"/>
            <a:ext cx="1477107" cy="646331"/>
          </a:xfrm>
          <a:prstGeom prst="rect">
            <a:avLst/>
          </a:prstGeom>
          <a:noFill/>
        </p:spPr>
        <p:txBody>
          <a:bodyPr wrap="square" rtlCol="0">
            <a:spAutoFit/>
          </a:bodyPr>
          <a:lstStyle/>
          <a:p>
            <a:r>
              <a:rPr lang="en-US" sz="3600" dirty="0" smtClean="0"/>
              <a:t>OFF</a:t>
            </a:r>
            <a:endParaRPr lang="en-US" sz="3600" dirty="0"/>
          </a:p>
        </p:txBody>
      </p:sp>
      <p:sp>
        <p:nvSpPr>
          <p:cNvPr id="40" name="TextBox 39"/>
          <p:cNvSpPr txBox="1"/>
          <p:nvPr/>
        </p:nvSpPr>
        <p:spPr>
          <a:xfrm>
            <a:off x="10081846" y="3966453"/>
            <a:ext cx="1477107" cy="646331"/>
          </a:xfrm>
          <a:prstGeom prst="rect">
            <a:avLst/>
          </a:prstGeom>
          <a:noFill/>
        </p:spPr>
        <p:txBody>
          <a:bodyPr wrap="square" rtlCol="0">
            <a:spAutoFit/>
          </a:bodyPr>
          <a:lstStyle/>
          <a:p>
            <a:r>
              <a:rPr lang="en-US" sz="3600" dirty="0" smtClean="0"/>
              <a:t>ON</a:t>
            </a:r>
            <a:endParaRPr lang="en-US" sz="3600" dirty="0"/>
          </a:p>
        </p:txBody>
      </p:sp>
    </p:spTree>
    <p:extLst>
      <p:ext uri="{BB962C8B-B14F-4D97-AF65-F5344CB8AC3E}">
        <p14:creationId xmlns:p14="http://schemas.microsoft.com/office/powerpoint/2010/main" val="385490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3.75E-6 -0.00672 L 0.20026 0.03819 C 0.2418 0.04838 0.30443 0.05393 0.37019 0.05393 C 0.44493 0.05393 0.50482 0.04838 0.54636 0.03819 L 0.74675 -0.00672 " pathEditMode="relative" rAng="0" ptsTypes="AAAAA">
                                      <p:cBhvr>
                                        <p:cTn id="6" dur="2000" fill="hold"/>
                                        <p:tgtEl>
                                          <p:spTgt spid="39"/>
                                        </p:tgtEl>
                                        <p:attrNameLst>
                                          <p:attrName>ppt_x</p:attrName>
                                          <p:attrName>ppt_y</p:attrName>
                                        </p:attrNameLst>
                                      </p:cBhvr>
                                      <p:rCtr x="37331" y="3032"/>
                                    </p:animMotion>
                                  </p:childTnLst>
                                </p:cTn>
                              </p:par>
                              <p:par>
                                <p:cTn id="7" presetID="37" presetClass="path" presetSubtype="0" accel="50000" decel="50000" fill="hold" grpId="0" nodeType="withEffect">
                                  <p:stCondLst>
                                    <p:cond delay="0"/>
                                  </p:stCondLst>
                                  <p:childTnLst>
                                    <p:animMotion origin="layout" path="M -0.00091 -0.00277 L -0.20039 0.03519 C -0.2418 0.04375 -0.30404 0.04838 -0.36953 0.04838 C -0.44388 0.04838 -0.50339 0.04375 -0.54479 0.03519 L -0.74414 -0.00277 " pathEditMode="relative" rAng="0" ptsTypes="AAAAA">
                                      <p:cBhvr>
                                        <p:cTn id="8" dur="2000" fill="hold"/>
                                        <p:tgtEl>
                                          <p:spTgt spid="40"/>
                                        </p:tgtEl>
                                        <p:attrNameLst>
                                          <p:attrName>ppt_x</p:attrName>
                                          <p:attrName>ppt_y</p:attrName>
                                        </p:attrNameLst>
                                      </p:cBhvr>
                                      <p:rCtr x="-37161" y="2546"/>
                                    </p:animMotion>
                                  </p:childTnLst>
                                </p:cTn>
                              </p:par>
                              <p:par>
                                <p:cTn id="9" presetID="19" presetClass="emph" presetSubtype="0" fill="hold" grpId="0" nodeType="withEffect">
                                  <p:stCondLst>
                                    <p:cond delay="0"/>
                                  </p:stCondLst>
                                  <p:childTnLst>
                                    <p:animClr clrSpc="rgb" dir="cw">
                                      <p:cBhvr override="childStyle">
                                        <p:cTn id="10" dur="500" fill="hold"/>
                                        <p:tgtEl>
                                          <p:spTgt spid="4"/>
                                        </p:tgtEl>
                                        <p:attrNameLst>
                                          <p:attrName>style.color</p:attrName>
                                        </p:attrNameLst>
                                      </p:cBhvr>
                                      <p:to>
                                        <a:srgbClr val="FF0000"/>
                                      </p:to>
                                    </p:animClr>
                                    <p:animClr clrSpc="rgb" dir="cw">
                                      <p:cBhvr>
                                        <p:cTn id="11" dur="500" fill="hold"/>
                                        <p:tgtEl>
                                          <p:spTgt spid="4"/>
                                        </p:tgtEl>
                                        <p:attrNameLst>
                                          <p:attrName>fillcolor</p:attrName>
                                        </p:attrNameLst>
                                      </p:cBhvr>
                                      <p:to>
                                        <a:srgbClr val="FF0000"/>
                                      </p:to>
                                    </p:animClr>
                                    <p:set>
                                      <p:cBhvr>
                                        <p:cTn id="12" dur="500" fill="hold"/>
                                        <p:tgtEl>
                                          <p:spTgt spid="4"/>
                                        </p:tgtEl>
                                        <p:attrNameLst>
                                          <p:attrName>fill.type</p:attrName>
                                        </p:attrNameLst>
                                      </p:cBhvr>
                                      <p:to>
                                        <p:strVal val="solid"/>
                                      </p:to>
                                    </p:set>
                                    <p:set>
                                      <p:cBhvr>
                                        <p:cTn id="13" dur="500" fill="hold"/>
                                        <p:tgtEl>
                                          <p:spTgt spid="4"/>
                                        </p:tgtEl>
                                        <p:attrNameLst>
                                          <p:attrName>fill.on</p:attrName>
                                        </p:attrNameLst>
                                      </p:cBhvr>
                                      <p:to>
                                        <p:strVal val="true"/>
                                      </p:to>
                                    </p:set>
                                  </p:childTnLst>
                                </p:cTn>
                              </p:par>
                              <p:par>
                                <p:cTn id="14" presetID="19" presetClass="emph" presetSubtype="0" fill="hold" grpId="0" nodeType="withEffect">
                                  <p:stCondLst>
                                    <p:cond delay="0"/>
                                  </p:stCondLst>
                                  <p:childTnLst>
                                    <p:animClr clrSpc="rgb" dir="cw">
                                      <p:cBhvr override="childStyle">
                                        <p:cTn id="15" dur="500" fill="hold"/>
                                        <p:tgtEl>
                                          <p:spTgt spid="8"/>
                                        </p:tgtEl>
                                        <p:attrNameLst>
                                          <p:attrName>style.color</p:attrName>
                                        </p:attrNameLst>
                                      </p:cBhvr>
                                      <p:to>
                                        <a:srgbClr val="AEABAB"/>
                                      </p:to>
                                    </p:animClr>
                                    <p:animClr clrSpc="rgb" dir="cw">
                                      <p:cBhvr>
                                        <p:cTn id="16" dur="500" fill="hold"/>
                                        <p:tgtEl>
                                          <p:spTgt spid="8"/>
                                        </p:tgtEl>
                                        <p:attrNameLst>
                                          <p:attrName>fillcolor</p:attrName>
                                        </p:attrNameLst>
                                      </p:cBhvr>
                                      <p:to>
                                        <a:srgbClr val="AEABAB"/>
                                      </p:to>
                                    </p:animClr>
                                    <p:set>
                                      <p:cBhvr>
                                        <p:cTn id="17" dur="500" fill="hold"/>
                                        <p:tgtEl>
                                          <p:spTgt spid="8"/>
                                        </p:tgtEl>
                                        <p:attrNameLst>
                                          <p:attrName>fill.type</p:attrName>
                                        </p:attrNameLst>
                                      </p:cBhvr>
                                      <p:to>
                                        <p:strVal val="solid"/>
                                      </p:to>
                                    </p:set>
                                    <p:set>
                                      <p:cBhvr>
                                        <p:cTn id="18" dur="50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9" grpId="0"/>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600" y="-90931"/>
            <a:ext cx="11679530" cy="1325563"/>
          </a:xfrm>
        </p:spPr>
        <p:txBody>
          <a:bodyPr/>
          <a:lstStyle/>
          <a:p>
            <a:r>
              <a:rPr lang="en-US" dirty="0" smtClean="0"/>
              <a:t>What are protein-protein interaction networks?</a:t>
            </a:r>
            <a:endParaRPr lang="en-US" dirty="0"/>
          </a:p>
        </p:txBody>
      </p:sp>
      <p:sp>
        <p:nvSpPr>
          <p:cNvPr id="7" name="Block Arc 6"/>
          <p:cNvSpPr/>
          <p:nvPr/>
        </p:nvSpPr>
        <p:spPr>
          <a:xfrm>
            <a:off x="-336884" y="1796715"/>
            <a:ext cx="12785558" cy="1203497"/>
          </a:xfrm>
          <a:prstGeom prst="blockArc">
            <a:avLst>
              <a:gd name="adj1" fmla="val 10807866"/>
              <a:gd name="adj2" fmla="val 0"/>
              <a:gd name="adj3" fmla="val 2500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Oval 7"/>
          <p:cNvSpPr/>
          <p:nvPr/>
        </p:nvSpPr>
        <p:spPr>
          <a:xfrm>
            <a:off x="1676400" y="3077415"/>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156174" y="4957010"/>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29151" y="4034756"/>
            <a:ext cx="577516" cy="513009"/>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652445" y="4173400"/>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610853" y="3473453"/>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419436" y="3992024"/>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9265318" y="3042040"/>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062162" y="3064943"/>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447923" y="3042039"/>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033337" y="4801173"/>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240356" y="4146153"/>
            <a:ext cx="577516" cy="513009"/>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0379242" y="3992025"/>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8976560" y="4957010"/>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159166" y="4951756"/>
            <a:ext cx="577516" cy="513009"/>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965158" y="2524188"/>
            <a:ext cx="0" cy="548640"/>
          </a:xfrm>
          <a:prstGeom prst="line">
            <a:avLst/>
          </a:prstGeom>
          <a:ln w="63500"/>
        </p:spPr>
        <p:style>
          <a:lnRef idx="1">
            <a:schemeClr val="dk1"/>
          </a:lnRef>
          <a:fillRef idx="0">
            <a:schemeClr val="dk1"/>
          </a:fillRef>
          <a:effectRef idx="0">
            <a:schemeClr val="dk1"/>
          </a:effectRef>
          <a:fontRef idx="minor">
            <a:schemeClr val="tx1"/>
          </a:fontRef>
        </p:style>
      </p:cxnSp>
      <p:cxnSp>
        <p:nvCxnSpPr>
          <p:cNvPr id="36" name="Straight Connector 35"/>
          <p:cNvCxnSpPr>
            <a:stCxn id="8" idx="5"/>
          </p:cNvCxnSpPr>
          <p:nvPr/>
        </p:nvCxnSpPr>
        <p:spPr>
          <a:xfrm>
            <a:off x="2169341" y="3515296"/>
            <a:ext cx="441512" cy="167301"/>
          </a:xfrm>
          <a:prstGeom prst="line">
            <a:avLst/>
          </a:prstGeom>
          <a:ln w="63500"/>
        </p:spPr>
        <p:style>
          <a:lnRef idx="1">
            <a:schemeClr val="dk1"/>
          </a:lnRef>
          <a:fillRef idx="0">
            <a:schemeClr val="dk1"/>
          </a:fillRef>
          <a:effectRef idx="0">
            <a:schemeClr val="dk1"/>
          </a:effectRef>
          <a:fontRef idx="minor">
            <a:schemeClr val="tx1"/>
          </a:fontRef>
        </p:style>
      </p:cxnSp>
      <p:cxnSp>
        <p:nvCxnSpPr>
          <p:cNvPr id="38" name="Straight Connector 37"/>
          <p:cNvCxnSpPr>
            <a:endCxn id="25" idx="0"/>
          </p:cNvCxnSpPr>
          <p:nvPr/>
        </p:nvCxnSpPr>
        <p:spPr>
          <a:xfrm>
            <a:off x="4350920" y="2524188"/>
            <a:ext cx="0" cy="540755"/>
          </a:xfrm>
          <a:prstGeom prst="line">
            <a:avLst/>
          </a:prstGeom>
          <a:ln w="63500"/>
        </p:spPr>
        <p:style>
          <a:lnRef idx="1">
            <a:schemeClr val="dk1"/>
          </a:lnRef>
          <a:fillRef idx="0">
            <a:schemeClr val="dk1"/>
          </a:fillRef>
          <a:effectRef idx="0">
            <a:schemeClr val="dk1"/>
          </a:effectRef>
          <a:fontRef idx="minor">
            <a:schemeClr val="tx1"/>
          </a:fontRef>
        </p:style>
      </p:cxnSp>
      <p:cxnSp>
        <p:nvCxnSpPr>
          <p:cNvPr id="39" name="Straight Connector 38"/>
          <p:cNvCxnSpPr>
            <a:stCxn id="15" idx="4"/>
            <a:endCxn id="26" idx="0"/>
          </p:cNvCxnSpPr>
          <p:nvPr/>
        </p:nvCxnSpPr>
        <p:spPr>
          <a:xfrm flipH="1">
            <a:off x="6736681" y="2524188"/>
            <a:ext cx="1" cy="517851"/>
          </a:xfrm>
          <a:prstGeom prst="line">
            <a:avLst/>
          </a:prstGeom>
          <a:ln w="63500"/>
        </p:spPr>
        <p:style>
          <a:lnRef idx="1">
            <a:schemeClr val="dk1"/>
          </a:lnRef>
          <a:fillRef idx="0">
            <a:schemeClr val="dk1"/>
          </a:fillRef>
          <a:effectRef idx="0">
            <a:schemeClr val="dk1"/>
          </a:effectRef>
          <a:fontRef idx="minor">
            <a:schemeClr val="tx1"/>
          </a:fontRef>
        </p:style>
      </p:cxnSp>
      <p:cxnSp>
        <p:nvCxnSpPr>
          <p:cNvPr id="40" name="Straight Connector 39"/>
          <p:cNvCxnSpPr>
            <a:endCxn id="24" idx="0"/>
          </p:cNvCxnSpPr>
          <p:nvPr/>
        </p:nvCxnSpPr>
        <p:spPr>
          <a:xfrm flipH="1">
            <a:off x="9554076" y="2512281"/>
            <a:ext cx="3008" cy="529759"/>
          </a:xfrm>
          <a:prstGeom prst="line">
            <a:avLst/>
          </a:prstGeom>
          <a:ln w="63500"/>
        </p:spPr>
        <p:style>
          <a:lnRef idx="1">
            <a:schemeClr val="dk1"/>
          </a:lnRef>
          <a:fillRef idx="0">
            <a:schemeClr val="dk1"/>
          </a:fillRef>
          <a:effectRef idx="0">
            <a:schemeClr val="dk1"/>
          </a:effectRef>
          <a:fontRef idx="minor">
            <a:schemeClr val="tx1"/>
          </a:fontRef>
        </p:style>
      </p:cxnSp>
      <p:cxnSp>
        <p:nvCxnSpPr>
          <p:cNvPr id="41" name="Straight Connector 40"/>
          <p:cNvCxnSpPr>
            <a:stCxn id="22" idx="3"/>
            <a:endCxn id="27" idx="0"/>
          </p:cNvCxnSpPr>
          <p:nvPr/>
        </p:nvCxnSpPr>
        <p:spPr>
          <a:xfrm flipH="1">
            <a:off x="2322095" y="3911334"/>
            <a:ext cx="373333" cy="889839"/>
          </a:xfrm>
          <a:prstGeom prst="line">
            <a:avLst/>
          </a:prstGeom>
          <a:ln w="63500"/>
        </p:spPr>
        <p:style>
          <a:lnRef idx="1">
            <a:schemeClr val="dk1"/>
          </a:lnRef>
          <a:fillRef idx="0">
            <a:schemeClr val="dk1"/>
          </a:fillRef>
          <a:effectRef idx="0">
            <a:schemeClr val="dk1"/>
          </a:effectRef>
          <a:fontRef idx="minor">
            <a:schemeClr val="tx1"/>
          </a:fontRef>
        </p:style>
      </p:cxnSp>
      <p:cxnSp>
        <p:nvCxnSpPr>
          <p:cNvPr id="43" name="Straight Connector 42"/>
          <p:cNvCxnSpPr>
            <a:endCxn id="19" idx="0"/>
          </p:cNvCxnSpPr>
          <p:nvPr/>
        </p:nvCxnSpPr>
        <p:spPr>
          <a:xfrm>
            <a:off x="3013328" y="3956750"/>
            <a:ext cx="431604" cy="1000260"/>
          </a:xfrm>
          <a:prstGeom prst="line">
            <a:avLst/>
          </a:prstGeom>
          <a:ln w="63500"/>
        </p:spPr>
        <p:style>
          <a:lnRef idx="1">
            <a:schemeClr val="dk1"/>
          </a:lnRef>
          <a:fillRef idx="0">
            <a:schemeClr val="dk1"/>
          </a:fillRef>
          <a:effectRef idx="0">
            <a:schemeClr val="dk1"/>
          </a:effectRef>
          <a:fontRef idx="minor">
            <a:schemeClr val="tx1"/>
          </a:fontRef>
        </p:style>
      </p:cxnSp>
      <p:cxnSp>
        <p:nvCxnSpPr>
          <p:cNvPr id="48" name="Straight Connector 47"/>
          <p:cNvCxnSpPr>
            <a:stCxn id="8" idx="3"/>
            <a:endCxn id="20" idx="7"/>
          </p:cNvCxnSpPr>
          <p:nvPr/>
        </p:nvCxnSpPr>
        <p:spPr>
          <a:xfrm flipH="1">
            <a:off x="1122092" y="3515296"/>
            <a:ext cx="638883" cy="594588"/>
          </a:xfrm>
          <a:prstGeom prst="line">
            <a:avLst/>
          </a:prstGeom>
          <a:ln w="63500"/>
        </p:spPr>
        <p:style>
          <a:lnRef idx="1">
            <a:schemeClr val="dk1"/>
          </a:lnRef>
          <a:fillRef idx="0">
            <a:schemeClr val="dk1"/>
          </a:fillRef>
          <a:effectRef idx="0">
            <a:schemeClr val="dk1"/>
          </a:effectRef>
          <a:fontRef idx="minor">
            <a:schemeClr val="tx1"/>
          </a:fontRef>
        </p:style>
      </p:cxnSp>
      <p:cxnSp>
        <p:nvCxnSpPr>
          <p:cNvPr id="54" name="Straight Connector 53"/>
          <p:cNvCxnSpPr>
            <a:stCxn id="25" idx="2"/>
            <a:endCxn id="22" idx="6"/>
          </p:cNvCxnSpPr>
          <p:nvPr/>
        </p:nvCxnSpPr>
        <p:spPr>
          <a:xfrm flipH="1">
            <a:off x="3188369" y="3321448"/>
            <a:ext cx="873793" cy="408510"/>
          </a:xfrm>
          <a:prstGeom prst="line">
            <a:avLst/>
          </a:prstGeom>
          <a:ln w="63500"/>
        </p:spPr>
        <p:style>
          <a:lnRef idx="1">
            <a:schemeClr val="dk1"/>
          </a:lnRef>
          <a:fillRef idx="0">
            <a:schemeClr val="dk1"/>
          </a:fillRef>
          <a:effectRef idx="0">
            <a:schemeClr val="dk1"/>
          </a:effectRef>
          <a:fontRef idx="minor">
            <a:schemeClr val="tx1"/>
          </a:fontRef>
        </p:style>
      </p:cxnSp>
      <p:cxnSp>
        <p:nvCxnSpPr>
          <p:cNvPr id="56" name="Straight Connector 55"/>
          <p:cNvCxnSpPr>
            <a:stCxn id="25" idx="4"/>
            <a:endCxn id="28" idx="0"/>
          </p:cNvCxnSpPr>
          <p:nvPr/>
        </p:nvCxnSpPr>
        <p:spPr>
          <a:xfrm>
            <a:off x="4350920" y="3577952"/>
            <a:ext cx="178194" cy="568201"/>
          </a:xfrm>
          <a:prstGeom prst="line">
            <a:avLst/>
          </a:prstGeom>
          <a:ln w="63500"/>
        </p:spPr>
        <p:style>
          <a:lnRef idx="1">
            <a:schemeClr val="dk1"/>
          </a:lnRef>
          <a:fillRef idx="0">
            <a:schemeClr val="dk1"/>
          </a:fillRef>
          <a:effectRef idx="0">
            <a:schemeClr val="dk1"/>
          </a:effectRef>
          <a:fontRef idx="minor">
            <a:schemeClr val="tx1"/>
          </a:fontRef>
        </p:style>
      </p:cxnSp>
      <p:cxnSp>
        <p:nvCxnSpPr>
          <p:cNvPr id="57" name="Straight Connector 56"/>
          <p:cNvCxnSpPr>
            <a:stCxn id="26" idx="4"/>
            <a:endCxn id="31" idx="0"/>
          </p:cNvCxnSpPr>
          <p:nvPr/>
        </p:nvCxnSpPr>
        <p:spPr>
          <a:xfrm flipH="1">
            <a:off x="6447924" y="3555048"/>
            <a:ext cx="288757" cy="1396708"/>
          </a:xfrm>
          <a:prstGeom prst="line">
            <a:avLst/>
          </a:prstGeom>
          <a:ln w="63500"/>
        </p:spPr>
        <p:style>
          <a:lnRef idx="1">
            <a:schemeClr val="dk1"/>
          </a:lnRef>
          <a:fillRef idx="0">
            <a:schemeClr val="dk1"/>
          </a:fillRef>
          <a:effectRef idx="0">
            <a:schemeClr val="dk1"/>
          </a:effectRef>
          <a:fontRef idx="minor">
            <a:schemeClr val="tx1"/>
          </a:fontRef>
        </p:style>
      </p:cxnSp>
      <p:cxnSp>
        <p:nvCxnSpPr>
          <p:cNvPr id="58" name="Straight Connector 57"/>
          <p:cNvCxnSpPr>
            <a:stCxn id="26" idx="3"/>
            <a:endCxn id="23" idx="7"/>
          </p:cNvCxnSpPr>
          <p:nvPr/>
        </p:nvCxnSpPr>
        <p:spPr>
          <a:xfrm flipH="1">
            <a:off x="5912377" y="3479920"/>
            <a:ext cx="620121" cy="587232"/>
          </a:xfrm>
          <a:prstGeom prst="line">
            <a:avLst/>
          </a:prstGeom>
          <a:ln w="63500"/>
        </p:spPr>
        <p:style>
          <a:lnRef idx="1">
            <a:schemeClr val="dk1"/>
          </a:lnRef>
          <a:fillRef idx="0">
            <a:schemeClr val="dk1"/>
          </a:fillRef>
          <a:effectRef idx="0">
            <a:schemeClr val="dk1"/>
          </a:effectRef>
          <a:fontRef idx="minor">
            <a:schemeClr val="tx1"/>
          </a:fontRef>
        </p:style>
      </p:cxnSp>
      <p:cxnSp>
        <p:nvCxnSpPr>
          <p:cNvPr id="61" name="Straight Connector 60"/>
          <p:cNvCxnSpPr>
            <a:stCxn id="31" idx="2"/>
            <a:endCxn id="19" idx="6"/>
          </p:cNvCxnSpPr>
          <p:nvPr/>
        </p:nvCxnSpPr>
        <p:spPr>
          <a:xfrm flipH="1">
            <a:off x="3733690" y="5208261"/>
            <a:ext cx="2425476" cy="5254"/>
          </a:xfrm>
          <a:prstGeom prst="line">
            <a:avLst/>
          </a:prstGeom>
          <a:ln w="63500"/>
        </p:spPr>
        <p:style>
          <a:lnRef idx="1">
            <a:schemeClr val="dk1"/>
          </a:lnRef>
          <a:fillRef idx="0">
            <a:schemeClr val="dk1"/>
          </a:fillRef>
          <a:effectRef idx="0">
            <a:schemeClr val="dk1"/>
          </a:effectRef>
          <a:fontRef idx="minor">
            <a:schemeClr val="tx1"/>
          </a:fontRef>
        </p:style>
      </p:cxnSp>
      <p:cxnSp>
        <p:nvCxnSpPr>
          <p:cNvPr id="64" name="Straight Connector 63"/>
          <p:cNvCxnSpPr>
            <a:stCxn id="24" idx="3"/>
            <a:endCxn id="21" idx="7"/>
          </p:cNvCxnSpPr>
          <p:nvPr/>
        </p:nvCxnSpPr>
        <p:spPr>
          <a:xfrm flipH="1">
            <a:off x="8145386" y="3479921"/>
            <a:ext cx="1204507" cy="768607"/>
          </a:xfrm>
          <a:prstGeom prst="line">
            <a:avLst/>
          </a:prstGeom>
          <a:ln w="63500"/>
        </p:spPr>
        <p:style>
          <a:lnRef idx="1">
            <a:schemeClr val="dk1"/>
          </a:lnRef>
          <a:fillRef idx="0">
            <a:schemeClr val="dk1"/>
          </a:fillRef>
          <a:effectRef idx="0">
            <a:schemeClr val="dk1"/>
          </a:effectRef>
          <a:fontRef idx="minor">
            <a:schemeClr val="tx1"/>
          </a:fontRef>
        </p:style>
      </p:cxnSp>
      <p:cxnSp>
        <p:nvCxnSpPr>
          <p:cNvPr id="71" name="Straight Connector 70"/>
          <p:cNvCxnSpPr>
            <a:stCxn id="24" idx="4"/>
            <a:endCxn id="30" idx="0"/>
          </p:cNvCxnSpPr>
          <p:nvPr/>
        </p:nvCxnSpPr>
        <p:spPr>
          <a:xfrm flipH="1">
            <a:off x="9265318" y="3555049"/>
            <a:ext cx="288758" cy="1401961"/>
          </a:xfrm>
          <a:prstGeom prst="line">
            <a:avLst/>
          </a:prstGeom>
          <a:ln w="63500"/>
        </p:spPr>
        <p:style>
          <a:lnRef idx="1">
            <a:schemeClr val="dk1"/>
          </a:lnRef>
          <a:fillRef idx="0">
            <a:schemeClr val="dk1"/>
          </a:fillRef>
          <a:effectRef idx="0">
            <a:schemeClr val="dk1"/>
          </a:effectRef>
          <a:fontRef idx="minor">
            <a:schemeClr val="tx1"/>
          </a:fontRef>
        </p:style>
      </p:cxnSp>
      <p:cxnSp>
        <p:nvCxnSpPr>
          <p:cNvPr id="73" name="Straight Connector 72"/>
          <p:cNvCxnSpPr>
            <a:stCxn id="24" idx="5"/>
            <a:endCxn id="29" idx="1"/>
          </p:cNvCxnSpPr>
          <p:nvPr/>
        </p:nvCxnSpPr>
        <p:spPr>
          <a:xfrm>
            <a:off x="9758259" y="3479921"/>
            <a:ext cx="705558" cy="587232"/>
          </a:xfrm>
          <a:prstGeom prst="line">
            <a:avLst/>
          </a:prstGeom>
          <a:ln w="63500"/>
        </p:spPr>
        <p:style>
          <a:lnRef idx="1">
            <a:schemeClr val="dk1"/>
          </a:lnRef>
          <a:fillRef idx="0">
            <a:schemeClr val="dk1"/>
          </a:fillRef>
          <a:effectRef idx="0">
            <a:schemeClr val="dk1"/>
          </a:effectRef>
          <a:fontRef idx="minor">
            <a:schemeClr val="tx1"/>
          </a:fontRef>
        </p:style>
      </p:cxnSp>
      <p:cxnSp>
        <p:nvCxnSpPr>
          <p:cNvPr id="79" name="Straight Connector 78"/>
          <p:cNvCxnSpPr>
            <a:stCxn id="19" idx="5"/>
            <a:endCxn id="88" idx="1"/>
          </p:cNvCxnSpPr>
          <p:nvPr/>
        </p:nvCxnSpPr>
        <p:spPr>
          <a:xfrm>
            <a:off x="3649115" y="5394891"/>
            <a:ext cx="1005516" cy="748708"/>
          </a:xfrm>
          <a:prstGeom prst="line">
            <a:avLst/>
          </a:prstGeom>
          <a:ln w="63500"/>
        </p:spPr>
        <p:style>
          <a:lnRef idx="1">
            <a:schemeClr val="dk1"/>
          </a:lnRef>
          <a:fillRef idx="0">
            <a:schemeClr val="dk1"/>
          </a:fillRef>
          <a:effectRef idx="0">
            <a:schemeClr val="dk1"/>
          </a:effectRef>
          <a:fontRef idx="minor">
            <a:schemeClr val="tx1"/>
          </a:fontRef>
        </p:style>
      </p:cxnSp>
      <p:cxnSp>
        <p:nvCxnSpPr>
          <p:cNvPr id="81" name="Straight Connector 80"/>
          <p:cNvCxnSpPr>
            <a:stCxn id="31" idx="3"/>
            <a:endCxn id="88" idx="7"/>
          </p:cNvCxnSpPr>
          <p:nvPr/>
        </p:nvCxnSpPr>
        <p:spPr>
          <a:xfrm flipH="1">
            <a:off x="5062997" y="5389637"/>
            <a:ext cx="1180744" cy="753962"/>
          </a:xfrm>
          <a:prstGeom prst="line">
            <a:avLst/>
          </a:prstGeom>
          <a:ln w="63500"/>
        </p:spPr>
        <p:style>
          <a:lnRef idx="1">
            <a:schemeClr val="dk1"/>
          </a:lnRef>
          <a:fillRef idx="0">
            <a:schemeClr val="dk1"/>
          </a:fillRef>
          <a:effectRef idx="0">
            <a:schemeClr val="dk1"/>
          </a:effectRef>
          <a:fontRef idx="minor">
            <a:schemeClr val="tx1"/>
          </a:fontRef>
        </p:style>
      </p:cxnSp>
      <p:cxnSp>
        <p:nvCxnSpPr>
          <p:cNvPr id="84" name="Straight Connector 83"/>
          <p:cNvCxnSpPr>
            <a:stCxn id="30" idx="3"/>
          </p:cNvCxnSpPr>
          <p:nvPr/>
        </p:nvCxnSpPr>
        <p:spPr>
          <a:xfrm flipH="1">
            <a:off x="8356787" y="5394891"/>
            <a:ext cx="704348" cy="678610"/>
          </a:xfrm>
          <a:prstGeom prst="line">
            <a:avLst/>
          </a:prstGeom>
          <a:ln w="63500"/>
        </p:spPr>
        <p:style>
          <a:lnRef idx="1">
            <a:schemeClr val="dk1"/>
          </a:lnRef>
          <a:fillRef idx="0">
            <a:schemeClr val="dk1"/>
          </a:fillRef>
          <a:effectRef idx="0">
            <a:schemeClr val="dk1"/>
          </a:effectRef>
          <a:fontRef idx="minor">
            <a:schemeClr val="tx1"/>
          </a:fontRef>
        </p:style>
      </p:cxnSp>
      <p:sp>
        <p:nvSpPr>
          <p:cNvPr id="87" name="Oval 86"/>
          <p:cNvSpPr/>
          <p:nvPr/>
        </p:nvSpPr>
        <p:spPr>
          <a:xfrm>
            <a:off x="7892104" y="5998373"/>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4570056" y="6068471"/>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1879494" y="5996567"/>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a:stCxn id="27" idx="4"/>
            <a:endCxn id="91" idx="0"/>
          </p:cNvCxnSpPr>
          <p:nvPr/>
        </p:nvCxnSpPr>
        <p:spPr>
          <a:xfrm flipH="1">
            <a:off x="2168252" y="5314182"/>
            <a:ext cx="153843" cy="682385"/>
          </a:xfrm>
          <a:prstGeom prst="line">
            <a:avLst/>
          </a:prstGeom>
          <a:ln w="63500"/>
        </p:spPr>
        <p:style>
          <a:lnRef idx="1">
            <a:schemeClr val="dk1"/>
          </a:lnRef>
          <a:fillRef idx="0">
            <a:schemeClr val="dk1"/>
          </a:fillRef>
          <a:effectRef idx="0">
            <a:schemeClr val="dk1"/>
          </a:effectRef>
          <a:fontRef idx="minor">
            <a:schemeClr val="tx1"/>
          </a:fontRef>
        </p:style>
      </p:cxnSp>
      <p:cxnSp>
        <p:nvCxnSpPr>
          <p:cNvPr id="98" name="Straight Connector 97"/>
          <p:cNvCxnSpPr>
            <a:stCxn id="20" idx="4"/>
            <a:endCxn id="91" idx="1"/>
          </p:cNvCxnSpPr>
          <p:nvPr/>
        </p:nvCxnSpPr>
        <p:spPr>
          <a:xfrm>
            <a:off x="917909" y="4547765"/>
            <a:ext cx="1046160" cy="1523930"/>
          </a:xfrm>
          <a:prstGeom prst="line">
            <a:avLst/>
          </a:prstGeom>
          <a:ln w="63500"/>
        </p:spPr>
        <p:style>
          <a:lnRef idx="1">
            <a:schemeClr val="dk1"/>
          </a:lnRef>
          <a:fillRef idx="0">
            <a:schemeClr val="dk1"/>
          </a:fillRef>
          <a:effectRef idx="0">
            <a:schemeClr val="dk1"/>
          </a:effectRef>
          <a:fontRef idx="minor">
            <a:schemeClr val="tx1"/>
          </a:fontRef>
        </p:style>
      </p:cxnSp>
      <p:sp>
        <p:nvSpPr>
          <p:cNvPr id="3" name="Oval 2"/>
          <p:cNvSpPr/>
          <p:nvPr/>
        </p:nvSpPr>
        <p:spPr>
          <a:xfrm>
            <a:off x="1676400" y="1360765"/>
            <a:ext cx="577516" cy="1163423"/>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062162" y="1360764"/>
            <a:ext cx="577516" cy="1163424"/>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447924" y="1360764"/>
            <a:ext cx="577516" cy="1163424"/>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9265318" y="1360764"/>
            <a:ext cx="577516" cy="1163424"/>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Explosion 1 100"/>
          <p:cNvSpPr/>
          <p:nvPr/>
        </p:nvSpPr>
        <p:spPr>
          <a:xfrm>
            <a:off x="1854868" y="994948"/>
            <a:ext cx="356937" cy="577516"/>
          </a:xfrm>
          <a:prstGeom prst="irregularSeal1">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Explosion 1 101"/>
          <p:cNvSpPr/>
          <p:nvPr/>
        </p:nvSpPr>
        <p:spPr>
          <a:xfrm>
            <a:off x="9462773" y="1000259"/>
            <a:ext cx="356937" cy="577516"/>
          </a:xfrm>
          <a:prstGeom prst="irregularSeal1">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Explosion 1 102"/>
          <p:cNvSpPr/>
          <p:nvPr/>
        </p:nvSpPr>
        <p:spPr>
          <a:xfrm>
            <a:off x="6616866" y="992873"/>
            <a:ext cx="356937" cy="577516"/>
          </a:xfrm>
          <a:prstGeom prst="irregularSeal1">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Explosion 1 103"/>
          <p:cNvSpPr/>
          <p:nvPr/>
        </p:nvSpPr>
        <p:spPr>
          <a:xfrm>
            <a:off x="4198520" y="1014152"/>
            <a:ext cx="356937" cy="577516"/>
          </a:xfrm>
          <a:prstGeom prst="irregularSeal1">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2328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analyze protein interaction networks?</a:t>
            </a:r>
            <a:endParaRPr lang="en-US" dirty="0"/>
          </a:p>
        </p:txBody>
      </p:sp>
      <p:sp>
        <p:nvSpPr>
          <p:cNvPr id="3" name="Content Placeholder 2"/>
          <p:cNvSpPr>
            <a:spLocks noGrp="1"/>
          </p:cNvSpPr>
          <p:nvPr>
            <p:ph idx="1"/>
          </p:nvPr>
        </p:nvSpPr>
        <p:spPr>
          <a:xfrm>
            <a:off x="838200" y="2002088"/>
            <a:ext cx="4953000" cy="4351338"/>
          </a:xfrm>
        </p:spPr>
        <p:txBody>
          <a:bodyPr/>
          <a:lstStyle/>
          <a:p>
            <a:r>
              <a:rPr lang="en-US" dirty="0" smtClean="0"/>
              <a:t>Allows one to identify what proteins are involved for particular cellular responses.</a:t>
            </a:r>
          </a:p>
          <a:p>
            <a:r>
              <a:rPr lang="en-US" dirty="0" smtClean="0"/>
              <a:t>Network analysis has the potential to create a method to prevent a particular cellular response by inhibiting specific </a:t>
            </a:r>
            <a:r>
              <a:rPr lang="en-US" dirty="0" smtClean="0"/>
              <a:t>proteins.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30369"/>
            <a:ext cx="5598695" cy="4823057"/>
          </a:xfrm>
          <a:prstGeom prst="rect">
            <a:avLst/>
          </a:prstGeom>
        </p:spPr>
      </p:pic>
    </p:spTree>
    <p:extLst>
      <p:ext uri="{BB962C8B-B14F-4D97-AF65-F5344CB8AC3E}">
        <p14:creationId xmlns:p14="http://schemas.microsoft.com/office/powerpoint/2010/main" val="3084372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5123" y="-23446"/>
            <a:ext cx="10515600" cy="1325563"/>
          </a:xfrm>
        </p:spPr>
        <p:txBody>
          <a:bodyPr/>
          <a:lstStyle/>
          <a:p>
            <a:r>
              <a:rPr lang="en-US" sz="5400" dirty="0" smtClean="0"/>
              <a:t>Methods</a:t>
            </a:r>
            <a:endParaRPr lang="en-US" sz="5400" dirty="0"/>
          </a:p>
        </p:txBody>
      </p:sp>
      <p:pic>
        <p:nvPicPr>
          <p:cNvPr id="4" name="Picture 3"/>
          <p:cNvPicPr>
            <a:picLocks noChangeAspect="1"/>
          </p:cNvPicPr>
          <p:nvPr/>
        </p:nvPicPr>
        <p:blipFill>
          <a:blip r:embed="rId3"/>
          <a:stretch>
            <a:fillRect/>
          </a:stretch>
        </p:blipFill>
        <p:spPr>
          <a:xfrm>
            <a:off x="903617" y="868946"/>
            <a:ext cx="5669280" cy="5873262"/>
          </a:xfrm>
          <a:prstGeom prst="rect">
            <a:avLst/>
          </a:prstGeom>
        </p:spPr>
      </p:pic>
      <p:sp>
        <p:nvSpPr>
          <p:cNvPr id="10" name="Oval 9"/>
          <p:cNvSpPr/>
          <p:nvPr/>
        </p:nvSpPr>
        <p:spPr>
          <a:xfrm>
            <a:off x="7252395" y="4114753"/>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865268" y="2983393"/>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9979192" y="3933378"/>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576510" y="4898363"/>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endCxn id="11" idx="0"/>
          </p:cNvCxnSpPr>
          <p:nvPr/>
        </p:nvCxnSpPr>
        <p:spPr>
          <a:xfrm flipH="1">
            <a:off x="9154026" y="2453634"/>
            <a:ext cx="3008" cy="529759"/>
          </a:xfrm>
          <a:prstGeom prst="line">
            <a:avLst/>
          </a:prstGeom>
          <a:ln w="63500"/>
        </p:spPr>
        <p:style>
          <a:lnRef idx="1">
            <a:schemeClr val="dk1"/>
          </a:lnRef>
          <a:fillRef idx="0">
            <a:schemeClr val="dk1"/>
          </a:fillRef>
          <a:effectRef idx="0">
            <a:schemeClr val="dk1"/>
          </a:effectRef>
          <a:fontRef idx="minor">
            <a:schemeClr val="tx1"/>
          </a:fontRef>
        </p:style>
      </p:cxnSp>
      <p:cxnSp>
        <p:nvCxnSpPr>
          <p:cNvPr id="15" name="Straight Connector 14"/>
          <p:cNvCxnSpPr>
            <a:stCxn id="11" idx="3"/>
            <a:endCxn id="10" idx="7"/>
          </p:cNvCxnSpPr>
          <p:nvPr/>
        </p:nvCxnSpPr>
        <p:spPr>
          <a:xfrm flipH="1">
            <a:off x="7745336" y="3421274"/>
            <a:ext cx="1204507" cy="768607"/>
          </a:xfrm>
          <a:prstGeom prst="line">
            <a:avLst/>
          </a:prstGeom>
          <a:ln w="63500"/>
        </p:spPr>
        <p:style>
          <a:lnRef idx="1">
            <a:schemeClr val="dk1"/>
          </a:lnRef>
          <a:fillRef idx="0">
            <a:schemeClr val="dk1"/>
          </a:fillRef>
          <a:effectRef idx="0">
            <a:schemeClr val="dk1"/>
          </a:effectRef>
          <a:fontRef idx="minor">
            <a:schemeClr val="tx1"/>
          </a:fontRef>
        </p:style>
      </p:cxnSp>
      <p:cxnSp>
        <p:nvCxnSpPr>
          <p:cNvPr id="16" name="Straight Connector 15"/>
          <p:cNvCxnSpPr>
            <a:endCxn id="13" idx="0"/>
          </p:cNvCxnSpPr>
          <p:nvPr/>
        </p:nvCxnSpPr>
        <p:spPr>
          <a:xfrm flipH="1">
            <a:off x="8865268" y="3479623"/>
            <a:ext cx="288758" cy="1418740"/>
          </a:xfrm>
          <a:prstGeom prst="line">
            <a:avLst/>
          </a:prstGeom>
          <a:ln w="63500"/>
        </p:spPr>
        <p:style>
          <a:lnRef idx="1">
            <a:schemeClr val="dk1"/>
          </a:lnRef>
          <a:fillRef idx="0">
            <a:schemeClr val="dk1"/>
          </a:fillRef>
          <a:effectRef idx="0">
            <a:schemeClr val="dk1"/>
          </a:effectRef>
          <a:fontRef idx="minor">
            <a:schemeClr val="tx1"/>
          </a:fontRef>
        </p:style>
      </p:cxnSp>
      <p:cxnSp>
        <p:nvCxnSpPr>
          <p:cNvPr id="17" name="Straight Connector 16"/>
          <p:cNvCxnSpPr>
            <a:stCxn id="11" idx="5"/>
            <a:endCxn id="12" idx="1"/>
          </p:cNvCxnSpPr>
          <p:nvPr/>
        </p:nvCxnSpPr>
        <p:spPr>
          <a:xfrm>
            <a:off x="9358209" y="3421274"/>
            <a:ext cx="705558" cy="587232"/>
          </a:xfrm>
          <a:prstGeom prst="line">
            <a:avLst/>
          </a:prstGeom>
          <a:ln w="63500"/>
        </p:spPr>
        <p:style>
          <a:lnRef idx="1">
            <a:schemeClr val="dk1"/>
          </a:lnRef>
          <a:fillRef idx="0">
            <a:schemeClr val="dk1"/>
          </a:fillRef>
          <a:effectRef idx="0">
            <a:schemeClr val="dk1"/>
          </a:effectRef>
          <a:fontRef idx="minor">
            <a:schemeClr val="tx1"/>
          </a:fontRef>
        </p:style>
      </p:cxnSp>
      <p:cxnSp>
        <p:nvCxnSpPr>
          <p:cNvPr id="18" name="Straight Connector 17"/>
          <p:cNvCxnSpPr>
            <a:stCxn id="13" idx="4"/>
            <a:endCxn id="19" idx="0"/>
          </p:cNvCxnSpPr>
          <p:nvPr/>
        </p:nvCxnSpPr>
        <p:spPr>
          <a:xfrm flipH="1">
            <a:off x="8533940" y="5411372"/>
            <a:ext cx="331328" cy="683032"/>
          </a:xfrm>
          <a:prstGeom prst="line">
            <a:avLst/>
          </a:prstGeom>
          <a:ln w="63500"/>
        </p:spPr>
        <p:style>
          <a:lnRef idx="1">
            <a:schemeClr val="dk1"/>
          </a:lnRef>
          <a:fillRef idx="0">
            <a:schemeClr val="dk1"/>
          </a:fillRef>
          <a:effectRef idx="0">
            <a:schemeClr val="dk1"/>
          </a:effectRef>
          <a:fontRef idx="minor">
            <a:schemeClr val="tx1"/>
          </a:fontRef>
        </p:style>
      </p:cxnSp>
      <p:sp>
        <p:nvSpPr>
          <p:cNvPr id="19" name="Oval 18"/>
          <p:cNvSpPr/>
          <p:nvPr/>
        </p:nvSpPr>
        <p:spPr>
          <a:xfrm>
            <a:off x="8245182" y="6094404"/>
            <a:ext cx="577516" cy="51300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865268" y="1302117"/>
            <a:ext cx="577516" cy="1163424"/>
          </a:xfrm>
          <a:prstGeom prst="ellipse">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Explosion 1 20"/>
          <p:cNvSpPr/>
          <p:nvPr/>
        </p:nvSpPr>
        <p:spPr>
          <a:xfrm>
            <a:off x="9062723" y="941612"/>
            <a:ext cx="356937" cy="577516"/>
          </a:xfrm>
          <a:prstGeom prst="irregularSeal1">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822698" y="2985974"/>
            <a:ext cx="747231" cy="523220"/>
          </a:xfrm>
          <a:prstGeom prst="rect">
            <a:avLst/>
          </a:prstGeom>
          <a:noFill/>
        </p:spPr>
        <p:txBody>
          <a:bodyPr wrap="square" rtlCol="0">
            <a:spAutoFit/>
          </a:bodyPr>
          <a:lstStyle/>
          <a:p>
            <a:r>
              <a:rPr lang="en-US" sz="2800" dirty="0" smtClean="0"/>
              <a:t>.76</a:t>
            </a:r>
            <a:endParaRPr lang="en-US" sz="2800" dirty="0"/>
          </a:p>
        </p:txBody>
      </p:sp>
      <p:sp>
        <p:nvSpPr>
          <p:cNvPr id="24" name="TextBox 23"/>
          <p:cNvSpPr txBox="1"/>
          <p:nvPr/>
        </p:nvSpPr>
        <p:spPr>
          <a:xfrm>
            <a:off x="9979192" y="3920586"/>
            <a:ext cx="747231" cy="523220"/>
          </a:xfrm>
          <a:prstGeom prst="rect">
            <a:avLst/>
          </a:prstGeom>
          <a:noFill/>
        </p:spPr>
        <p:txBody>
          <a:bodyPr wrap="square" rtlCol="0">
            <a:spAutoFit/>
          </a:bodyPr>
          <a:lstStyle/>
          <a:p>
            <a:r>
              <a:rPr lang="en-US" sz="2800" dirty="0" smtClean="0"/>
              <a:t>.10</a:t>
            </a:r>
            <a:endParaRPr lang="en-US" sz="2800" dirty="0"/>
          </a:p>
        </p:txBody>
      </p:sp>
      <p:sp>
        <p:nvSpPr>
          <p:cNvPr id="25" name="TextBox 24"/>
          <p:cNvSpPr txBox="1"/>
          <p:nvPr/>
        </p:nvSpPr>
        <p:spPr>
          <a:xfrm>
            <a:off x="8575802" y="4891861"/>
            <a:ext cx="747231" cy="523220"/>
          </a:xfrm>
          <a:prstGeom prst="rect">
            <a:avLst/>
          </a:prstGeom>
          <a:noFill/>
        </p:spPr>
        <p:txBody>
          <a:bodyPr wrap="square" rtlCol="0">
            <a:spAutoFit/>
          </a:bodyPr>
          <a:lstStyle/>
          <a:p>
            <a:r>
              <a:rPr lang="en-US" sz="2800" dirty="0" smtClean="0"/>
              <a:t>.84</a:t>
            </a:r>
            <a:endParaRPr lang="en-US" sz="2800" dirty="0"/>
          </a:p>
        </p:txBody>
      </p:sp>
      <p:sp>
        <p:nvSpPr>
          <p:cNvPr id="26" name="TextBox 25"/>
          <p:cNvSpPr txBox="1"/>
          <p:nvPr/>
        </p:nvSpPr>
        <p:spPr>
          <a:xfrm>
            <a:off x="8216924" y="6094404"/>
            <a:ext cx="747231" cy="523220"/>
          </a:xfrm>
          <a:prstGeom prst="rect">
            <a:avLst/>
          </a:prstGeom>
          <a:noFill/>
        </p:spPr>
        <p:txBody>
          <a:bodyPr wrap="square" rtlCol="0">
            <a:spAutoFit/>
          </a:bodyPr>
          <a:lstStyle/>
          <a:p>
            <a:r>
              <a:rPr lang="en-US" sz="2800" dirty="0" smtClean="0"/>
              <a:t>.71</a:t>
            </a:r>
            <a:endParaRPr lang="en-US" sz="2800" dirty="0"/>
          </a:p>
        </p:txBody>
      </p:sp>
      <p:sp>
        <p:nvSpPr>
          <p:cNvPr id="27" name="TextBox 26"/>
          <p:cNvSpPr txBox="1"/>
          <p:nvPr/>
        </p:nvSpPr>
        <p:spPr>
          <a:xfrm>
            <a:off x="7226743" y="4090113"/>
            <a:ext cx="747231" cy="523220"/>
          </a:xfrm>
          <a:prstGeom prst="rect">
            <a:avLst/>
          </a:prstGeom>
          <a:noFill/>
        </p:spPr>
        <p:txBody>
          <a:bodyPr wrap="square" rtlCol="0">
            <a:spAutoFit/>
          </a:bodyPr>
          <a:lstStyle/>
          <a:p>
            <a:r>
              <a:rPr lang="en-US" sz="2800" dirty="0" smtClean="0"/>
              <a:t>.04</a:t>
            </a:r>
            <a:endParaRPr lang="en-US" sz="2800" dirty="0"/>
          </a:p>
        </p:txBody>
      </p:sp>
      <p:sp>
        <p:nvSpPr>
          <p:cNvPr id="28" name="TextBox 27"/>
          <p:cNvSpPr txBox="1"/>
          <p:nvPr/>
        </p:nvSpPr>
        <p:spPr>
          <a:xfrm>
            <a:off x="9135775" y="2445836"/>
            <a:ext cx="697363" cy="523220"/>
          </a:xfrm>
          <a:prstGeom prst="rect">
            <a:avLst/>
          </a:prstGeom>
          <a:noFill/>
        </p:spPr>
        <p:txBody>
          <a:bodyPr wrap="square" rtlCol="0">
            <a:spAutoFit/>
          </a:bodyPr>
          <a:lstStyle/>
          <a:p>
            <a:r>
              <a:rPr lang="en-US" sz="2800" dirty="0" smtClean="0"/>
              <a:t>.20</a:t>
            </a:r>
            <a:endParaRPr lang="en-US" sz="2800" dirty="0"/>
          </a:p>
        </p:txBody>
      </p:sp>
      <p:sp>
        <p:nvSpPr>
          <p:cNvPr id="29" name="TextBox 28"/>
          <p:cNvSpPr txBox="1"/>
          <p:nvPr/>
        </p:nvSpPr>
        <p:spPr>
          <a:xfrm>
            <a:off x="8365360" y="4129992"/>
            <a:ext cx="697363" cy="523220"/>
          </a:xfrm>
          <a:prstGeom prst="rect">
            <a:avLst/>
          </a:prstGeom>
          <a:noFill/>
        </p:spPr>
        <p:txBody>
          <a:bodyPr wrap="square" rtlCol="0">
            <a:spAutoFit/>
          </a:bodyPr>
          <a:lstStyle/>
          <a:p>
            <a:r>
              <a:rPr lang="en-US" sz="2800" dirty="0" smtClean="0"/>
              <a:t>.18</a:t>
            </a:r>
            <a:endParaRPr lang="en-US" sz="2800" dirty="0"/>
          </a:p>
        </p:txBody>
      </p:sp>
      <p:sp>
        <p:nvSpPr>
          <p:cNvPr id="30" name="TextBox 29"/>
          <p:cNvSpPr txBox="1"/>
          <p:nvPr/>
        </p:nvSpPr>
        <p:spPr>
          <a:xfrm>
            <a:off x="8673188" y="5546429"/>
            <a:ext cx="697363" cy="523220"/>
          </a:xfrm>
          <a:prstGeom prst="rect">
            <a:avLst/>
          </a:prstGeom>
          <a:noFill/>
        </p:spPr>
        <p:txBody>
          <a:bodyPr wrap="square" rtlCol="0">
            <a:spAutoFit/>
          </a:bodyPr>
          <a:lstStyle/>
          <a:p>
            <a:r>
              <a:rPr lang="en-US" sz="2800" dirty="0" smtClean="0"/>
              <a:t>.31</a:t>
            </a:r>
            <a:endParaRPr lang="en-US" sz="2800" dirty="0"/>
          </a:p>
        </p:txBody>
      </p:sp>
      <p:sp>
        <p:nvSpPr>
          <p:cNvPr id="31" name="TextBox 30"/>
          <p:cNvSpPr txBox="1"/>
          <p:nvPr/>
        </p:nvSpPr>
        <p:spPr>
          <a:xfrm>
            <a:off x="7786369" y="3322264"/>
            <a:ext cx="697363" cy="523220"/>
          </a:xfrm>
          <a:prstGeom prst="rect">
            <a:avLst/>
          </a:prstGeom>
          <a:noFill/>
        </p:spPr>
        <p:txBody>
          <a:bodyPr wrap="square" rtlCol="0">
            <a:spAutoFit/>
          </a:bodyPr>
          <a:lstStyle/>
          <a:p>
            <a:r>
              <a:rPr lang="en-US" sz="2800" dirty="0" smtClean="0"/>
              <a:t>.90</a:t>
            </a:r>
            <a:endParaRPr lang="en-US" sz="2800" dirty="0"/>
          </a:p>
        </p:txBody>
      </p:sp>
      <p:sp>
        <p:nvSpPr>
          <p:cNvPr id="32" name="TextBox 31"/>
          <p:cNvSpPr txBox="1"/>
          <p:nvPr/>
        </p:nvSpPr>
        <p:spPr>
          <a:xfrm>
            <a:off x="9612874" y="3245850"/>
            <a:ext cx="697363" cy="523220"/>
          </a:xfrm>
          <a:prstGeom prst="rect">
            <a:avLst/>
          </a:prstGeom>
          <a:noFill/>
        </p:spPr>
        <p:txBody>
          <a:bodyPr wrap="square" rtlCol="0">
            <a:spAutoFit/>
          </a:bodyPr>
          <a:lstStyle/>
          <a:p>
            <a:r>
              <a:rPr lang="en-US" sz="2800" dirty="0" smtClean="0"/>
              <a:t>.87</a:t>
            </a:r>
            <a:endParaRPr lang="en-US" sz="2800" dirty="0"/>
          </a:p>
        </p:txBody>
      </p:sp>
      <p:cxnSp>
        <p:nvCxnSpPr>
          <p:cNvPr id="33" name="Straight Connector 32"/>
          <p:cNvCxnSpPr/>
          <p:nvPr/>
        </p:nvCxnSpPr>
        <p:spPr>
          <a:xfrm flipH="1">
            <a:off x="9131811" y="4351723"/>
            <a:ext cx="913509" cy="698156"/>
          </a:xfrm>
          <a:prstGeom prst="line">
            <a:avLst/>
          </a:prstGeom>
          <a:ln w="63500"/>
        </p:spPr>
        <p:style>
          <a:lnRef idx="1">
            <a:schemeClr val="dk1"/>
          </a:lnRef>
          <a:fillRef idx="0">
            <a:schemeClr val="dk1"/>
          </a:fillRef>
          <a:effectRef idx="0">
            <a:schemeClr val="dk1"/>
          </a:effectRef>
          <a:fontRef idx="minor">
            <a:schemeClr val="tx1"/>
          </a:fontRef>
        </p:style>
      </p:cxnSp>
      <p:cxnSp>
        <p:nvCxnSpPr>
          <p:cNvPr id="34" name="Straight Connector 33"/>
          <p:cNvCxnSpPr>
            <a:stCxn id="10" idx="4"/>
          </p:cNvCxnSpPr>
          <p:nvPr/>
        </p:nvCxnSpPr>
        <p:spPr>
          <a:xfrm>
            <a:off x="7541153" y="4627762"/>
            <a:ext cx="823357" cy="1509513"/>
          </a:xfrm>
          <a:prstGeom prst="line">
            <a:avLst/>
          </a:prstGeom>
          <a:ln w="63500"/>
        </p:spPr>
        <p:style>
          <a:lnRef idx="1">
            <a:schemeClr val="dk1"/>
          </a:lnRef>
          <a:fillRef idx="0">
            <a:schemeClr val="dk1"/>
          </a:fillRef>
          <a:effectRef idx="0">
            <a:schemeClr val="dk1"/>
          </a:effectRef>
          <a:fontRef idx="minor">
            <a:schemeClr val="tx1"/>
          </a:fontRef>
        </p:style>
      </p:cxnSp>
      <p:sp>
        <p:nvSpPr>
          <p:cNvPr id="42" name="TextBox 41"/>
          <p:cNvSpPr txBox="1"/>
          <p:nvPr/>
        </p:nvSpPr>
        <p:spPr>
          <a:xfrm>
            <a:off x="9553698" y="4589425"/>
            <a:ext cx="697363" cy="523220"/>
          </a:xfrm>
          <a:prstGeom prst="rect">
            <a:avLst/>
          </a:prstGeom>
          <a:noFill/>
        </p:spPr>
        <p:txBody>
          <a:bodyPr wrap="square" rtlCol="0">
            <a:spAutoFit/>
          </a:bodyPr>
          <a:lstStyle/>
          <a:p>
            <a:r>
              <a:rPr lang="en-US" sz="2800" dirty="0" smtClean="0"/>
              <a:t>.39</a:t>
            </a:r>
            <a:endParaRPr lang="en-US" sz="2800" dirty="0"/>
          </a:p>
        </p:txBody>
      </p:sp>
      <p:sp>
        <p:nvSpPr>
          <p:cNvPr id="43" name="TextBox 42"/>
          <p:cNvSpPr txBox="1"/>
          <p:nvPr/>
        </p:nvSpPr>
        <p:spPr>
          <a:xfrm>
            <a:off x="7251676" y="5229668"/>
            <a:ext cx="697363" cy="523220"/>
          </a:xfrm>
          <a:prstGeom prst="rect">
            <a:avLst/>
          </a:prstGeom>
          <a:noFill/>
        </p:spPr>
        <p:txBody>
          <a:bodyPr wrap="square" rtlCol="0">
            <a:spAutoFit/>
          </a:bodyPr>
          <a:lstStyle/>
          <a:p>
            <a:r>
              <a:rPr lang="en-US" sz="2800" dirty="0" smtClean="0"/>
              <a:t>.73</a:t>
            </a:r>
            <a:endParaRPr lang="en-US" sz="2800" dirty="0"/>
          </a:p>
        </p:txBody>
      </p:sp>
    </p:spTree>
    <p:extLst>
      <p:ext uri="{BB962C8B-B14F-4D97-AF65-F5344CB8AC3E}">
        <p14:creationId xmlns:p14="http://schemas.microsoft.com/office/powerpoint/2010/main" val="336156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7" grpId="0"/>
      <p:bldP spid="31" grpId="0"/>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0" y="0"/>
            <a:ext cx="10515600" cy="1325563"/>
          </a:xfrm>
        </p:spPr>
        <p:txBody>
          <a:bodyPr/>
          <a:lstStyle/>
          <a:p>
            <a:r>
              <a:rPr lang="en-US" dirty="0" smtClean="0"/>
              <a:t>Methods</a:t>
            </a:r>
            <a:endParaRPr lang="en-US" dirty="0"/>
          </a:p>
        </p:txBody>
      </p:sp>
      <p:pic>
        <p:nvPicPr>
          <p:cNvPr id="4" name="Picture 3"/>
          <p:cNvPicPr>
            <a:picLocks noChangeAspect="1"/>
          </p:cNvPicPr>
          <p:nvPr/>
        </p:nvPicPr>
        <p:blipFill>
          <a:blip r:embed="rId3"/>
          <a:stretch>
            <a:fillRect/>
          </a:stretch>
        </p:blipFill>
        <p:spPr>
          <a:xfrm>
            <a:off x="244497" y="895351"/>
            <a:ext cx="6042003" cy="5848350"/>
          </a:xfrm>
          <a:prstGeom prst="rect">
            <a:avLst/>
          </a:prstGeom>
        </p:spPr>
      </p:pic>
      <p:sp>
        <p:nvSpPr>
          <p:cNvPr id="11" name="TextBox 10"/>
          <p:cNvSpPr txBox="1"/>
          <p:nvPr/>
        </p:nvSpPr>
        <p:spPr>
          <a:xfrm>
            <a:off x="6986588" y="1325563"/>
            <a:ext cx="4043362"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t>Use time series phosphorylation data to further refine the original coarse network created from the Forest module.</a:t>
            </a:r>
          </a:p>
          <a:p>
            <a:pPr marL="285750" indent="-285750">
              <a:buFont typeface="Arial" panose="020B0604020202020204" pitchFamily="34" charset="0"/>
              <a:buChar char="•"/>
            </a:pPr>
            <a:r>
              <a:rPr lang="en-US" sz="2800" dirty="0"/>
              <a:t>Assess the quality of the predicted signaling pathway using pathway databases and related literature.</a:t>
            </a:r>
          </a:p>
        </p:txBody>
      </p:sp>
    </p:spTree>
    <p:extLst>
      <p:ext uri="{BB962C8B-B14F-4D97-AF65-F5344CB8AC3E}">
        <p14:creationId xmlns:p14="http://schemas.microsoft.com/office/powerpoint/2010/main" val="2697758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5" name="Picture 4"/>
          <p:cNvPicPr>
            <a:picLocks noChangeAspect="1"/>
          </p:cNvPicPr>
          <p:nvPr/>
        </p:nvPicPr>
        <p:blipFill>
          <a:blip r:embed="rId3"/>
          <a:stretch>
            <a:fillRect/>
          </a:stretch>
        </p:blipFill>
        <p:spPr>
          <a:xfrm>
            <a:off x="0" y="1707997"/>
            <a:ext cx="3529900" cy="3041559"/>
          </a:xfrm>
          <a:prstGeom prst="rect">
            <a:avLst/>
          </a:prstGeom>
        </p:spPr>
      </p:pic>
      <p:sp>
        <p:nvSpPr>
          <p:cNvPr id="6" name="Right Arrow 5"/>
          <p:cNvSpPr/>
          <p:nvPr/>
        </p:nvSpPr>
        <p:spPr>
          <a:xfrm>
            <a:off x="3529900" y="2917048"/>
            <a:ext cx="1245300" cy="62345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Box 7"/>
          <p:cNvSpPr txBox="1"/>
          <p:nvPr/>
        </p:nvSpPr>
        <p:spPr>
          <a:xfrm>
            <a:off x="913700" y="4749555"/>
            <a:ext cx="2017486" cy="954107"/>
          </a:xfrm>
          <a:prstGeom prst="rect">
            <a:avLst/>
          </a:prstGeom>
          <a:noFill/>
        </p:spPr>
        <p:txBody>
          <a:bodyPr wrap="square" rtlCol="0">
            <a:spAutoFit/>
          </a:bodyPr>
          <a:lstStyle/>
          <a:p>
            <a:r>
              <a:rPr lang="en-US" sz="2800" dirty="0" smtClean="0"/>
              <a:t>3543 Nodes</a:t>
            </a:r>
          </a:p>
          <a:p>
            <a:r>
              <a:rPr lang="en-US" sz="2800" dirty="0" smtClean="0"/>
              <a:t>7616 Edges</a:t>
            </a:r>
            <a:endParaRPr lang="en-US" sz="2800" dirty="0"/>
          </a:p>
        </p:txBody>
      </p:sp>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16324" r="19102"/>
          <a:stretch/>
        </p:blipFill>
        <p:spPr>
          <a:xfrm>
            <a:off x="4836160" y="1589580"/>
            <a:ext cx="2656114" cy="3278389"/>
          </a:xfrm>
          <a:prstGeom prst="rect">
            <a:avLst/>
          </a:prstGeom>
        </p:spPr>
      </p:pic>
      <p:sp>
        <p:nvSpPr>
          <p:cNvPr id="10" name="TextBox 9"/>
          <p:cNvSpPr txBox="1"/>
          <p:nvPr/>
        </p:nvSpPr>
        <p:spPr>
          <a:xfrm>
            <a:off x="5257074" y="4749554"/>
            <a:ext cx="1814286" cy="954107"/>
          </a:xfrm>
          <a:prstGeom prst="rect">
            <a:avLst/>
          </a:prstGeom>
          <a:noFill/>
        </p:spPr>
        <p:txBody>
          <a:bodyPr wrap="square" rtlCol="0">
            <a:spAutoFit/>
          </a:bodyPr>
          <a:lstStyle/>
          <a:p>
            <a:r>
              <a:rPr lang="en-US" sz="2800" dirty="0" smtClean="0"/>
              <a:t>250 Nodes</a:t>
            </a:r>
          </a:p>
          <a:p>
            <a:r>
              <a:rPr lang="en-US" sz="2800" dirty="0" smtClean="0"/>
              <a:t>344 Edges</a:t>
            </a:r>
            <a:endParaRPr lang="en-US" sz="2800" dirty="0"/>
          </a:p>
        </p:txBody>
      </p:sp>
      <p:sp>
        <p:nvSpPr>
          <p:cNvPr id="12" name="Right Arrow 11"/>
          <p:cNvSpPr/>
          <p:nvPr/>
        </p:nvSpPr>
        <p:spPr>
          <a:xfrm>
            <a:off x="7682450" y="2917048"/>
            <a:ext cx="1245300" cy="62345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4" name="Picture 13"/>
          <p:cNvPicPr>
            <a:picLocks noChangeAspect="1"/>
          </p:cNvPicPr>
          <p:nvPr/>
        </p:nvPicPr>
        <p:blipFill rotWithShape="1">
          <a:blip r:embed="rId5">
            <a:extLst>
              <a:ext uri="{28A0092B-C50C-407E-A947-70E740481C1C}">
                <a14:useLocalDpi xmlns:a14="http://schemas.microsoft.com/office/drawing/2010/main" val="0"/>
              </a:ext>
            </a:extLst>
          </a:blip>
          <a:srcRect l="6090"/>
          <a:stretch/>
        </p:blipFill>
        <p:spPr>
          <a:xfrm>
            <a:off x="9005454" y="1589580"/>
            <a:ext cx="3190893" cy="3278389"/>
          </a:xfrm>
          <a:prstGeom prst="rect">
            <a:avLst/>
          </a:prstGeom>
        </p:spPr>
      </p:pic>
      <p:sp>
        <p:nvSpPr>
          <p:cNvPr id="16" name="TextBox 15"/>
          <p:cNvSpPr txBox="1"/>
          <p:nvPr/>
        </p:nvSpPr>
        <p:spPr>
          <a:xfrm>
            <a:off x="9818162" y="4749554"/>
            <a:ext cx="1814286" cy="954107"/>
          </a:xfrm>
          <a:prstGeom prst="rect">
            <a:avLst/>
          </a:prstGeom>
          <a:noFill/>
        </p:spPr>
        <p:txBody>
          <a:bodyPr wrap="square" rtlCol="0">
            <a:spAutoFit/>
          </a:bodyPr>
          <a:lstStyle/>
          <a:p>
            <a:r>
              <a:rPr lang="en-US" sz="2800" dirty="0" smtClean="0"/>
              <a:t>55 Nodes</a:t>
            </a:r>
          </a:p>
          <a:p>
            <a:r>
              <a:rPr lang="en-US" sz="2800" dirty="0" smtClean="0"/>
              <a:t>72 Edges</a:t>
            </a:r>
            <a:endParaRPr lang="en-US" sz="2800" dirty="0"/>
          </a:p>
        </p:txBody>
      </p:sp>
      <p:sp>
        <p:nvSpPr>
          <p:cNvPr id="17" name="TextBox 16"/>
          <p:cNvSpPr txBox="1"/>
          <p:nvPr/>
        </p:nvSpPr>
        <p:spPr>
          <a:xfrm>
            <a:off x="3590860" y="2494498"/>
            <a:ext cx="900545" cy="523220"/>
          </a:xfrm>
          <a:prstGeom prst="rect">
            <a:avLst/>
          </a:prstGeom>
          <a:noFill/>
        </p:spPr>
        <p:txBody>
          <a:bodyPr wrap="square" rtlCol="0">
            <a:spAutoFit/>
          </a:bodyPr>
          <a:lstStyle/>
          <a:p>
            <a:r>
              <a:rPr lang="en-US" sz="2800" dirty="0" smtClean="0"/>
              <a:t>PCSF</a:t>
            </a:r>
            <a:endParaRPr lang="en-US" sz="2800" dirty="0"/>
          </a:p>
        </p:txBody>
      </p:sp>
      <p:sp>
        <p:nvSpPr>
          <p:cNvPr id="18" name="TextBox 17"/>
          <p:cNvSpPr txBox="1"/>
          <p:nvPr/>
        </p:nvSpPr>
        <p:spPr>
          <a:xfrm>
            <a:off x="7798591" y="2494498"/>
            <a:ext cx="900545" cy="523220"/>
          </a:xfrm>
          <a:prstGeom prst="rect">
            <a:avLst/>
          </a:prstGeom>
          <a:noFill/>
        </p:spPr>
        <p:txBody>
          <a:bodyPr wrap="square" rtlCol="0">
            <a:spAutoFit/>
          </a:bodyPr>
          <a:lstStyle/>
          <a:p>
            <a:r>
              <a:rPr lang="en-US" sz="2800" dirty="0" smtClean="0"/>
              <a:t>TPS</a:t>
            </a:r>
            <a:endParaRPr lang="en-US" sz="2800" dirty="0"/>
          </a:p>
        </p:txBody>
      </p:sp>
    </p:spTree>
    <p:extLst>
      <p:ext uri="{BB962C8B-B14F-4D97-AF65-F5344CB8AC3E}">
        <p14:creationId xmlns:p14="http://schemas.microsoft.com/office/powerpoint/2010/main" val="1004840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Results</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688" t="-165" b="3549"/>
          <a:stretch/>
        </p:blipFill>
        <p:spPr>
          <a:xfrm>
            <a:off x="838199" y="1124307"/>
            <a:ext cx="10370127" cy="5175921"/>
          </a:xfrm>
          <a:prstGeom prst="rect">
            <a:avLst/>
          </a:prstGeom>
        </p:spPr>
      </p:pic>
    </p:spTree>
    <p:extLst>
      <p:ext uri="{BB962C8B-B14F-4D97-AF65-F5344CB8AC3E}">
        <p14:creationId xmlns:p14="http://schemas.microsoft.com/office/powerpoint/2010/main" val="38019743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4154</TotalTime>
  <Words>714</Words>
  <Application>Microsoft Office PowerPoint</Application>
  <PresentationFormat>Widescreen</PresentationFormat>
  <Paragraphs>93</Paragraphs>
  <Slides>14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Temporal phosphorylation and network analysis of yeast signaling </vt:lpstr>
      <vt:lpstr>Is the Temporal Pathway Synthesizer effective in using temporal phosphoproteomic data to determine the osmotic stress response protein signaling pathway in yeast? </vt:lpstr>
      <vt:lpstr>How do proteins interact with one another?</vt:lpstr>
      <vt:lpstr>What are protein-protein interaction networks?</vt:lpstr>
      <vt:lpstr>Why analyze protein interaction networks?</vt:lpstr>
      <vt:lpstr>Methods</vt:lpstr>
      <vt:lpstr>Methods</vt:lpstr>
      <vt:lpstr>Results</vt:lpstr>
      <vt:lpstr>Results</vt:lpstr>
      <vt:lpstr>Final Network</vt:lpstr>
      <vt:lpstr>Summary</vt:lpstr>
      <vt:lpstr>Acknowledgments</vt:lpstr>
      <vt:lpstr>References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the Temporal Pathway Synthesizer effective in using temporal phosphoproteomic data to determine the osmotic stress response protein signaling pathway in yeast?</dc:title>
  <dc:creator>Cronin, Dylan</dc:creator>
  <cp:lastModifiedBy>Cronin, Dylan</cp:lastModifiedBy>
  <cp:revision>49</cp:revision>
  <dcterms:created xsi:type="dcterms:W3CDTF">2016-07-27T17:02:24Z</dcterms:created>
  <dcterms:modified xsi:type="dcterms:W3CDTF">2016-08-02T22:30:18Z</dcterms:modified>
</cp:coreProperties>
</file>