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8" r:id="rId2"/>
    <p:sldId id="259" r:id="rId3"/>
    <p:sldId id="286" r:id="rId4"/>
    <p:sldId id="287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278" r:id="rId15"/>
    <p:sldId id="262" r:id="rId16"/>
    <p:sldId id="283" r:id="rId17"/>
    <p:sldId id="263" r:id="rId18"/>
    <p:sldId id="264" r:id="rId19"/>
    <p:sldId id="265" r:id="rId20"/>
    <p:sldId id="266" r:id="rId21"/>
    <p:sldId id="267" r:id="rId22"/>
    <p:sldId id="268" r:id="rId23"/>
    <p:sldId id="270" r:id="rId24"/>
    <p:sldId id="282" r:id="rId25"/>
    <p:sldId id="319" r:id="rId26"/>
    <p:sldId id="261" r:id="rId27"/>
    <p:sldId id="301" r:id="rId28"/>
    <p:sldId id="320" r:id="rId29"/>
    <p:sldId id="321" r:id="rId30"/>
    <p:sldId id="300" r:id="rId31"/>
  </p:sldIdLst>
  <p:sldSz cx="9144000" cy="6858000" type="screen4x3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2.asteen koulutus Vantaalla" id="{56E81F41-A6B9-4F46-AAC4-126518FF41E1}">
          <p14:sldIdLst>
            <p14:sldId id="258"/>
          </p14:sldIdLst>
        </p14:section>
        <p14:section name="Lukio vai ammatillinen koulutus" id="{7A3CF1BF-4F39-4E89-BBED-D1825BCC0162}">
          <p14:sldIdLst>
            <p14:sldId id="259"/>
            <p14:sldId id="286"/>
            <p14:sldId id="287"/>
          </p14:sldIdLst>
        </p14:section>
        <p14:section name="Lukiokoulutus" id="{7DE60380-7021-4765-8A84-357D818C8960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Ammatillinen koulutus" id="{CB2A85BA-AC41-495A-AE82-06F562F36A9F}">
          <p14:sldIdLst>
            <p14:sldId id="278"/>
            <p14:sldId id="262"/>
            <p14:sldId id="283"/>
            <p14:sldId id="263"/>
            <p14:sldId id="264"/>
            <p14:sldId id="265"/>
            <p14:sldId id="266"/>
            <p14:sldId id="267"/>
            <p14:sldId id="268"/>
            <p14:sldId id="270"/>
          </p14:sldIdLst>
        </p14:section>
        <p14:section name="Yhteishaku" id="{E9AEA633-0D51-4B2B-8973-4C9B1E344CED}">
          <p14:sldIdLst>
            <p14:sldId id="282"/>
            <p14:sldId id="319"/>
            <p14:sldId id="261"/>
            <p14:sldId id="301"/>
            <p14:sldId id="320"/>
            <p14:sldId id="321"/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D1C"/>
    <a:srgbClr val="FFC233"/>
    <a:srgbClr val="80C342"/>
    <a:srgbClr val="63B2E3"/>
    <a:srgbClr val="99E133"/>
    <a:srgbClr val="FF00A7"/>
    <a:srgbClr val="3F92CF"/>
    <a:srgbClr val="829BB3"/>
    <a:srgbClr val="FFFFFF"/>
    <a:srgbClr val="4000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99" autoAdjust="0"/>
    <p:restoredTop sz="90628" autoAdjust="0"/>
  </p:normalViewPr>
  <p:slideViewPr>
    <p:cSldViewPr>
      <p:cViewPr>
        <p:scale>
          <a:sx n="80" d="100"/>
          <a:sy n="80" d="100"/>
        </p:scale>
        <p:origin x="-594" y="-480"/>
      </p:cViewPr>
      <p:guideLst>
        <p:guide orient="horz" pos="2556"/>
        <p:guide pos="2880"/>
      </p:guideLst>
    </p:cSldViewPr>
  </p:slideViewPr>
  <p:outlineViewPr>
    <p:cViewPr>
      <p:scale>
        <a:sx n="33" d="100"/>
        <a:sy n="33" d="100"/>
      </p:scale>
      <p:origin x="0" y="117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26"/>
    </p:cViewPr>
  </p:sorter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</a:defRPr>
            </a:lvl1pPr>
          </a:lstStyle>
          <a:p>
            <a:endParaRPr lang="fi-FI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endParaRPr lang="fi-FI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</a:defRPr>
            </a:lvl1pPr>
          </a:lstStyle>
          <a:p>
            <a:endParaRPr lang="fi-FI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DB0DAA28-5D23-459F-B2B5-BC569D4D9C40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41469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</a:defRPr>
            </a:lvl1pPr>
          </a:lstStyle>
          <a:p>
            <a:endParaRPr lang="fi-FI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endParaRPr lang="fi-FI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</a:defRPr>
            </a:lvl1pPr>
          </a:lstStyle>
          <a:p>
            <a:endParaRPr lang="fi-FI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220B46AF-FED3-4EA6-B0A1-53D6A652B359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2465453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Diaesityksessä viitataan 2.asteen oppaaseen, </a:t>
            </a:r>
            <a:r>
              <a:rPr lang="fi-FI" dirty="0" err="1" smtClean="0"/>
              <a:t>Varian</a:t>
            </a:r>
            <a:r>
              <a:rPr lang="fi-FI" dirty="0" smtClean="0"/>
              <a:t> nettisivuihin, koulutusnettiin ja </a:t>
            </a:r>
            <a:r>
              <a:rPr lang="fi-FI" dirty="0" err="1" smtClean="0"/>
              <a:t>opiskelijaksi.nettiin</a:t>
            </a:r>
            <a:r>
              <a:rPr lang="fi-FI" dirty="0" smtClean="0"/>
              <a:t> sekä lukioiden</a:t>
            </a:r>
            <a:r>
              <a:rPr lang="fi-FI" baseline="0" dirty="0" smtClean="0"/>
              <a:t> sivuihin.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46AF-FED3-4EA6-B0A1-53D6A652B359}" type="slidenum">
              <a:rPr lang="fi-FI" smtClean="0"/>
              <a:pPr/>
              <a:t>1</a:t>
            </a:fld>
            <a:endParaRPr lang="fi-FI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46AF-FED3-4EA6-B0A1-53D6A652B359}" type="slidenum">
              <a:rPr lang="fi-FI" smtClean="0"/>
              <a:pPr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394377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46AF-FED3-4EA6-B0A1-53D6A652B359}" type="slidenum">
              <a:rPr lang="fi-FI" smtClean="0"/>
              <a:pPr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142670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46AF-FED3-4EA6-B0A1-53D6A652B359}" type="slidenum">
              <a:rPr lang="fi-FI" smtClean="0"/>
              <a:pPr/>
              <a:t>5</a:t>
            </a:fld>
            <a:endParaRPr lang="fi-FI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46AF-FED3-4EA6-B0A1-53D6A652B359}" type="slidenum">
              <a:rPr lang="fi-FI" smtClean="0"/>
              <a:pPr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406476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46AF-FED3-4EA6-B0A1-53D6A652B359}" type="slidenum">
              <a:rPr lang="fi-FI" smtClean="0"/>
              <a:pPr/>
              <a:t>14</a:t>
            </a:fld>
            <a:endParaRPr lang="fi-FI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i-FI" sz="1000" b="1" i="1" dirty="0" smtClean="0">
              <a:solidFill>
                <a:srgbClr val="FFFFFF"/>
              </a:solidFill>
              <a:effectLst>
                <a:outerShdw blurRad="50800" dist="38100" dir="2700000" algn="tl" rotWithShape="0">
                  <a:srgbClr val="000000"/>
                </a:outerShdw>
              </a:effectLst>
            </a:endParaRP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46AF-FED3-4EA6-B0A1-53D6A652B359}" type="slidenum">
              <a:rPr lang="fi-FI" smtClean="0"/>
              <a:pPr/>
              <a:t>15</a:t>
            </a:fld>
            <a:endParaRPr lang="fi-FI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46AF-FED3-4EA6-B0A1-53D6A652B359}" type="slidenum">
              <a:rPr lang="fi-FI" smtClean="0"/>
              <a:pPr/>
              <a:t>17</a:t>
            </a:fld>
            <a:endParaRPr lang="fi-FI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Laatikot ilmestyvät kun napsautat diaa esityksessä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46AF-FED3-4EA6-B0A1-53D6A652B359}" type="slidenum">
              <a:rPr lang="fi-FI" smtClean="0"/>
              <a:pPr/>
              <a:t>26</a:t>
            </a:fld>
            <a:endParaRPr lang="fi-F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6" name="Kuva 2" descr="vihreä_aloitu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90575" y="971550"/>
            <a:ext cx="7126288" cy="2159000"/>
          </a:xfrm>
        </p:spPr>
        <p:txBody>
          <a:bodyPr/>
          <a:lstStyle>
            <a:lvl1pPr>
              <a:defRPr sz="3800">
                <a:solidFill>
                  <a:srgbClr val="EAEAEA"/>
                </a:solidFill>
              </a:defRPr>
            </a:lvl1pPr>
          </a:lstStyle>
          <a:p>
            <a:pPr lvl="0"/>
            <a:r>
              <a:rPr lang="fi-FI" noProof="0" smtClean="0"/>
              <a:t>Muokkaa perustyyl. napsautt.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90575" y="3489325"/>
            <a:ext cx="7126288" cy="1439863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pPr lvl="0"/>
            <a:r>
              <a:rPr lang="fi-FI" noProof="0" smtClean="0"/>
              <a:t>Muokkaa alaotsikon perustyyliä napsautt.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31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i-FI">
              <a:solidFill>
                <a:schemeClr val="folHlink"/>
              </a:solidFill>
            </a:endParaRP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0"/>
            <a:ext cx="9140825" cy="6856413"/>
          </a:xfrm>
          <a:prstGeom prst="rect">
            <a:avLst/>
          </a:prstGeom>
          <a:noFill/>
          <a:ln w="31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i-FI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6B64F-B2E0-41C6-AB5B-B4EA23F24F13}" type="datetime1">
              <a:rPr lang="fi-FI"/>
              <a:pPr/>
              <a:t>3.12.2013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Vantaan kaupunki, esityksen tekijä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8EEAD-B5B2-4E8D-A153-EC7F1789D16A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165340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135688" y="790575"/>
            <a:ext cx="1781175" cy="52546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790575" y="790575"/>
            <a:ext cx="5192713" cy="52546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B153B2-84B7-4DD7-B115-85A9BDF6B0D7}" type="datetime1">
              <a:rPr lang="fi-FI"/>
              <a:pPr/>
              <a:t>3.12.2013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Vantaan kaupunki, esityksen tekijä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A2950-BA75-43CA-A3C9-28288F569D84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37886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416353-F362-4CB3-90FE-8FAE12E68EB6}" type="datetime1">
              <a:rPr lang="fi-FI"/>
              <a:pPr/>
              <a:t>3.12.2013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Vantaan kaupunki, esityksen tekijä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20051-7636-45A7-8FBF-33CAC8FC1E48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38841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9B68A6-897B-4D96-A66A-11D240382DDB}" type="datetime1">
              <a:rPr lang="fi-FI"/>
              <a:pPr/>
              <a:t>3.12.2013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Vantaan kaupunki, esityksen tekijä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3209F-9BB1-4583-BC3B-656FCC61F3E2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361798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790575" y="2085975"/>
            <a:ext cx="3486150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429125" y="2085975"/>
            <a:ext cx="3487738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EC0A38-14A9-4C57-8E9C-6BD26AFF6231}" type="datetime1">
              <a:rPr lang="fi-FI"/>
              <a:pPr/>
              <a:t>3.12.2013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Vantaan kaupunki, esityksen tekijä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D610F-7E5F-4F6D-9CF5-68C2768D43B5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61091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ED7707-2A06-4B77-907D-73AC3C125EA1}" type="datetime1">
              <a:rPr lang="fi-FI"/>
              <a:pPr/>
              <a:t>3.12.2013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Vantaan kaupunki, esityksen tekijä</a:t>
            </a:r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78909-161F-43D2-A819-67127615707C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369229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8CB085-E693-43F0-8404-D1FBEFCE7874}" type="datetime1">
              <a:rPr lang="fi-FI"/>
              <a:pPr/>
              <a:t>3.12.2013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Vantaan kaupunki, esityksen tekijä</a:t>
            </a: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0F2A2-1209-4B7B-9328-0803AE09538C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126448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2567E6-0E80-48D4-8436-5A26E9A137DD}" type="datetime1">
              <a:rPr lang="fi-FI"/>
              <a:pPr/>
              <a:t>3.12.2013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Vantaan kaupunki, esityksen tekijä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8C110-86DE-43F6-9079-EECAC352B26A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96648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B91A89-6979-482C-A6AA-9B4C2A54B4A5}" type="datetime1">
              <a:rPr lang="fi-FI"/>
              <a:pPr/>
              <a:t>3.12.2013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Vantaan kaupunki, esityksen tekijä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F7BD9-7CB5-4849-B209-ECBF06CD37E6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378479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3F747D-D018-433D-AA42-FBF323791205}" type="datetime1">
              <a:rPr lang="fi-FI"/>
              <a:pPr/>
              <a:t>3.12.2013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Vantaan kaupunki, esityksen tekijä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23E88-278A-4286-AFB9-467C832CC4EE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292247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8" name="Kuva 2" descr="peruspohja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790575"/>
            <a:ext cx="7126288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Muokkaa otsikon perustyyliä </a:t>
            </a:r>
            <a:br>
              <a:rPr lang="fi-FI" smtClean="0"/>
            </a:br>
            <a:r>
              <a:rPr lang="fi-FI" smtClean="0"/>
              <a:t>napsauttamalla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2085975"/>
            <a:ext cx="7126288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Muokkaa tekstin perustyylejä </a:t>
            </a:r>
          </a:p>
          <a:p>
            <a:pPr lvl="1"/>
            <a:r>
              <a:rPr lang="fi-FI" smtClean="0"/>
              <a:t>ensimmäinen taso</a:t>
            </a:r>
          </a:p>
          <a:p>
            <a:pPr lvl="2"/>
            <a:r>
              <a:rPr lang="fi-FI" smtClean="0"/>
              <a:t>toinen taso</a:t>
            </a:r>
          </a:p>
          <a:p>
            <a:pPr lvl="1"/>
            <a:endParaRPr lang="fi-FI" smtClean="0"/>
          </a:p>
          <a:p>
            <a:pPr lvl="2"/>
            <a:endParaRPr lang="fi-FI" smtClean="0"/>
          </a:p>
          <a:p>
            <a:pPr lvl="2"/>
            <a:endParaRPr lang="fi-FI" smtClean="0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0"/>
            <a:ext cx="9140825" cy="6856413"/>
          </a:xfrm>
          <a:prstGeom prst="rect">
            <a:avLst/>
          </a:prstGeom>
          <a:noFill/>
          <a:ln w="31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i-FI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371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folHlink"/>
                </a:solidFill>
                <a:latin typeface="+mn-lt"/>
              </a:defRPr>
            </a:lvl1pPr>
          </a:lstStyle>
          <a:p>
            <a:fld id="{177F9E8E-D987-4D1D-9607-38DE8BDB82EA}" type="datetime1">
              <a:rPr lang="fi-FI"/>
              <a:pPr/>
              <a:t>3.12.2013</a:t>
            </a:fld>
            <a:endParaRPr lang="fi-FI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0575" y="6248400"/>
            <a:ext cx="37814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folHlink"/>
                </a:solidFill>
                <a:latin typeface="+mn-lt"/>
              </a:defRPr>
            </a:lvl1pPr>
          </a:lstStyle>
          <a:p>
            <a:r>
              <a:rPr lang="fi-FI"/>
              <a:t>Vantaan kaupunki, esityksen tekijä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0425" y="6248400"/>
            <a:ext cx="990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folHlink"/>
                </a:solidFill>
                <a:latin typeface="+mn-lt"/>
              </a:defRPr>
            </a:lvl1pPr>
          </a:lstStyle>
          <a:p>
            <a:fld id="{FD21CC0C-B862-4A4C-9011-CFF19953AAB2}" type="slidenum">
              <a:rPr lang="fi-FI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099C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099CC"/>
          </a:solidFill>
          <a:latin typeface="Tahom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099CC"/>
          </a:solidFill>
          <a:latin typeface="Tahom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099CC"/>
          </a:solidFill>
          <a:latin typeface="Tahom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099CC"/>
          </a:solidFill>
          <a:latin typeface="Tahom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099CC"/>
          </a:solidFill>
          <a:latin typeface="Tahom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099CC"/>
          </a:solidFill>
          <a:latin typeface="Tahom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099CC"/>
          </a:solidFill>
          <a:latin typeface="Tahom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099CC"/>
          </a:solidFill>
          <a:latin typeface="Tahoma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84188" indent="-29368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968375" indent="-29368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905000" indent="-1905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190750" indent="-952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·"/>
        <a:defRPr sz="1600">
          <a:solidFill>
            <a:schemeClr val="tx1"/>
          </a:solidFill>
          <a:latin typeface="Arial" charset="0"/>
        </a:defRPr>
      </a:lvl5pPr>
      <a:lvl6pPr marL="2647950" indent="-952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·"/>
        <a:defRPr sz="1600">
          <a:solidFill>
            <a:schemeClr val="tx1"/>
          </a:solidFill>
          <a:latin typeface="Arial" charset="0"/>
        </a:defRPr>
      </a:lvl6pPr>
      <a:lvl7pPr marL="3105150" indent="-952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·"/>
        <a:defRPr sz="1600">
          <a:solidFill>
            <a:schemeClr val="tx1"/>
          </a:solidFill>
          <a:latin typeface="Arial" charset="0"/>
        </a:defRPr>
      </a:lvl7pPr>
      <a:lvl8pPr marL="3562350" indent="-952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·"/>
        <a:defRPr sz="1600">
          <a:solidFill>
            <a:schemeClr val="tx1"/>
          </a:solidFill>
          <a:latin typeface="Arial" charset="0"/>
        </a:defRPr>
      </a:lvl8pPr>
      <a:lvl9pPr marL="4019550" indent="-952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·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hyperlink" Target="http://www.vantaa.fi/instancedata/prime_product_julkaisu/vantaa/embeds/vantaawwwstructure/93587_www_lukio_koul_js_amm_koul_opas_2014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http://www.sotunki.f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edu.vantaa.fi/til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antaa-vaskivuori.fi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lsingegymnasium.fi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antaa.fi/ammatillinenkoulutu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antaa.fi/fi/opetus_ja_kasvatus/aikuiskoulutus/vantaan_ammattiopisto_varia/opiskelijan_sivut/opintojen_aikana_suoritettavat_kortit_ja_passit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antaa.fi/fi/opetus_ja_kasvatus/aikuiskoulutus/vantaan_ammattiopisto_varia/nuorisokoulutus/kulttuurin_opetusala/puuseppa" TargetMode="External"/><Relationship Id="rId3" Type="http://schemas.openxmlformats.org/officeDocument/2006/relationships/image" Target="../media/image25.jpeg"/><Relationship Id="rId7" Type="http://schemas.openxmlformats.org/officeDocument/2006/relationships/hyperlink" Target="http://www.vantaa.fi/fi/opetus_ja_kasvatus/aikuiskoulutus/vantaan_ammattiopisto_varia/nuorisokoulutus/kulttuurin_opetusala/parturi-kampaaj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ntaa.fi/fi/opetus_ja_kasvatus/aikuiskoulutus/vantaan_ammattiopisto_varia/nuorisokoulutus/kulttuurin_opetusala/ompelija" TargetMode="External"/><Relationship Id="rId5" Type="http://schemas.openxmlformats.org/officeDocument/2006/relationships/hyperlink" Target="http://www.vantaa.fi/fi/opetus_ja_kasvatus/aikuiskoulutus/vantaan_ammattiopisto_varia/nuorisokoulutus/kulttuurin_opetusala/maalari" TargetMode="External"/><Relationship Id="rId4" Type="http://schemas.openxmlformats.org/officeDocument/2006/relationships/hyperlink" Target="http://www.vantaa.fi/fi/opetus_ja_kasvatus/aikuiskoulutus/vantaan_ammattiopisto_varia/nuorisokoulutus/kulttuurin_opetusala/graafinen_suunnittelija" TargetMode="External"/><Relationship Id="rId9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antaa.fi/fi/opetus_ja_kasvatus/aikuiskoulutus/vantaan_ammattiopisto_varia/nuorisokoulutus/matkailu-_ravitsemis-_ja_talousala/kokki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hyperlink" Target="http://www.vantaa.fi/fi/opetus_ja_kasvatus/aikuiskoulutus/vantaan_ammattiopisto_varia/nuorisokoulutus/matkailu-_ravitsemis-_ja_talousala/matkailuvirkailija" TargetMode="External"/><Relationship Id="rId4" Type="http://schemas.openxmlformats.org/officeDocument/2006/relationships/hyperlink" Target="http://www.vantaa.fi/fi/opetus_ja_kasvatus/aikuiskoulutus/vantaan_ammattiopisto_varia/nuorisokoulutus/matkailu-_ravitsemis-_ja_talousala/leipuri-kondiittor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antaa.fi/fi/opetus_ja_kasvatus/aikuiskoulutus/vantaan_ammattiopisto_varia/nuorisokoulutus/sosiaali-_ja_terveysala/lahihoitaja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opiskelijaksi.net/" TargetMode="External"/><Relationship Id="rId4" Type="http://schemas.openxmlformats.org/officeDocument/2006/relationships/hyperlink" Target="http://www.opintopolku.fi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antaa.fi/fi/opetus_ja_kasvatus/aikuiskoulutus/vantaan_ammattiopisto_varia/nuorisokoulutus/liikenteen_opetusala/autonkuljettaja" TargetMode="External"/><Relationship Id="rId2" Type="http://schemas.openxmlformats.org/officeDocument/2006/relationships/hyperlink" Target="http://www.vantaa.fi/fi/opetus_ja_kasvatus/aikuiskoulutus/vantaan_ammattiopisto_varia/nuorisokoulutus/liikenteen_opetusala/ajoneuvoasentaj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4.jpeg"/><Relationship Id="rId4" Type="http://schemas.openxmlformats.org/officeDocument/2006/relationships/hyperlink" Target="http://www.vantaa.fi/fi/opetus_ja_kasvatus/aikuiskoulutus/vantaan_ammattiopisto_varia/nuorisokoulutus/liikenteen_opetusala/lentokoneasentaja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hyperlink" Target="http://www.vantaa.fi/fi/opetus_ja_kasvatus/aikuiskoulutus/vantaan_ammattiopisto_varia/nuorisokoulutus/tekniikan_opetusala/ilmanvaihtoasentaja" TargetMode="External"/><Relationship Id="rId7" Type="http://schemas.openxmlformats.org/officeDocument/2006/relationships/hyperlink" Target="http://www.vantaa.fi/fi/opetus_ja_kasvatus/aikuiskoulutus/vantaan_ammattiopisto_varia/nuorisokoulutus/tekniikan_opetusala/prime101_fi.aspx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ntaa.fi/fi/opetus_ja_kasvatus/aikuiskoulutus/vantaan_ammattiopisto_varia/nuorisokoulutus/tekniikan_opetusala/talonrakentaja" TargetMode="External"/><Relationship Id="rId5" Type="http://schemas.openxmlformats.org/officeDocument/2006/relationships/hyperlink" Target="http://www.vantaa.fi/fi/opetus_ja_kasvatus/aikuiskoulutus/vantaan_ammattiopisto_varia/nuorisokoulutus/tekniikan_opetusala/sahkoasentaja" TargetMode="External"/><Relationship Id="rId4" Type="http://schemas.openxmlformats.org/officeDocument/2006/relationships/hyperlink" Target="http://www.vantaa.fi/fi/opetus_ja_kasvatus/aikuiskoulutus/vantaan_ammattiopisto_varia/nuorisokoulutus/tekniikan_opetusala/koneistaja_levyseppahitsaaja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hyperlink" Target="http://www.vantaa.fi/fi/opetus_ja_kasvatus/aikuiskoulutus/vantaan_ammattiopisto_varia/nuorisokoulutus/sahkotekniikan_opetusala/automaatioasentaja_sahkoasentaja" TargetMode="External"/><Relationship Id="rId7" Type="http://schemas.openxmlformats.org/officeDocument/2006/relationships/hyperlink" Target="http://www.vantaa.fi/fi/opetus_ja_kasvatus/aikuiskoulutus/vantaan_ammattiopisto_varia/nuorisokoulutus/tekniikan_opetusala/turvallisuusvalvoja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ntaa.fi/fi/opetus_ja_kasvatus/aikuiskoulutus/vantaan_ammattiopisto_varia/nuorisokoulutus/sahkotekniikan_opetusala/ict-asentaja" TargetMode="External"/><Relationship Id="rId5" Type="http://schemas.openxmlformats.org/officeDocument/2006/relationships/hyperlink" Target="http://www.vantaa.fi/fi/opetus_ja_kasvatus/aikuiskoulutus/vantaan_ammattiopisto_varia/nuorisokoulutus/sahkotekniikan_opetusala/hienomekaanikko" TargetMode="External"/><Relationship Id="rId4" Type="http://schemas.openxmlformats.org/officeDocument/2006/relationships/hyperlink" Target="http://www.vantaa.fi/fi/opetus_ja_kasvatus/aikuiskoulutus/vantaan_ammattiopisto_varia/nuorisokoulutus/sahkotekniikan_opetusala/elektroniikka-asentaja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hyperlink" Target="http://kkol.mbs.fi/index.php?option=com_content&amp;view=article&amp;id=60&amp;Itemid=58" TargetMode="External"/><Relationship Id="rId7" Type="http://schemas.openxmlformats.org/officeDocument/2006/relationships/image" Target="../media/image31.gif"/><Relationship Id="rId2" Type="http://schemas.openxmlformats.org/officeDocument/2006/relationships/hyperlink" Target="http://kkol.mbs.fi/index.php?option=com_content&amp;view=article&amp;id=54&amp;Itemid=5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rcuria.fi/index.php?option=com_content&amp;view=article&amp;id=57&amp;Itemid=55" TargetMode="External"/><Relationship Id="rId5" Type="http://schemas.openxmlformats.org/officeDocument/2006/relationships/hyperlink" Target="http://www.mercuria.fi/index.php?option=com_content&amp;view=article&amp;id=53&amp;Itemid=52" TargetMode="External"/><Relationship Id="rId4" Type="http://schemas.openxmlformats.org/officeDocument/2006/relationships/hyperlink" Target="http://kkol.mbs.fi/index.php?option=com_content&amp;view=article&amp;id=59&amp;Itemid=57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intopolku.fi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vantaa.fi/ammatillinenkoulutus" TargetMode="External"/><Relationship Id="rId4" Type="http://schemas.openxmlformats.org/officeDocument/2006/relationships/hyperlink" Target="http://www.vantaa.fi/lukiot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lioppilastutkinto.fi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monlukio.fi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vantaa.fi/martinlu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Kuva 24" descr="juliste2.jpg"/>
          <p:cNvPicPr>
            <a:picLocks noChangeAspect="1"/>
          </p:cNvPicPr>
          <p:nvPr/>
        </p:nvPicPr>
        <p:blipFill>
          <a:blip r:embed="rId3" cstate="print"/>
          <a:srcRect t="-20" b="51668"/>
          <a:stretch>
            <a:fillRect/>
          </a:stretch>
        </p:blipFill>
        <p:spPr>
          <a:xfrm>
            <a:off x="0" y="0"/>
            <a:ext cx="9144000" cy="66294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191000"/>
            <a:ext cx="8001000" cy="1295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i-FI" sz="5400" b="1" dirty="0" smtClean="0"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</a:t>
            </a:r>
            <a:r>
              <a:rPr lang="fi-FI" sz="5400" b="1" dirty="0" smtClean="0"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123825" dir="2700000" algn="tl" rotWithShape="0">
                    <a:schemeClr val="tx1"/>
                  </a:outerShdw>
                </a:effectLst>
              </a:rPr>
              <a:t>ruskoulu</a:t>
            </a:r>
            <a:r>
              <a:rPr lang="fi-FI" sz="5400" dirty="0" smtClean="0"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123825" dir="2700000" algn="tl" rotWithShape="0">
                    <a:schemeClr val="tx1"/>
                  </a:outerShdw>
                </a:effectLst>
              </a:rPr>
              <a:t> </a:t>
            </a:r>
            <a:r>
              <a:rPr lang="fi-FI" sz="5400" b="1" dirty="0" smtClean="0"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123825" dir="2700000" algn="tl" rotWithShape="0">
                    <a:schemeClr val="tx1"/>
                  </a:outerShdw>
                </a:effectLst>
              </a:rPr>
              <a:t>päättyy</a:t>
            </a:r>
            <a:br>
              <a:rPr lang="fi-FI" sz="5400" b="1" dirty="0" smtClean="0"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123825" dir="2700000" algn="tl" rotWithShape="0">
                    <a:schemeClr val="tx1"/>
                  </a:outerShdw>
                </a:effectLst>
              </a:rPr>
            </a:br>
            <a:endParaRPr lang="fi-FI" sz="5400" b="1" dirty="0"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effectLst>
                <a:outerShdw blurRad="123825" dir="2700000" algn="tl" rotWithShape="0">
                  <a:schemeClr val="tx1"/>
                </a:outerShdw>
              </a:effectLst>
            </a:endParaRPr>
          </a:p>
        </p:txBody>
      </p:sp>
      <p:sp>
        <p:nvSpPr>
          <p:cNvPr id="15" name="Suorakulmio 14"/>
          <p:cNvSpPr/>
          <p:nvPr/>
        </p:nvSpPr>
        <p:spPr bwMode="auto">
          <a:xfrm>
            <a:off x="0" y="6400800"/>
            <a:ext cx="9169400" cy="457200"/>
          </a:xfrm>
          <a:prstGeom prst="rect">
            <a:avLst/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4"/>
              </a:rPr>
              <a:t>Lataa opas 2014 (pdf) tästä</a:t>
            </a:r>
            <a:endParaRPr lang="fi-FI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2" name="Ryhmitä 21"/>
          <p:cNvGrpSpPr/>
          <p:nvPr/>
        </p:nvGrpSpPr>
        <p:grpSpPr>
          <a:xfrm>
            <a:off x="6369050" y="-9525"/>
            <a:ext cx="2806700" cy="222250"/>
            <a:chOff x="6369050" y="-9525"/>
            <a:chExt cx="2806700" cy="222250"/>
          </a:xfrm>
        </p:grpSpPr>
        <p:sp>
          <p:nvSpPr>
            <p:cNvPr id="16" name="Suorakulmio 15"/>
            <p:cNvSpPr/>
            <p:nvPr/>
          </p:nvSpPr>
          <p:spPr bwMode="auto">
            <a:xfrm>
              <a:off x="6369050" y="-3175"/>
              <a:ext cx="215900" cy="215900"/>
            </a:xfrm>
            <a:prstGeom prst="rect">
              <a:avLst/>
            </a:prstGeom>
            <a:solidFill>
              <a:srgbClr val="FFC23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Suorakulmio 16"/>
            <p:cNvSpPr/>
            <p:nvPr/>
          </p:nvSpPr>
          <p:spPr bwMode="auto">
            <a:xfrm>
              <a:off x="6892925" y="-6350"/>
              <a:ext cx="215900" cy="215900"/>
            </a:xfrm>
            <a:prstGeom prst="rect">
              <a:avLst/>
            </a:prstGeom>
            <a:solidFill>
              <a:srgbClr val="F99D1C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rgbClr val="F99D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Suorakulmio 17"/>
            <p:cNvSpPr/>
            <p:nvPr/>
          </p:nvSpPr>
          <p:spPr bwMode="auto">
            <a:xfrm>
              <a:off x="7410450" y="-6350"/>
              <a:ext cx="215900" cy="215900"/>
            </a:xfrm>
            <a:prstGeom prst="rect">
              <a:avLst/>
            </a:prstGeom>
            <a:solidFill>
              <a:srgbClr val="829BB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Suorakulmio 18"/>
            <p:cNvSpPr/>
            <p:nvPr/>
          </p:nvSpPr>
          <p:spPr bwMode="auto">
            <a:xfrm>
              <a:off x="7921625" y="-9525"/>
              <a:ext cx="215900" cy="215900"/>
            </a:xfrm>
            <a:prstGeom prst="rect">
              <a:avLst/>
            </a:prstGeom>
            <a:solidFill>
              <a:srgbClr val="63B2E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Suorakulmio 19"/>
            <p:cNvSpPr/>
            <p:nvPr/>
          </p:nvSpPr>
          <p:spPr bwMode="auto">
            <a:xfrm>
              <a:off x="8442325" y="-9525"/>
              <a:ext cx="215900" cy="215900"/>
            </a:xfrm>
            <a:prstGeom prst="rect">
              <a:avLst/>
            </a:prstGeom>
            <a:solidFill>
              <a:srgbClr val="80C342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Suorakulmio 20"/>
            <p:cNvSpPr/>
            <p:nvPr/>
          </p:nvSpPr>
          <p:spPr bwMode="auto">
            <a:xfrm>
              <a:off x="8959850" y="-9525"/>
              <a:ext cx="215900" cy="215900"/>
            </a:xfrm>
            <a:prstGeom prst="rect">
              <a:avLst/>
            </a:prstGeom>
            <a:solidFill>
              <a:srgbClr val="3F92C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Tekstiruutu 22"/>
          <p:cNvSpPr txBox="1"/>
          <p:nvPr/>
        </p:nvSpPr>
        <p:spPr>
          <a:xfrm>
            <a:off x="457200" y="49530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smtClean="0"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123825" dir="2700000" algn="tl" rotWithShape="0">
                    <a:schemeClr val="tx1"/>
                  </a:outerShdw>
                </a:effectLst>
                <a:latin typeface="Tahoma"/>
                <a:cs typeface="Tahoma"/>
              </a:rPr>
              <a:t>…mitäs nyt?</a:t>
            </a:r>
            <a:endParaRPr lang="fi-FI" sz="5400" dirty="0">
              <a:latin typeface="Tahoma"/>
              <a:cs typeface="Tahoma"/>
            </a:endParaRPr>
          </a:p>
        </p:txBody>
      </p:sp>
      <p:sp>
        <p:nvSpPr>
          <p:cNvPr id="24" name="Pyöristetty kuvaselitesuorakulmio 6"/>
          <p:cNvSpPr/>
          <p:nvPr/>
        </p:nvSpPr>
        <p:spPr bwMode="auto">
          <a:xfrm>
            <a:off x="5410200" y="533400"/>
            <a:ext cx="3505200" cy="612934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Tsekkaa lukiokoulutus ja ammatillinen koulutus Vantaalla!</a:t>
            </a:r>
          </a:p>
        </p:txBody>
      </p:sp>
      <p:pic>
        <p:nvPicPr>
          <p:cNvPr id="14" name="Kuva 13"/>
          <p:cNvPicPr>
            <a:picLocks noChangeAspect="1"/>
          </p:cNvPicPr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27778"/>
            <a:ext cx="1584176" cy="447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1"/>
                            </p:stCondLst>
                            <p:childTnLst>
                              <p:par>
                                <p:cTn id="8" presetID="37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orakulmio 21"/>
          <p:cNvSpPr/>
          <p:nvPr/>
        </p:nvSpPr>
        <p:spPr bwMode="auto">
          <a:xfrm>
            <a:off x="8229600" y="457200"/>
            <a:ext cx="914400" cy="4876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Kuva 24" descr="SotunginLukio_kuva2.jpg"/>
          <p:cNvPicPr>
            <a:picLocks noChangeAspect="1"/>
          </p:cNvPicPr>
          <p:nvPr/>
        </p:nvPicPr>
        <p:blipFill>
          <a:blip r:embed="rId3" cstate="print"/>
          <a:srcRect l="9403" r="10672"/>
          <a:stretch>
            <a:fillRect/>
          </a:stretch>
        </p:blipFill>
        <p:spPr>
          <a:xfrm>
            <a:off x="4038600" y="990600"/>
            <a:ext cx="5181600" cy="4315968"/>
          </a:xfrm>
          <a:prstGeom prst="rect">
            <a:avLst/>
          </a:prstGeom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04800" y="261838"/>
            <a:ext cx="714752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F92C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Sotungin</a:t>
            </a: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F92C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lukio</a:t>
            </a: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i-FI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Hakunila</a:t>
            </a:r>
            <a:endParaRPr kumimoji="0" lang="fi-FI" sz="2800" b="1" i="0" u="none" strike="noStrike" kern="0" cap="none" spc="0" normalizeH="0" baseline="0" noProof="0" dirty="0">
              <a:ln>
                <a:noFill/>
              </a:ln>
              <a:solidFill>
                <a:srgbClr val="FF00A7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Suorakulmio 10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2" name="Ryhmitä 11"/>
          <p:cNvGrpSpPr/>
          <p:nvPr/>
        </p:nvGrpSpPr>
        <p:grpSpPr>
          <a:xfrm>
            <a:off x="6343649" y="0"/>
            <a:ext cx="2806700" cy="222250"/>
            <a:chOff x="6369050" y="-9525"/>
            <a:chExt cx="2806700" cy="222250"/>
          </a:xfrm>
        </p:grpSpPr>
        <p:sp>
          <p:nvSpPr>
            <p:cNvPr id="13" name="Suorakulmio 12"/>
            <p:cNvSpPr/>
            <p:nvPr/>
          </p:nvSpPr>
          <p:spPr bwMode="auto">
            <a:xfrm>
              <a:off x="6369050" y="-3175"/>
              <a:ext cx="215900" cy="215900"/>
            </a:xfrm>
            <a:prstGeom prst="rect">
              <a:avLst/>
            </a:prstGeom>
            <a:solidFill>
              <a:srgbClr val="FFC23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Suorakulmio 13"/>
            <p:cNvSpPr/>
            <p:nvPr/>
          </p:nvSpPr>
          <p:spPr bwMode="auto">
            <a:xfrm>
              <a:off x="6892925" y="-6350"/>
              <a:ext cx="215900" cy="215900"/>
            </a:xfrm>
            <a:prstGeom prst="rect">
              <a:avLst/>
            </a:prstGeom>
            <a:solidFill>
              <a:srgbClr val="F99D1C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rgbClr val="F99D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Suorakulmio 14"/>
            <p:cNvSpPr/>
            <p:nvPr/>
          </p:nvSpPr>
          <p:spPr bwMode="auto">
            <a:xfrm>
              <a:off x="7410450" y="-6350"/>
              <a:ext cx="215900" cy="215900"/>
            </a:xfrm>
            <a:prstGeom prst="rect">
              <a:avLst/>
            </a:prstGeom>
            <a:solidFill>
              <a:srgbClr val="829BB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Suorakulmio 15"/>
            <p:cNvSpPr/>
            <p:nvPr/>
          </p:nvSpPr>
          <p:spPr bwMode="auto">
            <a:xfrm>
              <a:off x="7921625" y="-9525"/>
              <a:ext cx="215900" cy="215900"/>
            </a:xfrm>
            <a:prstGeom prst="rect">
              <a:avLst/>
            </a:prstGeom>
            <a:solidFill>
              <a:srgbClr val="63B2E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Suorakulmio 16"/>
            <p:cNvSpPr/>
            <p:nvPr/>
          </p:nvSpPr>
          <p:spPr bwMode="auto">
            <a:xfrm>
              <a:off x="8442325" y="-9525"/>
              <a:ext cx="215900" cy="215900"/>
            </a:xfrm>
            <a:prstGeom prst="rect">
              <a:avLst/>
            </a:prstGeom>
            <a:solidFill>
              <a:srgbClr val="80C342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Suorakulmio 17"/>
            <p:cNvSpPr/>
            <p:nvPr/>
          </p:nvSpPr>
          <p:spPr bwMode="auto">
            <a:xfrm>
              <a:off x="8959850" y="-9525"/>
              <a:ext cx="215900" cy="215900"/>
            </a:xfrm>
            <a:prstGeom prst="rect">
              <a:avLst/>
            </a:prstGeom>
            <a:solidFill>
              <a:srgbClr val="3F92C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" name="Pyöristetty kuvaselitesuorakulmio 6"/>
          <p:cNvSpPr/>
          <p:nvPr/>
        </p:nvSpPr>
        <p:spPr bwMode="auto">
          <a:xfrm rot="382598">
            <a:off x="4749179" y="5261207"/>
            <a:ext cx="4215849" cy="68103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Lue lisää oppaan sivulta 13. </a:t>
            </a:r>
          </a:p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Sotunki netissä: 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4"/>
              </a:rPr>
              <a:t>sotunki.fi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sp>
        <p:nvSpPr>
          <p:cNvPr id="20" name="Pyöristetty kuvaselitesuorakulmio 6"/>
          <p:cNvSpPr/>
          <p:nvPr/>
        </p:nvSpPr>
        <p:spPr bwMode="auto">
          <a:xfrm>
            <a:off x="381000" y="1727239"/>
            <a:ext cx="2819400" cy="68103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Yleislinja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Urheilulinja</a:t>
            </a:r>
          </a:p>
        </p:txBody>
      </p:sp>
      <p:sp>
        <p:nvSpPr>
          <p:cNvPr id="21" name="Pyöristetty kuvaselitesuorakulmio 6"/>
          <p:cNvSpPr/>
          <p:nvPr/>
        </p:nvSpPr>
        <p:spPr bwMode="auto">
          <a:xfrm>
            <a:off x="381000" y="2641640"/>
            <a:ext cx="3962400" cy="1259919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Painotukset: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liikunta ja urheiluvalmennus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kansainvälisyystaidot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etäopetus</a:t>
            </a:r>
          </a:p>
        </p:txBody>
      </p:sp>
      <p:pic>
        <p:nvPicPr>
          <p:cNvPr id="23" name="Kuva 22" descr="SO logoC65M4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5791200"/>
            <a:ext cx="1278467" cy="4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330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/>
          <p:cNvSpPr/>
          <p:nvPr/>
        </p:nvSpPr>
        <p:spPr bwMode="auto">
          <a:xfrm>
            <a:off x="0" y="6597352"/>
            <a:ext cx="9144000" cy="260649"/>
          </a:xfrm>
          <a:prstGeom prst="rect">
            <a:avLst/>
          </a:prstGeom>
          <a:solidFill>
            <a:srgbClr val="3F92C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04800" y="261838"/>
            <a:ext cx="714752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F92C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Tikkurilan lukio</a:t>
            </a: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i-FI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Tikkurila</a:t>
            </a:r>
            <a:endParaRPr kumimoji="0" lang="fi-FI" sz="2800" b="1" i="0" u="none" strike="noStrike" kern="0" cap="none" spc="0" normalizeH="0" baseline="0" noProof="0" dirty="0">
              <a:ln>
                <a:noFill/>
              </a:ln>
              <a:solidFill>
                <a:srgbClr val="FF00A7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Suorakulmio 10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2" name="Ryhmitä 11"/>
          <p:cNvGrpSpPr/>
          <p:nvPr/>
        </p:nvGrpSpPr>
        <p:grpSpPr>
          <a:xfrm>
            <a:off x="6343649" y="0"/>
            <a:ext cx="2806700" cy="222250"/>
            <a:chOff x="6369050" y="-9525"/>
            <a:chExt cx="2806700" cy="222250"/>
          </a:xfrm>
        </p:grpSpPr>
        <p:sp>
          <p:nvSpPr>
            <p:cNvPr id="13" name="Suorakulmio 12"/>
            <p:cNvSpPr/>
            <p:nvPr/>
          </p:nvSpPr>
          <p:spPr bwMode="auto">
            <a:xfrm>
              <a:off x="6369050" y="-3175"/>
              <a:ext cx="215900" cy="215900"/>
            </a:xfrm>
            <a:prstGeom prst="rect">
              <a:avLst/>
            </a:prstGeom>
            <a:solidFill>
              <a:srgbClr val="FFC23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Suorakulmio 13"/>
            <p:cNvSpPr/>
            <p:nvPr/>
          </p:nvSpPr>
          <p:spPr bwMode="auto">
            <a:xfrm>
              <a:off x="6892925" y="-6350"/>
              <a:ext cx="215900" cy="215900"/>
            </a:xfrm>
            <a:prstGeom prst="rect">
              <a:avLst/>
            </a:prstGeom>
            <a:solidFill>
              <a:srgbClr val="F99D1C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rgbClr val="F99D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Suorakulmio 14"/>
            <p:cNvSpPr/>
            <p:nvPr/>
          </p:nvSpPr>
          <p:spPr bwMode="auto">
            <a:xfrm>
              <a:off x="7410450" y="-6350"/>
              <a:ext cx="215900" cy="215900"/>
            </a:xfrm>
            <a:prstGeom prst="rect">
              <a:avLst/>
            </a:prstGeom>
            <a:solidFill>
              <a:srgbClr val="829BB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Suorakulmio 15"/>
            <p:cNvSpPr/>
            <p:nvPr/>
          </p:nvSpPr>
          <p:spPr bwMode="auto">
            <a:xfrm>
              <a:off x="7921625" y="-9525"/>
              <a:ext cx="215900" cy="215900"/>
            </a:xfrm>
            <a:prstGeom prst="rect">
              <a:avLst/>
            </a:prstGeom>
            <a:solidFill>
              <a:srgbClr val="63B2E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Suorakulmio 16"/>
            <p:cNvSpPr/>
            <p:nvPr/>
          </p:nvSpPr>
          <p:spPr bwMode="auto">
            <a:xfrm>
              <a:off x="8442325" y="-9525"/>
              <a:ext cx="215900" cy="215900"/>
            </a:xfrm>
            <a:prstGeom prst="rect">
              <a:avLst/>
            </a:prstGeom>
            <a:solidFill>
              <a:srgbClr val="80C342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Suorakulmio 17"/>
            <p:cNvSpPr/>
            <p:nvPr/>
          </p:nvSpPr>
          <p:spPr bwMode="auto">
            <a:xfrm>
              <a:off x="8959850" y="-9525"/>
              <a:ext cx="215900" cy="215900"/>
            </a:xfrm>
            <a:prstGeom prst="rect">
              <a:avLst/>
            </a:prstGeom>
            <a:solidFill>
              <a:srgbClr val="3F92C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" name="Pyöristetty kuvaselitesuorakulmio 6"/>
          <p:cNvSpPr/>
          <p:nvPr/>
        </p:nvSpPr>
        <p:spPr bwMode="auto">
          <a:xfrm rot="382598">
            <a:off x="4749179" y="5261207"/>
            <a:ext cx="4215849" cy="68103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Lue lisää oppaan sivulta 14–15. </a:t>
            </a:r>
          </a:p>
          <a:p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Tilu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netissä: 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2"/>
              </a:rPr>
              <a:t>edu.vantaa.fi/tilu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sp>
        <p:nvSpPr>
          <p:cNvPr id="20" name="Pyöristetty kuvaselitesuorakulmio 6"/>
          <p:cNvSpPr/>
          <p:nvPr/>
        </p:nvSpPr>
        <p:spPr bwMode="auto">
          <a:xfrm>
            <a:off x="381000" y="1727239"/>
            <a:ext cx="3810000" cy="68103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Yleislinja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IB-linja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(englanninkielinen)</a:t>
            </a:r>
          </a:p>
        </p:txBody>
      </p:sp>
      <p:sp>
        <p:nvSpPr>
          <p:cNvPr id="21" name="Pyöristetty kuvaselitesuorakulmio 6"/>
          <p:cNvSpPr/>
          <p:nvPr/>
        </p:nvSpPr>
        <p:spPr bwMode="auto">
          <a:xfrm>
            <a:off x="381000" y="2641640"/>
            <a:ext cx="3962400" cy="97047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Painotukset: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viestintä, elokuva, musiikki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liikunta</a:t>
            </a:r>
          </a:p>
        </p:txBody>
      </p:sp>
      <p:sp>
        <p:nvSpPr>
          <p:cNvPr id="23" name="Suorakulmio 22"/>
          <p:cNvSpPr/>
          <p:nvPr/>
        </p:nvSpPr>
        <p:spPr bwMode="auto">
          <a:xfrm>
            <a:off x="8229600" y="457200"/>
            <a:ext cx="914400" cy="4876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Kuva 21" descr="tilun kuv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3532" y="762000"/>
            <a:ext cx="4620049" cy="3419243"/>
          </a:xfrm>
          <a:prstGeom prst="rect">
            <a:avLst/>
          </a:prstGeom>
        </p:spPr>
      </p:pic>
      <p:pic>
        <p:nvPicPr>
          <p:cNvPr id="24" name="Kuva 23" descr="tilu_logo_box_yello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5715000"/>
            <a:ext cx="1667933" cy="48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559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22"/>
          <p:cNvSpPr/>
          <p:nvPr/>
        </p:nvSpPr>
        <p:spPr bwMode="auto">
          <a:xfrm>
            <a:off x="8229600" y="457200"/>
            <a:ext cx="914400" cy="4876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Kuva 25" descr="vaskivuor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6107" y="1219200"/>
            <a:ext cx="4797893" cy="3200400"/>
          </a:xfrm>
          <a:prstGeom prst="rect">
            <a:avLst/>
          </a:prstGeom>
        </p:spPr>
      </p:pic>
      <p:sp>
        <p:nvSpPr>
          <p:cNvPr id="10" name="Suorakulmio 9"/>
          <p:cNvSpPr/>
          <p:nvPr/>
        </p:nvSpPr>
        <p:spPr bwMode="auto">
          <a:xfrm>
            <a:off x="0" y="6597352"/>
            <a:ext cx="9144000" cy="260649"/>
          </a:xfrm>
          <a:prstGeom prst="rect">
            <a:avLst/>
          </a:prstGeom>
          <a:solidFill>
            <a:srgbClr val="3F92C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tsikko 1"/>
          <p:cNvSpPr txBox="1">
            <a:spLocks/>
          </p:cNvSpPr>
          <p:nvPr/>
        </p:nvSpPr>
        <p:spPr bwMode="auto">
          <a:xfrm>
            <a:off x="304800" y="261838"/>
            <a:ext cx="714752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F92C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Vaskivuoren lukio</a:t>
            </a: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i-FI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Myyrmäki</a:t>
            </a:r>
            <a:endParaRPr kumimoji="0" lang="fi-FI" sz="2800" b="1" i="0" u="none" strike="noStrike" kern="0" cap="none" spc="0" normalizeH="0" baseline="0" noProof="0" dirty="0">
              <a:ln>
                <a:noFill/>
              </a:ln>
              <a:solidFill>
                <a:srgbClr val="FF00A7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uorakulmio 11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" name="Ryhmitä 12"/>
          <p:cNvGrpSpPr/>
          <p:nvPr/>
        </p:nvGrpSpPr>
        <p:grpSpPr>
          <a:xfrm>
            <a:off x="6343649" y="0"/>
            <a:ext cx="2806700" cy="222250"/>
            <a:chOff x="6369050" y="-9525"/>
            <a:chExt cx="2806700" cy="222250"/>
          </a:xfrm>
        </p:grpSpPr>
        <p:sp>
          <p:nvSpPr>
            <p:cNvPr id="14" name="Suorakulmio 13"/>
            <p:cNvSpPr/>
            <p:nvPr/>
          </p:nvSpPr>
          <p:spPr bwMode="auto">
            <a:xfrm>
              <a:off x="6369050" y="-3175"/>
              <a:ext cx="215900" cy="215900"/>
            </a:xfrm>
            <a:prstGeom prst="rect">
              <a:avLst/>
            </a:prstGeom>
            <a:solidFill>
              <a:srgbClr val="FFC23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Suorakulmio 14"/>
            <p:cNvSpPr/>
            <p:nvPr/>
          </p:nvSpPr>
          <p:spPr bwMode="auto">
            <a:xfrm>
              <a:off x="6892925" y="-6350"/>
              <a:ext cx="215900" cy="215900"/>
            </a:xfrm>
            <a:prstGeom prst="rect">
              <a:avLst/>
            </a:prstGeom>
            <a:solidFill>
              <a:srgbClr val="F99D1C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rgbClr val="F99D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Suorakulmio 15"/>
            <p:cNvSpPr/>
            <p:nvPr/>
          </p:nvSpPr>
          <p:spPr bwMode="auto">
            <a:xfrm>
              <a:off x="7410450" y="-6350"/>
              <a:ext cx="215900" cy="215900"/>
            </a:xfrm>
            <a:prstGeom prst="rect">
              <a:avLst/>
            </a:prstGeom>
            <a:solidFill>
              <a:srgbClr val="829BB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Suorakulmio 16"/>
            <p:cNvSpPr/>
            <p:nvPr/>
          </p:nvSpPr>
          <p:spPr bwMode="auto">
            <a:xfrm>
              <a:off x="7921625" y="-9525"/>
              <a:ext cx="215900" cy="215900"/>
            </a:xfrm>
            <a:prstGeom prst="rect">
              <a:avLst/>
            </a:prstGeom>
            <a:solidFill>
              <a:srgbClr val="63B2E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Suorakulmio 17"/>
            <p:cNvSpPr/>
            <p:nvPr/>
          </p:nvSpPr>
          <p:spPr bwMode="auto">
            <a:xfrm>
              <a:off x="8442325" y="-9525"/>
              <a:ext cx="215900" cy="215900"/>
            </a:xfrm>
            <a:prstGeom prst="rect">
              <a:avLst/>
            </a:prstGeom>
            <a:solidFill>
              <a:srgbClr val="80C342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Suorakulmio 18"/>
            <p:cNvSpPr/>
            <p:nvPr/>
          </p:nvSpPr>
          <p:spPr bwMode="auto">
            <a:xfrm>
              <a:off x="8959850" y="-9525"/>
              <a:ext cx="215900" cy="215900"/>
            </a:xfrm>
            <a:prstGeom prst="rect">
              <a:avLst/>
            </a:prstGeom>
            <a:solidFill>
              <a:srgbClr val="3F92C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Pyöristetty kuvaselitesuorakulmio 6"/>
          <p:cNvSpPr/>
          <p:nvPr/>
        </p:nvSpPr>
        <p:spPr bwMode="auto">
          <a:xfrm rot="163066">
            <a:off x="3975722" y="5605101"/>
            <a:ext cx="5022918" cy="68103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Lue lisää oppaan sivulta 16–17. </a:t>
            </a:r>
          </a:p>
          <a:p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Vaskis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netissä: 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vantaa-vaskivuori.fi</a:t>
            </a:r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" name="Pyöristetty kuvaselitesuorakulmio 6"/>
          <p:cNvSpPr/>
          <p:nvPr/>
        </p:nvSpPr>
        <p:spPr bwMode="auto">
          <a:xfrm>
            <a:off x="381000" y="1727239"/>
            <a:ext cx="3810000" cy="1259919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Lukiolinja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Medialinja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Musiikkilukio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Tanssilukio</a:t>
            </a:r>
          </a:p>
        </p:txBody>
      </p:sp>
      <p:sp>
        <p:nvSpPr>
          <p:cNvPr id="22" name="Pyöristetty kuvaselitesuorakulmio 6"/>
          <p:cNvSpPr/>
          <p:nvPr/>
        </p:nvSpPr>
        <p:spPr bwMode="auto">
          <a:xfrm>
            <a:off x="381000" y="3200400"/>
            <a:ext cx="4419600" cy="1838801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Painotukset: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matematiikka ja luonnontieteet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tietotekniikka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vieraat kielet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kuvataide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liikunta</a:t>
            </a:r>
          </a:p>
        </p:txBody>
      </p:sp>
      <p:pic>
        <p:nvPicPr>
          <p:cNvPr id="25" name="Kuva 24" descr="vaskivuori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4572000"/>
            <a:ext cx="685800" cy="9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455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22"/>
          <p:cNvSpPr/>
          <p:nvPr/>
        </p:nvSpPr>
        <p:spPr bwMode="auto">
          <a:xfrm>
            <a:off x="8229600" y="457200"/>
            <a:ext cx="914400" cy="4876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Kuva 24" descr="petrarobert.jpg"/>
          <p:cNvPicPr>
            <a:picLocks noChangeAspect="1"/>
          </p:cNvPicPr>
          <p:nvPr/>
        </p:nvPicPr>
        <p:blipFill>
          <a:blip r:embed="rId2" cstate="print"/>
          <a:srcRect l="25926"/>
          <a:stretch>
            <a:fillRect/>
          </a:stretch>
        </p:blipFill>
        <p:spPr>
          <a:xfrm>
            <a:off x="5301710" y="685801"/>
            <a:ext cx="3842289" cy="3886200"/>
          </a:xfrm>
          <a:prstGeom prst="rect">
            <a:avLst/>
          </a:prstGeom>
        </p:spPr>
      </p:pic>
      <p:sp>
        <p:nvSpPr>
          <p:cNvPr id="10" name="Suorakulmio 9"/>
          <p:cNvSpPr/>
          <p:nvPr/>
        </p:nvSpPr>
        <p:spPr bwMode="auto">
          <a:xfrm>
            <a:off x="0" y="6597352"/>
            <a:ext cx="9144000" cy="260649"/>
          </a:xfrm>
          <a:prstGeom prst="rect">
            <a:avLst/>
          </a:prstGeom>
          <a:solidFill>
            <a:srgbClr val="3F92C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tsikko 1"/>
          <p:cNvSpPr txBox="1">
            <a:spLocks/>
          </p:cNvSpPr>
          <p:nvPr/>
        </p:nvSpPr>
        <p:spPr bwMode="auto">
          <a:xfrm>
            <a:off x="304800" y="261838"/>
            <a:ext cx="714752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F92C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Helsinge</a:t>
            </a: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F92C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gymnasium</a:t>
            </a: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i-FI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Helsinge</a:t>
            </a:r>
            <a:r>
              <a:rPr kumimoji="0" lang="fi-FI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i-FI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kyrkoby</a:t>
            </a:r>
            <a:endParaRPr kumimoji="0" lang="fi-FI" sz="2800" b="1" i="0" u="none" strike="noStrike" kern="0" cap="none" spc="0" normalizeH="0" baseline="0" noProof="0" dirty="0">
              <a:ln>
                <a:noFill/>
              </a:ln>
              <a:solidFill>
                <a:srgbClr val="FF00A7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uorakulmio 11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" name="Ryhmitä 12"/>
          <p:cNvGrpSpPr/>
          <p:nvPr/>
        </p:nvGrpSpPr>
        <p:grpSpPr>
          <a:xfrm>
            <a:off x="6343649" y="0"/>
            <a:ext cx="2806700" cy="222250"/>
            <a:chOff x="6369050" y="-9525"/>
            <a:chExt cx="2806700" cy="222250"/>
          </a:xfrm>
        </p:grpSpPr>
        <p:sp>
          <p:nvSpPr>
            <p:cNvPr id="14" name="Suorakulmio 13"/>
            <p:cNvSpPr/>
            <p:nvPr/>
          </p:nvSpPr>
          <p:spPr bwMode="auto">
            <a:xfrm>
              <a:off x="6369050" y="-3175"/>
              <a:ext cx="215900" cy="215900"/>
            </a:xfrm>
            <a:prstGeom prst="rect">
              <a:avLst/>
            </a:prstGeom>
            <a:solidFill>
              <a:srgbClr val="FFC23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Suorakulmio 14"/>
            <p:cNvSpPr/>
            <p:nvPr/>
          </p:nvSpPr>
          <p:spPr bwMode="auto">
            <a:xfrm>
              <a:off x="6892925" y="-6350"/>
              <a:ext cx="215900" cy="215900"/>
            </a:xfrm>
            <a:prstGeom prst="rect">
              <a:avLst/>
            </a:prstGeom>
            <a:solidFill>
              <a:srgbClr val="F99D1C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rgbClr val="F99D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Suorakulmio 15"/>
            <p:cNvSpPr/>
            <p:nvPr/>
          </p:nvSpPr>
          <p:spPr bwMode="auto">
            <a:xfrm>
              <a:off x="7410450" y="-6350"/>
              <a:ext cx="215900" cy="215900"/>
            </a:xfrm>
            <a:prstGeom prst="rect">
              <a:avLst/>
            </a:prstGeom>
            <a:solidFill>
              <a:srgbClr val="829BB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Suorakulmio 16"/>
            <p:cNvSpPr/>
            <p:nvPr/>
          </p:nvSpPr>
          <p:spPr bwMode="auto">
            <a:xfrm>
              <a:off x="7921625" y="-9525"/>
              <a:ext cx="215900" cy="215900"/>
            </a:xfrm>
            <a:prstGeom prst="rect">
              <a:avLst/>
            </a:prstGeom>
            <a:solidFill>
              <a:srgbClr val="63B2E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Suorakulmio 17"/>
            <p:cNvSpPr/>
            <p:nvPr/>
          </p:nvSpPr>
          <p:spPr bwMode="auto">
            <a:xfrm>
              <a:off x="8442325" y="-9525"/>
              <a:ext cx="215900" cy="215900"/>
            </a:xfrm>
            <a:prstGeom prst="rect">
              <a:avLst/>
            </a:prstGeom>
            <a:solidFill>
              <a:srgbClr val="80C342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Suorakulmio 18"/>
            <p:cNvSpPr/>
            <p:nvPr/>
          </p:nvSpPr>
          <p:spPr bwMode="auto">
            <a:xfrm>
              <a:off x="8959850" y="-9525"/>
              <a:ext cx="215900" cy="215900"/>
            </a:xfrm>
            <a:prstGeom prst="rect">
              <a:avLst/>
            </a:prstGeom>
            <a:solidFill>
              <a:srgbClr val="3F92C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Pyöristetty kuvaselitesuorakulmio 6"/>
          <p:cNvSpPr/>
          <p:nvPr/>
        </p:nvSpPr>
        <p:spPr bwMode="auto">
          <a:xfrm rot="163066">
            <a:off x="3365942" y="5536477"/>
            <a:ext cx="5342452" cy="68103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Läs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från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guidens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sidan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18. </a:t>
            </a:r>
          </a:p>
          <a:p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Helsinge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på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nätet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helsingegymnasium.fi</a:t>
            </a:r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" name="Pyöristetty kuvaselitesuorakulmio 6"/>
          <p:cNvSpPr/>
          <p:nvPr/>
        </p:nvSpPr>
        <p:spPr bwMode="auto">
          <a:xfrm>
            <a:off x="381000" y="1727239"/>
            <a:ext cx="3810000" cy="68103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Vandas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svenskspråkiga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gymnasiet</a:t>
            </a:r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" name="Pyöristetty kuvaselitesuorakulmio 6"/>
          <p:cNvSpPr/>
          <p:nvPr/>
        </p:nvSpPr>
        <p:spPr bwMode="auto">
          <a:xfrm>
            <a:off x="381000" y="3200400"/>
            <a:ext cx="4191000" cy="1259919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Tyngdpunktsområden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jälvmedvetenhet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och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gruppgemenskap</a:t>
            </a:r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global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kunskap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och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ledarskap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pic>
        <p:nvPicPr>
          <p:cNvPr id="24" name="Kuva 23" descr="gnet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4648200"/>
            <a:ext cx="1125301" cy="8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61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uva 7" descr="kartta.jpg"/>
          <p:cNvPicPr>
            <a:picLocks noChangeAspect="1"/>
          </p:cNvPicPr>
          <p:nvPr/>
        </p:nvPicPr>
        <p:blipFill>
          <a:blip r:embed="rId3" cstate="print"/>
          <a:srcRect l="401" r="823"/>
          <a:stretch>
            <a:fillRect/>
          </a:stretch>
        </p:blipFill>
        <p:spPr>
          <a:xfrm>
            <a:off x="0" y="0"/>
            <a:ext cx="9144000" cy="6858717"/>
          </a:xfrm>
          <a:prstGeom prst="rect">
            <a:avLst/>
          </a:prstGeom>
        </p:spPr>
      </p:pic>
      <p:sp>
        <p:nvSpPr>
          <p:cNvPr id="18" name="Suorakulmio 17"/>
          <p:cNvSpPr/>
          <p:nvPr/>
        </p:nvSpPr>
        <p:spPr bwMode="auto">
          <a:xfrm>
            <a:off x="304800" y="1143000"/>
            <a:ext cx="914400" cy="1524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uorakulmio 8"/>
          <p:cNvSpPr/>
          <p:nvPr/>
        </p:nvSpPr>
        <p:spPr>
          <a:xfrm>
            <a:off x="3505200" y="2362200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b="1" dirty="0" smtClean="0">
              <a:solidFill>
                <a:schemeClr val="bg1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latin typeface="+mn-lt"/>
            </a:endParaRPr>
          </a:p>
          <a:p>
            <a:endParaRPr lang="fi-FI" b="1" dirty="0" smtClean="0">
              <a:solidFill>
                <a:schemeClr val="bg1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latin typeface="+mn-lt"/>
            </a:endParaRPr>
          </a:p>
        </p:txBody>
      </p:sp>
      <p:grpSp>
        <p:nvGrpSpPr>
          <p:cNvPr id="10" name="Ryhmitä 9"/>
          <p:cNvGrpSpPr/>
          <p:nvPr/>
        </p:nvGrpSpPr>
        <p:grpSpPr>
          <a:xfrm>
            <a:off x="6343649" y="0"/>
            <a:ext cx="2806700" cy="222250"/>
            <a:chOff x="6369050" y="-9525"/>
            <a:chExt cx="2806700" cy="222250"/>
          </a:xfrm>
        </p:grpSpPr>
        <p:sp>
          <p:nvSpPr>
            <p:cNvPr id="11" name="Suorakulmio 10"/>
            <p:cNvSpPr/>
            <p:nvPr/>
          </p:nvSpPr>
          <p:spPr bwMode="auto">
            <a:xfrm>
              <a:off x="6369050" y="-3175"/>
              <a:ext cx="215900" cy="215900"/>
            </a:xfrm>
            <a:prstGeom prst="rect">
              <a:avLst/>
            </a:prstGeom>
            <a:solidFill>
              <a:srgbClr val="FFC23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Suorakulmio 11"/>
            <p:cNvSpPr/>
            <p:nvPr/>
          </p:nvSpPr>
          <p:spPr bwMode="auto">
            <a:xfrm>
              <a:off x="6892925" y="-6350"/>
              <a:ext cx="215900" cy="215900"/>
            </a:xfrm>
            <a:prstGeom prst="rect">
              <a:avLst/>
            </a:prstGeom>
            <a:solidFill>
              <a:srgbClr val="F99D1C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rgbClr val="F99D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Suorakulmio 12"/>
            <p:cNvSpPr/>
            <p:nvPr/>
          </p:nvSpPr>
          <p:spPr bwMode="auto">
            <a:xfrm>
              <a:off x="7410450" y="-6350"/>
              <a:ext cx="215900" cy="215900"/>
            </a:xfrm>
            <a:prstGeom prst="rect">
              <a:avLst/>
            </a:prstGeom>
            <a:solidFill>
              <a:srgbClr val="829BB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Suorakulmio 13"/>
            <p:cNvSpPr/>
            <p:nvPr/>
          </p:nvSpPr>
          <p:spPr bwMode="auto">
            <a:xfrm>
              <a:off x="7921625" y="-9525"/>
              <a:ext cx="215900" cy="215900"/>
            </a:xfrm>
            <a:prstGeom prst="rect">
              <a:avLst/>
            </a:prstGeom>
            <a:solidFill>
              <a:srgbClr val="63B2E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Suorakulmio 14"/>
            <p:cNvSpPr/>
            <p:nvPr/>
          </p:nvSpPr>
          <p:spPr bwMode="auto">
            <a:xfrm>
              <a:off x="8442325" y="-9525"/>
              <a:ext cx="215900" cy="215900"/>
            </a:xfrm>
            <a:prstGeom prst="rect">
              <a:avLst/>
            </a:prstGeom>
            <a:solidFill>
              <a:srgbClr val="80C342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Suorakulmio 15"/>
            <p:cNvSpPr/>
            <p:nvPr/>
          </p:nvSpPr>
          <p:spPr bwMode="auto">
            <a:xfrm>
              <a:off x="8959850" y="-9525"/>
              <a:ext cx="215900" cy="215900"/>
            </a:xfrm>
            <a:prstGeom prst="rect">
              <a:avLst/>
            </a:prstGeom>
            <a:solidFill>
              <a:srgbClr val="3F92C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Otsikko 1"/>
          <p:cNvSpPr txBox="1">
            <a:spLocks/>
          </p:cNvSpPr>
          <p:nvPr/>
        </p:nvSpPr>
        <p:spPr bwMode="auto">
          <a:xfrm>
            <a:off x="304800" y="304800"/>
            <a:ext cx="624840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Ammatillinen koulutus Vantaalla</a:t>
            </a:r>
            <a:endParaRPr kumimoji="0" lang="fi-FI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Suorakulmio 18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" name="Pyöristetty kuvaselitesuorakulmio 6"/>
          <p:cNvSpPr/>
          <p:nvPr/>
        </p:nvSpPr>
        <p:spPr bwMode="auto">
          <a:xfrm>
            <a:off x="5105400" y="5943600"/>
            <a:ext cx="3934509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Lue lisää oppaan sivuilta 21–29.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sp>
        <p:nvSpPr>
          <p:cNvPr id="21" name="Pyöristetty kuvaselitesuorakulmio 6"/>
          <p:cNvSpPr/>
          <p:nvPr/>
        </p:nvSpPr>
        <p:spPr bwMode="auto">
          <a:xfrm>
            <a:off x="2147518" y="4876800"/>
            <a:ext cx="4634282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12. Kauppiaitten kauppaoppilaitos MERCURIA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sp>
        <p:nvSpPr>
          <p:cNvPr id="22" name="Pyöristetty kuvaselitesuorakulmio 6"/>
          <p:cNvSpPr/>
          <p:nvPr/>
        </p:nvSpPr>
        <p:spPr bwMode="auto">
          <a:xfrm>
            <a:off x="2147518" y="5257800"/>
            <a:ext cx="3338882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8. </a:t>
            </a:r>
            <a:r>
              <a:rPr lang="fi-FI" sz="17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Varia</a:t>
            </a:r>
            <a:r>
              <a:rPr lang="fi-FI" sz="17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Ojahaantien toimipiste</a:t>
            </a:r>
            <a:endParaRPr lang="fi-FI" sz="1700" dirty="0" smtClean="0">
              <a:solidFill>
                <a:srgbClr val="000000"/>
              </a:solidFill>
            </a:endParaRPr>
          </a:p>
        </p:txBody>
      </p:sp>
      <p:sp>
        <p:nvSpPr>
          <p:cNvPr id="23" name="Pyöristetty kuvaselitesuorakulmio 6"/>
          <p:cNvSpPr/>
          <p:nvPr/>
        </p:nvSpPr>
        <p:spPr bwMode="auto">
          <a:xfrm>
            <a:off x="4572000" y="3953933"/>
            <a:ext cx="3124200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9. </a:t>
            </a:r>
            <a:r>
              <a:rPr lang="fi-FI" sz="17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Varia</a:t>
            </a:r>
            <a:r>
              <a:rPr lang="fi-FI" sz="17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Rälssitien toimipiste</a:t>
            </a:r>
            <a:endParaRPr lang="fi-FI" sz="1700" dirty="0" smtClean="0">
              <a:solidFill>
                <a:srgbClr val="000000"/>
              </a:solidFill>
            </a:endParaRPr>
          </a:p>
        </p:txBody>
      </p:sp>
      <p:sp>
        <p:nvSpPr>
          <p:cNvPr id="24" name="Pyöristetty kuvaselitesuorakulmio 6"/>
          <p:cNvSpPr/>
          <p:nvPr/>
        </p:nvSpPr>
        <p:spPr bwMode="auto">
          <a:xfrm>
            <a:off x="5715000" y="3165874"/>
            <a:ext cx="3429000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11. </a:t>
            </a:r>
            <a:r>
              <a:rPr lang="fi-FI" sz="17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Varia</a:t>
            </a:r>
            <a:r>
              <a:rPr lang="fi-FI" sz="17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Talvikkitien toimipiste</a:t>
            </a:r>
            <a:endParaRPr lang="fi-FI" sz="1700" dirty="0" smtClean="0">
              <a:solidFill>
                <a:srgbClr val="000000"/>
              </a:solidFill>
            </a:endParaRPr>
          </a:p>
        </p:txBody>
      </p:sp>
      <p:sp>
        <p:nvSpPr>
          <p:cNvPr id="27" name="Pyöristetty kuvaselitesuorakulmio 6"/>
          <p:cNvSpPr/>
          <p:nvPr/>
        </p:nvSpPr>
        <p:spPr bwMode="auto">
          <a:xfrm>
            <a:off x="5715000" y="3581400"/>
            <a:ext cx="3200400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10. </a:t>
            </a:r>
            <a:r>
              <a:rPr lang="fi-FI" sz="17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Varia</a:t>
            </a:r>
            <a:r>
              <a:rPr lang="fi-FI" sz="17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Tennistien toimipiste</a:t>
            </a:r>
            <a:endParaRPr lang="fi-FI" sz="17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895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1" animBg="1"/>
      <p:bldP spid="22" grpId="0" animBg="1"/>
      <p:bldP spid="23" grpId="0" animBg="1"/>
      <p:bldP spid="24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 descr="dia_sivu 2.jpg"/>
          <p:cNvPicPr>
            <a:picLocks noChangeAspect="1"/>
          </p:cNvPicPr>
          <p:nvPr/>
        </p:nvPicPr>
        <p:blipFill>
          <a:blip r:embed="rId3" cstate="print"/>
          <a:srcRect l="4766" r="2323"/>
          <a:stretch>
            <a:fillRect/>
          </a:stretch>
        </p:blipFill>
        <p:spPr>
          <a:xfrm>
            <a:off x="0" y="0"/>
            <a:ext cx="9144000" cy="6553200"/>
          </a:xfrm>
          <a:prstGeom prst="rect">
            <a:avLst/>
          </a:prstGeom>
        </p:spPr>
      </p:pic>
      <p:sp>
        <p:nvSpPr>
          <p:cNvPr id="11" name="Otsikko 1"/>
          <p:cNvSpPr txBox="1">
            <a:spLocks/>
          </p:cNvSpPr>
          <p:nvPr/>
        </p:nvSpPr>
        <p:spPr bwMode="auto">
          <a:xfrm>
            <a:off x="304800" y="304800"/>
            <a:ext cx="739140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Ammatillinen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tutkinto koostuu</a:t>
            </a:r>
            <a:endParaRPr kumimoji="0" lang="fi-FI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uorakulmio 11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/>
              </a:rPr>
              <a:t>Lue lisää oppaan sivulta 19 ja netistä 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/>
                <a:hlinkClick r:id="rId4"/>
              </a:rPr>
              <a:t>www.vantaa.fi/ammatillinenkoulutus</a:t>
            </a:r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Tahoma"/>
            </a:endParaRPr>
          </a:p>
          <a:p>
            <a:pPr algn="ctr"/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Tahoma"/>
            </a:endParaRPr>
          </a:p>
          <a:p>
            <a:pPr algn="ctr"/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Tahoma"/>
            </a:endParaRPr>
          </a:p>
        </p:txBody>
      </p:sp>
      <p:sp>
        <p:nvSpPr>
          <p:cNvPr id="13" name="Pyöristetty kuvaselitesuorakulmio 6"/>
          <p:cNvSpPr/>
          <p:nvPr/>
        </p:nvSpPr>
        <p:spPr bwMode="auto">
          <a:xfrm>
            <a:off x="381000" y="4267200"/>
            <a:ext cx="8077200" cy="1838801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Ammatillisista opinnoista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Ammattitaitoa täydentävistä opinnoista (kaikille yhteisiä kursseja)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Valinnaisista opinnoista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Ammattiosaamisen näytöistä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Työssäoppimisesta</a:t>
            </a:r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Opinnäytetyöstä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sp>
        <p:nvSpPr>
          <p:cNvPr id="14" name="Pyöristetty kuvaselitesuorakulmio 6"/>
          <p:cNvSpPr/>
          <p:nvPr/>
        </p:nvSpPr>
        <p:spPr bwMode="auto">
          <a:xfrm>
            <a:off x="4038600" y="3572411"/>
            <a:ext cx="4191000" cy="97047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 niitä lukuaineita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amiksessakin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yht. 16 opintoviikkoa opiskellaan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äikkää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matikkaa, kieliä yms.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grpSp>
        <p:nvGrpSpPr>
          <p:cNvPr id="8" name="Ryhmitä 7"/>
          <p:cNvGrpSpPr/>
          <p:nvPr/>
        </p:nvGrpSpPr>
        <p:grpSpPr>
          <a:xfrm>
            <a:off x="6343649" y="0"/>
            <a:ext cx="2806700" cy="222250"/>
            <a:chOff x="6369050" y="-9525"/>
            <a:chExt cx="2806700" cy="222250"/>
          </a:xfrm>
        </p:grpSpPr>
        <p:sp>
          <p:nvSpPr>
            <p:cNvPr id="9" name="Suorakulmio 8"/>
            <p:cNvSpPr/>
            <p:nvPr/>
          </p:nvSpPr>
          <p:spPr bwMode="auto">
            <a:xfrm>
              <a:off x="6369050" y="-3175"/>
              <a:ext cx="215900" cy="215900"/>
            </a:xfrm>
            <a:prstGeom prst="rect">
              <a:avLst/>
            </a:prstGeom>
            <a:solidFill>
              <a:srgbClr val="FFC23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Suorakulmio 9"/>
            <p:cNvSpPr/>
            <p:nvPr/>
          </p:nvSpPr>
          <p:spPr bwMode="auto">
            <a:xfrm>
              <a:off x="6892925" y="-6350"/>
              <a:ext cx="215900" cy="215900"/>
            </a:xfrm>
            <a:prstGeom prst="rect">
              <a:avLst/>
            </a:prstGeom>
            <a:solidFill>
              <a:srgbClr val="F99D1C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rgbClr val="F99D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Suorakulmio 14"/>
            <p:cNvSpPr/>
            <p:nvPr/>
          </p:nvSpPr>
          <p:spPr bwMode="auto">
            <a:xfrm>
              <a:off x="7410450" y="-6350"/>
              <a:ext cx="215900" cy="215900"/>
            </a:xfrm>
            <a:prstGeom prst="rect">
              <a:avLst/>
            </a:prstGeom>
            <a:solidFill>
              <a:srgbClr val="829BB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Suorakulmio 15"/>
            <p:cNvSpPr/>
            <p:nvPr/>
          </p:nvSpPr>
          <p:spPr bwMode="auto">
            <a:xfrm>
              <a:off x="7921625" y="-9525"/>
              <a:ext cx="215900" cy="215900"/>
            </a:xfrm>
            <a:prstGeom prst="rect">
              <a:avLst/>
            </a:prstGeom>
            <a:solidFill>
              <a:srgbClr val="63B2E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Suorakulmio 16"/>
            <p:cNvSpPr/>
            <p:nvPr/>
          </p:nvSpPr>
          <p:spPr bwMode="auto">
            <a:xfrm>
              <a:off x="8442325" y="-9525"/>
              <a:ext cx="215900" cy="215900"/>
            </a:xfrm>
            <a:prstGeom prst="rect">
              <a:avLst/>
            </a:prstGeom>
            <a:solidFill>
              <a:srgbClr val="80C342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Suorakulmio 17"/>
            <p:cNvSpPr/>
            <p:nvPr/>
          </p:nvSpPr>
          <p:spPr bwMode="auto">
            <a:xfrm>
              <a:off x="8959850" y="-9525"/>
              <a:ext cx="215900" cy="215900"/>
            </a:xfrm>
            <a:prstGeom prst="rect">
              <a:avLst/>
            </a:prstGeom>
            <a:solidFill>
              <a:srgbClr val="3F92C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7275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Kuva 23" descr="Varia_sahkotekniikk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701" y="-15395"/>
            <a:ext cx="9182101" cy="6492395"/>
          </a:xfrm>
          <a:prstGeom prst="rect">
            <a:avLst/>
          </a:prstGeom>
        </p:spPr>
      </p:pic>
      <p:sp>
        <p:nvSpPr>
          <p:cNvPr id="6" name="Suorakulmio 5"/>
          <p:cNvSpPr/>
          <p:nvPr/>
        </p:nvSpPr>
        <p:spPr bwMode="auto">
          <a:xfrm>
            <a:off x="0" y="6597352"/>
            <a:ext cx="9144000" cy="260649"/>
          </a:xfrm>
          <a:prstGeom prst="rect">
            <a:avLst/>
          </a:prstGeom>
          <a:solidFill>
            <a:srgbClr val="F99D1C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uorakulmio 10"/>
          <p:cNvSpPr/>
          <p:nvPr/>
        </p:nvSpPr>
        <p:spPr bwMode="auto">
          <a:xfrm>
            <a:off x="0" y="6597352"/>
            <a:ext cx="9144000" cy="260649"/>
          </a:xfrm>
          <a:prstGeom prst="rect">
            <a:avLst/>
          </a:prstGeom>
          <a:solidFill>
            <a:srgbClr val="3F92C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tsikko 1"/>
          <p:cNvSpPr txBox="1">
            <a:spLocks/>
          </p:cNvSpPr>
          <p:nvPr/>
        </p:nvSpPr>
        <p:spPr bwMode="auto">
          <a:xfrm>
            <a:off x="304800" y="609600"/>
            <a:ext cx="714752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Vantaan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ammattiopisto</a:t>
            </a:r>
            <a:r>
              <a:rPr kumimoji="0" lang="fi-FI" sz="3600" b="1" i="0" u="none" strike="noStrike" kern="0" cap="none" spc="0" normalizeH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noProof="0" dirty="0" err="1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Varia</a:t>
            </a: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fi-FI" sz="2800" b="1" i="0" u="none" strike="noStrike" kern="0" cap="none" spc="0" normalizeH="0" baseline="0" noProof="0" dirty="0">
              <a:ln>
                <a:noFill/>
              </a:ln>
              <a:solidFill>
                <a:srgbClr val="F99D1C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uorakulmio 12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4" name="Ryhmitä 13"/>
          <p:cNvGrpSpPr/>
          <p:nvPr/>
        </p:nvGrpSpPr>
        <p:grpSpPr>
          <a:xfrm>
            <a:off x="6343649" y="0"/>
            <a:ext cx="2806700" cy="222250"/>
            <a:chOff x="6369050" y="-9525"/>
            <a:chExt cx="2806700" cy="222250"/>
          </a:xfrm>
        </p:grpSpPr>
        <p:sp>
          <p:nvSpPr>
            <p:cNvPr id="15" name="Suorakulmio 14"/>
            <p:cNvSpPr/>
            <p:nvPr/>
          </p:nvSpPr>
          <p:spPr bwMode="auto">
            <a:xfrm>
              <a:off x="6369050" y="-3175"/>
              <a:ext cx="215900" cy="215900"/>
            </a:xfrm>
            <a:prstGeom prst="rect">
              <a:avLst/>
            </a:prstGeom>
            <a:solidFill>
              <a:srgbClr val="FFC23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Suorakulmio 15"/>
            <p:cNvSpPr/>
            <p:nvPr/>
          </p:nvSpPr>
          <p:spPr bwMode="auto">
            <a:xfrm>
              <a:off x="6892925" y="-6350"/>
              <a:ext cx="215900" cy="215900"/>
            </a:xfrm>
            <a:prstGeom prst="rect">
              <a:avLst/>
            </a:prstGeom>
            <a:solidFill>
              <a:srgbClr val="F99D1C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rgbClr val="F99D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Suorakulmio 16"/>
            <p:cNvSpPr/>
            <p:nvPr/>
          </p:nvSpPr>
          <p:spPr bwMode="auto">
            <a:xfrm>
              <a:off x="7410450" y="-6350"/>
              <a:ext cx="215900" cy="215900"/>
            </a:xfrm>
            <a:prstGeom prst="rect">
              <a:avLst/>
            </a:prstGeom>
            <a:solidFill>
              <a:srgbClr val="829BB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Suorakulmio 17"/>
            <p:cNvSpPr/>
            <p:nvPr/>
          </p:nvSpPr>
          <p:spPr bwMode="auto">
            <a:xfrm>
              <a:off x="7921625" y="-9525"/>
              <a:ext cx="215900" cy="215900"/>
            </a:xfrm>
            <a:prstGeom prst="rect">
              <a:avLst/>
            </a:prstGeom>
            <a:solidFill>
              <a:srgbClr val="63B2E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Suorakulmio 18"/>
            <p:cNvSpPr/>
            <p:nvPr/>
          </p:nvSpPr>
          <p:spPr bwMode="auto">
            <a:xfrm>
              <a:off x="8442325" y="-9525"/>
              <a:ext cx="215900" cy="215900"/>
            </a:xfrm>
            <a:prstGeom prst="rect">
              <a:avLst/>
            </a:prstGeom>
            <a:solidFill>
              <a:srgbClr val="80C342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Suorakulmio 19"/>
            <p:cNvSpPr/>
            <p:nvPr/>
          </p:nvSpPr>
          <p:spPr bwMode="auto">
            <a:xfrm>
              <a:off x="8959850" y="-9525"/>
              <a:ext cx="215900" cy="215900"/>
            </a:xfrm>
            <a:prstGeom prst="rect">
              <a:avLst/>
            </a:prstGeom>
            <a:solidFill>
              <a:srgbClr val="3F92C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Pyöristetty kuvaselitesuorakulmio 6"/>
          <p:cNvSpPr/>
          <p:nvPr/>
        </p:nvSpPr>
        <p:spPr bwMode="auto">
          <a:xfrm>
            <a:off x="304800" y="3429000"/>
            <a:ext cx="6705600" cy="2809279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Voit suorittaa työelämässä tarvitsemiasi kortteja ja passeja.</a:t>
            </a:r>
          </a:p>
          <a:p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Ensiapukortit EA1 ja EA2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Hygieniapassi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Sosiaali- ja terveysalan turvakorttikoulutus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Tulityökortti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Työturvallisuuskortti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Ammattiosaajan työkykypassi</a:t>
            </a:r>
          </a:p>
        </p:txBody>
      </p:sp>
      <p:pic>
        <p:nvPicPr>
          <p:cNvPr id="27" name="Kuva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4664">
            <a:off x="6873542" y="5163239"/>
            <a:ext cx="1871133" cy="556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Pyöristetty kuvaselitesuorakulmio 6"/>
          <p:cNvSpPr/>
          <p:nvPr/>
        </p:nvSpPr>
        <p:spPr bwMode="auto">
          <a:xfrm rot="163066">
            <a:off x="4273917" y="5746793"/>
            <a:ext cx="4564417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Lue lisää netistä: 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Opiskelijana Variassa</a:t>
            </a:r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Kuva 22" descr="kulttuuri.jpg"/>
          <p:cNvPicPr>
            <a:picLocks noChangeAspect="1"/>
          </p:cNvPicPr>
          <p:nvPr/>
        </p:nvPicPr>
        <p:blipFill>
          <a:blip r:embed="rId3" cstate="print"/>
          <a:srcRect l="11686" r="16250"/>
          <a:stretch>
            <a:fillRect/>
          </a:stretch>
        </p:blipFill>
        <p:spPr>
          <a:xfrm>
            <a:off x="4572000" y="609599"/>
            <a:ext cx="4572000" cy="4229571"/>
          </a:xfrm>
          <a:prstGeom prst="rect">
            <a:avLst/>
          </a:prstGeom>
        </p:spPr>
      </p:pic>
      <p:sp>
        <p:nvSpPr>
          <p:cNvPr id="13" name="Otsikko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147520" cy="11509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i-FI" sz="3600" b="1" dirty="0" err="1" smtClean="0"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Varia</a:t>
            </a:r>
            <a:r>
              <a:rPr lang="fi-FI" sz="3600" b="1" dirty="0" smtClean="0"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/>
            </a:r>
            <a:br>
              <a:rPr lang="fi-FI" sz="3600" b="1" dirty="0" smtClean="0"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</a:br>
            <a:r>
              <a:rPr lang="fi-FI" sz="2800" b="1" dirty="0" smtClean="0"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Kulttuurin opetusala</a:t>
            </a:r>
            <a:br>
              <a:rPr lang="fi-FI" sz="2800" b="1" dirty="0" smtClean="0"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</a:br>
            <a:r>
              <a:rPr lang="fi-FI" sz="2000" b="1" dirty="0" smtClean="0"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Tennistie 1, Hiekkaharju</a:t>
            </a:r>
            <a:endParaRPr lang="fi-FI" sz="2000" b="1" dirty="0">
              <a:solidFill>
                <a:srgbClr val="FF00A7"/>
              </a:solidFill>
              <a:effectLst>
                <a:outerShdw blurRad="50800" dist="38100" dir="27000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81000" y="1752600"/>
            <a:ext cx="7896225" cy="3959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 indent="-457200"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hlinkClick r:id="rId4"/>
              </a:rPr>
              <a:t> Graafinen suunnittelija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   </a:t>
            </a:r>
          </a:p>
          <a:p>
            <a:pPr marL="457200" indent="-457200"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hlinkClick r:id="rId5"/>
              </a:rPr>
              <a:t>Maalari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  </a:t>
            </a:r>
          </a:p>
          <a:p>
            <a:pPr marL="457200" indent="-457200"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hlinkClick r:id="rId6"/>
              </a:rPr>
              <a:t>Ompelija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   </a:t>
            </a:r>
          </a:p>
          <a:p>
            <a:pPr marL="457200" indent="-457200"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 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hlinkClick r:id="rId7"/>
              </a:rPr>
              <a:t>Parturi-kampaaja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  </a:t>
            </a:r>
          </a:p>
          <a:p>
            <a:pPr marL="457200" indent="-457200"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 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hlinkClick r:id="rId8"/>
              </a:rPr>
              <a:t>Puuseppä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 </a:t>
            </a:r>
          </a:p>
          <a:p>
            <a:endParaRPr lang="fi-FI" dirty="0"/>
          </a:p>
        </p:txBody>
      </p:sp>
      <p:sp>
        <p:nvSpPr>
          <p:cNvPr id="8" name="Pyöristetty kuvaselitesuorakulmio 6"/>
          <p:cNvSpPr/>
          <p:nvPr/>
        </p:nvSpPr>
        <p:spPr bwMode="auto">
          <a:xfrm>
            <a:off x="4876800" y="5791200"/>
            <a:ext cx="3352799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Lue lisää oppaan sivulta 22.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pic>
        <p:nvPicPr>
          <p:cNvPr id="14" name="Kuva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791200"/>
            <a:ext cx="1871133" cy="556529"/>
          </a:xfrm>
          <a:prstGeom prst="rect">
            <a:avLst/>
          </a:prstGeom>
          <a:effectLst/>
        </p:spPr>
      </p:pic>
      <p:sp>
        <p:nvSpPr>
          <p:cNvPr id="22" name="Suorakulmio 21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59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uva 7" descr="marata.jpg"/>
          <p:cNvPicPr>
            <a:picLocks noChangeAspect="1"/>
          </p:cNvPicPr>
          <p:nvPr/>
        </p:nvPicPr>
        <p:blipFill>
          <a:blip r:embed="rId2" cstate="print"/>
          <a:srcRect l="18328" r="12938"/>
          <a:stretch>
            <a:fillRect/>
          </a:stretch>
        </p:blipFill>
        <p:spPr>
          <a:xfrm>
            <a:off x="4572000" y="533400"/>
            <a:ext cx="4572000" cy="4419600"/>
          </a:xfrm>
          <a:prstGeom prst="rect">
            <a:avLst/>
          </a:prstGeom>
        </p:spPr>
      </p:pic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95536" y="2492896"/>
            <a:ext cx="6233864" cy="3959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hlinkClick r:id="rId3"/>
              </a:rPr>
              <a:t>Kokki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			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hlinkClick r:id="rId3"/>
              </a:rPr>
              <a:t>Tarjoilija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/>
            </a:r>
            <a:b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</a:br>
            <a:endParaRPr lang="fi-FI" sz="17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srgbClr val="000000"/>
                </a:outerShdw>
              </a:effectLst>
            </a:endParaRPr>
          </a:p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Ojahaantie, Myyrmäki</a:t>
            </a:r>
            <a:endParaRPr lang="fi-FI" sz="1700" b="1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/>
                </a:outerShdw>
              </a:effectLst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hlinkClick r:id="rId4"/>
              </a:rPr>
              <a:t>Leipuri-kondiittori</a:t>
            </a:r>
            <a:endParaRPr lang="fi-FI" sz="1700" b="1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/>
                </a:outerShdw>
              </a:effectLst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fi-FI" sz="1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hlinkClick r:id="rId5"/>
              </a:rPr>
              <a:t>Matkailuvirkailija</a:t>
            </a:r>
            <a:endParaRPr lang="fi-FI" sz="1700" b="1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/>
                </a:outerShdw>
              </a:effectLst>
            </a:endParaRPr>
          </a:p>
          <a:p>
            <a:endParaRPr lang="fi-FI" dirty="0"/>
          </a:p>
        </p:txBody>
      </p:sp>
      <p:sp>
        <p:nvSpPr>
          <p:cNvPr id="9" name="Otsikko 1"/>
          <p:cNvSpPr txBox="1">
            <a:spLocks/>
          </p:cNvSpPr>
          <p:nvPr/>
        </p:nvSpPr>
        <p:spPr bwMode="auto">
          <a:xfrm>
            <a:off x="228600" y="609600"/>
            <a:ext cx="714752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Varia</a:t>
            </a: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i-FI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Matkailu-, ravitsemis-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 talousala</a:t>
            </a:r>
            <a:br>
              <a:rPr kumimoji="0" lang="fi-FI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i-FI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Tennistie 1, Hiekkaharju</a:t>
            </a:r>
            <a:endParaRPr kumimoji="0" lang="fi-FI" sz="2000" b="1" i="0" u="none" strike="noStrike" kern="0" cap="none" spc="0" normalizeH="0" baseline="0" noProof="0" dirty="0">
              <a:ln>
                <a:noFill/>
              </a:ln>
              <a:solidFill>
                <a:srgbClr val="FF00A7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Pyöristetty kuvaselitesuorakulmio 6"/>
          <p:cNvSpPr/>
          <p:nvPr/>
        </p:nvSpPr>
        <p:spPr bwMode="auto">
          <a:xfrm>
            <a:off x="4876800" y="5867400"/>
            <a:ext cx="3352799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Lue lisää oppaan sivulta 23.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pic>
        <p:nvPicPr>
          <p:cNvPr id="13" name="Kuva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715000"/>
            <a:ext cx="1871133" cy="556529"/>
          </a:xfrm>
          <a:prstGeom prst="rect">
            <a:avLst/>
          </a:prstGeom>
          <a:effectLst/>
        </p:spPr>
      </p:pic>
      <p:sp>
        <p:nvSpPr>
          <p:cNvPr id="15" name="Suorakulmio 14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576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uva 8" descr="4.jpg"/>
          <p:cNvPicPr>
            <a:picLocks noChangeAspect="1"/>
          </p:cNvPicPr>
          <p:nvPr/>
        </p:nvPicPr>
        <p:blipFill>
          <a:blip r:embed="rId2" cstate="print"/>
          <a:srcRect l="19935" r="9708"/>
          <a:stretch>
            <a:fillRect/>
          </a:stretch>
        </p:blipFill>
        <p:spPr>
          <a:xfrm>
            <a:off x="4572000" y="685800"/>
            <a:ext cx="4572000" cy="4876800"/>
          </a:xfrm>
          <a:prstGeom prst="rect">
            <a:avLst/>
          </a:prstGeom>
        </p:spPr>
      </p:pic>
      <p:sp>
        <p:nvSpPr>
          <p:cNvPr id="8" name="Otsikko 1"/>
          <p:cNvSpPr txBox="1">
            <a:spLocks/>
          </p:cNvSpPr>
          <p:nvPr/>
        </p:nvSpPr>
        <p:spPr bwMode="auto">
          <a:xfrm>
            <a:off x="228600" y="457200"/>
            <a:ext cx="714752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Varia</a:t>
            </a: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i-FI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Sosiaali- ja terveysala</a:t>
            </a:r>
            <a:br>
              <a:rPr kumimoji="0" lang="fi-FI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i-FI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Ojahaantie, Myyrmäki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2000" b="1" kern="0" dirty="0" smtClean="0"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Talvikkitie, Koivukylä</a:t>
            </a:r>
            <a:endParaRPr kumimoji="0" lang="fi-FI" sz="2000" b="1" i="0" u="none" strike="noStrike" kern="0" cap="none" spc="0" normalizeH="0" baseline="0" noProof="0" dirty="0">
              <a:ln>
                <a:noFill/>
              </a:ln>
              <a:solidFill>
                <a:srgbClr val="FF00A7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isällön paikkamerkki 2"/>
          <p:cNvSpPr txBox="1">
            <a:spLocks/>
          </p:cNvSpPr>
          <p:nvPr/>
        </p:nvSpPr>
        <p:spPr bwMode="auto">
          <a:xfrm>
            <a:off x="304800" y="2209800"/>
            <a:ext cx="7896225" cy="39592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3"/>
              </a:rPr>
              <a:t>Lähihoitaja</a:t>
            </a:r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Lasten ja nuorten hoito ja kasvatus</a:t>
            </a:r>
          </a:p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Sairaanhoito ja huolenpito</a:t>
            </a:r>
          </a:p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Mielenterveys- ja päihdetyö</a:t>
            </a:r>
          </a:p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Vanhustyö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Pyöristetty kuvaselitesuorakulmio 6"/>
          <p:cNvSpPr/>
          <p:nvPr/>
        </p:nvSpPr>
        <p:spPr bwMode="auto">
          <a:xfrm>
            <a:off x="4876800" y="5867400"/>
            <a:ext cx="3352799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Lue lisää oppaan sivulta 24.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pic>
        <p:nvPicPr>
          <p:cNvPr id="14" name="Kuva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791200"/>
            <a:ext cx="1871133" cy="556529"/>
          </a:xfrm>
          <a:prstGeom prst="rect">
            <a:avLst/>
          </a:prstGeom>
          <a:effectLst/>
        </p:spPr>
      </p:pic>
      <p:sp>
        <p:nvSpPr>
          <p:cNvPr id="23" name="Suorakulmio 22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058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uva 14" descr="_kansi2.jpg"/>
          <p:cNvPicPr>
            <a:picLocks noChangeAspect="1"/>
          </p:cNvPicPr>
          <p:nvPr/>
        </p:nvPicPr>
        <p:blipFill>
          <a:blip r:embed="rId3" cstate="print"/>
          <a:srcRect l="6518" r="658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8600" y="76200"/>
            <a:ext cx="8001000" cy="1295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Lukio vai ammatillinen koulutus?</a:t>
            </a:r>
            <a:endParaRPr kumimoji="0" lang="fi-FI" sz="3600" b="1" i="0" u="none" strike="noStrike" kern="0" cap="none" spc="0" normalizeH="0" baseline="0" noProof="0" dirty="0"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effectLst>
                <a:outerShdw blurRad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Suorakulmio 16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Tutustu, mikä ala voisi sopia sinulle! </a:t>
            </a:r>
            <a:r>
              <a:rPr lang="fi-FI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/>
                <a:hlinkClick r:id="rId4"/>
              </a:rPr>
              <a:t>Opintopolku.fi</a:t>
            </a:r>
            <a:r>
              <a:rPr lang="fi-FI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/>
              </a:rPr>
              <a:t> / </a:t>
            </a:r>
            <a:r>
              <a:rPr lang="fi-FI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/>
                <a:hlinkClick r:id="rId5"/>
              </a:rPr>
              <a:t>opiskelijaksi.net</a:t>
            </a:r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0" name="Ryhmitä 19"/>
          <p:cNvGrpSpPr/>
          <p:nvPr/>
        </p:nvGrpSpPr>
        <p:grpSpPr>
          <a:xfrm>
            <a:off x="6371167" y="6349"/>
            <a:ext cx="2806700" cy="222250"/>
            <a:chOff x="6369050" y="-9525"/>
            <a:chExt cx="2806700" cy="222250"/>
          </a:xfrm>
        </p:grpSpPr>
        <p:sp>
          <p:nvSpPr>
            <p:cNvPr id="21" name="Suorakulmio 20"/>
            <p:cNvSpPr/>
            <p:nvPr/>
          </p:nvSpPr>
          <p:spPr bwMode="auto">
            <a:xfrm>
              <a:off x="6369050" y="-3175"/>
              <a:ext cx="215900" cy="215900"/>
            </a:xfrm>
            <a:prstGeom prst="rect">
              <a:avLst/>
            </a:prstGeom>
            <a:solidFill>
              <a:srgbClr val="FFC23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Suorakulmio 21"/>
            <p:cNvSpPr/>
            <p:nvPr/>
          </p:nvSpPr>
          <p:spPr bwMode="auto">
            <a:xfrm>
              <a:off x="6892925" y="-6350"/>
              <a:ext cx="215900" cy="215900"/>
            </a:xfrm>
            <a:prstGeom prst="rect">
              <a:avLst/>
            </a:prstGeom>
            <a:solidFill>
              <a:srgbClr val="F99D1C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rgbClr val="F99D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Suorakulmio 22"/>
            <p:cNvSpPr/>
            <p:nvPr/>
          </p:nvSpPr>
          <p:spPr bwMode="auto">
            <a:xfrm>
              <a:off x="7410450" y="-6350"/>
              <a:ext cx="215900" cy="215900"/>
            </a:xfrm>
            <a:prstGeom prst="rect">
              <a:avLst/>
            </a:prstGeom>
            <a:solidFill>
              <a:srgbClr val="829BB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Suorakulmio 23"/>
            <p:cNvSpPr/>
            <p:nvPr/>
          </p:nvSpPr>
          <p:spPr bwMode="auto">
            <a:xfrm>
              <a:off x="7921625" y="-9525"/>
              <a:ext cx="215900" cy="215900"/>
            </a:xfrm>
            <a:prstGeom prst="rect">
              <a:avLst/>
            </a:prstGeom>
            <a:solidFill>
              <a:srgbClr val="63B2E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Suorakulmio 24"/>
            <p:cNvSpPr/>
            <p:nvPr/>
          </p:nvSpPr>
          <p:spPr bwMode="auto">
            <a:xfrm>
              <a:off x="8442325" y="-9525"/>
              <a:ext cx="215900" cy="215900"/>
            </a:xfrm>
            <a:prstGeom prst="rect">
              <a:avLst/>
            </a:prstGeom>
            <a:solidFill>
              <a:srgbClr val="80C342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Suorakulmio 25"/>
            <p:cNvSpPr/>
            <p:nvPr/>
          </p:nvSpPr>
          <p:spPr bwMode="auto">
            <a:xfrm>
              <a:off x="8959850" y="-9525"/>
              <a:ext cx="215900" cy="215900"/>
            </a:xfrm>
            <a:prstGeom prst="rect">
              <a:avLst/>
            </a:prstGeom>
            <a:solidFill>
              <a:srgbClr val="3F92C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" name="Pyöristetty kuvaselitesuorakulmio 6"/>
          <p:cNvSpPr/>
          <p:nvPr/>
        </p:nvSpPr>
        <p:spPr bwMode="auto">
          <a:xfrm>
            <a:off x="152400" y="4057650"/>
            <a:ext cx="4343400" cy="1352550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b="1" dirty="0" smtClean="0">
                <a:solidFill>
                  <a:srgbClr val="3F92C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Lukiossa</a:t>
            </a:r>
            <a:endParaRPr lang="fi-FI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suoritat ylioppilastutkinnon ja opintosi voivat jatkua esimerkiksi korkeakouluissa.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Pyöristetty kuvaselitesuorakulmio 6"/>
          <p:cNvSpPr/>
          <p:nvPr/>
        </p:nvSpPr>
        <p:spPr bwMode="auto">
          <a:xfrm>
            <a:off x="4648200" y="4057650"/>
            <a:ext cx="4343400" cy="1352550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b="1" dirty="0" err="1" smtClean="0">
                <a:solidFill>
                  <a:srgbClr val="FF934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Amiksessa</a:t>
            </a:r>
            <a:r>
              <a:rPr lang="fi-FI" b="1" dirty="0" smtClean="0">
                <a:solidFill>
                  <a:srgbClr val="FF934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fi-FI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suoritat  ammattitutkinnon ja voit valmistuttuasi hakeutua töihin tai jatko-opintoihin.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37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4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tsikko 1"/>
          <p:cNvSpPr txBox="1">
            <a:spLocks/>
          </p:cNvSpPr>
          <p:nvPr/>
        </p:nvSpPr>
        <p:spPr bwMode="auto">
          <a:xfrm>
            <a:off x="228600" y="457200"/>
            <a:ext cx="714752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Varia</a:t>
            </a: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i-FI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Liikenteen opetusala</a:t>
            </a:r>
            <a:br>
              <a:rPr kumimoji="0" lang="fi-FI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i-FI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Rälssitie, Veromies</a:t>
            </a:r>
            <a:endParaRPr kumimoji="0" lang="fi-FI" sz="2000" b="1" i="0" u="none" strike="noStrike" kern="0" cap="none" spc="0" normalizeH="0" baseline="0" noProof="0" dirty="0">
              <a:ln>
                <a:noFill/>
              </a:ln>
              <a:solidFill>
                <a:srgbClr val="FF00A7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kstiruutu 7"/>
          <p:cNvSpPr txBox="1"/>
          <p:nvPr/>
        </p:nvSpPr>
        <p:spPr>
          <a:xfrm>
            <a:off x="-124564" y="2098346"/>
            <a:ext cx="7128792" cy="11387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2" action="ppaction://hlinkfile"/>
              </a:rPr>
              <a:t>Ajoneuvoasentaja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3" action="ppaction://hlinkfile"/>
              </a:rPr>
              <a:t>Autonkuljettaja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4" action="ppaction://hlinkfile"/>
              </a:rPr>
              <a:t>Lentokoneasentaja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3"/>
              </a:rPr>
              <a:t>Varastonhoitaja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Suorakulmio 8"/>
          <p:cNvSpPr/>
          <p:nvPr/>
        </p:nvSpPr>
        <p:spPr bwMode="auto">
          <a:xfrm>
            <a:off x="0" y="6581192"/>
            <a:ext cx="9144000" cy="276809"/>
          </a:xfrm>
          <a:prstGeom prst="rect">
            <a:avLst/>
          </a:prstGeom>
          <a:solidFill>
            <a:srgbClr val="F99D1C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Pyöristetty kuvaselitesuorakulmio 6"/>
          <p:cNvSpPr/>
          <p:nvPr/>
        </p:nvSpPr>
        <p:spPr bwMode="auto">
          <a:xfrm>
            <a:off x="4876800" y="5867400"/>
            <a:ext cx="3352799" cy="68103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Lue lisää oppaan sivuilta 25-26.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pic>
        <p:nvPicPr>
          <p:cNvPr id="18" name="Kuva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715000"/>
            <a:ext cx="1871133" cy="556529"/>
          </a:xfrm>
          <a:prstGeom prst="rect">
            <a:avLst/>
          </a:prstGeom>
          <a:effectLst/>
        </p:spPr>
      </p:pic>
      <p:sp>
        <p:nvSpPr>
          <p:cNvPr id="27" name="Suorakulmio 26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" name="Kuva 9" descr="leko.jpg"/>
          <p:cNvPicPr>
            <a:picLocks noChangeAspect="1"/>
          </p:cNvPicPr>
          <p:nvPr/>
        </p:nvPicPr>
        <p:blipFill>
          <a:blip r:embed="rId6" cstate="print"/>
          <a:srcRect l="31185"/>
          <a:stretch>
            <a:fillRect/>
          </a:stretch>
        </p:blipFill>
        <p:spPr>
          <a:xfrm>
            <a:off x="4724400" y="533400"/>
            <a:ext cx="441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645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tsikko 1"/>
          <p:cNvSpPr txBox="1">
            <a:spLocks/>
          </p:cNvSpPr>
          <p:nvPr/>
        </p:nvSpPr>
        <p:spPr bwMode="auto">
          <a:xfrm>
            <a:off x="228600" y="457200"/>
            <a:ext cx="714752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Varia</a:t>
            </a: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i-FI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Tekniikan opetusala</a:t>
            </a:r>
            <a:br>
              <a:rPr kumimoji="0" lang="fi-FI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i-FI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Tennistie, Hiekkaharju</a:t>
            </a:r>
            <a:endParaRPr kumimoji="0" lang="fi-FI" sz="2000" b="1" i="0" u="none" strike="noStrike" kern="0" cap="none" spc="0" normalizeH="0" baseline="0" noProof="0" dirty="0">
              <a:ln>
                <a:noFill/>
              </a:ln>
              <a:solidFill>
                <a:srgbClr val="FF00A7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Pyöristetty kuvaselitesuorakulmio 6"/>
          <p:cNvSpPr/>
          <p:nvPr/>
        </p:nvSpPr>
        <p:spPr bwMode="auto">
          <a:xfrm>
            <a:off x="4876800" y="5867400"/>
            <a:ext cx="3657600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Lue lisää oppaan sivulta 26–27.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pic>
        <p:nvPicPr>
          <p:cNvPr id="15" name="Kuva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715000"/>
            <a:ext cx="1871133" cy="556529"/>
          </a:xfrm>
          <a:prstGeom prst="rect">
            <a:avLst/>
          </a:prstGeom>
          <a:effectLst/>
        </p:spPr>
      </p:pic>
      <p:sp>
        <p:nvSpPr>
          <p:cNvPr id="23" name="Suorakulmio 22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uorakulmio 2"/>
          <p:cNvSpPr/>
          <p:nvPr/>
        </p:nvSpPr>
        <p:spPr>
          <a:xfrm>
            <a:off x="-180528" y="2038196"/>
            <a:ext cx="7344816" cy="2185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fi-FI" sz="1700" dirty="0" smtClean="0"/>
              <a:t>      </a:t>
            </a:r>
            <a:endParaRPr lang="fi-FI" sz="1700" dirty="0"/>
          </a:p>
          <a:p>
            <a:pPr marL="1257300" lvl="2" indent="-342900">
              <a:buFont typeface="Wingdings" pitchFamily="2" charset="2"/>
              <a:buChar char="§"/>
            </a:pPr>
            <a:r>
              <a:rPr lang="fi-FI" sz="1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3" action="ppaction://hlinkfile"/>
              </a:rPr>
              <a:t>Ilmanvaihtoasentaja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fi-FI" sz="1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4" action="ppaction://hlinkfile"/>
              </a:rPr>
              <a:t>Koneistaja/levyseppähitsaaja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fi-FI" sz="1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3"/>
              </a:rPr>
              <a:t>Putkiasentaja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fi-FI" sz="1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5" action="ppaction://hlinkfile"/>
              </a:rPr>
              <a:t>Sähköasentaja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6" action="ppaction://hlinkfile"/>
              </a:rPr>
              <a:t>Talonrakentaja</a:t>
            </a:r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7"/>
              </a:rPr>
              <a:t>Kiinteistönhoitaja</a:t>
            </a:r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lvl="2"/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8" name="Kuva 7" descr="talotekn_lehti-ilmo.jpg"/>
          <p:cNvPicPr>
            <a:picLocks noChangeAspect="1"/>
          </p:cNvPicPr>
          <p:nvPr/>
        </p:nvPicPr>
        <p:blipFill>
          <a:blip r:embed="rId8" cstate="print"/>
          <a:srcRect l="31936" t="13235" b="3704"/>
          <a:stretch>
            <a:fillRect/>
          </a:stretch>
        </p:blipFill>
        <p:spPr>
          <a:xfrm>
            <a:off x="4648200" y="685800"/>
            <a:ext cx="4495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255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yöristetty kuvaselitesuorakulmio 6"/>
          <p:cNvSpPr/>
          <p:nvPr/>
        </p:nvSpPr>
        <p:spPr bwMode="auto">
          <a:xfrm>
            <a:off x="4876800" y="5867400"/>
            <a:ext cx="3276600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Lue lisää oppaan sivulta 28.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pic>
        <p:nvPicPr>
          <p:cNvPr id="15" name="Kuva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715000"/>
            <a:ext cx="1871133" cy="556529"/>
          </a:xfrm>
          <a:prstGeom prst="rect">
            <a:avLst/>
          </a:prstGeom>
          <a:effectLst/>
        </p:spPr>
      </p:pic>
      <p:sp>
        <p:nvSpPr>
          <p:cNvPr id="23" name="Suorakulmio 22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uorakulmio 2"/>
          <p:cNvSpPr/>
          <p:nvPr/>
        </p:nvSpPr>
        <p:spPr>
          <a:xfrm>
            <a:off x="-181439" y="2060848"/>
            <a:ext cx="8100392" cy="19236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914400" lvl="1" indent="-4572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3" action="ppaction://hlinkfile"/>
              </a:rPr>
              <a:t>Automaatioasentaja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3" action="ppaction://hlinkfile"/>
              </a:rPr>
              <a:t>Sähköasentaja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fi-FI" sz="1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4" action="ppaction://hlinkfile"/>
              </a:rPr>
              <a:t>Elektroniikka-asentaja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fi-FI" sz="1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5" action="ppaction://hlinkfile"/>
              </a:rPr>
              <a:t>Mikromekaanikko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6" action="ppaction://hlinkfile"/>
              </a:rPr>
              <a:t>ICT-asentaja</a:t>
            </a:r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  <a:hlinkClick r:id="rId7" action="ppaction://hlinkfile"/>
              </a:rPr>
              <a:t>Turvallisuusvalvoja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914400" lvl="1" indent="-457200">
              <a:buFont typeface="Wingdings" pitchFamily="2" charset="2"/>
              <a:buChar char="§"/>
            </a:pP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5" name="Kuva 24" descr="Varia_sahkotekniikka.jpg"/>
          <p:cNvPicPr>
            <a:picLocks noChangeAspect="1"/>
          </p:cNvPicPr>
          <p:nvPr/>
        </p:nvPicPr>
        <p:blipFill>
          <a:blip r:embed="rId8" cstate="print"/>
          <a:srcRect l="26136" r="6615"/>
          <a:stretch>
            <a:fillRect/>
          </a:stretch>
        </p:blipFill>
        <p:spPr>
          <a:xfrm>
            <a:off x="4572000" y="609600"/>
            <a:ext cx="4648200" cy="4191000"/>
          </a:xfrm>
          <a:prstGeom prst="rect">
            <a:avLst/>
          </a:prstGeom>
        </p:spPr>
      </p:pic>
      <p:sp>
        <p:nvSpPr>
          <p:cNvPr id="12" name="Otsikko 1"/>
          <p:cNvSpPr txBox="1">
            <a:spLocks/>
          </p:cNvSpPr>
          <p:nvPr/>
        </p:nvSpPr>
        <p:spPr bwMode="auto">
          <a:xfrm>
            <a:off x="228600" y="457200"/>
            <a:ext cx="714752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Varia</a:t>
            </a: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i-FI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Sähkötekniikan opetusala</a:t>
            </a:r>
            <a:br>
              <a:rPr kumimoji="0" lang="fi-FI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i-FI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Ojahaantie, Myyrmäki</a:t>
            </a:r>
            <a:endParaRPr kumimoji="0" lang="fi-FI" sz="2000" b="1" i="0" u="none" strike="noStrike" kern="0" cap="none" spc="0" normalizeH="0" baseline="0" noProof="0" dirty="0">
              <a:ln>
                <a:noFill/>
              </a:ln>
              <a:solidFill>
                <a:srgbClr val="FF00A7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7812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orakulmio 24"/>
          <p:cNvSpPr/>
          <p:nvPr/>
        </p:nvSpPr>
        <p:spPr bwMode="auto">
          <a:xfrm>
            <a:off x="8305800" y="3505200"/>
            <a:ext cx="990600" cy="16764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9532" y="3140224"/>
            <a:ext cx="8424936" cy="2574776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Merkonomi (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pk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) </a:t>
            </a:r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Merkonomi (yo)</a:t>
            </a:r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Kaksi tutkintoa (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merkonomi+yo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)</a:t>
            </a:r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itchFamily="2" charset="2"/>
              <a:buChar char="§"/>
            </a:pP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Koulutusohjelmat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Asiakaspalvelu ja myynti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Talous- ja toimistopalvelut</a:t>
            </a:r>
            <a:endParaRPr lang="fi-FI" sz="1700" dirty="0"/>
          </a:p>
          <a:p>
            <a:endParaRPr lang="fi-FI" sz="1700" dirty="0"/>
          </a:p>
        </p:txBody>
      </p:sp>
      <p:sp>
        <p:nvSpPr>
          <p:cNvPr id="6" name="Suorakulmio 5"/>
          <p:cNvSpPr/>
          <p:nvPr/>
        </p:nvSpPr>
        <p:spPr bwMode="auto">
          <a:xfrm>
            <a:off x="0" y="6597352"/>
            <a:ext cx="9144000" cy="260649"/>
          </a:xfrm>
          <a:prstGeom prst="rect">
            <a:avLst/>
          </a:prstGeom>
          <a:solidFill>
            <a:srgbClr val="F99D1C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 descr="H:\MARKKINOINTI_JA_VIESTINTÄ\LOGOT\MERCURIAlogot\Mercuria_KK_logo_lÃ¤pinÃ¤kyvÃ¤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0"/>
            <a:ext cx="2448272" cy="588248"/>
          </a:xfrm>
          <a:prstGeom prst="rect">
            <a:avLst/>
          </a:prstGeom>
          <a:effectLst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04800" y="1516062"/>
            <a:ext cx="714752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Tahoma"/>
                <a:ea typeface="+mj-ea"/>
                <a:cs typeface="Tahoma"/>
              </a:rPr>
              <a:t>Kauppiaitten kauppaoppilaitos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3600" b="1" kern="0" dirty="0" smtClean="0"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latin typeface="Tahoma"/>
                <a:ea typeface="+mj-ea"/>
                <a:cs typeface="Tahoma"/>
              </a:rPr>
              <a:t>MERCURIA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fi-FI" sz="2000" b="1" kern="0" dirty="0" smtClean="0"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latin typeface="Tahoma"/>
                <a:cs typeface="Tahoma"/>
              </a:rPr>
              <a:t>Martinlaakso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fi-FI" sz="2000" b="1" kern="0" dirty="0" err="1" smtClean="0"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latin typeface="Tahoma"/>
                <a:ea typeface="+mj-ea"/>
                <a:cs typeface="Tahoma"/>
              </a:rPr>
              <a:t>www.mercuria.fi</a:t>
            </a:r>
            <a:endParaRPr lang="fi-FI" sz="2000" b="1" kern="0" dirty="0" smtClean="0">
              <a:solidFill>
                <a:srgbClr val="F99D1C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latin typeface="Tahoma"/>
              <a:ea typeface="+mj-ea"/>
              <a:cs typeface="Tahoma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Tahoma"/>
                <a:ea typeface="+mj-ea"/>
                <a:cs typeface="Tahoma"/>
              </a:rPr>
              <a:t/>
            </a:r>
            <a:b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99D1C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Tahoma"/>
                <a:ea typeface="+mj-ea"/>
                <a:cs typeface="Tahoma"/>
              </a:rPr>
            </a:br>
            <a:endParaRPr kumimoji="0" lang="fi-FI" sz="2800" b="1" i="0" u="none" strike="noStrike" kern="0" cap="none" spc="0" normalizeH="0" baseline="0" noProof="0" dirty="0">
              <a:ln>
                <a:noFill/>
              </a:ln>
              <a:solidFill>
                <a:srgbClr val="F99D1C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Tahoma"/>
              <a:ea typeface="+mj-ea"/>
              <a:cs typeface="Tahoma"/>
            </a:endParaRPr>
          </a:p>
        </p:txBody>
      </p:sp>
      <p:sp>
        <p:nvSpPr>
          <p:cNvPr id="11" name="Suorakulmio 10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2" name="Ryhmitä 11"/>
          <p:cNvGrpSpPr/>
          <p:nvPr/>
        </p:nvGrpSpPr>
        <p:grpSpPr>
          <a:xfrm>
            <a:off x="6343649" y="0"/>
            <a:ext cx="2806700" cy="222250"/>
            <a:chOff x="6369050" y="-9525"/>
            <a:chExt cx="2806700" cy="222250"/>
          </a:xfrm>
        </p:grpSpPr>
        <p:sp>
          <p:nvSpPr>
            <p:cNvPr id="13" name="Suorakulmio 12"/>
            <p:cNvSpPr/>
            <p:nvPr/>
          </p:nvSpPr>
          <p:spPr bwMode="auto">
            <a:xfrm>
              <a:off x="6369050" y="-3175"/>
              <a:ext cx="215900" cy="215900"/>
            </a:xfrm>
            <a:prstGeom prst="rect">
              <a:avLst/>
            </a:prstGeom>
            <a:solidFill>
              <a:srgbClr val="FFC23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Suorakulmio 13"/>
            <p:cNvSpPr/>
            <p:nvPr/>
          </p:nvSpPr>
          <p:spPr bwMode="auto">
            <a:xfrm>
              <a:off x="6892925" y="-6350"/>
              <a:ext cx="215900" cy="215900"/>
            </a:xfrm>
            <a:prstGeom prst="rect">
              <a:avLst/>
            </a:prstGeom>
            <a:solidFill>
              <a:srgbClr val="F99D1C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rgbClr val="F99D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Suorakulmio 14"/>
            <p:cNvSpPr/>
            <p:nvPr/>
          </p:nvSpPr>
          <p:spPr bwMode="auto">
            <a:xfrm>
              <a:off x="7410450" y="-6350"/>
              <a:ext cx="215900" cy="215900"/>
            </a:xfrm>
            <a:prstGeom prst="rect">
              <a:avLst/>
            </a:prstGeom>
            <a:solidFill>
              <a:srgbClr val="829BB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Suorakulmio 15"/>
            <p:cNvSpPr/>
            <p:nvPr/>
          </p:nvSpPr>
          <p:spPr bwMode="auto">
            <a:xfrm>
              <a:off x="7921625" y="-9525"/>
              <a:ext cx="215900" cy="215900"/>
            </a:xfrm>
            <a:prstGeom prst="rect">
              <a:avLst/>
            </a:prstGeom>
            <a:solidFill>
              <a:srgbClr val="63B2E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Suorakulmio 16"/>
            <p:cNvSpPr/>
            <p:nvPr/>
          </p:nvSpPr>
          <p:spPr bwMode="auto">
            <a:xfrm>
              <a:off x="8442325" y="-9525"/>
              <a:ext cx="215900" cy="215900"/>
            </a:xfrm>
            <a:prstGeom prst="rect">
              <a:avLst/>
            </a:prstGeom>
            <a:solidFill>
              <a:srgbClr val="80C342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Suorakulmio 17"/>
            <p:cNvSpPr/>
            <p:nvPr/>
          </p:nvSpPr>
          <p:spPr bwMode="auto">
            <a:xfrm>
              <a:off x="8959850" y="-9525"/>
              <a:ext cx="215900" cy="215900"/>
            </a:xfrm>
            <a:prstGeom prst="rect">
              <a:avLst/>
            </a:prstGeom>
            <a:solidFill>
              <a:srgbClr val="3F92C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Pyöristetty kuvaselitesuorakulmio 6"/>
          <p:cNvSpPr/>
          <p:nvPr/>
        </p:nvSpPr>
        <p:spPr bwMode="auto">
          <a:xfrm>
            <a:off x="4876800" y="5867400"/>
            <a:ext cx="3276600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Lue lisää oppaan sivulta 30.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pic>
        <p:nvPicPr>
          <p:cNvPr id="24" name="Kuva 23" descr="Mercuria12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598170"/>
            <a:ext cx="4648199" cy="310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048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uva 12" descr="15.jpg"/>
          <p:cNvPicPr>
            <a:picLocks noChangeAspect="1"/>
          </p:cNvPicPr>
          <p:nvPr/>
        </p:nvPicPr>
        <p:blipFill>
          <a:blip r:embed="rId2" cstate="print"/>
          <a:srcRect l="4545" r="4545"/>
          <a:stretch>
            <a:fillRect/>
          </a:stretch>
        </p:blipFill>
        <p:spPr>
          <a:xfrm>
            <a:off x="0" y="0"/>
            <a:ext cx="9144000" cy="6705600"/>
          </a:xfrm>
          <a:prstGeom prst="rect">
            <a:avLst/>
          </a:prstGeom>
        </p:spPr>
      </p:pic>
      <p:sp>
        <p:nvSpPr>
          <p:cNvPr id="14" name="Suorakulmio 13"/>
          <p:cNvSpPr/>
          <p:nvPr/>
        </p:nvSpPr>
        <p:spPr bwMode="auto">
          <a:xfrm>
            <a:off x="0" y="6400800"/>
            <a:ext cx="9169400" cy="457200"/>
          </a:xfrm>
          <a:prstGeom prst="rect">
            <a:avLst/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endParaRPr lang="fi-FI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Pyöristetty kuvaselitesuorakulmio 6"/>
          <p:cNvSpPr/>
          <p:nvPr/>
        </p:nvSpPr>
        <p:spPr bwMode="auto">
          <a:xfrm>
            <a:off x="381000" y="5181600"/>
            <a:ext cx="3048000" cy="97047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Tsekkaa tarkemmat aikataulut valintaoppaasi takakannesta!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tsikko 1"/>
          <p:cNvSpPr txBox="1">
            <a:spLocks/>
          </p:cNvSpPr>
          <p:nvPr/>
        </p:nvSpPr>
        <p:spPr bwMode="auto">
          <a:xfrm>
            <a:off x="304800" y="228600"/>
            <a:ext cx="853440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Älä </a:t>
            </a:r>
            <a:r>
              <a:rPr kumimoji="0" lang="fi-FI" sz="3600" b="1" i="0" u="none" strike="noStrike" kern="0" cap="none" spc="0" normalizeH="0" baseline="0" noProof="0" dirty="0" err="1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missaa</a:t>
            </a:r>
            <a:r>
              <a:rPr kumimoji="0" lang="fi-FI" sz="3600" b="1" i="0" u="none" strike="noStrike" kern="0" cap="none" spc="0" normalizeH="0" baseline="0" noProof="0" dirty="0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esittelytilaisuuksia!</a:t>
            </a:r>
            <a:endParaRPr kumimoji="0" lang="fi-FI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5" name="Ryhmitä 14"/>
          <p:cNvGrpSpPr/>
          <p:nvPr/>
        </p:nvGrpSpPr>
        <p:grpSpPr>
          <a:xfrm>
            <a:off x="6343649" y="0"/>
            <a:ext cx="2806700" cy="222250"/>
            <a:chOff x="6369050" y="-9525"/>
            <a:chExt cx="2806700" cy="222250"/>
          </a:xfrm>
        </p:grpSpPr>
        <p:sp>
          <p:nvSpPr>
            <p:cNvPr id="16" name="Suorakulmio 15"/>
            <p:cNvSpPr/>
            <p:nvPr/>
          </p:nvSpPr>
          <p:spPr bwMode="auto">
            <a:xfrm>
              <a:off x="6369050" y="-3175"/>
              <a:ext cx="215900" cy="215900"/>
            </a:xfrm>
            <a:prstGeom prst="rect">
              <a:avLst/>
            </a:prstGeom>
            <a:solidFill>
              <a:srgbClr val="FFC23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Suorakulmio 16"/>
            <p:cNvSpPr/>
            <p:nvPr/>
          </p:nvSpPr>
          <p:spPr bwMode="auto">
            <a:xfrm>
              <a:off x="6892925" y="-6350"/>
              <a:ext cx="215900" cy="215900"/>
            </a:xfrm>
            <a:prstGeom prst="rect">
              <a:avLst/>
            </a:prstGeom>
            <a:solidFill>
              <a:srgbClr val="F99D1C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rgbClr val="F99D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Suorakulmio 17"/>
            <p:cNvSpPr/>
            <p:nvPr/>
          </p:nvSpPr>
          <p:spPr bwMode="auto">
            <a:xfrm>
              <a:off x="7410450" y="-6350"/>
              <a:ext cx="215900" cy="215900"/>
            </a:xfrm>
            <a:prstGeom prst="rect">
              <a:avLst/>
            </a:prstGeom>
            <a:solidFill>
              <a:srgbClr val="829BB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Suorakulmio 18"/>
            <p:cNvSpPr/>
            <p:nvPr/>
          </p:nvSpPr>
          <p:spPr bwMode="auto">
            <a:xfrm>
              <a:off x="7921625" y="-9525"/>
              <a:ext cx="215900" cy="215900"/>
            </a:xfrm>
            <a:prstGeom prst="rect">
              <a:avLst/>
            </a:prstGeom>
            <a:solidFill>
              <a:srgbClr val="63B2E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Suorakulmio 19"/>
            <p:cNvSpPr/>
            <p:nvPr/>
          </p:nvSpPr>
          <p:spPr bwMode="auto">
            <a:xfrm>
              <a:off x="8442325" y="-9525"/>
              <a:ext cx="215900" cy="215900"/>
            </a:xfrm>
            <a:prstGeom prst="rect">
              <a:avLst/>
            </a:prstGeom>
            <a:solidFill>
              <a:srgbClr val="80C342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Suorakulmio 20"/>
            <p:cNvSpPr/>
            <p:nvPr/>
          </p:nvSpPr>
          <p:spPr bwMode="auto">
            <a:xfrm>
              <a:off x="8959850" y="-9525"/>
              <a:ext cx="215900" cy="215900"/>
            </a:xfrm>
            <a:prstGeom prst="rect">
              <a:avLst/>
            </a:prstGeom>
            <a:solidFill>
              <a:srgbClr val="3F92C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Pyöristetty kuvaselitesuorakulmio 6"/>
          <p:cNvSpPr/>
          <p:nvPr/>
        </p:nvSpPr>
        <p:spPr bwMode="auto">
          <a:xfrm>
            <a:off x="5105400" y="3495794"/>
            <a:ext cx="3352800" cy="1123712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Saat paljon hyödyllistä tietoa valintojesi pohjaksi.</a:t>
            </a:r>
          </a:p>
        </p:txBody>
      </p:sp>
      <p:sp>
        <p:nvSpPr>
          <p:cNvPr id="23" name="Pyöristetty kuvaselitesuorakulmio 6"/>
          <p:cNvSpPr/>
          <p:nvPr/>
        </p:nvSpPr>
        <p:spPr bwMode="auto">
          <a:xfrm>
            <a:off x="4495800" y="4953000"/>
            <a:ext cx="3048000" cy="1123712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Esittelytilaisuuksia järjestetään tammikuussa.</a:t>
            </a:r>
          </a:p>
        </p:txBody>
      </p:sp>
    </p:spTree>
    <p:extLst>
      <p:ext uri="{BB962C8B-B14F-4D97-AF65-F5344CB8AC3E}">
        <p14:creationId xmlns:p14="http://schemas.microsoft.com/office/powerpoint/2010/main" xmlns="" val="291287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353-F362-4CB3-90FE-8FAE12E68EB6}" type="datetime1">
              <a:rPr lang="fi-FI" smtClean="0"/>
              <a:pPr/>
              <a:t>3.12.2013</a:t>
            </a:fld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0051-7636-45A7-8FBF-33CAC8FC1E48}" type="slidenum">
              <a:rPr lang="fi-FI" smtClean="0"/>
              <a:pPr/>
              <a:t>25</a:t>
            </a:fld>
            <a:endParaRPr lang="fi-FI"/>
          </a:p>
        </p:txBody>
      </p:sp>
      <p:sp>
        <p:nvSpPr>
          <p:cNvPr id="7" name="Otsikko 1"/>
          <p:cNvSpPr txBox="1">
            <a:spLocks/>
          </p:cNvSpPr>
          <p:nvPr/>
        </p:nvSpPr>
        <p:spPr bwMode="auto">
          <a:xfrm>
            <a:off x="323528" y="257983"/>
            <a:ext cx="853440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3600" b="1" kern="0" dirty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Esittelytilaisuudet 2013-2014</a:t>
            </a:r>
          </a:p>
        </p:txBody>
      </p:sp>
      <p:sp>
        <p:nvSpPr>
          <p:cNvPr id="8" name="Pyöristetty kuvaselitesuorakulmio 6"/>
          <p:cNvSpPr/>
          <p:nvPr/>
        </p:nvSpPr>
        <p:spPr bwMode="auto">
          <a:xfrm>
            <a:off x="451194" y="1345207"/>
            <a:ext cx="3672408" cy="545496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Lukiot </a:t>
            </a:r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fi-FI" sz="1400" dirty="0" smtClean="0"/>
          </a:p>
          <a:p>
            <a:r>
              <a:rPr lang="fi-FI" sz="1200" b="1" dirty="0" err="1"/>
              <a:t>Helsinge</a:t>
            </a:r>
            <a:r>
              <a:rPr lang="fi-FI" sz="1200" b="1" dirty="0"/>
              <a:t> </a:t>
            </a:r>
            <a:r>
              <a:rPr lang="fi-FI" sz="1200" b="1" dirty="0" smtClean="0"/>
              <a:t>gymnasium</a:t>
            </a:r>
          </a:p>
          <a:p>
            <a:r>
              <a:rPr lang="en-US" sz="1200" b="1" dirty="0" smtClean="0"/>
              <a:t>- </a:t>
            </a:r>
            <a:r>
              <a:rPr lang="en-US" sz="1200" b="1" dirty="0" err="1"/>
              <a:t>må</a:t>
            </a:r>
            <a:r>
              <a:rPr lang="en-US" sz="1200" b="1" dirty="0"/>
              <a:t>. </a:t>
            </a:r>
            <a:r>
              <a:rPr lang="en-US" sz="1200" b="1" dirty="0" smtClean="0"/>
              <a:t>27.1. </a:t>
            </a:r>
            <a:r>
              <a:rPr lang="en-US" sz="1200" b="1" dirty="0"/>
              <a:t>kl. </a:t>
            </a:r>
            <a:r>
              <a:rPr lang="en-US" sz="1200" b="1" dirty="0" smtClean="0"/>
              <a:t>18 </a:t>
            </a:r>
            <a:r>
              <a:rPr lang="en-US" sz="1200" b="1" dirty="0" err="1"/>
              <a:t>för</a:t>
            </a:r>
            <a:r>
              <a:rPr lang="en-US" sz="1200" b="1" dirty="0"/>
              <a:t> </a:t>
            </a:r>
            <a:r>
              <a:rPr lang="en-US" sz="1200" b="1" dirty="0" err="1"/>
              <a:t>ungdomar</a:t>
            </a:r>
            <a:r>
              <a:rPr lang="en-US" sz="1200" b="1" dirty="0"/>
              <a:t> </a:t>
            </a:r>
            <a:r>
              <a:rPr lang="en-US" sz="1200" b="1" dirty="0" err="1" smtClean="0"/>
              <a:t>och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deras</a:t>
            </a:r>
            <a:r>
              <a:rPr lang="en-US" sz="1200" b="1" dirty="0" smtClean="0"/>
              <a:t> </a:t>
            </a:r>
            <a:r>
              <a:rPr lang="en-US" sz="1200" b="1" dirty="0" err="1"/>
              <a:t>vårdnadshavare</a:t>
            </a:r>
            <a:r>
              <a:rPr lang="en-US" sz="1200" b="1" dirty="0"/>
              <a:t>.</a:t>
            </a:r>
            <a:endParaRPr lang="fi-FI" sz="1200" b="1" dirty="0"/>
          </a:p>
          <a:p>
            <a:endParaRPr lang="fi-FI" sz="800" b="1" dirty="0" smtClean="0"/>
          </a:p>
          <a:p>
            <a:r>
              <a:rPr lang="fi-FI" sz="1200" b="1" dirty="0" smtClean="0"/>
              <a:t>Tikkurilan lukio </a:t>
            </a:r>
          </a:p>
          <a:p>
            <a:r>
              <a:rPr lang="fi-FI" sz="1200" b="1" dirty="0" smtClean="0"/>
              <a:t>- ke 15.1. </a:t>
            </a:r>
            <a:r>
              <a:rPr lang="fi-FI" sz="1200" b="1" dirty="0"/>
              <a:t>nuorille klo </a:t>
            </a:r>
            <a:r>
              <a:rPr lang="fi-FI" sz="1200" b="1" dirty="0" smtClean="0"/>
              <a:t>14 ja 15 </a:t>
            </a:r>
            <a:r>
              <a:rPr lang="fi-FI" sz="1200" b="1" dirty="0"/>
              <a:t>ja huoltajille klo 18.30.</a:t>
            </a:r>
          </a:p>
          <a:p>
            <a:r>
              <a:rPr lang="fi-FI" sz="1200" b="1" dirty="0" smtClean="0"/>
              <a:t>Tikkurilan </a:t>
            </a:r>
            <a:r>
              <a:rPr lang="fi-FI" sz="1200" b="1" dirty="0"/>
              <a:t>lukion </a:t>
            </a:r>
            <a:r>
              <a:rPr lang="fi-FI" sz="1200" b="1" dirty="0" err="1"/>
              <a:t>IB-linja</a:t>
            </a:r>
            <a:r>
              <a:rPr lang="fi-FI" sz="1200" b="1" dirty="0"/>
              <a:t>,</a:t>
            </a:r>
          </a:p>
          <a:p>
            <a:r>
              <a:rPr lang="fi-FI" sz="1200" b="1" dirty="0" smtClean="0"/>
              <a:t>- ke 15.1. </a:t>
            </a:r>
            <a:r>
              <a:rPr lang="fi-FI" sz="1200" b="1" dirty="0"/>
              <a:t>nuorille klo 15.00 ja huoltajille klo </a:t>
            </a:r>
            <a:r>
              <a:rPr lang="fi-FI" sz="1200" b="1" dirty="0" smtClean="0"/>
              <a:t>18.</a:t>
            </a:r>
            <a:endParaRPr lang="fi-FI" sz="1200" b="1" dirty="0"/>
          </a:p>
          <a:p>
            <a:endParaRPr lang="fi-FI" sz="800" b="1" dirty="0"/>
          </a:p>
          <a:p>
            <a:r>
              <a:rPr lang="fi-FI" sz="1200" b="1" dirty="0" smtClean="0"/>
              <a:t>Martinlaakson lukio</a:t>
            </a:r>
            <a:endParaRPr lang="fi-FI" sz="1200" b="1" dirty="0"/>
          </a:p>
          <a:p>
            <a:r>
              <a:rPr lang="fi-FI" sz="1200" b="1" dirty="0"/>
              <a:t>- ti </a:t>
            </a:r>
            <a:r>
              <a:rPr lang="fi-FI" sz="1200" b="1" dirty="0" smtClean="0"/>
              <a:t>21.1. </a:t>
            </a:r>
            <a:r>
              <a:rPr lang="fi-FI" sz="1200" b="1" dirty="0"/>
              <a:t>nuorille klo 13.30 ja huoltajille klo </a:t>
            </a:r>
            <a:r>
              <a:rPr lang="fi-FI" sz="1200" b="1" dirty="0" smtClean="0"/>
              <a:t>18.</a:t>
            </a:r>
            <a:endParaRPr lang="fi-FI" sz="1200" b="1" dirty="0"/>
          </a:p>
          <a:p>
            <a:endParaRPr lang="fi-FI" sz="800" b="1" dirty="0"/>
          </a:p>
          <a:p>
            <a:r>
              <a:rPr lang="fi-FI" sz="1200" b="1" dirty="0"/>
              <a:t>Sotungin </a:t>
            </a:r>
            <a:r>
              <a:rPr lang="fi-FI" sz="1200" b="1" dirty="0" smtClean="0"/>
              <a:t>lukio</a:t>
            </a:r>
          </a:p>
          <a:p>
            <a:r>
              <a:rPr lang="fi-FI" sz="1200" b="1" dirty="0" smtClean="0"/>
              <a:t>- </a:t>
            </a:r>
            <a:r>
              <a:rPr lang="fi-FI" sz="1200" b="1" dirty="0"/>
              <a:t>ti </a:t>
            </a:r>
            <a:r>
              <a:rPr lang="fi-FI" sz="1200" b="1" dirty="0" smtClean="0"/>
              <a:t>21.1. </a:t>
            </a:r>
            <a:r>
              <a:rPr lang="fi-FI" sz="1200" b="1" dirty="0"/>
              <a:t>nuorille klo </a:t>
            </a:r>
            <a:r>
              <a:rPr lang="fi-FI" sz="1200" b="1" dirty="0" smtClean="0"/>
              <a:t>13.30 ja huoltajille </a:t>
            </a:r>
            <a:r>
              <a:rPr lang="fi-FI" sz="1200" b="1" dirty="0"/>
              <a:t>klo </a:t>
            </a:r>
            <a:r>
              <a:rPr lang="fi-FI" sz="1200" b="1" dirty="0" smtClean="0"/>
              <a:t>18.</a:t>
            </a:r>
            <a:endParaRPr lang="fi-FI" sz="1200" b="1" dirty="0"/>
          </a:p>
          <a:p>
            <a:r>
              <a:rPr lang="fi-FI" sz="800" b="1" dirty="0"/>
              <a:t> </a:t>
            </a:r>
          </a:p>
          <a:p>
            <a:r>
              <a:rPr lang="fi-FI" sz="1200" b="1" dirty="0"/>
              <a:t>Lumon </a:t>
            </a:r>
            <a:r>
              <a:rPr lang="fi-FI" sz="1200" b="1" dirty="0" smtClean="0"/>
              <a:t>lukio</a:t>
            </a:r>
            <a:endParaRPr lang="fi-FI" sz="1200" b="1" dirty="0"/>
          </a:p>
          <a:p>
            <a:r>
              <a:rPr lang="fi-FI" sz="1200" b="1" dirty="0"/>
              <a:t>- </a:t>
            </a:r>
            <a:r>
              <a:rPr lang="fi-FI" sz="1200" b="1" dirty="0" smtClean="0"/>
              <a:t>to 16.1. </a:t>
            </a:r>
            <a:r>
              <a:rPr lang="fi-FI" sz="1200" b="1" dirty="0"/>
              <a:t>nuorille klo </a:t>
            </a:r>
            <a:r>
              <a:rPr lang="fi-FI" sz="1200" b="1" dirty="0" smtClean="0"/>
              <a:t>14. ja huoltajille </a:t>
            </a:r>
            <a:r>
              <a:rPr lang="fi-FI" sz="1200" b="1" dirty="0"/>
              <a:t>klo </a:t>
            </a:r>
            <a:r>
              <a:rPr lang="fi-FI" sz="1200" b="1" dirty="0" smtClean="0"/>
              <a:t>18.</a:t>
            </a:r>
            <a:endParaRPr lang="fi-FI" sz="1200" b="1" dirty="0"/>
          </a:p>
          <a:p>
            <a:r>
              <a:rPr lang="fi-FI" sz="800" b="1" dirty="0"/>
              <a:t> </a:t>
            </a:r>
          </a:p>
          <a:p>
            <a:r>
              <a:rPr lang="fi-FI" sz="1200" b="1" dirty="0"/>
              <a:t>Vaskivuoren </a:t>
            </a:r>
            <a:r>
              <a:rPr lang="fi-FI" sz="1200" b="1" dirty="0" smtClean="0"/>
              <a:t>lukio</a:t>
            </a:r>
            <a:endParaRPr lang="fi-FI" sz="1200" b="1" dirty="0"/>
          </a:p>
          <a:p>
            <a:r>
              <a:rPr lang="fi-FI" sz="1200" b="1" dirty="0"/>
              <a:t>- </a:t>
            </a:r>
            <a:r>
              <a:rPr lang="fi-FI" sz="1200" b="1" dirty="0" smtClean="0"/>
              <a:t>ma 27.1. nuorille </a:t>
            </a:r>
            <a:r>
              <a:rPr lang="fi-FI" sz="1200" b="1" dirty="0"/>
              <a:t>klo </a:t>
            </a:r>
            <a:r>
              <a:rPr lang="fi-FI" sz="1200" b="1" dirty="0" smtClean="0"/>
              <a:t>14 </a:t>
            </a:r>
            <a:r>
              <a:rPr lang="fi-FI" sz="1200" b="1" dirty="0"/>
              <a:t>ja</a:t>
            </a:r>
          </a:p>
          <a:p>
            <a:r>
              <a:rPr lang="fi-FI" sz="1200" b="1" dirty="0"/>
              <a:t>huoltajille klo </a:t>
            </a:r>
            <a:r>
              <a:rPr lang="fi-FI" sz="1200" b="1" dirty="0" smtClean="0"/>
              <a:t>18.</a:t>
            </a:r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Pyöristetty kuvaselitesuorakulmio 6"/>
          <p:cNvSpPr/>
          <p:nvPr/>
        </p:nvSpPr>
        <p:spPr bwMode="auto">
          <a:xfrm>
            <a:off x="4427983" y="1345207"/>
            <a:ext cx="3672407" cy="3439239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Ammatillinen koulutus</a:t>
            </a:r>
          </a:p>
          <a:p>
            <a:endParaRPr lang="fi-FI" sz="1200" b="1" dirty="0" smtClean="0"/>
          </a:p>
          <a:p>
            <a:r>
              <a:rPr lang="fi-FI" sz="1200" b="1" dirty="0" smtClean="0"/>
              <a:t>Vantaan </a:t>
            </a:r>
            <a:r>
              <a:rPr lang="fi-FI" sz="1200" b="1" dirty="0"/>
              <a:t>ammattiopisto Varia</a:t>
            </a:r>
          </a:p>
          <a:p>
            <a:pPr marL="171450" indent="-171450">
              <a:buFontTx/>
              <a:buChar char="-"/>
            </a:pPr>
            <a:r>
              <a:rPr lang="fi-FI" sz="1200" b="1" dirty="0" smtClean="0"/>
              <a:t>Avoimet </a:t>
            </a:r>
            <a:r>
              <a:rPr lang="fi-FI" sz="1200" b="1" dirty="0"/>
              <a:t>ovet </a:t>
            </a:r>
            <a:r>
              <a:rPr lang="fi-FI" sz="1200" b="1" dirty="0" smtClean="0"/>
              <a:t>to 16.1. </a:t>
            </a:r>
          </a:p>
          <a:p>
            <a:r>
              <a:rPr lang="fi-FI" sz="1200" b="1" dirty="0" smtClean="0"/>
              <a:t>klo 10–15</a:t>
            </a:r>
          </a:p>
          <a:p>
            <a:endParaRPr lang="fi-FI" sz="1200" b="1" dirty="0"/>
          </a:p>
          <a:p>
            <a:r>
              <a:rPr lang="fi-FI" sz="1200" b="1" dirty="0"/>
              <a:t>Infotilaisuus perusopetuksen päättävien </a:t>
            </a:r>
            <a:r>
              <a:rPr lang="fi-FI" sz="1200" b="1" dirty="0" smtClean="0"/>
              <a:t>huoltajille Ojahaantiellä ke 30.10.2013</a:t>
            </a:r>
            <a:r>
              <a:rPr lang="fi-FI" sz="1200" b="1" dirty="0"/>
              <a:t> </a:t>
            </a:r>
            <a:r>
              <a:rPr lang="fi-FI" sz="1200" b="1" dirty="0" smtClean="0"/>
              <a:t>ja Tennistiellä to 31.10.2013.</a:t>
            </a:r>
            <a:endParaRPr lang="fi-FI" sz="1200" b="1" dirty="0"/>
          </a:p>
          <a:p>
            <a:r>
              <a:rPr lang="en-US" sz="1200" b="1" dirty="0"/>
              <a:t> </a:t>
            </a:r>
            <a:endParaRPr lang="fi-FI" sz="1200" b="1" dirty="0"/>
          </a:p>
          <a:p>
            <a:r>
              <a:rPr lang="fi-FI" sz="1200" b="1" dirty="0"/>
              <a:t>Kauppiaitten Kauppaoppilaitos </a:t>
            </a:r>
            <a:r>
              <a:rPr lang="fi-FI" sz="1200" b="1" dirty="0" smtClean="0"/>
              <a:t>MERCURIA</a:t>
            </a:r>
            <a:endParaRPr lang="fi-FI" sz="1200" b="1" dirty="0"/>
          </a:p>
          <a:p>
            <a:r>
              <a:rPr lang="fi-FI" sz="1200" b="1" dirty="0" smtClean="0"/>
              <a:t>- </a:t>
            </a:r>
            <a:r>
              <a:rPr lang="fi-FI" sz="1200" b="1" dirty="0"/>
              <a:t>to </a:t>
            </a:r>
            <a:r>
              <a:rPr lang="fi-FI" sz="1200" b="1" dirty="0" smtClean="0"/>
              <a:t>30.1. </a:t>
            </a:r>
            <a:r>
              <a:rPr lang="fi-FI" sz="1200" b="1" dirty="0"/>
              <a:t>nuorille klo </a:t>
            </a:r>
            <a:r>
              <a:rPr lang="fi-FI" sz="1200" b="1" dirty="0" smtClean="0"/>
              <a:t>10–14</a:t>
            </a:r>
            <a:endParaRPr lang="fi-FI" sz="1200" b="1" dirty="0"/>
          </a:p>
          <a:p>
            <a:r>
              <a:rPr lang="fi-FI" sz="1200" b="1" dirty="0"/>
              <a:t>ja huoltajille klo 18.30.</a:t>
            </a:r>
          </a:p>
          <a:p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433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orakulmio 17"/>
          <p:cNvSpPr/>
          <p:nvPr/>
        </p:nvSpPr>
        <p:spPr bwMode="auto">
          <a:xfrm>
            <a:off x="0" y="6400800"/>
            <a:ext cx="9169400" cy="457200"/>
          </a:xfrm>
          <a:prstGeom prst="rect">
            <a:avLst/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endParaRPr lang="fi-FI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Otsikko 1"/>
          <p:cNvSpPr txBox="1">
            <a:spLocks/>
          </p:cNvSpPr>
          <p:nvPr/>
        </p:nvSpPr>
        <p:spPr bwMode="auto">
          <a:xfrm>
            <a:off x="609600" y="685800"/>
            <a:ext cx="853440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Yhteishaku on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3600" b="1" kern="0" dirty="0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24.2.–14.3.2014</a:t>
            </a:r>
            <a:endParaRPr kumimoji="0" lang="fi-FI" sz="3600" b="1" i="0" u="none" strike="noStrike" kern="0" cap="none" spc="0" normalizeH="0" baseline="0" noProof="0" dirty="0" smtClean="0"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effectLst>
                <a:outerShdw blurRad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i-FI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Pyöristetty kuvaselitesuorakulmio 6"/>
          <p:cNvSpPr/>
          <p:nvPr/>
        </p:nvSpPr>
        <p:spPr bwMode="auto">
          <a:xfrm rot="195142">
            <a:off x="857716" y="4514079"/>
            <a:ext cx="3352800" cy="783193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Täytä hakemus netissä </a:t>
            </a:r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www.opintopolku.fi</a:t>
            </a:r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" name="Pyöristetty kuvaselitesuorakulmio 6"/>
          <p:cNvSpPr/>
          <p:nvPr/>
        </p:nvSpPr>
        <p:spPr bwMode="auto">
          <a:xfrm>
            <a:off x="762000" y="5334000"/>
            <a:ext cx="2514600" cy="783193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Lue lisää oppaan sivuilta 4–5.</a:t>
            </a:r>
          </a:p>
        </p:txBody>
      </p:sp>
      <p:sp>
        <p:nvSpPr>
          <p:cNvPr id="17" name="Pyöristetty kuvaselitesuorakulmio 6"/>
          <p:cNvSpPr/>
          <p:nvPr/>
        </p:nvSpPr>
        <p:spPr bwMode="auto">
          <a:xfrm>
            <a:off x="685800" y="1600200"/>
            <a:ext cx="3886200" cy="2826306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2"/>
              <a:buChar char="§"/>
            </a:pPr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Valitse 5 vaihtoehtoa</a:t>
            </a:r>
          </a:p>
          <a:p>
            <a:pPr>
              <a:buFont typeface="Wingdings" charset="2"/>
              <a:buChar char="§"/>
            </a:pPr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Tarkista:</a:t>
            </a:r>
          </a:p>
          <a:p>
            <a:pPr lvl="1"/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tarvitsetko muita   todistuksia tai lomakkeita</a:t>
            </a:r>
          </a:p>
          <a:p>
            <a:pPr lvl="1"/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pitääkö sinun osallistua pääsy- tai soveltuvuuskokeisiin.</a:t>
            </a:r>
          </a:p>
        </p:txBody>
      </p:sp>
      <p:sp>
        <p:nvSpPr>
          <p:cNvPr id="21" name="Pyöristetty kuvaselitesuorakulmio 6"/>
          <p:cNvSpPr/>
          <p:nvPr/>
        </p:nvSpPr>
        <p:spPr bwMode="auto">
          <a:xfrm>
            <a:off x="4953000" y="990600"/>
            <a:ext cx="3352800" cy="783193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Tulokset julkistetaan</a:t>
            </a:r>
          </a:p>
          <a:p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12.6.2014</a:t>
            </a:r>
          </a:p>
        </p:txBody>
      </p:sp>
      <p:sp>
        <p:nvSpPr>
          <p:cNvPr id="23" name="Pyöristetty kuvaselitesuorakulmio 6"/>
          <p:cNvSpPr/>
          <p:nvPr/>
        </p:nvSpPr>
        <p:spPr bwMode="auto">
          <a:xfrm>
            <a:off x="5029200" y="1981200"/>
            <a:ext cx="3276600" cy="817245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Nimet julkaistaan oppilaitosten ovilla tai ilmoitustauluilla ja </a:t>
            </a:r>
            <a:r>
              <a:rPr lang="fi-FI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internetissä</a:t>
            </a:r>
            <a:r>
              <a:rPr lang="fi-FI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</a:p>
        </p:txBody>
      </p:sp>
      <p:sp>
        <p:nvSpPr>
          <p:cNvPr id="24" name="Pyöristetty kuvaselitesuorakulmio 6"/>
          <p:cNvSpPr/>
          <p:nvPr/>
        </p:nvSpPr>
        <p:spPr bwMode="auto">
          <a:xfrm>
            <a:off x="5029200" y="2971800"/>
            <a:ext cx="3276600" cy="1293971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Jos et päässyt opiskelemaan, saat kirjeen, jossa on yhteishakusi tulokset ja tiedot mahdollisesta pääsystä varasijoille.</a:t>
            </a:r>
          </a:p>
        </p:txBody>
      </p:sp>
      <p:sp>
        <p:nvSpPr>
          <p:cNvPr id="25" name="Pyöristetty kuvaselitesuorakulmio 6"/>
          <p:cNvSpPr/>
          <p:nvPr/>
        </p:nvSpPr>
        <p:spPr bwMode="auto">
          <a:xfrm>
            <a:off x="5029200" y="4419600"/>
            <a:ext cx="3276600" cy="105560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Peruskoulujen </a:t>
            </a:r>
            <a:r>
              <a:rPr lang="fi-FI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opot</a:t>
            </a:r>
            <a:r>
              <a:rPr lang="fi-FI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päivystävät kouluilla tulosten julkistamisen aikaan ja heiltä voit kysyä neuvoja.</a:t>
            </a:r>
          </a:p>
        </p:txBody>
      </p:sp>
    </p:spTree>
    <p:extLst>
      <p:ext uri="{BB962C8B-B14F-4D97-AF65-F5344CB8AC3E}">
        <p14:creationId xmlns:p14="http://schemas.microsoft.com/office/powerpoint/2010/main" xmlns="" val="80554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2A5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4" grpId="0" animBg="1"/>
      <p:bldP spid="21" grpId="1" animBg="1"/>
      <p:bldP spid="23" grpId="0" animBg="1"/>
      <p:bldP spid="2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/>
          <p:cNvSpPr/>
          <p:nvPr/>
        </p:nvSpPr>
        <p:spPr bwMode="auto">
          <a:xfrm>
            <a:off x="0" y="6400800"/>
            <a:ext cx="9169400" cy="457200"/>
          </a:xfrm>
          <a:prstGeom prst="rect">
            <a:avLst/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endParaRPr lang="fi-FI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Otsikko 1"/>
          <p:cNvSpPr txBox="1">
            <a:spLocks/>
          </p:cNvSpPr>
          <p:nvPr/>
        </p:nvSpPr>
        <p:spPr bwMode="auto">
          <a:xfrm>
            <a:off x="609600" y="685800"/>
            <a:ext cx="853440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Varmista opiskelupaikkasi!</a:t>
            </a:r>
            <a:endParaRPr kumimoji="0" lang="fi-FI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Pyöristetty kuvaselitesuorakulmio 6"/>
          <p:cNvSpPr/>
          <p:nvPr/>
        </p:nvSpPr>
        <p:spPr bwMode="auto">
          <a:xfrm>
            <a:off x="395536" y="1628800"/>
            <a:ext cx="5867400" cy="1464231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2"/>
              <a:buChar char="§"/>
            </a:pPr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Lukiossa opiskelupaikka varmistetaan henkilökohtaisesti 12.6., jolloin opot ovat ohjaamassa valintoja. Jos et pääse paikalle, ota yhteyttä lukioon.</a:t>
            </a:r>
          </a:p>
        </p:txBody>
      </p:sp>
      <p:sp>
        <p:nvSpPr>
          <p:cNvPr id="11" name="Pyöristetty kuvaselitesuorakulmio 6"/>
          <p:cNvSpPr/>
          <p:nvPr/>
        </p:nvSpPr>
        <p:spPr bwMode="auto">
          <a:xfrm>
            <a:off x="1828800" y="3356992"/>
            <a:ext cx="5791200" cy="1804749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2"/>
              <a:buChar char="§"/>
            </a:pPr>
            <a:r>
              <a:rPr lang="fi-FI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Varian</a:t>
            </a:r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ja </a:t>
            </a:r>
            <a:r>
              <a:rPr lang="fi-FI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MERCURIAn</a:t>
            </a:r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opiskelupaikat varmistetaan lähettämällä valintakirjeen mukana tuleva lomake täytettynä ja allekirjoitettuna kirjeessä ilmoitettuun osoitteeseen.</a:t>
            </a:r>
          </a:p>
        </p:txBody>
      </p:sp>
      <p:sp>
        <p:nvSpPr>
          <p:cNvPr id="8" name="Pyöristetty kuvaselitesuorakulmio 6"/>
          <p:cNvSpPr/>
          <p:nvPr/>
        </p:nvSpPr>
        <p:spPr bwMode="auto">
          <a:xfrm>
            <a:off x="3779912" y="5445224"/>
            <a:ext cx="4682480" cy="783193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Opiskelupaikka on varmistettava viimeistään 26.6. klo 15 mennessä</a:t>
            </a:r>
          </a:p>
        </p:txBody>
      </p:sp>
    </p:spTree>
    <p:extLst>
      <p:ext uri="{BB962C8B-B14F-4D97-AF65-F5344CB8AC3E}">
        <p14:creationId xmlns:p14="http://schemas.microsoft.com/office/powerpoint/2010/main" xmlns="" val="143520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2A5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oli oikealle 4"/>
          <p:cNvSpPr/>
          <p:nvPr/>
        </p:nvSpPr>
        <p:spPr bwMode="auto">
          <a:xfrm>
            <a:off x="20150" y="2492896"/>
            <a:ext cx="9073008" cy="576064"/>
          </a:xfrm>
          <a:prstGeom prst="rightArrow">
            <a:avLst/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/>
            </a:outerShdw>
          </a:effectLst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Helmi		</a:t>
            </a:r>
            <a:r>
              <a:rPr lang="fi-FI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maalis</a:t>
            </a:r>
            <a:r>
              <a:rPr lang="fi-FI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i-FI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i-FI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huhti</a:t>
            </a:r>
            <a:r>
              <a:rPr lang="fi-FI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i-FI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touko		kesä </a:t>
            </a:r>
            <a:endParaRPr lang="fi-FI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uorakulmio 30"/>
          <p:cNvSpPr/>
          <p:nvPr/>
        </p:nvSpPr>
        <p:spPr bwMode="auto">
          <a:xfrm>
            <a:off x="179511" y="4599419"/>
            <a:ext cx="6053252" cy="212365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/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orakulmio 35"/>
          <p:cNvSpPr/>
          <p:nvPr/>
        </p:nvSpPr>
        <p:spPr bwMode="auto">
          <a:xfrm>
            <a:off x="0" y="6597352"/>
            <a:ext cx="9144000" cy="260649"/>
          </a:xfrm>
          <a:prstGeom prst="rect">
            <a:avLst/>
          </a:prstGeom>
          <a:solidFill>
            <a:srgbClr val="80C342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uorakulmio 18"/>
          <p:cNvSpPr/>
          <p:nvPr/>
        </p:nvSpPr>
        <p:spPr bwMode="auto">
          <a:xfrm>
            <a:off x="0" y="6400800"/>
            <a:ext cx="9169400" cy="457200"/>
          </a:xfrm>
          <a:prstGeom prst="rect">
            <a:avLst/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endParaRPr lang="fi-FI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Otsikko 1"/>
          <p:cNvSpPr txBox="1">
            <a:spLocks/>
          </p:cNvSpPr>
          <p:nvPr/>
        </p:nvSpPr>
        <p:spPr bwMode="auto">
          <a:xfrm>
            <a:off x="292822" y="260648"/>
            <a:ext cx="7057812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Tärkeitä päivämääriä 2014</a:t>
            </a:r>
            <a:endParaRPr kumimoji="0" lang="fi-FI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Pyöristetty kuvaselitesuorakulmio 6"/>
          <p:cNvSpPr/>
          <p:nvPr/>
        </p:nvSpPr>
        <p:spPr bwMode="auto">
          <a:xfrm>
            <a:off x="611560" y="2133952"/>
            <a:ext cx="2585864" cy="374571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Yhteishaku 24.2.-14.3.</a:t>
            </a:r>
          </a:p>
        </p:txBody>
      </p:sp>
      <p:sp>
        <p:nvSpPr>
          <p:cNvPr id="25" name="Pyöristetty kuvaselitesuorakulmio 6"/>
          <p:cNvSpPr/>
          <p:nvPr/>
        </p:nvSpPr>
        <p:spPr bwMode="auto">
          <a:xfrm>
            <a:off x="1552242" y="3101934"/>
            <a:ext cx="1653895" cy="1464231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63B2E3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IB-linjan</a:t>
            </a:r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ja urheilulinjan hakemusten palautus 14.3.</a:t>
            </a:r>
          </a:p>
        </p:txBody>
      </p:sp>
      <p:sp>
        <p:nvSpPr>
          <p:cNvPr id="26" name="Pyöristetty kuvaselitesuorakulmio 6"/>
          <p:cNvSpPr/>
          <p:nvPr/>
        </p:nvSpPr>
        <p:spPr bwMode="auto">
          <a:xfrm>
            <a:off x="5076056" y="3111105"/>
            <a:ext cx="1957456" cy="919401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63B2E3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Lukioiden omat pääsykokeet 24.4.-21.5.</a:t>
            </a:r>
          </a:p>
        </p:txBody>
      </p:sp>
      <p:sp>
        <p:nvSpPr>
          <p:cNvPr id="27" name="Pyöristetty kuvaselitesuorakulmio 6"/>
          <p:cNvSpPr/>
          <p:nvPr/>
        </p:nvSpPr>
        <p:spPr bwMode="auto">
          <a:xfrm>
            <a:off x="4894982" y="1589122"/>
            <a:ext cx="2319603" cy="919401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Varian</a:t>
            </a:r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pääsy- ja soveltuvuuskokeet 22.4.-23.5.</a:t>
            </a:r>
          </a:p>
        </p:txBody>
      </p:sp>
      <p:sp>
        <p:nvSpPr>
          <p:cNvPr id="28" name="Pyöristetty kuvaselitesuorakulmio 6"/>
          <p:cNvSpPr/>
          <p:nvPr/>
        </p:nvSpPr>
        <p:spPr bwMode="auto">
          <a:xfrm>
            <a:off x="3621173" y="1211356"/>
            <a:ext cx="2377292" cy="374571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F99D1C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Kielikoe huhtikuussa</a:t>
            </a:r>
          </a:p>
        </p:txBody>
      </p:sp>
      <p:sp>
        <p:nvSpPr>
          <p:cNvPr id="34" name="Pyöristetty kuvaselitesuorakulmio 6"/>
          <p:cNvSpPr/>
          <p:nvPr/>
        </p:nvSpPr>
        <p:spPr bwMode="auto">
          <a:xfrm>
            <a:off x="7164288" y="3187063"/>
            <a:ext cx="1721768" cy="919401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Yhteishaun tulokset julki 12.6.</a:t>
            </a:r>
          </a:p>
        </p:txBody>
      </p:sp>
      <p:sp>
        <p:nvSpPr>
          <p:cNvPr id="13" name="Pyöristetty kuvaselitesuorakulmio 6"/>
          <p:cNvSpPr/>
          <p:nvPr/>
        </p:nvSpPr>
        <p:spPr bwMode="auto">
          <a:xfrm>
            <a:off x="3301212" y="3111105"/>
            <a:ext cx="1774844" cy="1736646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63B2E3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Lumon ja </a:t>
            </a:r>
            <a:r>
              <a:rPr lang="fi-FI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Vaskiksen</a:t>
            </a:r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erityislinjojen hakemusten palautus 3.4. ja 4.4.</a:t>
            </a:r>
          </a:p>
        </p:txBody>
      </p:sp>
    </p:spTree>
    <p:extLst>
      <p:ext uri="{BB962C8B-B14F-4D97-AF65-F5344CB8AC3E}">
        <p14:creationId xmlns:p14="http://schemas.microsoft.com/office/powerpoint/2010/main" xmlns="" val="7472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1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1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26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1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26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oli oikealle 4"/>
          <p:cNvSpPr/>
          <p:nvPr/>
        </p:nvSpPr>
        <p:spPr bwMode="auto">
          <a:xfrm>
            <a:off x="-108520" y="2967883"/>
            <a:ext cx="9201678" cy="576064"/>
          </a:xfrm>
          <a:prstGeom prst="rightArrow">
            <a:avLst/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/>
            </a:outerShdw>
          </a:effectLst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i-FI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Maalis</a:t>
            </a:r>
            <a:r>
              <a:rPr lang="fi-FI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</a:t>
            </a:r>
            <a:r>
              <a:rPr lang="fi-FI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Huhti</a:t>
            </a:r>
            <a:r>
              <a:rPr lang="fi-FI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Touko                         Kesä</a:t>
            </a:r>
            <a:endParaRPr lang="fi-FI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uorakulmio 30"/>
          <p:cNvSpPr/>
          <p:nvPr/>
        </p:nvSpPr>
        <p:spPr bwMode="auto">
          <a:xfrm>
            <a:off x="179511" y="4599419"/>
            <a:ext cx="6053252" cy="212365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/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uorakulmio 22"/>
          <p:cNvSpPr/>
          <p:nvPr/>
        </p:nvSpPr>
        <p:spPr bwMode="auto">
          <a:xfrm>
            <a:off x="0" y="6597352"/>
            <a:ext cx="9144000" cy="260649"/>
          </a:xfrm>
          <a:prstGeom prst="rect">
            <a:avLst/>
          </a:prstGeom>
          <a:solidFill>
            <a:srgbClr val="80C342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uorakulmio 26"/>
          <p:cNvSpPr/>
          <p:nvPr/>
        </p:nvSpPr>
        <p:spPr bwMode="auto">
          <a:xfrm>
            <a:off x="0" y="6400800"/>
            <a:ext cx="9169400" cy="457200"/>
          </a:xfrm>
          <a:prstGeom prst="rect">
            <a:avLst/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endParaRPr lang="fi-FI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Otsikko 1"/>
          <p:cNvSpPr txBox="1">
            <a:spLocks/>
          </p:cNvSpPr>
          <p:nvPr/>
        </p:nvSpPr>
        <p:spPr bwMode="auto">
          <a:xfrm>
            <a:off x="323528" y="476672"/>
            <a:ext cx="7848872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Lukioiden omat hakemukset ja pääsykokeet yhteishaun lisäksi</a:t>
            </a:r>
            <a:endParaRPr kumimoji="0" lang="fi-FI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Pyöristetty kuvaselitesuorakulmio 6"/>
          <p:cNvSpPr/>
          <p:nvPr/>
        </p:nvSpPr>
        <p:spPr bwMode="auto">
          <a:xfrm>
            <a:off x="176044" y="1844824"/>
            <a:ext cx="2299259" cy="1191816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63B2E3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Hakemus Sotungin urheilulinjalle ja </a:t>
            </a:r>
            <a:r>
              <a:rPr lang="fi-FI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Tilun</a:t>
            </a:r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IB-linjalle</a:t>
            </a:r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14.3. mennessä</a:t>
            </a:r>
          </a:p>
        </p:txBody>
      </p:sp>
      <p:sp>
        <p:nvSpPr>
          <p:cNvPr id="35" name="Pyöristetty kuvaselitesuorakulmio 6"/>
          <p:cNvSpPr/>
          <p:nvPr/>
        </p:nvSpPr>
        <p:spPr bwMode="auto">
          <a:xfrm>
            <a:off x="976897" y="3543947"/>
            <a:ext cx="3271067" cy="646986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63B2E3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Hakemus Lumon esittävän taiteen linjalle </a:t>
            </a:r>
            <a:r>
              <a:rPr lang="fi-FI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.4. mennessä</a:t>
            </a:r>
          </a:p>
        </p:txBody>
      </p:sp>
      <p:sp>
        <p:nvSpPr>
          <p:cNvPr id="36" name="Pyöristetty kuvaselitesuorakulmio 6"/>
          <p:cNvSpPr/>
          <p:nvPr/>
        </p:nvSpPr>
        <p:spPr bwMode="auto">
          <a:xfrm>
            <a:off x="3563888" y="2389654"/>
            <a:ext cx="1893042" cy="646986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63B2E3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Tilun</a:t>
            </a:r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IB-linjan</a:t>
            </a:r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pääsykoe 24.4.</a:t>
            </a:r>
          </a:p>
        </p:txBody>
      </p:sp>
      <p:sp>
        <p:nvSpPr>
          <p:cNvPr id="43" name="Pyöristetty kuvaselitesuorakulmio 6"/>
          <p:cNvSpPr/>
          <p:nvPr/>
        </p:nvSpPr>
        <p:spPr bwMode="auto">
          <a:xfrm>
            <a:off x="6228184" y="2077551"/>
            <a:ext cx="2326018" cy="919401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63B2E3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Vaskiksen</a:t>
            </a:r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musiikki-</a:t>
            </a:r>
          </a:p>
          <a:p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lukion pääsykoe </a:t>
            </a:r>
          </a:p>
          <a:p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19.-21.5.</a:t>
            </a:r>
          </a:p>
        </p:txBody>
      </p:sp>
      <p:sp>
        <p:nvSpPr>
          <p:cNvPr id="44" name="Pyöristetty kuvaselitesuorakulmio 6"/>
          <p:cNvSpPr/>
          <p:nvPr/>
        </p:nvSpPr>
        <p:spPr bwMode="auto">
          <a:xfrm>
            <a:off x="5652890" y="3559702"/>
            <a:ext cx="2324190" cy="919401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63B2E3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Lumon esittävän taiteen linjan pääsykokeet 5.-</a:t>
            </a:r>
            <a:r>
              <a:rPr lang="fi-FI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.5.</a:t>
            </a:r>
          </a:p>
        </p:txBody>
      </p:sp>
      <p:sp>
        <p:nvSpPr>
          <p:cNvPr id="45" name="Pyöristetty kuvaselitesuorakulmio 6"/>
          <p:cNvSpPr/>
          <p:nvPr/>
        </p:nvSpPr>
        <p:spPr bwMode="auto">
          <a:xfrm>
            <a:off x="5652890" y="5302294"/>
            <a:ext cx="2742018" cy="646986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63B2E3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Vaskiksen</a:t>
            </a:r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medialinjan haastattelut 15.-16.5.</a:t>
            </a:r>
          </a:p>
        </p:txBody>
      </p:sp>
      <p:sp>
        <p:nvSpPr>
          <p:cNvPr id="46" name="Pyöristetty kuvaselitesuorakulmio 6"/>
          <p:cNvSpPr/>
          <p:nvPr/>
        </p:nvSpPr>
        <p:spPr bwMode="auto">
          <a:xfrm>
            <a:off x="5652890" y="4564233"/>
            <a:ext cx="2742018" cy="646986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63B2E3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Vaskiksen</a:t>
            </a:r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tanssilukion pääsykoe 7.5.</a:t>
            </a:r>
          </a:p>
        </p:txBody>
      </p:sp>
      <p:sp>
        <p:nvSpPr>
          <p:cNvPr id="47" name="Pyöristetty kuvaselitesuorakulmio 6"/>
          <p:cNvSpPr/>
          <p:nvPr/>
        </p:nvSpPr>
        <p:spPr bwMode="auto">
          <a:xfrm>
            <a:off x="195334" y="5181320"/>
            <a:ext cx="5277419" cy="1464231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i-FI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Tulosta lukioiden omat lomakkeet netistä.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i-FI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Lumon ja </a:t>
            </a:r>
            <a:r>
              <a:rPr lang="fi-FI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Vaskiksen</a:t>
            </a:r>
            <a:r>
              <a:rPr lang="fi-FI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 pääsykokeisiin kutsutaan kirjeitse.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i-FI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Tilun</a:t>
            </a:r>
            <a:r>
              <a:rPr lang="fi-FI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 </a:t>
            </a:r>
            <a:r>
              <a:rPr lang="fi-FI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IB-linjan</a:t>
            </a:r>
            <a:r>
              <a:rPr lang="fi-FI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 pääsykokeeseen ei lähetetä erillistä kutsua</a:t>
            </a:r>
            <a:r>
              <a:rPr lang="fi-FI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.</a:t>
            </a:r>
            <a:endParaRPr lang="fi-FI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itchFamily="34" charset="0"/>
            </a:endParaRPr>
          </a:p>
        </p:txBody>
      </p:sp>
      <p:sp>
        <p:nvSpPr>
          <p:cNvPr id="15" name="Pyöristetty kuvaselitesuorakulmio 6"/>
          <p:cNvSpPr/>
          <p:nvPr/>
        </p:nvSpPr>
        <p:spPr bwMode="auto">
          <a:xfrm>
            <a:off x="976896" y="4256175"/>
            <a:ext cx="3271067" cy="919401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63B2E3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Hakemus </a:t>
            </a:r>
            <a:r>
              <a:rPr lang="fi-FI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Vaskiksen</a:t>
            </a:r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medialinjalle, musiikki- ja tanssilukioon 4.4. mennessä</a:t>
            </a:r>
          </a:p>
        </p:txBody>
      </p:sp>
    </p:spTree>
    <p:extLst>
      <p:ext uri="{BB962C8B-B14F-4D97-AF65-F5344CB8AC3E}">
        <p14:creationId xmlns:p14="http://schemas.microsoft.com/office/powerpoint/2010/main" xmlns="" val="422650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Kuva 30" descr="dia 3.jpg"/>
          <p:cNvPicPr>
            <a:picLocks noChangeAspect="1"/>
          </p:cNvPicPr>
          <p:nvPr/>
        </p:nvPicPr>
        <p:blipFill>
          <a:blip r:embed="rId3" cstate="print"/>
          <a:srcRect l="3705" t="29" r="7401"/>
          <a:stretch>
            <a:fillRect/>
          </a:stretch>
        </p:blipFill>
        <p:spPr>
          <a:xfrm>
            <a:off x="-8467" y="0"/>
            <a:ext cx="9152467" cy="6866467"/>
          </a:xfrm>
          <a:prstGeom prst="rect">
            <a:avLst/>
          </a:prstGeom>
        </p:spPr>
      </p:pic>
      <p:grpSp>
        <p:nvGrpSpPr>
          <p:cNvPr id="23" name="Ryhmitä 22"/>
          <p:cNvGrpSpPr/>
          <p:nvPr/>
        </p:nvGrpSpPr>
        <p:grpSpPr>
          <a:xfrm>
            <a:off x="6343649" y="0"/>
            <a:ext cx="2806700" cy="222250"/>
            <a:chOff x="6369050" y="-9525"/>
            <a:chExt cx="2806700" cy="222250"/>
          </a:xfrm>
        </p:grpSpPr>
        <p:sp>
          <p:nvSpPr>
            <p:cNvPr id="24" name="Suorakulmio 23"/>
            <p:cNvSpPr/>
            <p:nvPr/>
          </p:nvSpPr>
          <p:spPr bwMode="auto">
            <a:xfrm>
              <a:off x="6369050" y="-3175"/>
              <a:ext cx="215900" cy="215900"/>
            </a:xfrm>
            <a:prstGeom prst="rect">
              <a:avLst/>
            </a:prstGeom>
            <a:solidFill>
              <a:srgbClr val="FFC23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Suorakulmio 24"/>
            <p:cNvSpPr/>
            <p:nvPr/>
          </p:nvSpPr>
          <p:spPr bwMode="auto">
            <a:xfrm>
              <a:off x="6892925" y="-6350"/>
              <a:ext cx="215900" cy="215900"/>
            </a:xfrm>
            <a:prstGeom prst="rect">
              <a:avLst/>
            </a:prstGeom>
            <a:solidFill>
              <a:srgbClr val="F99D1C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rgbClr val="F99D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Suorakulmio 25"/>
            <p:cNvSpPr/>
            <p:nvPr/>
          </p:nvSpPr>
          <p:spPr bwMode="auto">
            <a:xfrm>
              <a:off x="7410450" y="-6350"/>
              <a:ext cx="215900" cy="215900"/>
            </a:xfrm>
            <a:prstGeom prst="rect">
              <a:avLst/>
            </a:prstGeom>
            <a:solidFill>
              <a:srgbClr val="829BB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Suorakulmio 26"/>
            <p:cNvSpPr/>
            <p:nvPr/>
          </p:nvSpPr>
          <p:spPr bwMode="auto">
            <a:xfrm>
              <a:off x="7921625" y="-9525"/>
              <a:ext cx="215900" cy="215900"/>
            </a:xfrm>
            <a:prstGeom prst="rect">
              <a:avLst/>
            </a:prstGeom>
            <a:solidFill>
              <a:srgbClr val="63B2E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Suorakulmio 27"/>
            <p:cNvSpPr/>
            <p:nvPr/>
          </p:nvSpPr>
          <p:spPr bwMode="auto">
            <a:xfrm>
              <a:off x="8442325" y="-9525"/>
              <a:ext cx="215900" cy="215900"/>
            </a:xfrm>
            <a:prstGeom prst="rect">
              <a:avLst/>
            </a:prstGeom>
            <a:solidFill>
              <a:srgbClr val="80C342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Suorakulmio 28"/>
            <p:cNvSpPr/>
            <p:nvPr/>
          </p:nvSpPr>
          <p:spPr bwMode="auto">
            <a:xfrm>
              <a:off x="8959850" y="-9525"/>
              <a:ext cx="215900" cy="215900"/>
            </a:xfrm>
            <a:prstGeom prst="rect">
              <a:avLst/>
            </a:prstGeom>
            <a:solidFill>
              <a:srgbClr val="3F92C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Suorakulmio 31"/>
          <p:cNvSpPr/>
          <p:nvPr/>
        </p:nvSpPr>
        <p:spPr bwMode="auto">
          <a:xfrm>
            <a:off x="0" y="6466357"/>
            <a:ext cx="9169400" cy="400110"/>
          </a:xfrm>
          <a:prstGeom prst="rect">
            <a:avLst/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28600" y="152400"/>
            <a:ext cx="8001000" cy="1295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Lukio vai ammatillinen koulutus?</a:t>
            </a:r>
            <a:endParaRPr kumimoji="0" lang="fi-FI" sz="3600" b="1" i="0" u="none" strike="noStrike" kern="0" cap="none" spc="0" normalizeH="0" baseline="0" noProof="0" dirty="0"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effectLst>
                <a:outerShdw blurRad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Tekstiruutu 42"/>
          <p:cNvSpPr txBox="1"/>
          <p:nvPr/>
        </p:nvSpPr>
        <p:spPr>
          <a:xfrm>
            <a:off x="0" y="6477000"/>
            <a:ext cx="4572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  <a:hlinkClick r:id="rId4"/>
              </a:rPr>
              <a:t>www.vantaa.fi/lukiot</a:t>
            </a:r>
            <a:endParaRPr lang="fi-FI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cs typeface="Tahoma"/>
            </a:endParaRPr>
          </a:p>
          <a:p>
            <a:pPr algn="ctr"/>
            <a:endParaRPr lang="fi-FI" sz="1600" dirty="0">
              <a:latin typeface="Tahoma"/>
              <a:cs typeface="Tahoma"/>
            </a:endParaRPr>
          </a:p>
        </p:txBody>
      </p:sp>
      <p:sp>
        <p:nvSpPr>
          <p:cNvPr id="44" name="Tekstiruutu 43"/>
          <p:cNvSpPr txBox="1"/>
          <p:nvPr/>
        </p:nvSpPr>
        <p:spPr>
          <a:xfrm>
            <a:off x="4572000" y="6477000"/>
            <a:ext cx="4572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  <a:hlinkClick r:id="rId5"/>
              </a:rPr>
              <a:t>www.vantaa.fi/ammatillinenkoulutus</a:t>
            </a:r>
            <a:endParaRPr lang="fi-FI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cs typeface="Tahoma"/>
            </a:endParaRPr>
          </a:p>
          <a:p>
            <a:pPr algn="ctr"/>
            <a:endParaRPr lang="fi-FI" sz="1600" dirty="0">
              <a:latin typeface="Tahoma"/>
              <a:cs typeface="Tahoma"/>
            </a:endParaRPr>
          </a:p>
        </p:txBody>
      </p:sp>
      <p:sp>
        <p:nvSpPr>
          <p:cNvPr id="45" name="Pyöristetty kuvaselitesuorakulmio 6"/>
          <p:cNvSpPr/>
          <p:nvPr/>
        </p:nvSpPr>
        <p:spPr bwMode="auto">
          <a:xfrm>
            <a:off x="152400" y="4422842"/>
            <a:ext cx="4343400" cy="1142999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b="1" dirty="0" smtClean="0">
                <a:solidFill>
                  <a:srgbClr val="3F92C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Lukiossa</a:t>
            </a:r>
            <a:endParaRPr lang="fi-FI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Oppimäärään kuuluu 75 kurssia.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Jokaisen jakson päättää koeviikko.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Pyöristetty kuvaselitesuorakulmio 6"/>
          <p:cNvSpPr/>
          <p:nvPr/>
        </p:nvSpPr>
        <p:spPr bwMode="auto">
          <a:xfrm>
            <a:off x="4648200" y="4267200"/>
            <a:ext cx="4343400" cy="1676400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b="1" dirty="0" err="1" smtClean="0">
                <a:solidFill>
                  <a:srgbClr val="F99D1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Amiksessa</a:t>
            </a:r>
            <a:endParaRPr lang="fi-FI" sz="1700" b="1" dirty="0" smtClean="0">
              <a:solidFill>
                <a:srgbClr val="F99D1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Tutkinnon laajuus on 120 </a:t>
            </a:r>
            <a:b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opintoviikkoa.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Annat ammattiosaamisestasi näyttöjä.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sp>
        <p:nvSpPr>
          <p:cNvPr id="49" name="Pyöristetty kuvaselitesuorakulmio 6"/>
          <p:cNvSpPr/>
          <p:nvPr/>
        </p:nvSpPr>
        <p:spPr bwMode="auto">
          <a:xfrm rot="21242045">
            <a:off x="352458" y="5605977"/>
            <a:ext cx="2133600" cy="685800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Lue lisää oppaan</a:t>
            </a:r>
            <a:endParaRPr lang="fi-FI" sz="1700" b="1" dirty="0" smtClean="0">
              <a:solidFill>
                <a:schemeClr val="bg1"/>
              </a:solidFill>
            </a:endParaRPr>
          </a:p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sivuilta 8–10.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sp>
        <p:nvSpPr>
          <p:cNvPr id="50" name="Pyöristetty kuvaselitesuorakulmio 6"/>
          <p:cNvSpPr/>
          <p:nvPr/>
        </p:nvSpPr>
        <p:spPr bwMode="auto">
          <a:xfrm rot="21242045">
            <a:off x="6506862" y="5595423"/>
            <a:ext cx="2133600" cy="685800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Lue lisää oppaan</a:t>
            </a:r>
            <a:endParaRPr lang="fi-FI" sz="1700" b="1" dirty="0" smtClean="0">
              <a:solidFill>
                <a:schemeClr val="bg1"/>
              </a:solidFill>
            </a:endParaRPr>
          </a:p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sivuilta 19–20.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sp>
        <p:nvSpPr>
          <p:cNvPr id="55" name="Pyöristetty kuvaselitesuorakulmio 6"/>
          <p:cNvSpPr/>
          <p:nvPr/>
        </p:nvSpPr>
        <p:spPr bwMode="auto">
          <a:xfrm>
            <a:off x="4724400" y="2724150"/>
            <a:ext cx="4343400" cy="1295400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17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Ajoneuvoasentaja, artesaani, kokki, lähihoitaja, matkailuvirkailija, parturi-kampaaja, sähköasentaja, turvallisuusvalvoja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merkonomi</a:t>
            </a:r>
            <a:r>
              <a:rPr lang="fi-FI" sz="17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 </a:t>
            </a:r>
          </a:p>
          <a:p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Pyöristetty kuvaselitesuorakulmio 6"/>
          <p:cNvSpPr/>
          <p:nvPr/>
        </p:nvSpPr>
        <p:spPr bwMode="auto">
          <a:xfrm>
            <a:off x="152400" y="2743201"/>
            <a:ext cx="4343400" cy="1142999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Teatteri, kuvataide, musiikki, tanssi, liikunta, media, englanninkielinen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IB-linja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svenskspråkiga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gymnasiet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  <a:endParaRPr lang="fi-FI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Pyöristetty kuvaselitesuorakulmio 6"/>
          <p:cNvSpPr/>
          <p:nvPr/>
        </p:nvSpPr>
        <p:spPr bwMode="auto">
          <a:xfrm>
            <a:off x="1828800" y="3717992"/>
            <a:ext cx="2590800" cy="1085850"/>
          </a:xfrm>
          <a:prstGeom prst="wedgeRoundRectCallout">
            <a:avLst>
              <a:gd name="adj1" fmla="val -24133"/>
              <a:gd name="adj2" fmla="val 50136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Lukiossa voit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suun-nitella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opintosi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kiin-nostuksesi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mukaan.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sp>
        <p:nvSpPr>
          <p:cNvPr id="51" name="Pyöristetty kuvaselitesuorakulmio 6"/>
          <p:cNvSpPr/>
          <p:nvPr/>
        </p:nvSpPr>
        <p:spPr bwMode="auto">
          <a:xfrm>
            <a:off x="6629400" y="3962400"/>
            <a:ext cx="2133600" cy="762000"/>
          </a:xfrm>
          <a:prstGeom prst="wedgeRoundRectCallout">
            <a:avLst>
              <a:gd name="adj1" fmla="val -24133"/>
              <a:gd name="adj2" fmla="val 50136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Voit valita yli 30 ammatista!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75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8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75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500"/>
                            </p:stCondLst>
                            <p:childTnLst>
                              <p:par>
                                <p:cTn id="3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0"/>
                            </p:stCondLst>
                            <p:childTnLst>
                              <p:par>
                                <p:cTn id="43" presetID="37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0"/>
                            </p:stCondLst>
                            <p:childTnLst>
                              <p:par>
                                <p:cTn id="50" presetID="37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8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500"/>
                            </p:stCondLst>
                            <p:childTnLst>
                              <p:par>
                                <p:cTn id="57" presetID="37" presetClass="entr" presetSubtype="0" fill="hold" grpId="0" nodeType="after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 animBg="1"/>
      <p:bldP spid="48" grpId="0" animBg="1"/>
      <p:bldP spid="49" grpId="0" animBg="1"/>
      <p:bldP spid="50" grpId="0" animBg="1"/>
      <p:bldP spid="55" grpId="0" animBg="1"/>
      <p:bldP spid="54" grpId="0" animBg="1"/>
      <p:bldP spid="53" grpId="0" animBg="1"/>
      <p:bldP spid="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uva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5562600"/>
            <a:ext cx="2175776" cy="613976"/>
          </a:xfrm>
          <a:prstGeom prst="rect">
            <a:avLst/>
          </a:prstGeom>
        </p:spPr>
      </p:pic>
      <p:sp>
        <p:nvSpPr>
          <p:cNvPr id="11" name="Otsikko 1"/>
          <p:cNvSpPr txBox="1">
            <a:spLocks/>
          </p:cNvSpPr>
          <p:nvPr/>
        </p:nvSpPr>
        <p:spPr bwMode="auto">
          <a:xfrm>
            <a:off x="0" y="2091531"/>
            <a:ext cx="914400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8000" b="1" i="0" u="none" strike="noStrike" kern="0" cap="none" spc="0" normalizeH="0" baseline="0" noProof="0" dirty="0" err="1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Tsemppiä</a:t>
            </a:r>
            <a:endParaRPr kumimoji="0" lang="fi-FI" sz="8000" b="1" i="0" u="none" strike="noStrike" kern="0" cap="none" spc="0" normalizeH="0" baseline="0" noProof="0" dirty="0" smtClean="0"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effectLst>
                <a:outerShdw blurRad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8000" b="1" kern="0" dirty="0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Yhteishakuun!</a:t>
            </a:r>
            <a:endParaRPr kumimoji="0" lang="fi-FI" sz="8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Pyöristetty kuvaselitesuorakulmio 6"/>
          <p:cNvSpPr/>
          <p:nvPr/>
        </p:nvSpPr>
        <p:spPr bwMode="auto">
          <a:xfrm rot="195142">
            <a:off x="5344667" y="4790668"/>
            <a:ext cx="2348618" cy="442674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Hyvin se menee!</a:t>
            </a:r>
          </a:p>
        </p:txBody>
      </p:sp>
      <p:sp>
        <p:nvSpPr>
          <p:cNvPr id="14" name="Suorakulmio 13"/>
          <p:cNvSpPr/>
          <p:nvPr/>
        </p:nvSpPr>
        <p:spPr bwMode="auto">
          <a:xfrm>
            <a:off x="0" y="6400800"/>
            <a:ext cx="9169400" cy="457200"/>
          </a:xfrm>
          <a:prstGeom prst="rect">
            <a:avLst/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endParaRPr lang="fi-FI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103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uva 20" descr="dia molemmat.jpg"/>
          <p:cNvPicPr>
            <a:picLocks noChangeAspect="1"/>
          </p:cNvPicPr>
          <p:nvPr/>
        </p:nvPicPr>
        <p:blipFill>
          <a:blip r:embed="rId2" cstate="print"/>
          <a:srcRect r="5738"/>
          <a:stretch>
            <a:fillRect/>
          </a:stretch>
        </p:blipFill>
        <p:spPr>
          <a:xfrm>
            <a:off x="0" y="0"/>
            <a:ext cx="9169400" cy="6469845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76200"/>
            <a:ext cx="4800600" cy="11509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i-FI" sz="3600" b="1" dirty="0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</a:rPr>
              <a:t>… vai molemmat?</a:t>
            </a:r>
            <a:endParaRPr lang="fi-FI" sz="3600" b="1" dirty="0">
              <a:solidFill>
                <a:srgbClr val="FFFFFF"/>
              </a:solidFill>
              <a:effectLst>
                <a:outerShdw blurRad="50800" dist="38100" dir="27000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52400" y="4191000"/>
            <a:ext cx="5105400" cy="1981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i-FI" sz="2400" b="1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Amiksessa</a:t>
            </a:r>
            <a:r>
              <a:rPr lang="fi-FI" sz="24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 opiskeleva voi </a:t>
            </a:r>
            <a:br>
              <a:rPr lang="fi-FI" sz="24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</a:br>
            <a:r>
              <a:rPr lang="fi-FI" sz="24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kirjoittaa ylioppilaaksi tai valmistua kahteen</a:t>
            </a:r>
            <a:br>
              <a:rPr lang="fi-FI" sz="24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</a:br>
            <a:r>
              <a:rPr lang="fi-FI" sz="24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ammattiin samanaikaisesti.</a:t>
            </a:r>
          </a:p>
          <a:p>
            <a:pPr>
              <a:buFont typeface="Arial"/>
              <a:buChar char="•"/>
            </a:pPr>
            <a:endParaRPr lang="fi-FI" dirty="0" smtClean="0"/>
          </a:p>
          <a:p>
            <a:pPr>
              <a:buFont typeface="Arial"/>
              <a:buChar char="•"/>
            </a:pPr>
            <a:endParaRPr lang="fi-FI" dirty="0"/>
          </a:p>
        </p:txBody>
      </p:sp>
      <p:sp>
        <p:nvSpPr>
          <p:cNvPr id="7" name="Pyöristetty kuvaselitesuorakulmio 6"/>
          <p:cNvSpPr/>
          <p:nvPr/>
        </p:nvSpPr>
        <p:spPr bwMode="auto">
          <a:xfrm>
            <a:off x="5334000" y="4876801"/>
            <a:ext cx="3288520" cy="1143000"/>
          </a:xfrm>
          <a:prstGeom prst="wedgeRoundRectCallout">
            <a:avLst>
              <a:gd name="adj1" fmla="val -21430"/>
              <a:gd name="adj2" fmla="val 50091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ppilaitosten</a:t>
            </a:r>
            <a:r>
              <a:rPr lang="fi-FI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opot </a:t>
            </a:r>
          </a:p>
          <a:p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ovat apunasi opintojen suunnittelussa. </a:t>
            </a:r>
          </a:p>
        </p:txBody>
      </p:sp>
      <p:sp>
        <p:nvSpPr>
          <p:cNvPr id="8" name="Pyöristetty kuvaselitesuorakulmio 6"/>
          <p:cNvSpPr/>
          <p:nvPr/>
        </p:nvSpPr>
        <p:spPr bwMode="auto">
          <a:xfrm>
            <a:off x="5791200" y="2819401"/>
            <a:ext cx="3031481" cy="1238250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Voit valita toisista oppilaitoksista myös yksittäisiä kursseja.</a:t>
            </a:r>
            <a:endParaRPr lang="fi-FI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yöristetty kuvaselitesuorakulmio 6"/>
          <p:cNvSpPr/>
          <p:nvPr/>
        </p:nvSpPr>
        <p:spPr bwMode="auto">
          <a:xfrm>
            <a:off x="5257800" y="1066800"/>
            <a:ext cx="3581400" cy="914400"/>
          </a:xfrm>
          <a:prstGeom prst="wedgeRoundRectCallout">
            <a:avLst>
              <a:gd name="adj1" fmla="val -21154"/>
              <a:gd name="adj2" fmla="val 50050"/>
              <a:gd name="adj3" fmla="val 16667"/>
            </a:avLst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Useampi tutkinto vaatii skarppia otetta!</a:t>
            </a:r>
            <a:endParaRPr lang="fi-FI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uorakulmio 12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80C342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4" name="Ryhmitä 13"/>
          <p:cNvGrpSpPr/>
          <p:nvPr/>
        </p:nvGrpSpPr>
        <p:grpSpPr>
          <a:xfrm>
            <a:off x="6343649" y="0"/>
            <a:ext cx="2806700" cy="222250"/>
            <a:chOff x="6369050" y="-9525"/>
            <a:chExt cx="2806700" cy="222250"/>
          </a:xfrm>
        </p:grpSpPr>
        <p:sp>
          <p:nvSpPr>
            <p:cNvPr id="15" name="Suorakulmio 14"/>
            <p:cNvSpPr/>
            <p:nvPr/>
          </p:nvSpPr>
          <p:spPr bwMode="auto">
            <a:xfrm>
              <a:off x="6369050" y="-3175"/>
              <a:ext cx="215900" cy="215900"/>
            </a:xfrm>
            <a:prstGeom prst="rect">
              <a:avLst/>
            </a:prstGeom>
            <a:solidFill>
              <a:srgbClr val="FFC23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Suorakulmio 15"/>
            <p:cNvSpPr/>
            <p:nvPr/>
          </p:nvSpPr>
          <p:spPr bwMode="auto">
            <a:xfrm>
              <a:off x="6892925" y="-6350"/>
              <a:ext cx="215900" cy="215900"/>
            </a:xfrm>
            <a:prstGeom prst="rect">
              <a:avLst/>
            </a:prstGeom>
            <a:solidFill>
              <a:srgbClr val="F99D1C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rgbClr val="F99D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Suorakulmio 16"/>
            <p:cNvSpPr/>
            <p:nvPr/>
          </p:nvSpPr>
          <p:spPr bwMode="auto">
            <a:xfrm>
              <a:off x="7410450" y="-6350"/>
              <a:ext cx="215900" cy="215900"/>
            </a:xfrm>
            <a:prstGeom prst="rect">
              <a:avLst/>
            </a:prstGeom>
            <a:solidFill>
              <a:srgbClr val="829BB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Suorakulmio 17"/>
            <p:cNvSpPr/>
            <p:nvPr/>
          </p:nvSpPr>
          <p:spPr bwMode="auto">
            <a:xfrm>
              <a:off x="7921625" y="-9525"/>
              <a:ext cx="215900" cy="215900"/>
            </a:xfrm>
            <a:prstGeom prst="rect">
              <a:avLst/>
            </a:prstGeom>
            <a:solidFill>
              <a:srgbClr val="63B2E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Suorakulmio 18"/>
            <p:cNvSpPr/>
            <p:nvPr/>
          </p:nvSpPr>
          <p:spPr bwMode="auto">
            <a:xfrm>
              <a:off x="8442325" y="-9525"/>
              <a:ext cx="215900" cy="215900"/>
            </a:xfrm>
            <a:prstGeom prst="rect">
              <a:avLst/>
            </a:prstGeom>
            <a:solidFill>
              <a:srgbClr val="80C342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Suorakulmio 19"/>
            <p:cNvSpPr/>
            <p:nvPr/>
          </p:nvSpPr>
          <p:spPr bwMode="auto">
            <a:xfrm>
              <a:off x="8959850" y="-9525"/>
              <a:ext cx="215900" cy="215900"/>
            </a:xfrm>
            <a:prstGeom prst="rect">
              <a:avLst/>
            </a:prstGeom>
            <a:solidFill>
              <a:srgbClr val="3F92C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uva 8" descr="kartta.jpg"/>
          <p:cNvPicPr>
            <a:picLocks noChangeAspect="1"/>
          </p:cNvPicPr>
          <p:nvPr/>
        </p:nvPicPr>
        <p:blipFill>
          <a:blip r:embed="rId3" cstate="print"/>
          <a:srcRect l="401" r="823"/>
          <a:stretch>
            <a:fillRect/>
          </a:stretch>
        </p:blipFill>
        <p:spPr>
          <a:xfrm>
            <a:off x="0" y="0"/>
            <a:ext cx="9144000" cy="6858717"/>
          </a:xfrm>
          <a:prstGeom prst="rect">
            <a:avLst/>
          </a:prstGeom>
        </p:spPr>
      </p:pic>
      <p:sp>
        <p:nvSpPr>
          <p:cNvPr id="6" name="Suorakulmio 5"/>
          <p:cNvSpPr/>
          <p:nvPr/>
        </p:nvSpPr>
        <p:spPr>
          <a:xfrm>
            <a:off x="3505200" y="2362200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b="1" dirty="0" smtClean="0">
              <a:solidFill>
                <a:schemeClr val="bg1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latin typeface="+mn-lt"/>
            </a:endParaRPr>
          </a:p>
          <a:p>
            <a:endParaRPr lang="fi-FI" b="1" dirty="0" smtClean="0">
              <a:solidFill>
                <a:schemeClr val="bg1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latin typeface="+mn-lt"/>
            </a:endParaRPr>
          </a:p>
        </p:txBody>
      </p:sp>
      <p:grpSp>
        <p:nvGrpSpPr>
          <p:cNvPr id="10" name="Ryhmitä 9"/>
          <p:cNvGrpSpPr/>
          <p:nvPr/>
        </p:nvGrpSpPr>
        <p:grpSpPr>
          <a:xfrm>
            <a:off x="6343649" y="0"/>
            <a:ext cx="2806700" cy="222250"/>
            <a:chOff x="6369050" y="-9525"/>
            <a:chExt cx="2806700" cy="222250"/>
          </a:xfrm>
        </p:grpSpPr>
        <p:sp>
          <p:nvSpPr>
            <p:cNvPr id="11" name="Suorakulmio 10"/>
            <p:cNvSpPr/>
            <p:nvPr/>
          </p:nvSpPr>
          <p:spPr bwMode="auto">
            <a:xfrm>
              <a:off x="6369050" y="-3175"/>
              <a:ext cx="215900" cy="215900"/>
            </a:xfrm>
            <a:prstGeom prst="rect">
              <a:avLst/>
            </a:prstGeom>
            <a:solidFill>
              <a:srgbClr val="FFC23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Suorakulmio 11"/>
            <p:cNvSpPr/>
            <p:nvPr/>
          </p:nvSpPr>
          <p:spPr bwMode="auto">
            <a:xfrm>
              <a:off x="6892925" y="-6350"/>
              <a:ext cx="215900" cy="215900"/>
            </a:xfrm>
            <a:prstGeom prst="rect">
              <a:avLst/>
            </a:prstGeom>
            <a:solidFill>
              <a:srgbClr val="F99D1C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rgbClr val="F99D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Suorakulmio 12"/>
            <p:cNvSpPr/>
            <p:nvPr/>
          </p:nvSpPr>
          <p:spPr bwMode="auto">
            <a:xfrm>
              <a:off x="7410450" y="-6350"/>
              <a:ext cx="215900" cy="215900"/>
            </a:xfrm>
            <a:prstGeom prst="rect">
              <a:avLst/>
            </a:prstGeom>
            <a:solidFill>
              <a:srgbClr val="829BB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Suorakulmio 13"/>
            <p:cNvSpPr/>
            <p:nvPr/>
          </p:nvSpPr>
          <p:spPr bwMode="auto">
            <a:xfrm>
              <a:off x="7921625" y="-9525"/>
              <a:ext cx="215900" cy="215900"/>
            </a:xfrm>
            <a:prstGeom prst="rect">
              <a:avLst/>
            </a:prstGeom>
            <a:solidFill>
              <a:srgbClr val="63B2E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Suorakulmio 14"/>
            <p:cNvSpPr/>
            <p:nvPr/>
          </p:nvSpPr>
          <p:spPr bwMode="auto">
            <a:xfrm>
              <a:off x="8442325" y="-9525"/>
              <a:ext cx="215900" cy="215900"/>
            </a:xfrm>
            <a:prstGeom prst="rect">
              <a:avLst/>
            </a:prstGeom>
            <a:solidFill>
              <a:srgbClr val="80C342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Suorakulmio 15"/>
            <p:cNvSpPr/>
            <p:nvPr/>
          </p:nvSpPr>
          <p:spPr bwMode="auto">
            <a:xfrm>
              <a:off x="8959850" y="-9525"/>
              <a:ext cx="215900" cy="215900"/>
            </a:xfrm>
            <a:prstGeom prst="rect">
              <a:avLst/>
            </a:prstGeom>
            <a:solidFill>
              <a:srgbClr val="3F92C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Otsikko 1"/>
          <p:cNvSpPr txBox="1">
            <a:spLocks/>
          </p:cNvSpPr>
          <p:nvPr/>
        </p:nvSpPr>
        <p:spPr bwMode="auto">
          <a:xfrm>
            <a:off x="304800" y="304800"/>
            <a:ext cx="624840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Lukiokoulutus Vantaalla</a:t>
            </a:r>
            <a:endParaRPr kumimoji="0" lang="fi-FI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Suorakulmio 17"/>
          <p:cNvSpPr/>
          <p:nvPr/>
        </p:nvSpPr>
        <p:spPr bwMode="auto">
          <a:xfrm>
            <a:off x="304800" y="1143000"/>
            <a:ext cx="914400" cy="1524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uorakulmio 18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" name="Pyöristetty kuvaselitesuorakulmio 6"/>
          <p:cNvSpPr/>
          <p:nvPr/>
        </p:nvSpPr>
        <p:spPr bwMode="auto">
          <a:xfrm>
            <a:off x="5450496" y="6165302"/>
            <a:ext cx="3629709" cy="477926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Tutustu myös Vantaan aikuislukioon ja </a:t>
            </a:r>
            <a:r>
              <a:rPr lang="fi-FI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Sotungin</a:t>
            </a:r>
            <a:r>
              <a:rPr lang="fi-FI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etälukioon oppaan sivulla 32. </a:t>
            </a:r>
            <a:endParaRPr lang="fi-FI" sz="1200" dirty="0" smtClean="0">
              <a:solidFill>
                <a:schemeClr val="tx1"/>
              </a:solidFill>
            </a:endParaRPr>
          </a:p>
        </p:txBody>
      </p:sp>
      <p:sp>
        <p:nvSpPr>
          <p:cNvPr id="21" name="Pyöristetty kuvaselitesuorakulmio 6"/>
          <p:cNvSpPr/>
          <p:nvPr/>
        </p:nvSpPr>
        <p:spPr bwMode="auto">
          <a:xfrm>
            <a:off x="2147518" y="4866203"/>
            <a:ext cx="2424482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Martinlaakson lukio  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sp>
        <p:nvSpPr>
          <p:cNvPr id="22" name="Pyöristetty kuvaselitesuorakulmio 6"/>
          <p:cNvSpPr/>
          <p:nvPr/>
        </p:nvSpPr>
        <p:spPr bwMode="auto">
          <a:xfrm>
            <a:off x="2147518" y="5257800"/>
            <a:ext cx="2424482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Vaskivuoren lukio  </a:t>
            </a:r>
            <a:endParaRPr lang="fi-FI" sz="1700" dirty="0" smtClean="0">
              <a:solidFill>
                <a:srgbClr val="000000"/>
              </a:solidFill>
            </a:endParaRPr>
          </a:p>
        </p:txBody>
      </p:sp>
      <p:sp>
        <p:nvSpPr>
          <p:cNvPr id="23" name="Pyöristetty kuvaselitesuorakulmio 6"/>
          <p:cNvSpPr/>
          <p:nvPr/>
        </p:nvSpPr>
        <p:spPr bwMode="auto">
          <a:xfrm>
            <a:off x="4800600" y="4724400"/>
            <a:ext cx="2590800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6. </a:t>
            </a:r>
            <a:r>
              <a:rPr lang="fi-FI" sz="17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Helsinge</a:t>
            </a:r>
            <a:r>
              <a:rPr lang="fi-FI" sz="17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gymnasium  </a:t>
            </a:r>
            <a:endParaRPr lang="fi-FI" sz="1700" dirty="0" smtClean="0">
              <a:solidFill>
                <a:srgbClr val="000000"/>
              </a:solidFill>
            </a:endParaRPr>
          </a:p>
        </p:txBody>
      </p:sp>
      <p:sp>
        <p:nvSpPr>
          <p:cNvPr id="24" name="Pyöristetty kuvaselitesuorakulmio 6"/>
          <p:cNvSpPr/>
          <p:nvPr/>
        </p:nvSpPr>
        <p:spPr bwMode="auto">
          <a:xfrm>
            <a:off x="5943600" y="3809341"/>
            <a:ext cx="2060574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Tikkurilan lukio  </a:t>
            </a:r>
            <a:endParaRPr lang="fi-FI" sz="1700" dirty="0" smtClean="0">
              <a:solidFill>
                <a:srgbClr val="000000"/>
              </a:solidFill>
            </a:endParaRPr>
          </a:p>
        </p:txBody>
      </p:sp>
      <p:sp>
        <p:nvSpPr>
          <p:cNvPr id="25" name="Pyöristetty kuvaselitesuorakulmio 6"/>
          <p:cNvSpPr/>
          <p:nvPr/>
        </p:nvSpPr>
        <p:spPr bwMode="auto">
          <a:xfrm>
            <a:off x="6477000" y="1905001"/>
            <a:ext cx="1676400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5. Lumon lukio  </a:t>
            </a:r>
            <a:endParaRPr lang="fi-FI" sz="1700" dirty="0" smtClean="0">
              <a:solidFill>
                <a:srgbClr val="000000"/>
              </a:solidFill>
            </a:endParaRPr>
          </a:p>
        </p:txBody>
      </p:sp>
      <p:sp>
        <p:nvSpPr>
          <p:cNvPr id="26" name="Pyöristetty kuvaselitesuorakulmio 6"/>
          <p:cNvSpPr/>
          <p:nvPr/>
        </p:nvSpPr>
        <p:spPr bwMode="auto">
          <a:xfrm>
            <a:off x="6553200" y="1219200"/>
            <a:ext cx="2424482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 Steinerkoulun lukio   </a:t>
            </a:r>
            <a:endParaRPr lang="fi-FI" sz="1700" dirty="0" smtClean="0">
              <a:solidFill>
                <a:srgbClr val="000000"/>
              </a:solidFill>
            </a:endParaRPr>
          </a:p>
        </p:txBody>
      </p:sp>
      <p:sp>
        <p:nvSpPr>
          <p:cNvPr id="27" name="Pyöristetty kuvaselitesuorakulmio 6"/>
          <p:cNvSpPr/>
          <p:nvPr/>
        </p:nvSpPr>
        <p:spPr bwMode="auto">
          <a:xfrm>
            <a:off x="7239000" y="4561403"/>
            <a:ext cx="1828800" cy="391597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 </a:t>
            </a:r>
            <a:r>
              <a:rPr lang="fi-FI" sz="17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Sotungin</a:t>
            </a:r>
            <a:r>
              <a:rPr lang="fi-FI" sz="17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lukio  </a:t>
            </a:r>
            <a:endParaRPr lang="fi-FI" sz="17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505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uva 10" descr="opisk.jpg"/>
          <p:cNvPicPr>
            <a:picLocks noChangeAspect="1"/>
          </p:cNvPicPr>
          <p:nvPr/>
        </p:nvPicPr>
        <p:blipFill>
          <a:blip r:embed="rId2" cstate="print"/>
          <a:srcRect l="6675" r="432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04800" y="304800"/>
            <a:ext cx="624840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Lukio-opinnot koostuvat</a:t>
            </a:r>
            <a:endParaRPr kumimoji="0" lang="fi-FI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uorakulmio 11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" name="Pyöristetty kuvaselitesuorakulmio 6"/>
          <p:cNvSpPr/>
          <p:nvPr/>
        </p:nvSpPr>
        <p:spPr bwMode="auto">
          <a:xfrm>
            <a:off x="152400" y="4876800"/>
            <a:ext cx="7086600" cy="1371600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Kaikille pakollisista kursseista (2/3 tutkinnosta).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Syventävistä kursseista.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Soveltavista kursseista, jotka voivat vaihdella lukioittain.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Ylioppilastutkinnosta, jossa suoritetaan vähintään 4 koetta.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sp>
        <p:nvSpPr>
          <p:cNvPr id="14" name="Pyöristetty kuvaselitesuorakulmio 6"/>
          <p:cNvSpPr/>
          <p:nvPr/>
        </p:nvSpPr>
        <p:spPr bwMode="auto">
          <a:xfrm>
            <a:off x="5105400" y="3276600"/>
            <a:ext cx="3810000" cy="1295400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Yo-tutkinnossa äidinkielen koe on ainoa kaikille pakollinen koe. Muut vähintään kolme koetta voit valita.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sp>
        <p:nvSpPr>
          <p:cNvPr id="16" name="Suorakulmio 15"/>
          <p:cNvSpPr/>
          <p:nvPr/>
        </p:nvSpPr>
        <p:spPr>
          <a:xfrm>
            <a:off x="0" y="6477000"/>
            <a:ext cx="914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Lue lisää oppaan sivulta 10 ja netistä </a:t>
            </a:r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  <a:hlinkClick r:id="rId3"/>
              </a:rPr>
              <a:t>www.ylioppilastutkinto.fi</a:t>
            </a:r>
            <a:endParaRPr lang="fi-FI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cs typeface="Tahoma"/>
            </a:endParaRPr>
          </a:p>
          <a:p>
            <a:pPr algn="ctr"/>
            <a:r>
              <a:rPr lang="fi-FI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2275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uva 8" descr="dia 7.jpg"/>
          <p:cNvPicPr>
            <a:picLocks noChangeAspect="1"/>
          </p:cNvPicPr>
          <p:nvPr/>
        </p:nvPicPr>
        <p:blipFill>
          <a:blip r:embed="rId2" cstate="print"/>
          <a:srcRect l="-185" t="5673" b="9660"/>
          <a:stretch>
            <a:fillRect/>
          </a:stretch>
        </p:blipFill>
        <p:spPr>
          <a:xfrm>
            <a:off x="0" y="-8467"/>
            <a:ext cx="9160934" cy="6824134"/>
          </a:xfrm>
          <a:prstGeom prst="rect">
            <a:avLst/>
          </a:prstGeom>
        </p:spPr>
      </p:pic>
      <p:sp>
        <p:nvSpPr>
          <p:cNvPr id="10" name="Suorakulmio 9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1" name="Ryhmitä 10"/>
          <p:cNvGrpSpPr/>
          <p:nvPr/>
        </p:nvGrpSpPr>
        <p:grpSpPr>
          <a:xfrm>
            <a:off x="6343649" y="0"/>
            <a:ext cx="2806700" cy="222250"/>
            <a:chOff x="6369050" y="-9525"/>
            <a:chExt cx="2806700" cy="222250"/>
          </a:xfrm>
        </p:grpSpPr>
        <p:sp>
          <p:nvSpPr>
            <p:cNvPr id="12" name="Suorakulmio 11"/>
            <p:cNvSpPr/>
            <p:nvPr/>
          </p:nvSpPr>
          <p:spPr bwMode="auto">
            <a:xfrm>
              <a:off x="6369050" y="-3175"/>
              <a:ext cx="215900" cy="215900"/>
            </a:xfrm>
            <a:prstGeom prst="rect">
              <a:avLst/>
            </a:prstGeom>
            <a:solidFill>
              <a:srgbClr val="FFC23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Suorakulmio 12"/>
            <p:cNvSpPr/>
            <p:nvPr/>
          </p:nvSpPr>
          <p:spPr bwMode="auto">
            <a:xfrm>
              <a:off x="6892925" y="-6350"/>
              <a:ext cx="215900" cy="215900"/>
            </a:xfrm>
            <a:prstGeom prst="rect">
              <a:avLst/>
            </a:prstGeom>
            <a:solidFill>
              <a:srgbClr val="F99D1C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rgbClr val="F99D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Suorakulmio 13"/>
            <p:cNvSpPr/>
            <p:nvPr/>
          </p:nvSpPr>
          <p:spPr bwMode="auto">
            <a:xfrm>
              <a:off x="7410450" y="-6350"/>
              <a:ext cx="215900" cy="215900"/>
            </a:xfrm>
            <a:prstGeom prst="rect">
              <a:avLst/>
            </a:prstGeom>
            <a:solidFill>
              <a:srgbClr val="829BB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Suorakulmio 14"/>
            <p:cNvSpPr/>
            <p:nvPr/>
          </p:nvSpPr>
          <p:spPr bwMode="auto">
            <a:xfrm>
              <a:off x="7921625" y="-9525"/>
              <a:ext cx="215900" cy="215900"/>
            </a:xfrm>
            <a:prstGeom prst="rect">
              <a:avLst/>
            </a:prstGeom>
            <a:solidFill>
              <a:srgbClr val="63B2E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Suorakulmio 15"/>
            <p:cNvSpPr/>
            <p:nvPr/>
          </p:nvSpPr>
          <p:spPr bwMode="auto">
            <a:xfrm>
              <a:off x="8442325" y="-9525"/>
              <a:ext cx="215900" cy="215900"/>
            </a:xfrm>
            <a:prstGeom prst="rect">
              <a:avLst/>
            </a:prstGeom>
            <a:solidFill>
              <a:srgbClr val="80C342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Suorakulmio 16"/>
            <p:cNvSpPr/>
            <p:nvPr/>
          </p:nvSpPr>
          <p:spPr bwMode="auto">
            <a:xfrm>
              <a:off x="8959850" y="-9525"/>
              <a:ext cx="215900" cy="215900"/>
            </a:xfrm>
            <a:prstGeom prst="rect">
              <a:avLst/>
            </a:prstGeom>
            <a:solidFill>
              <a:srgbClr val="3F92C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Otsikko 1"/>
          <p:cNvSpPr txBox="1">
            <a:spLocks/>
          </p:cNvSpPr>
          <p:nvPr/>
        </p:nvSpPr>
        <p:spPr bwMode="auto">
          <a:xfrm>
            <a:off x="304800" y="152400"/>
            <a:ext cx="723900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>
                  <a:outerShdw blurRad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Mikä ihmeen lukiodiplomi?</a:t>
            </a:r>
            <a:endParaRPr kumimoji="0" lang="fi-FI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Pyöristetty kuvaselitesuorakulmio 6"/>
          <p:cNvSpPr/>
          <p:nvPr/>
        </p:nvSpPr>
        <p:spPr bwMode="auto">
          <a:xfrm>
            <a:off x="381000" y="990600"/>
            <a:ext cx="7086600" cy="68103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Ylioppilastutkintoon kuuluu vain lukuaineita. Lukiodiplomilla voit kuitenkin osoittaa osaamistasi taito- ja taideaineissa.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sp>
        <p:nvSpPr>
          <p:cNvPr id="22" name="Pyöristetty kuvaselitesuorakulmio 6"/>
          <p:cNvSpPr/>
          <p:nvPr/>
        </p:nvSpPr>
        <p:spPr bwMode="auto">
          <a:xfrm>
            <a:off x="381000" y="1981200"/>
            <a:ext cx="3657600" cy="3286006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Lukiodiplomin voit suorittaa seuraavissa aineissa: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kotitalous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kuvataide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käsityö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liikunta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media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musiikki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tanssi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teatteri</a:t>
            </a:r>
          </a:p>
          <a:p>
            <a:pPr>
              <a:buFont typeface="Wingdings" charset="2"/>
              <a:buChar char="§"/>
            </a:pPr>
            <a:r>
              <a:rPr lang="fi-FI" sz="17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puheviestintä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sp>
        <p:nvSpPr>
          <p:cNvPr id="24" name="Pyöristetty kuvaselitesuorakulmio 6"/>
          <p:cNvSpPr/>
          <p:nvPr/>
        </p:nvSpPr>
        <p:spPr bwMode="auto">
          <a:xfrm>
            <a:off x="5334000" y="4953000"/>
            <a:ext cx="3581400" cy="1295400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Diplomivalikoima vaihtelee lukioittain. Lisätietoja löydät oppaasta kunkin lukion kohdalta.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lumo.jpg"/>
          <p:cNvPicPr>
            <a:picLocks noChangeAspect="1"/>
          </p:cNvPicPr>
          <p:nvPr/>
        </p:nvPicPr>
        <p:blipFill>
          <a:blip r:embed="rId2" cstate="print"/>
          <a:srcRect l="41085" r="12145" b="25369"/>
          <a:stretch>
            <a:fillRect/>
          </a:stretch>
        </p:blipFill>
        <p:spPr>
          <a:xfrm>
            <a:off x="4945964" y="609600"/>
            <a:ext cx="4223435" cy="4495800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04800" y="261838"/>
            <a:ext cx="7147520" cy="11509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i-FI" sz="3600" b="1" dirty="0" smtClean="0">
                <a:solidFill>
                  <a:srgbClr val="3F92C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Lumon lukio</a:t>
            </a:r>
            <a:r>
              <a:rPr lang="fi-FI" sz="36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 </a:t>
            </a:r>
            <a:r>
              <a:rPr lang="fi-FI" sz="36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/>
            </a:r>
            <a:br>
              <a:rPr lang="fi-FI" sz="36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</a:br>
            <a:r>
              <a:rPr lang="fi-FI" sz="2800" b="1" dirty="0" smtClean="0"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</a:rPr>
              <a:t>Korso</a:t>
            </a:r>
            <a:endParaRPr lang="fi-FI" sz="2800" b="1" dirty="0">
              <a:solidFill>
                <a:srgbClr val="FF00A7"/>
              </a:solidFill>
              <a:effectLst>
                <a:outerShdw blurRad="50800" dist="38100" dir="27000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Suorakulmio 11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" name="Ryhmitä 12"/>
          <p:cNvGrpSpPr/>
          <p:nvPr/>
        </p:nvGrpSpPr>
        <p:grpSpPr>
          <a:xfrm>
            <a:off x="6343649" y="0"/>
            <a:ext cx="2806700" cy="222250"/>
            <a:chOff x="6369050" y="-9525"/>
            <a:chExt cx="2806700" cy="222250"/>
          </a:xfrm>
        </p:grpSpPr>
        <p:sp>
          <p:nvSpPr>
            <p:cNvPr id="14" name="Suorakulmio 13"/>
            <p:cNvSpPr/>
            <p:nvPr/>
          </p:nvSpPr>
          <p:spPr bwMode="auto">
            <a:xfrm>
              <a:off x="6369050" y="-3175"/>
              <a:ext cx="215900" cy="215900"/>
            </a:xfrm>
            <a:prstGeom prst="rect">
              <a:avLst/>
            </a:prstGeom>
            <a:solidFill>
              <a:srgbClr val="FFC23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Suorakulmio 14"/>
            <p:cNvSpPr/>
            <p:nvPr/>
          </p:nvSpPr>
          <p:spPr bwMode="auto">
            <a:xfrm>
              <a:off x="6892925" y="-6350"/>
              <a:ext cx="215900" cy="215900"/>
            </a:xfrm>
            <a:prstGeom prst="rect">
              <a:avLst/>
            </a:prstGeom>
            <a:solidFill>
              <a:srgbClr val="F99D1C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rgbClr val="F99D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Suorakulmio 15"/>
            <p:cNvSpPr/>
            <p:nvPr/>
          </p:nvSpPr>
          <p:spPr bwMode="auto">
            <a:xfrm>
              <a:off x="7410450" y="-6350"/>
              <a:ext cx="215900" cy="215900"/>
            </a:xfrm>
            <a:prstGeom prst="rect">
              <a:avLst/>
            </a:prstGeom>
            <a:solidFill>
              <a:srgbClr val="829BB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Suorakulmio 16"/>
            <p:cNvSpPr/>
            <p:nvPr/>
          </p:nvSpPr>
          <p:spPr bwMode="auto">
            <a:xfrm>
              <a:off x="7921625" y="-9525"/>
              <a:ext cx="215900" cy="215900"/>
            </a:xfrm>
            <a:prstGeom prst="rect">
              <a:avLst/>
            </a:prstGeom>
            <a:solidFill>
              <a:srgbClr val="63B2E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Suorakulmio 17"/>
            <p:cNvSpPr/>
            <p:nvPr/>
          </p:nvSpPr>
          <p:spPr bwMode="auto">
            <a:xfrm>
              <a:off x="8442325" y="-9525"/>
              <a:ext cx="215900" cy="215900"/>
            </a:xfrm>
            <a:prstGeom prst="rect">
              <a:avLst/>
            </a:prstGeom>
            <a:solidFill>
              <a:srgbClr val="80C342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Suorakulmio 18"/>
            <p:cNvSpPr/>
            <p:nvPr/>
          </p:nvSpPr>
          <p:spPr bwMode="auto">
            <a:xfrm>
              <a:off x="8959850" y="-9525"/>
              <a:ext cx="215900" cy="215900"/>
            </a:xfrm>
            <a:prstGeom prst="rect">
              <a:avLst/>
            </a:prstGeom>
            <a:solidFill>
              <a:srgbClr val="3F92C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Pyöristetty kuvaselitesuorakulmio 6"/>
          <p:cNvSpPr/>
          <p:nvPr/>
        </p:nvSpPr>
        <p:spPr bwMode="auto">
          <a:xfrm rot="382598">
            <a:off x="5453957" y="857073"/>
            <a:ext cx="3276600" cy="68103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Lue lisää oppaan sivulta 11. Lumo netissä: 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lumonlukio.fi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sp>
        <p:nvSpPr>
          <p:cNvPr id="22" name="Pyöristetty kuvaselitesuorakulmio 6"/>
          <p:cNvSpPr/>
          <p:nvPr/>
        </p:nvSpPr>
        <p:spPr bwMode="auto">
          <a:xfrm>
            <a:off x="381000" y="1752600"/>
            <a:ext cx="2819400" cy="68103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Yleislinja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Esittävän taiteen linja</a:t>
            </a:r>
          </a:p>
        </p:txBody>
      </p:sp>
      <p:sp>
        <p:nvSpPr>
          <p:cNvPr id="23" name="Pyöristetty kuvaselitesuorakulmio 6"/>
          <p:cNvSpPr/>
          <p:nvPr/>
        </p:nvSpPr>
        <p:spPr bwMode="auto">
          <a:xfrm>
            <a:off x="381000" y="2667001"/>
            <a:ext cx="3962400" cy="2417683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Painotukset: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esittävä taide: </a:t>
            </a:r>
          </a:p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näyttämötaide, kuvataide, musiikki</a:t>
            </a:r>
            <a:b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fi-FI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tiede: </a:t>
            </a:r>
            <a:b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matematiikka, luonnontieteet ja muut reaaliaineet</a:t>
            </a:r>
          </a:p>
        </p:txBody>
      </p:sp>
    </p:spTree>
    <p:extLst>
      <p:ext uri="{BB962C8B-B14F-4D97-AF65-F5344CB8AC3E}">
        <p14:creationId xmlns:p14="http://schemas.microsoft.com/office/powerpoint/2010/main" xmlns="" val="298961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orakulmio 23"/>
          <p:cNvSpPr/>
          <p:nvPr/>
        </p:nvSpPr>
        <p:spPr bwMode="auto">
          <a:xfrm>
            <a:off x="8229600" y="457200"/>
            <a:ext cx="914400" cy="4876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i-FI" sz="20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Kuva 24" descr="martsari.jpg"/>
          <p:cNvPicPr>
            <a:picLocks noChangeAspect="1"/>
          </p:cNvPicPr>
          <p:nvPr/>
        </p:nvPicPr>
        <p:blipFill>
          <a:blip r:embed="rId2" cstate="print"/>
          <a:srcRect t="10000" b="30000"/>
          <a:stretch>
            <a:fillRect/>
          </a:stretch>
        </p:blipFill>
        <p:spPr>
          <a:xfrm>
            <a:off x="4570156" y="990600"/>
            <a:ext cx="4573844" cy="4114800"/>
          </a:xfrm>
          <a:prstGeom prst="rect">
            <a:avLst/>
          </a:prstGeom>
        </p:spPr>
      </p:pic>
      <p:sp>
        <p:nvSpPr>
          <p:cNvPr id="21" name="Otsikko 1"/>
          <p:cNvSpPr txBox="1">
            <a:spLocks/>
          </p:cNvSpPr>
          <p:nvPr/>
        </p:nvSpPr>
        <p:spPr bwMode="auto">
          <a:xfrm>
            <a:off x="304800" y="261838"/>
            <a:ext cx="7147520" cy="11509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F92C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Martinlaakson lukio</a:t>
            </a: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i-FI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i-FI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A7"/>
                </a:solidFill>
                <a:effectLst>
                  <a:outerShdw blurRad="50800" dist="38100" dir="27000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Martinlaakso</a:t>
            </a:r>
            <a:endParaRPr kumimoji="0" lang="fi-FI" sz="2800" b="1" i="0" u="none" strike="noStrike" kern="0" cap="none" spc="0" normalizeH="0" baseline="0" noProof="0" dirty="0">
              <a:ln>
                <a:noFill/>
              </a:ln>
              <a:solidFill>
                <a:srgbClr val="FF00A7"/>
              </a:solidFill>
              <a:effectLst>
                <a:outerShdw blurRad="50800" dist="38100" dir="27000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uorakulmio 9"/>
          <p:cNvSpPr/>
          <p:nvPr/>
        </p:nvSpPr>
        <p:spPr bwMode="auto">
          <a:xfrm>
            <a:off x="0" y="6457890"/>
            <a:ext cx="9169400" cy="400110"/>
          </a:xfrm>
          <a:prstGeom prst="rect">
            <a:avLst/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1" name="Ryhmitä 10"/>
          <p:cNvGrpSpPr/>
          <p:nvPr/>
        </p:nvGrpSpPr>
        <p:grpSpPr>
          <a:xfrm>
            <a:off x="6343649" y="0"/>
            <a:ext cx="2806700" cy="222250"/>
            <a:chOff x="6369050" y="-9525"/>
            <a:chExt cx="2806700" cy="222250"/>
          </a:xfrm>
        </p:grpSpPr>
        <p:sp>
          <p:nvSpPr>
            <p:cNvPr id="12" name="Suorakulmio 11"/>
            <p:cNvSpPr/>
            <p:nvPr/>
          </p:nvSpPr>
          <p:spPr bwMode="auto">
            <a:xfrm>
              <a:off x="6369050" y="-3175"/>
              <a:ext cx="215900" cy="215900"/>
            </a:xfrm>
            <a:prstGeom prst="rect">
              <a:avLst/>
            </a:prstGeom>
            <a:solidFill>
              <a:srgbClr val="FFC23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Suorakulmio 12"/>
            <p:cNvSpPr/>
            <p:nvPr/>
          </p:nvSpPr>
          <p:spPr bwMode="auto">
            <a:xfrm>
              <a:off x="6892925" y="-6350"/>
              <a:ext cx="215900" cy="215900"/>
            </a:xfrm>
            <a:prstGeom prst="rect">
              <a:avLst/>
            </a:prstGeom>
            <a:solidFill>
              <a:srgbClr val="F99D1C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rgbClr val="F99D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Suorakulmio 13"/>
            <p:cNvSpPr/>
            <p:nvPr/>
          </p:nvSpPr>
          <p:spPr bwMode="auto">
            <a:xfrm>
              <a:off x="7410450" y="-6350"/>
              <a:ext cx="215900" cy="215900"/>
            </a:xfrm>
            <a:prstGeom prst="rect">
              <a:avLst/>
            </a:prstGeom>
            <a:solidFill>
              <a:srgbClr val="829BB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Suorakulmio 14"/>
            <p:cNvSpPr/>
            <p:nvPr/>
          </p:nvSpPr>
          <p:spPr bwMode="auto">
            <a:xfrm>
              <a:off x="7921625" y="-9525"/>
              <a:ext cx="215900" cy="215900"/>
            </a:xfrm>
            <a:prstGeom prst="rect">
              <a:avLst/>
            </a:prstGeom>
            <a:solidFill>
              <a:srgbClr val="63B2E3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Suorakulmio 15"/>
            <p:cNvSpPr/>
            <p:nvPr/>
          </p:nvSpPr>
          <p:spPr bwMode="auto">
            <a:xfrm>
              <a:off x="8442325" y="-9525"/>
              <a:ext cx="215900" cy="215900"/>
            </a:xfrm>
            <a:prstGeom prst="rect">
              <a:avLst/>
            </a:prstGeom>
            <a:solidFill>
              <a:srgbClr val="80C342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Suorakulmio 16"/>
            <p:cNvSpPr/>
            <p:nvPr/>
          </p:nvSpPr>
          <p:spPr bwMode="auto">
            <a:xfrm>
              <a:off x="8959850" y="-9525"/>
              <a:ext cx="215900" cy="215900"/>
            </a:xfrm>
            <a:prstGeom prst="rect">
              <a:avLst/>
            </a:prstGeom>
            <a:solidFill>
              <a:srgbClr val="3F92CF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i-FI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Pyöristetty kuvaselitesuorakulmio 6"/>
          <p:cNvSpPr/>
          <p:nvPr/>
        </p:nvSpPr>
        <p:spPr bwMode="auto">
          <a:xfrm rot="382598">
            <a:off x="5072126" y="4842071"/>
            <a:ext cx="3545218" cy="97047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Lue lisää oppaan sivulta 12. 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Martsari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netissä: 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eduvantaa.fi/martinlu</a:t>
            </a:r>
            <a:endParaRPr lang="fi-FI" sz="1700" dirty="0" smtClean="0">
              <a:solidFill>
                <a:schemeClr val="tx1"/>
              </a:solidFill>
            </a:endParaRPr>
          </a:p>
        </p:txBody>
      </p:sp>
      <p:sp>
        <p:nvSpPr>
          <p:cNvPr id="19" name="Pyöristetty kuvaselitesuorakulmio 6"/>
          <p:cNvSpPr/>
          <p:nvPr/>
        </p:nvSpPr>
        <p:spPr bwMode="auto">
          <a:xfrm>
            <a:off x="381000" y="1727239"/>
            <a:ext cx="2819400" cy="681038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Yleislinja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Luonnontiedelinja</a:t>
            </a:r>
          </a:p>
        </p:txBody>
      </p:sp>
      <p:sp>
        <p:nvSpPr>
          <p:cNvPr id="20" name="Pyöristetty kuvaselitesuorakulmio 6"/>
          <p:cNvSpPr/>
          <p:nvPr/>
        </p:nvSpPr>
        <p:spPr bwMode="auto">
          <a:xfrm>
            <a:off x="381000" y="2641640"/>
            <a:ext cx="3962400" cy="1259919"/>
          </a:xfrm>
          <a:prstGeom prst="wedgeRoundRectCallout">
            <a:avLst>
              <a:gd name="adj1" fmla="val -21392"/>
              <a:gd name="adj2" fmla="val 50435"/>
              <a:gd name="adj3" fmla="val 16667"/>
            </a:avLst>
          </a:prstGeom>
          <a:solidFill>
            <a:srgbClr val="3F92CF"/>
          </a:solidFill>
          <a:ln>
            <a:headEnd type="none" w="med" len="med"/>
            <a:tailEnd type="none" w="med" len="med"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Painotukset: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draama ja teatteri</a:t>
            </a:r>
          </a:p>
          <a:p>
            <a:pPr>
              <a:buFont typeface="Wingdings" charset="2"/>
              <a:buChar char="§"/>
            </a:pP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matematiikka ja luonnontieteet (</a:t>
            </a:r>
            <a:r>
              <a:rPr lang="fi-FI" sz="1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luma-aineet</a:t>
            </a:r>
            <a:r>
              <a:rPr lang="fi-FI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pic>
        <p:nvPicPr>
          <p:cNvPr id="22" name="Kuva 21" descr="Martinlaakson lukio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5715000"/>
            <a:ext cx="1600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4673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su_esityspohja_Vihre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e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sz="2000" b="1" dirty="0" err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11030</TotalTime>
  <Words>1179</Words>
  <Application>Microsoft Office PowerPoint</Application>
  <PresentationFormat>Näytössä katseltava diaesitys (4:3)</PresentationFormat>
  <Paragraphs>298</Paragraphs>
  <Slides>30</Slides>
  <Notes>9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30</vt:i4>
      </vt:variant>
    </vt:vector>
  </HeadingPairs>
  <TitlesOfParts>
    <vt:vector size="31" baseType="lpstr">
      <vt:lpstr>su_esityspohja_Vihrea</vt:lpstr>
      <vt:lpstr>Peruskoulu päättyy </vt:lpstr>
      <vt:lpstr>Dia 2</vt:lpstr>
      <vt:lpstr>Dia 3</vt:lpstr>
      <vt:lpstr>… vai molemmat?</vt:lpstr>
      <vt:lpstr>Dia 5</vt:lpstr>
      <vt:lpstr>Dia 6</vt:lpstr>
      <vt:lpstr>Dia 7</vt:lpstr>
      <vt:lpstr>Lumon lukio  Korso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Varia Kulttuurin opetusala Tennistie 1, Hiekkaharju</vt:lpstr>
      <vt:lpstr>Dia 18</vt:lpstr>
      <vt:lpstr>Dia 19</vt:lpstr>
      <vt:lpstr>Dia 20</vt:lpstr>
      <vt:lpstr>Dia 21</vt:lpstr>
      <vt:lpstr>Dia 22</vt:lpstr>
      <vt:lpstr>Dia 23</vt:lpstr>
      <vt:lpstr>Dia 24</vt:lpstr>
      <vt:lpstr>Dia 25</vt:lpstr>
      <vt:lpstr>Dia 26</vt:lpstr>
      <vt:lpstr>Dia 27</vt:lpstr>
      <vt:lpstr>Dia 28</vt:lpstr>
      <vt:lpstr>Dia 29</vt:lpstr>
      <vt:lpstr>Dia 30</vt:lpstr>
    </vt:vector>
  </TitlesOfParts>
  <Company>Vantaan kaupunki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Milla Hamari</dc:creator>
  <cp:lastModifiedBy>jukka.hermunen</cp:lastModifiedBy>
  <cp:revision>645</cp:revision>
  <dcterms:created xsi:type="dcterms:W3CDTF">2013-10-14T12:07:03Z</dcterms:created>
  <dcterms:modified xsi:type="dcterms:W3CDTF">2013-12-03T13:13:55Z</dcterms:modified>
</cp:coreProperties>
</file>