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445" r:id="rId3"/>
    <p:sldId id="444" r:id="rId4"/>
    <p:sldId id="373" r:id="rId5"/>
    <p:sldId id="374" r:id="rId6"/>
    <p:sldId id="404" r:id="rId7"/>
    <p:sldId id="325" r:id="rId8"/>
    <p:sldId id="327" r:id="rId9"/>
    <p:sldId id="326" r:id="rId10"/>
    <p:sldId id="328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303" r:id="rId20"/>
    <p:sldId id="432" r:id="rId21"/>
    <p:sldId id="433" r:id="rId22"/>
    <p:sldId id="434" r:id="rId23"/>
    <p:sldId id="435" r:id="rId24"/>
    <p:sldId id="443" r:id="rId25"/>
    <p:sldId id="463" r:id="rId26"/>
    <p:sldId id="436" r:id="rId27"/>
    <p:sldId id="437" r:id="rId28"/>
    <p:sldId id="345" r:id="rId29"/>
    <p:sldId id="348" r:id="rId30"/>
    <p:sldId id="413" r:id="rId31"/>
    <p:sldId id="414" r:id="rId32"/>
    <p:sldId id="447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62" r:id="rId44"/>
    <p:sldId id="425" r:id="rId45"/>
    <p:sldId id="426" r:id="rId46"/>
    <p:sldId id="427" r:id="rId47"/>
    <p:sldId id="428" r:id="rId48"/>
    <p:sldId id="354" r:id="rId49"/>
    <p:sldId id="355" r:id="rId50"/>
    <p:sldId id="358" r:id="rId51"/>
    <p:sldId id="448" r:id="rId52"/>
    <p:sldId id="450" r:id="rId53"/>
    <p:sldId id="451" r:id="rId54"/>
    <p:sldId id="452" r:id="rId55"/>
    <p:sldId id="362" r:id="rId56"/>
    <p:sldId id="454" r:id="rId57"/>
    <p:sldId id="455" r:id="rId58"/>
    <p:sldId id="456" r:id="rId59"/>
    <p:sldId id="457" r:id="rId60"/>
    <p:sldId id="458" r:id="rId61"/>
    <p:sldId id="459" r:id="rId62"/>
    <p:sldId id="370" r:id="rId63"/>
    <p:sldId id="440" r:id="rId64"/>
    <p:sldId id="461" r:id="rId65"/>
    <p:sldId id="460" r:id="rId66"/>
    <p:sldId id="442" r:id="rId67"/>
    <p:sldId id="441" r:id="rId68"/>
    <p:sldId id="294" r:id="rId69"/>
    <p:sldId id="438" r:id="rId7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ndar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3D"/>
    <a:srgbClr val="FF0000"/>
    <a:srgbClr val="84AA33"/>
    <a:srgbClr val="9C6487"/>
    <a:srgbClr val="9C7C87"/>
    <a:srgbClr val="977581"/>
    <a:srgbClr val="7D5F6A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5763" autoAdjust="0"/>
  </p:normalViewPr>
  <p:slideViewPr>
    <p:cSldViewPr snapToGrid="0" snapToObjects="1">
      <p:cViewPr varScale="1">
        <p:scale>
          <a:sx n="107" d="100"/>
          <a:sy n="107" d="100"/>
        </p:scale>
        <p:origin x="-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8E11C6A-6120-4A4B-A001-F5294D934E06}" type="datetimeFigureOut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BA8B80-50FD-47E0-9F13-9C6643EEA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5C1ED6-EE27-45A8-9C03-AF84EAC4EB13}" type="datetimeFigureOut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22773C-A59D-4FC6-A599-CF14EF759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E79851-09E3-4AC1-A655-FEBEB9AF79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14400"/>
            <a:fld id="{75FC963C-6592-46F3-B95F-FCCE7939B607}" type="slidenum">
              <a:rPr lang="en-US" sz="1200">
                <a:latin typeface="Arial" charset="0"/>
              </a:rPr>
              <a:pPr algn="r" defTabSz="914400"/>
              <a:t>31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Belief at X7 considers all factors.</a:t>
            </a:r>
          </a:p>
          <a:p>
            <a:r>
              <a:rPr lang="en-US" dirty="0" smtClean="0"/>
              <a:t>Distributive property lets us consider red, green, blue factors separately</a:t>
            </a:r>
          </a:p>
          <a:p>
            <a:endParaRPr lang="en-US" dirty="0" smtClean="0"/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</a:t>
            </a:r>
            <a:r>
              <a:rPr lang="en-US" dirty="0" err="1" smtClean="0"/>
              <a:t>bm</a:t>
            </a:r>
            <a:r>
              <a:rPr lang="en-US" dirty="0" smtClean="0"/>
              <a:t>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{color}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}{RGB}{195,45,46}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}{RGB}{132,170,51}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}{RGB}{56,145,167}</a:t>
            </a:r>
          </a:p>
          <a:p>
            <a:r>
              <a:rPr lang="en-US" dirty="0" smtClean="0"/>
              <a:t>\begin{align*}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X_i</a:t>
            </a:r>
            <a:r>
              <a:rPr lang="en-US" dirty="0" smtClean="0"/>
              <a:t>=</a:t>
            </a:r>
            <a:r>
              <a:rPr lang="en-US" dirty="0" err="1" smtClean="0"/>
              <a:t>x_i</a:t>
            </a:r>
            <a:r>
              <a:rPr lang="en-US" dirty="0" smtClean="0"/>
              <a:t>) \</a:t>
            </a:r>
            <a:r>
              <a:rPr lang="en-US" dirty="0" err="1" smtClean="0"/>
              <a:t>propto</a:t>
            </a:r>
            <a:r>
              <a:rPr lang="en-US" dirty="0" smtClean="0"/>
              <a:t> </a:t>
            </a:r>
            <a:r>
              <a:rPr lang="en-US" dirty="0" err="1" smtClean="0"/>
              <a:t>b_i</a:t>
            </a:r>
            <a:r>
              <a:rPr lang="en-US" dirty="0" smtClean="0"/>
              <a:t>(</a:t>
            </a:r>
            <a:r>
              <a:rPr lang="en-US" dirty="0" err="1" smtClean="0"/>
              <a:t>x_i</a:t>
            </a:r>
            <a:r>
              <a:rPr lang="en-US" dirty="0" smtClean="0"/>
              <a:t>) &amp; = 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\prod_\alpha \psi_\alpha(\</a:t>
            </a:r>
            <a:r>
              <a:rPr lang="en-US" dirty="0" err="1" smtClean="0"/>
              <a:t>bm</a:t>
            </a:r>
            <a:r>
              <a:rPr lang="en-US" dirty="0" smtClean="0"/>
              <a:t>{x}_\alpha) \\</a:t>
            </a:r>
          </a:p>
          <a:p>
            <a:r>
              <a:rPr lang="en-US" dirty="0" smtClean="0"/>
              <a:t>&amp; = 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F}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G}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{x}_\alpha)}_{\mu_{G\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H}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 </a:t>
            </a:r>
          </a:p>
          <a:p>
            <a:r>
              <a:rPr lang="en-US" dirty="0" smtClean="0"/>
              <a:t>\end{align*}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Belief at X7 considers all factors.</a:t>
            </a:r>
          </a:p>
          <a:p>
            <a:r>
              <a:rPr lang="en-US" dirty="0" smtClean="0"/>
              <a:t>Distributive property lets us consider red, green, blue factors separately</a:t>
            </a:r>
          </a:p>
          <a:p>
            <a:endParaRPr lang="en-US" dirty="0" smtClean="0"/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</a:t>
            </a:r>
            <a:r>
              <a:rPr lang="en-US" dirty="0" err="1" smtClean="0"/>
              <a:t>bm</a:t>
            </a:r>
            <a:r>
              <a:rPr lang="en-US" dirty="0" smtClean="0"/>
              <a:t>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{color}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}{RGB}{195,45,46}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}{RGB}{132,170,51}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}{RGB}{56,145,167}</a:t>
            </a:r>
          </a:p>
          <a:p>
            <a:r>
              <a:rPr lang="en-US" dirty="0" smtClean="0"/>
              <a:t>\begin{align*}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X_i</a:t>
            </a:r>
            <a:r>
              <a:rPr lang="en-US" dirty="0" smtClean="0"/>
              <a:t>=</a:t>
            </a:r>
            <a:r>
              <a:rPr lang="en-US" dirty="0" err="1" smtClean="0"/>
              <a:t>x_i</a:t>
            </a:r>
            <a:r>
              <a:rPr lang="en-US" dirty="0" smtClean="0"/>
              <a:t>) \</a:t>
            </a:r>
            <a:r>
              <a:rPr lang="en-US" dirty="0" err="1" smtClean="0"/>
              <a:t>propto</a:t>
            </a:r>
            <a:r>
              <a:rPr lang="en-US" dirty="0" smtClean="0"/>
              <a:t> </a:t>
            </a:r>
            <a:r>
              <a:rPr lang="en-US" dirty="0" err="1" smtClean="0"/>
              <a:t>b_i</a:t>
            </a:r>
            <a:r>
              <a:rPr lang="en-US" dirty="0" smtClean="0"/>
              <a:t>(</a:t>
            </a:r>
            <a:r>
              <a:rPr lang="en-US" dirty="0" err="1" smtClean="0"/>
              <a:t>x_i</a:t>
            </a:r>
            <a:r>
              <a:rPr lang="en-US" dirty="0" smtClean="0"/>
              <a:t>) &amp; = 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\prod_\alpha \psi_\alpha(\</a:t>
            </a:r>
            <a:r>
              <a:rPr lang="en-US" dirty="0" err="1" smtClean="0"/>
              <a:t>bm</a:t>
            </a:r>
            <a:r>
              <a:rPr lang="en-US" dirty="0" smtClean="0"/>
              <a:t>{x}_\alpha) \\</a:t>
            </a:r>
          </a:p>
          <a:p>
            <a:r>
              <a:rPr lang="en-US" dirty="0" smtClean="0"/>
              <a:t>&amp; = 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F}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G}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{x}_\alpha)}_{\mu_{G\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H}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 </a:t>
            </a:r>
          </a:p>
          <a:p>
            <a:r>
              <a:rPr lang="en-US" dirty="0" smtClean="0"/>
              <a:t>\end{align*}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Belief at X7 considers all factors.</a:t>
            </a:r>
          </a:p>
          <a:p>
            <a:r>
              <a:rPr lang="en-US" dirty="0" smtClean="0"/>
              <a:t>Distributive property lets us consider red, green, blue factors separately</a:t>
            </a:r>
          </a:p>
          <a:p>
            <a:endParaRPr lang="en-US" dirty="0" smtClean="0"/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</a:t>
            </a:r>
            <a:r>
              <a:rPr lang="en-US" dirty="0" err="1" smtClean="0"/>
              <a:t>bm</a:t>
            </a:r>
            <a:r>
              <a:rPr lang="en-US" dirty="0" smtClean="0"/>
              <a:t>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{color}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}{RGB}{195,45,46}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}{RGB}{132,170,51}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}{RGB}{56,145,167}</a:t>
            </a:r>
          </a:p>
          <a:p>
            <a:r>
              <a:rPr lang="en-US" dirty="0" smtClean="0"/>
              <a:t>\begin{align*}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X_i</a:t>
            </a:r>
            <a:r>
              <a:rPr lang="en-US" dirty="0" smtClean="0"/>
              <a:t>=</a:t>
            </a:r>
            <a:r>
              <a:rPr lang="en-US" dirty="0" err="1" smtClean="0"/>
              <a:t>x_i</a:t>
            </a:r>
            <a:r>
              <a:rPr lang="en-US" dirty="0" smtClean="0"/>
              <a:t>) \</a:t>
            </a:r>
            <a:r>
              <a:rPr lang="en-US" dirty="0" err="1" smtClean="0"/>
              <a:t>propto</a:t>
            </a:r>
            <a:r>
              <a:rPr lang="en-US" dirty="0" smtClean="0"/>
              <a:t> </a:t>
            </a:r>
            <a:r>
              <a:rPr lang="en-US" dirty="0" err="1" smtClean="0"/>
              <a:t>b_i</a:t>
            </a:r>
            <a:r>
              <a:rPr lang="en-US" dirty="0" smtClean="0"/>
              <a:t>(</a:t>
            </a:r>
            <a:r>
              <a:rPr lang="en-US" dirty="0" err="1" smtClean="0"/>
              <a:t>x_i</a:t>
            </a:r>
            <a:r>
              <a:rPr lang="en-US" dirty="0" smtClean="0"/>
              <a:t>) &amp; = 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\prod_\alpha \psi_\alpha(\</a:t>
            </a:r>
            <a:r>
              <a:rPr lang="en-US" dirty="0" err="1" smtClean="0"/>
              <a:t>bm</a:t>
            </a:r>
            <a:r>
              <a:rPr lang="en-US" dirty="0" smtClean="0"/>
              <a:t>{x}_\alpha) \\</a:t>
            </a:r>
          </a:p>
          <a:p>
            <a:r>
              <a:rPr lang="en-US" dirty="0" smtClean="0"/>
              <a:t>&amp; = 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F}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G}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{x}_\alpha)}_{\mu_{G\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H}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 </a:t>
            </a:r>
          </a:p>
          <a:p>
            <a:r>
              <a:rPr lang="en-US" dirty="0" smtClean="0"/>
              <a:t>\end{align*}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Belief at X7 considers all factors.</a:t>
            </a:r>
          </a:p>
          <a:p>
            <a:r>
              <a:rPr lang="en-US" dirty="0" smtClean="0"/>
              <a:t>Distributive property lets us consider red, green, blue factors separately</a:t>
            </a:r>
          </a:p>
          <a:p>
            <a:endParaRPr lang="en-US" dirty="0" smtClean="0"/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</a:t>
            </a:r>
            <a:r>
              <a:rPr lang="en-US" dirty="0" err="1" smtClean="0"/>
              <a:t>bm</a:t>
            </a:r>
            <a:r>
              <a:rPr lang="en-US" dirty="0" smtClean="0"/>
              <a:t>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{color}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}{RGB}{195,45,46}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}{RGB}{132,170,51}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}{RGB}{56,145,167}</a:t>
            </a:r>
          </a:p>
          <a:p>
            <a:r>
              <a:rPr lang="en-US" dirty="0" smtClean="0"/>
              <a:t>\begin{align*}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X_i</a:t>
            </a:r>
            <a:r>
              <a:rPr lang="en-US" dirty="0" smtClean="0"/>
              <a:t>=</a:t>
            </a:r>
            <a:r>
              <a:rPr lang="en-US" dirty="0" err="1" smtClean="0"/>
              <a:t>x_i</a:t>
            </a:r>
            <a:r>
              <a:rPr lang="en-US" dirty="0" smtClean="0"/>
              <a:t>) \</a:t>
            </a:r>
            <a:r>
              <a:rPr lang="en-US" dirty="0" err="1" smtClean="0"/>
              <a:t>propto</a:t>
            </a:r>
            <a:r>
              <a:rPr lang="en-US" dirty="0" smtClean="0"/>
              <a:t> </a:t>
            </a:r>
            <a:r>
              <a:rPr lang="en-US" dirty="0" err="1" smtClean="0"/>
              <a:t>b_i</a:t>
            </a:r>
            <a:r>
              <a:rPr lang="en-US" dirty="0" smtClean="0"/>
              <a:t>(</a:t>
            </a:r>
            <a:r>
              <a:rPr lang="en-US" dirty="0" err="1" smtClean="0"/>
              <a:t>x_i</a:t>
            </a:r>
            <a:r>
              <a:rPr lang="en-US" dirty="0" smtClean="0"/>
              <a:t>) &amp; = 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\prod_\alpha \psi_\alpha(\</a:t>
            </a:r>
            <a:r>
              <a:rPr lang="en-US" dirty="0" err="1" smtClean="0"/>
              <a:t>bm</a:t>
            </a:r>
            <a:r>
              <a:rPr lang="en-US" dirty="0" smtClean="0"/>
              <a:t>{x}_\alpha) \\</a:t>
            </a:r>
          </a:p>
          <a:p>
            <a:r>
              <a:rPr lang="en-US" dirty="0" smtClean="0"/>
              <a:t>&amp; = 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F}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G}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{x}_\alpha)}_{\mu_{G\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H}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 </a:t>
            </a:r>
          </a:p>
          <a:p>
            <a:r>
              <a:rPr lang="en-US" dirty="0" smtClean="0"/>
              <a:t>\end{align*}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Belief at X7 considers all factors.</a:t>
            </a:r>
          </a:p>
          <a:p>
            <a:r>
              <a:rPr lang="en-US" dirty="0" smtClean="0"/>
              <a:t>Distributive property lets us consider red, green, blue factors separately</a:t>
            </a:r>
          </a:p>
          <a:p>
            <a:endParaRPr lang="en-US" dirty="0" smtClean="0"/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</a:t>
            </a:r>
            <a:r>
              <a:rPr lang="en-US" dirty="0" err="1" smtClean="0"/>
              <a:t>bm</a:t>
            </a:r>
            <a:r>
              <a:rPr lang="en-US" dirty="0" smtClean="0"/>
              <a:t>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{color}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}{RGB}{195,45,46}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}{RGB}{132,170,51}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definecolor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}{RGB}{56,145,167}</a:t>
            </a:r>
          </a:p>
          <a:p>
            <a:r>
              <a:rPr lang="en-US" dirty="0" smtClean="0"/>
              <a:t>\begin{align*}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X_i</a:t>
            </a:r>
            <a:r>
              <a:rPr lang="en-US" dirty="0" smtClean="0"/>
              <a:t>=</a:t>
            </a:r>
            <a:r>
              <a:rPr lang="en-US" dirty="0" err="1" smtClean="0"/>
              <a:t>x_i</a:t>
            </a:r>
            <a:r>
              <a:rPr lang="en-US" dirty="0" smtClean="0"/>
              <a:t>) \</a:t>
            </a:r>
            <a:r>
              <a:rPr lang="en-US" dirty="0" err="1" smtClean="0"/>
              <a:t>propto</a:t>
            </a:r>
            <a:r>
              <a:rPr lang="en-US" dirty="0" smtClean="0"/>
              <a:t> </a:t>
            </a:r>
            <a:r>
              <a:rPr lang="en-US" dirty="0" err="1" smtClean="0"/>
              <a:t>b_i</a:t>
            </a:r>
            <a:r>
              <a:rPr lang="en-US" dirty="0" smtClean="0"/>
              <a:t>(</a:t>
            </a:r>
            <a:r>
              <a:rPr lang="en-US" dirty="0" err="1" smtClean="0"/>
              <a:t>x_i</a:t>
            </a:r>
            <a:r>
              <a:rPr lang="en-US" dirty="0" smtClean="0"/>
              <a:t>) &amp; = 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\prod_\alpha \psi_\alpha(\</a:t>
            </a:r>
            <a:r>
              <a:rPr lang="en-US" dirty="0" err="1" smtClean="0"/>
              <a:t>bm</a:t>
            </a:r>
            <a:r>
              <a:rPr lang="en-US" dirty="0" smtClean="0"/>
              <a:t>{x}_\alpha) \\</a:t>
            </a:r>
          </a:p>
          <a:p>
            <a:r>
              <a:rPr lang="en-US" dirty="0" smtClean="0"/>
              <a:t>&amp; = 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myred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F}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mygreen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G}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{x}_\alpha)}_{\mu_{G\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textcolor</a:t>
            </a:r>
            <a:r>
              <a:rPr lang="en-US" dirty="0" smtClean="0"/>
              <a:t>{</a:t>
            </a:r>
            <a:r>
              <a:rPr lang="en-US" dirty="0" err="1" smtClean="0"/>
              <a:t>myblue</a:t>
            </a:r>
            <a:r>
              <a:rPr lang="en-US" dirty="0" smtClean="0"/>
              <a:t>}{\</a:t>
            </a:r>
            <a:r>
              <a:rPr lang="en-US" dirty="0" err="1" smtClean="0"/>
              <a:t>Bigg</a:t>
            </a:r>
            <a:r>
              <a:rPr lang="en-US" dirty="0" smtClean="0"/>
              <a:t>( \underbrace{\sum_{\</a:t>
            </a:r>
            <a:r>
              <a:rPr lang="en-US" dirty="0" err="1" smtClean="0"/>
              <a:t>bm</a:t>
            </a:r>
            <a:r>
              <a:rPr lang="en-US" dirty="0" smtClean="0"/>
              <a:t>{x}: \</a:t>
            </a:r>
            <a:r>
              <a:rPr lang="en-US" dirty="0" err="1" smtClean="0"/>
              <a:t>bm</a:t>
            </a:r>
            <a:r>
              <a:rPr lang="en-US" dirty="0" smtClean="0"/>
              <a:t>{x}[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x_i</a:t>
            </a:r>
            <a:r>
              <a:rPr lang="en-US" dirty="0" smtClean="0"/>
              <a:t>} \prod_{\alpha \</a:t>
            </a:r>
            <a:r>
              <a:rPr lang="en-US" dirty="0" err="1" smtClean="0"/>
              <a:t>subseteq</a:t>
            </a:r>
            <a:r>
              <a:rPr lang="en-US" dirty="0" smtClean="0"/>
              <a:t> H} \psi_\alpha(\</a:t>
            </a:r>
            <a:r>
              <a:rPr lang="en-US" dirty="0" err="1" smtClean="0"/>
              <a:t>bm</a:t>
            </a:r>
            <a:r>
              <a:rPr lang="en-US" dirty="0" smtClean="0"/>
              <a:t>{x}_\alpha)}_{\mu_{F\</a:t>
            </a:r>
            <a:r>
              <a:rPr lang="en-US" dirty="0" err="1" smtClean="0"/>
              <a:t>rightarrow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}(</a:t>
            </a:r>
            <a:r>
              <a:rPr lang="en-US" dirty="0" err="1" smtClean="0"/>
              <a:t>x_i</a:t>
            </a:r>
            <a:r>
              <a:rPr lang="en-US" dirty="0" smtClean="0"/>
              <a:t>)} \</a:t>
            </a:r>
            <a:r>
              <a:rPr lang="en-US" dirty="0" err="1" smtClean="0"/>
              <a:t>Bigg</a:t>
            </a:r>
            <a:r>
              <a:rPr lang="en-US" dirty="0" smtClean="0"/>
              <a:t>)} </a:t>
            </a:r>
          </a:p>
          <a:p>
            <a:r>
              <a:rPr lang="en-US" smtClean="0"/>
              <a:t>\end{align*}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F24FE0-C05E-48E9-837E-90F292C6B5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You think the rumor is false.</a:t>
            </a:r>
          </a:p>
          <a:p>
            <a:r>
              <a:rPr lang="en-US" smtClean="0"/>
              <a:t>But Alice and Bob are both weakly correlated with the truth.</a:t>
            </a:r>
          </a:p>
          <a:p>
            <a:r>
              <a:rPr lang="en-US" smtClean="0"/>
              <a:t>And if Alice, Bob, Charlie are all saying it’s true, then maybe you start to believe it.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You think the rumor is false.</a:t>
            </a:r>
          </a:p>
          <a:p>
            <a:r>
              <a:rPr lang="en-US" smtClean="0"/>
              <a:t>But Alice and Bob are both weakly correlated with the truth.</a:t>
            </a:r>
          </a:p>
          <a:p>
            <a:r>
              <a:rPr lang="en-US" smtClean="0"/>
              <a:t>And if Alice, Bob, Charlie are all saying it’s true, then maybe you start to believe it.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You think the rumor is false.</a:t>
            </a:r>
          </a:p>
          <a:p>
            <a:r>
              <a:rPr lang="en-US" smtClean="0"/>
              <a:t>But Alice and Bob are both weakly correlated with the truth.</a:t>
            </a:r>
          </a:p>
          <a:p>
            <a:r>
              <a:rPr lang="en-US" smtClean="0"/>
              <a:t>And if Alice, Bob, Charlie are all saying it’s true, then maybe you start to believe it.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MAP -- OptP-Complete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Marginal -- #P Complete</a:t>
            </a:r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3136E44-A980-4259-B5F8-BF25F3813CBC}" type="slidenum">
              <a:rPr lang="en-US" sz="1200">
                <a:latin typeface="+mn-lt"/>
              </a:rPr>
              <a:pPr algn="r">
                <a:defRPr/>
              </a:pPr>
              <a:t>6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[draw random sentences] Your estimate will be 0 for a long time …</a:t>
            </a:r>
          </a:p>
          <a:p>
            <a:r>
              <a:rPr lang="en-US" smtClean="0"/>
              <a:t>[multiply factors] Forward-backward algorithm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B4115-F87D-4CB1-8F66-603EE5EB34C3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4F421-9AF8-4D63-864A-8EAC996F5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9AFC-FC5E-429C-89E6-163268E4F6B7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3485-CA3F-46F9-98C5-9909466BE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D3B13-ABCF-4A7C-AF19-35DAE7330212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92DE-ACF9-49BF-BAC4-6CDF58DBB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DA5F7-4241-4603-80B6-C0D7BB6AE348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F3D47-C5FC-4F70-89A1-C1031F40A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DF0E9-D7C8-4E5F-9DDE-547B5CAE346D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B85DB-AB0D-4449-8957-C34101E92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F861E-A2CD-4D99-BF64-E0BC5542707A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FF20-97B8-43B0-83FE-80C702CEC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23AF4-766C-4406-84CA-68EABD4F6770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7B18B-8F53-4909-B31A-466B9F3DB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70B8F-CEB8-4EC6-9F72-694264691B58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EFEA2-1EBD-4A4A-A7A1-62FE4A2F5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5E8CB-AE69-4273-9B7F-83D8A302C363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9D54F-FFE8-4FF3-BDE6-9CDF71245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3D1FB-8443-41A1-BCF0-D56144E62140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4A13C-6F5C-493F-A2E2-130CF7598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040C-6DA1-4072-B298-05BA5AB19816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5752F-D88C-4B06-BEEC-1B859C747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F7D352-F451-407B-91C8-EBA002D0CE10}" type="datetime1">
              <a:rPr lang="en-US"/>
              <a:pPr>
                <a:defRPr/>
              </a:pPr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EDEC68-E7B0-4B48-9DE1-9C66217F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university.logo.small.horizontal.blue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963" y="-207963"/>
            <a:ext cx="20510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9.emf"/><Relationship Id="rId7" Type="http://schemas.openxmlformats.org/officeDocument/2006/relationships/image" Target="../media/image11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9.emf"/><Relationship Id="rId7" Type="http://schemas.openxmlformats.org/officeDocument/2006/relationships/image" Target="../media/image11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2:</a:t>
            </a:r>
            <a:br>
              <a:rPr lang="en-US" smtClean="0"/>
            </a:br>
            <a:r>
              <a:rPr lang="en-US" smtClean="0"/>
              <a:t>Belief Propagation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64C34-CA67-4B04-90A6-05F5A078875C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60" name="Rectangle 8"/>
          <p:cNvSpPr>
            <a:spLocks noGrp="1"/>
          </p:cNvSpPr>
          <p:nvPr>
            <p:ph type="body" idx="4294967295"/>
          </p:nvPr>
        </p:nvSpPr>
        <p:spPr>
          <a:xfrm>
            <a:off x="161925" y="3011488"/>
            <a:ext cx="8982075" cy="3846512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Sampling one joint assignment is </a:t>
            </a:r>
            <a:r>
              <a:rPr lang="en-US" sz="2400" i="1" smtClean="0"/>
              <a:t>also </a:t>
            </a:r>
            <a:r>
              <a:rPr lang="en-US" sz="2400" smtClean="0"/>
              <a:t>NP-hard in general.</a:t>
            </a:r>
          </a:p>
          <a:p>
            <a:pPr lvl="1"/>
            <a:r>
              <a:rPr lang="en-US" sz="2000" smtClean="0">
                <a:solidFill>
                  <a:srgbClr val="777777"/>
                </a:solidFill>
              </a:rPr>
              <a:t>In practice: Use MCMC (e.g., Gibbs sampling) as an anytime algorithm.</a:t>
            </a:r>
          </a:p>
          <a:p>
            <a:pPr lvl="1"/>
            <a:r>
              <a:rPr lang="en-US" sz="2000" smtClean="0">
                <a:solidFill>
                  <a:srgbClr val="777777"/>
                </a:solidFill>
              </a:rPr>
              <a:t>So draw an approximate sample fast, or run longer for a “good” sample.</a:t>
            </a:r>
          </a:p>
          <a:p>
            <a:endParaRPr lang="en-US" sz="2400" smtClean="0">
              <a:solidFill>
                <a:srgbClr val="777777"/>
              </a:solidFill>
            </a:endParaRPr>
          </a:p>
          <a:p>
            <a:r>
              <a:rPr lang="en-US" sz="2400" smtClean="0"/>
              <a:t>Sampling finds the high-probability values 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i="1" baseline="-25000" smtClean="0">
                <a:latin typeface="Times New Roman" pitchFamily="18" charset="0"/>
              </a:rPr>
              <a:t>i </a:t>
            </a:r>
            <a:r>
              <a:rPr lang="en-US" sz="2400" smtClean="0"/>
              <a:t>efficiently.</a:t>
            </a:r>
            <a:br>
              <a:rPr lang="en-US" sz="2400" smtClean="0"/>
            </a:br>
            <a:r>
              <a:rPr lang="en-US" sz="2400" smtClean="0"/>
              <a:t>But it takes too many samples to see the low-probability ones.</a:t>
            </a:r>
          </a:p>
          <a:p>
            <a:pPr lvl="1"/>
            <a:r>
              <a:rPr lang="en-US" sz="2000" smtClean="0">
                <a:solidFill>
                  <a:srgbClr val="777777"/>
                </a:solidFill>
              </a:rPr>
              <a:t>How do you find p(“The quick brown fox …”) under a language model?  </a:t>
            </a:r>
          </a:p>
          <a:p>
            <a:pPr lvl="2"/>
            <a:r>
              <a:rPr lang="en-US" sz="1800" smtClean="0">
                <a:solidFill>
                  <a:srgbClr val="777777"/>
                </a:solidFill>
              </a:rPr>
              <a:t>Draw random sentences to see how often you get it?  Takes a </a:t>
            </a:r>
            <a:r>
              <a:rPr lang="en-US" sz="1800" i="1" smtClean="0">
                <a:solidFill>
                  <a:srgbClr val="777777"/>
                </a:solidFill>
              </a:rPr>
              <a:t>long</a:t>
            </a:r>
            <a:r>
              <a:rPr lang="en-US" sz="1800" smtClean="0">
                <a:solidFill>
                  <a:srgbClr val="777777"/>
                </a:solidFill>
              </a:rPr>
              <a:t> time.</a:t>
            </a:r>
          </a:p>
          <a:p>
            <a:pPr lvl="2"/>
            <a:r>
              <a:rPr lang="en-US" sz="1800" smtClean="0">
                <a:solidFill>
                  <a:srgbClr val="777777"/>
                </a:solidFill>
              </a:rPr>
              <a:t>Or multiply factors (trigram probabilities)?  That’s what BP would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6438A-FF08-4167-84DB-CA93909A179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9940" name="Content Placeholder 2"/>
          <p:cNvSpPr>
            <a:spLocks/>
          </p:cNvSpPr>
          <p:nvPr/>
        </p:nvSpPr>
        <p:spPr bwMode="auto">
          <a:xfrm>
            <a:off x="457200" y="508000"/>
            <a:ext cx="8229600" cy="18986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3200" b="1"/>
              <a:t>How do we get marginals without sampling?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3200" b="1"/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3200"/>
              <a:t>That’s what Belief Propagation is all about!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3200"/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320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605088" y="278923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u="sng"/>
              <a:t>Why not just sample?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build="p"/>
      <p:bldP spid="235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Oval 5"/>
          <p:cNvSpPr>
            <a:spLocks noChangeArrowheads="1"/>
          </p:cNvSpPr>
          <p:nvPr/>
        </p:nvSpPr>
        <p:spPr bwMode="auto">
          <a:xfrm>
            <a:off x="3763963" y="3043238"/>
            <a:ext cx="450850" cy="4476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986" name="Oval 5"/>
          <p:cNvSpPr>
            <a:spLocks noChangeArrowheads="1"/>
          </p:cNvSpPr>
          <p:nvPr/>
        </p:nvSpPr>
        <p:spPr bwMode="auto">
          <a:xfrm>
            <a:off x="5243513" y="3063875"/>
            <a:ext cx="450850" cy="4476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987" name="Oval 5"/>
          <p:cNvSpPr>
            <a:spLocks noChangeArrowheads="1"/>
          </p:cNvSpPr>
          <p:nvPr/>
        </p:nvSpPr>
        <p:spPr bwMode="auto">
          <a:xfrm>
            <a:off x="6615113" y="3063875"/>
            <a:ext cx="450850" cy="4476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988" name="Oval 5"/>
          <p:cNvSpPr>
            <a:spLocks noChangeArrowheads="1"/>
          </p:cNvSpPr>
          <p:nvPr/>
        </p:nvSpPr>
        <p:spPr bwMode="auto">
          <a:xfrm>
            <a:off x="7986713" y="3063875"/>
            <a:ext cx="450850" cy="4476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2271713" y="3063875"/>
            <a:ext cx="450850" cy="4476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823913" y="3063875"/>
            <a:ext cx="450850" cy="4476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" name="Title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 ____  ____ __      ______  ______</a:t>
            </a:r>
          </a:p>
        </p:txBody>
      </p:sp>
      <p:sp>
        <p:nvSpPr>
          <p:cNvPr id="41992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Great Ideas in ML: Message Passing</a:t>
            </a:r>
          </a:p>
        </p:txBody>
      </p:sp>
      <p:cxnSp>
        <p:nvCxnSpPr>
          <p:cNvPr id="29729" name="Straight Arrow Connector 65"/>
          <p:cNvCxnSpPr>
            <a:cxnSpLocks noChangeShapeType="1"/>
          </p:cNvCxnSpPr>
          <p:nvPr/>
        </p:nvCxnSpPr>
        <p:spPr bwMode="auto">
          <a:xfrm>
            <a:off x="4419600" y="3598863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752" name="AutoShape 56"/>
          <p:cNvSpPr>
            <a:spLocks noChangeArrowheads="1"/>
          </p:cNvSpPr>
          <p:nvPr/>
        </p:nvSpPr>
        <p:spPr bwMode="auto">
          <a:xfrm>
            <a:off x="4191000" y="3810000"/>
            <a:ext cx="1143000" cy="914400"/>
          </a:xfrm>
          <a:prstGeom prst="wedgeRoundRectCallout">
            <a:avLst>
              <a:gd name="adj1" fmla="val 40833"/>
              <a:gd name="adj2" fmla="val -8906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3 behind you</a:t>
            </a:r>
          </a:p>
        </p:txBody>
      </p:sp>
      <p:cxnSp>
        <p:nvCxnSpPr>
          <p:cNvPr id="29754" name="Straight Arrow Connector 65"/>
          <p:cNvCxnSpPr>
            <a:cxnSpLocks noChangeShapeType="1"/>
          </p:cNvCxnSpPr>
          <p:nvPr/>
        </p:nvCxnSpPr>
        <p:spPr bwMode="auto">
          <a:xfrm>
            <a:off x="5867400" y="3590925"/>
            <a:ext cx="609600" cy="15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755" name="AutoShape 59"/>
          <p:cNvSpPr>
            <a:spLocks noChangeArrowheads="1"/>
          </p:cNvSpPr>
          <p:nvPr/>
        </p:nvSpPr>
        <p:spPr bwMode="auto">
          <a:xfrm>
            <a:off x="5638800" y="3810000"/>
            <a:ext cx="1143000" cy="914400"/>
          </a:xfrm>
          <a:prstGeom prst="wedgeRoundRectCallout">
            <a:avLst>
              <a:gd name="adj1" fmla="val 40833"/>
              <a:gd name="adj2" fmla="val -8906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2 behind you</a:t>
            </a:r>
          </a:p>
        </p:txBody>
      </p:sp>
      <p:cxnSp>
        <p:nvCxnSpPr>
          <p:cNvPr id="29756" name="Straight Arrow Connector 65"/>
          <p:cNvCxnSpPr>
            <a:cxnSpLocks noChangeShapeType="1"/>
          </p:cNvCxnSpPr>
          <p:nvPr/>
        </p:nvCxnSpPr>
        <p:spPr bwMode="auto">
          <a:xfrm>
            <a:off x="7239000" y="3590925"/>
            <a:ext cx="609600" cy="15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757" name="AutoShape 61"/>
          <p:cNvSpPr>
            <a:spLocks noChangeArrowheads="1"/>
          </p:cNvSpPr>
          <p:nvPr/>
        </p:nvSpPr>
        <p:spPr bwMode="auto">
          <a:xfrm>
            <a:off x="7010400" y="3810000"/>
            <a:ext cx="1143000" cy="914400"/>
          </a:xfrm>
          <a:prstGeom prst="wedgeRoundRectCallout">
            <a:avLst>
              <a:gd name="adj1" fmla="val 40833"/>
              <a:gd name="adj2" fmla="val -8906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1 behind you</a:t>
            </a:r>
          </a:p>
        </p:txBody>
      </p:sp>
      <p:cxnSp>
        <p:nvCxnSpPr>
          <p:cNvPr id="29758" name="Straight Arrow Connector 65"/>
          <p:cNvCxnSpPr>
            <a:cxnSpLocks noChangeShapeType="1"/>
          </p:cNvCxnSpPr>
          <p:nvPr/>
        </p:nvCxnSpPr>
        <p:spPr bwMode="auto">
          <a:xfrm>
            <a:off x="2971800" y="3598863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759" name="AutoShape 63"/>
          <p:cNvSpPr>
            <a:spLocks noChangeArrowheads="1"/>
          </p:cNvSpPr>
          <p:nvPr/>
        </p:nvSpPr>
        <p:spPr bwMode="auto">
          <a:xfrm>
            <a:off x="2743200" y="3810000"/>
            <a:ext cx="1143000" cy="914400"/>
          </a:xfrm>
          <a:prstGeom prst="wedgeRoundRectCallout">
            <a:avLst>
              <a:gd name="adj1" fmla="val 40833"/>
              <a:gd name="adj2" fmla="val -8906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4 behind you</a:t>
            </a:r>
          </a:p>
        </p:txBody>
      </p:sp>
      <p:grpSp>
        <p:nvGrpSpPr>
          <p:cNvPr id="29793" name="Group 97"/>
          <p:cNvGrpSpPr>
            <a:grpSpLocks/>
          </p:cNvGrpSpPr>
          <p:nvPr/>
        </p:nvGrpSpPr>
        <p:grpSpPr bwMode="auto">
          <a:xfrm>
            <a:off x="762000" y="2722563"/>
            <a:ext cx="7772400" cy="1622425"/>
            <a:chOff x="480" y="1715"/>
            <a:chExt cx="4896" cy="1022"/>
          </a:xfrm>
        </p:grpSpPr>
        <p:grpSp>
          <p:nvGrpSpPr>
            <p:cNvPr id="42020" name="Group 67"/>
            <p:cNvGrpSpPr>
              <a:grpSpLocks/>
            </p:cNvGrpSpPr>
            <p:nvPr/>
          </p:nvGrpSpPr>
          <p:grpSpPr bwMode="auto">
            <a:xfrm>
              <a:off x="2332" y="1715"/>
              <a:ext cx="384" cy="1009"/>
              <a:chOff x="2332" y="1715"/>
              <a:chExt cx="384" cy="1009"/>
            </a:xfrm>
          </p:grpSpPr>
          <p:sp>
            <p:nvSpPr>
              <p:cNvPr id="42036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2037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2021" name="Group 70"/>
            <p:cNvGrpSpPr>
              <a:grpSpLocks/>
            </p:cNvGrpSpPr>
            <p:nvPr/>
          </p:nvGrpSpPr>
          <p:grpSpPr bwMode="auto">
            <a:xfrm>
              <a:off x="3264" y="1728"/>
              <a:ext cx="384" cy="1009"/>
              <a:chOff x="2332" y="1715"/>
              <a:chExt cx="384" cy="1009"/>
            </a:xfrm>
          </p:grpSpPr>
          <p:sp>
            <p:nvSpPr>
              <p:cNvPr id="42034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2035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2022" name="Group 73"/>
            <p:cNvGrpSpPr>
              <a:grpSpLocks/>
            </p:cNvGrpSpPr>
            <p:nvPr/>
          </p:nvGrpSpPr>
          <p:grpSpPr bwMode="auto">
            <a:xfrm>
              <a:off x="4128" y="1728"/>
              <a:ext cx="384" cy="1009"/>
              <a:chOff x="2332" y="1715"/>
              <a:chExt cx="384" cy="1009"/>
            </a:xfrm>
          </p:grpSpPr>
          <p:sp>
            <p:nvSpPr>
              <p:cNvPr id="42032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2033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2023" name="Group 76"/>
            <p:cNvGrpSpPr>
              <a:grpSpLocks/>
            </p:cNvGrpSpPr>
            <p:nvPr/>
          </p:nvGrpSpPr>
          <p:grpSpPr bwMode="auto">
            <a:xfrm>
              <a:off x="4992" y="1728"/>
              <a:ext cx="384" cy="1009"/>
              <a:chOff x="2332" y="1715"/>
              <a:chExt cx="384" cy="1009"/>
            </a:xfrm>
          </p:grpSpPr>
          <p:sp>
            <p:nvSpPr>
              <p:cNvPr id="42030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2031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2024" name="Group 79"/>
            <p:cNvGrpSpPr>
              <a:grpSpLocks/>
            </p:cNvGrpSpPr>
            <p:nvPr/>
          </p:nvGrpSpPr>
          <p:grpSpPr bwMode="auto">
            <a:xfrm>
              <a:off x="1392" y="1728"/>
              <a:ext cx="384" cy="1009"/>
              <a:chOff x="2332" y="1715"/>
              <a:chExt cx="384" cy="1009"/>
            </a:xfrm>
          </p:grpSpPr>
          <p:sp>
            <p:nvSpPr>
              <p:cNvPr id="42028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2029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2025" name="Group 82"/>
            <p:cNvGrpSpPr>
              <a:grpSpLocks/>
            </p:cNvGrpSpPr>
            <p:nvPr/>
          </p:nvGrpSpPr>
          <p:grpSpPr bwMode="auto">
            <a:xfrm>
              <a:off x="480" y="1728"/>
              <a:ext cx="384" cy="1009"/>
              <a:chOff x="2332" y="1715"/>
              <a:chExt cx="384" cy="1009"/>
            </a:xfrm>
          </p:grpSpPr>
          <p:sp>
            <p:nvSpPr>
              <p:cNvPr id="42026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2027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cxnSp>
        <p:nvCxnSpPr>
          <p:cNvPr id="29794" name="Straight Arrow Connector 65"/>
          <p:cNvCxnSpPr>
            <a:cxnSpLocks noChangeShapeType="1"/>
          </p:cNvCxnSpPr>
          <p:nvPr/>
        </p:nvCxnSpPr>
        <p:spPr bwMode="auto">
          <a:xfrm>
            <a:off x="1447800" y="3598863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795" name="AutoShape 99"/>
          <p:cNvSpPr>
            <a:spLocks noChangeArrowheads="1"/>
          </p:cNvSpPr>
          <p:nvPr/>
        </p:nvSpPr>
        <p:spPr bwMode="auto">
          <a:xfrm>
            <a:off x="1219200" y="3810000"/>
            <a:ext cx="1143000" cy="914400"/>
          </a:xfrm>
          <a:prstGeom prst="wedgeRoundRectCallout">
            <a:avLst>
              <a:gd name="adj1" fmla="val 40833"/>
              <a:gd name="adj2" fmla="val -8906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5 behind you</a:t>
            </a:r>
          </a:p>
        </p:txBody>
      </p:sp>
      <p:cxnSp>
        <p:nvCxnSpPr>
          <p:cNvPr id="29804" name="Straight Arrow Connector 65"/>
          <p:cNvCxnSpPr>
            <a:cxnSpLocks noChangeShapeType="1"/>
          </p:cNvCxnSpPr>
          <p:nvPr/>
        </p:nvCxnSpPr>
        <p:spPr bwMode="auto">
          <a:xfrm flipH="1" flipV="1">
            <a:off x="1524000" y="3216275"/>
            <a:ext cx="609600" cy="15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805" name="AutoShape 109"/>
          <p:cNvSpPr>
            <a:spLocks noChangeArrowheads="1"/>
          </p:cNvSpPr>
          <p:nvPr/>
        </p:nvSpPr>
        <p:spPr bwMode="auto">
          <a:xfrm>
            <a:off x="1314450" y="2057400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1 </a:t>
            </a:r>
            <a:br>
              <a:rPr lang="en-US" sz="2000"/>
            </a:br>
            <a:r>
              <a:rPr lang="en-US" sz="2000"/>
              <a:t>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cxnSp>
        <p:nvCxnSpPr>
          <p:cNvPr id="29812" name="Straight Arrow Connector 65"/>
          <p:cNvCxnSpPr>
            <a:cxnSpLocks noChangeShapeType="1"/>
          </p:cNvCxnSpPr>
          <p:nvPr/>
        </p:nvCxnSpPr>
        <p:spPr bwMode="auto">
          <a:xfrm flipH="1" flipV="1">
            <a:off x="3048000" y="3216275"/>
            <a:ext cx="609600" cy="15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813" name="AutoShape 117"/>
          <p:cNvSpPr>
            <a:spLocks noChangeArrowheads="1"/>
          </p:cNvSpPr>
          <p:nvPr/>
        </p:nvSpPr>
        <p:spPr bwMode="auto">
          <a:xfrm>
            <a:off x="2838450" y="2057400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2 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grpSp>
        <p:nvGrpSpPr>
          <p:cNvPr id="29811" name="Group 115"/>
          <p:cNvGrpSpPr>
            <a:grpSpLocks/>
          </p:cNvGrpSpPr>
          <p:nvPr/>
        </p:nvGrpSpPr>
        <p:grpSpPr bwMode="auto">
          <a:xfrm>
            <a:off x="3505200" y="1312863"/>
            <a:ext cx="773113" cy="1735137"/>
            <a:chOff x="2208" y="827"/>
            <a:chExt cx="487" cy="1093"/>
          </a:xfrm>
        </p:grpSpPr>
        <p:sp>
          <p:nvSpPr>
            <p:cNvPr id="42018" name="Line 35"/>
            <p:cNvSpPr>
              <a:spLocks noChangeShapeType="1"/>
            </p:cNvSpPr>
            <p:nvPr/>
          </p:nvSpPr>
          <p:spPr bwMode="auto">
            <a:xfrm flipV="1">
              <a:off x="2514" y="1200"/>
              <a:ext cx="0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9" name="Rectangle 36"/>
            <p:cNvSpPr>
              <a:spLocks noChangeArrowheads="1"/>
            </p:cNvSpPr>
            <p:nvPr/>
          </p:nvSpPr>
          <p:spPr bwMode="auto">
            <a:xfrm flipV="1">
              <a:off x="2208" y="827"/>
              <a:ext cx="487" cy="388"/>
            </a:xfrm>
            <a:prstGeom prst="rect">
              <a:avLst/>
            </a:prstGeom>
            <a:solidFill>
              <a:srgbClr val="FFDE8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>
              <a:spAutoFit/>
            </a:bodyPr>
            <a:lstStyle/>
            <a:p>
              <a:r>
                <a:rPr lang="en-US" sz="2000"/>
                <a:t>there's</a:t>
              </a:r>
            </a:p>
            <a:p>
              <a:r>
                <a:rPr lang="en-US" sz="2000"/>
                <a:t>1 of me</a:t>
              </a:r>
            </a:p>
          </p:txBody>
        </p:sp>
      </p:grpSp>
      <p:cxnSp>
        <p:nvCxnSpPr>
          <p:cNvPr id="29815" name="Straight Arrow Connector 65"/>
          <p:cNvCxnSpPr>
            <a:cxnSpLocks noChangeShapeType="1"/>
          </p:cNvCxnSpPr>
          <p:nvPr/>
        </p:nvCxnSpPr>
        <p:spPr bwMode="auto">
          <a:xfrm flipH="1" flipV="1">
            <a:off x="4495800" y="3217863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816" name="AutoShape 120"/>
          <p:cNvSpPr>
            <a:spLocks noChangeArrowheads="1"/>
          </p:cNvSpPr>
          <p:nvPr/>
        </p:nvSpPr>
        <p:spPr bwMode="auto">
          <a:xfrm>
            <a:off x="4286250" y="2057400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3 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cxnSp>
        <p:nvCxnSpPr>
          <p:cNvPr id="29817" name="Straight Arrow Connector 65"/>
          <p:cNvCxnSpPr>
            <a:cxnSpLocks noChangeShapeType="1"/>
          </p:cNvCxnSpPr>
          <p:nvPr/>
        </p:nvCxnSpPr>
        <p:spPr bwMode="auto">
          <a:xfrm flipH="1" flipV="1">
            <a:off x="5943600" y="3208338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818" name="AutoShape 122"/>
          <p:cNvSpPr>
            <a:spLocks noChangeArrowheads="1"/>
          </p:cNvSpPr>
          <p:nvPr/>
        </p:nvSpPr>
        <p:spPr bwMode="auto">
          <a:xfrm>
            <a:off x="5734050" y="2057400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4 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cxnSp>
        <p:nvCxnSpPr>
          <p:cNvPr id="29819" name="Straight Arrow Connector 65"/>
          <p:cNvCxnSpPr>
            <a:cxnSpLocks noChangeShapeType="1"/>
          </p:cNvCxnSpPr>
          <p:nvPr/>
        </p:nvCxnSpPr>
        <p:spPr bwMode="auto">
          <a:xfrm flipH="1" flipV="1">
            <a:off x="7391400" y="3198813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29820" name="AutoShape 124"/>
          <p:cNvSpPr>
            <a:spLocks noChangeArrowheads="1"/>
          </p:cNvSpPr>
          <p:nvPr/>
        </p:nvSpPr>
        <p:spPr bwMode="auto">
          <a:xfrm>
            <a:off x="7162800" y="2057400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5 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>
            <a:off x="465138" y="838200"/>
            <a:ext cx="21478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Count the soldiers</a:t>
            </a:r>
          </a:p>
        </p:txBody>
      </p:sp>
      <p:sp>
        <p:nvSpPr>
          <p:cNvPr id="56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9D7F990-A9FA-4B5D-976F-8A293A04ECD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2" grpId="0" animBg="1"/>
      <p:bldP spid="29755" grpId="0" animBg="1"/>
      <p:bldP spid="29757" grpId="0" animBg="1"/>
      <p:bldP spid="29759" grpId="0" animBg="1"/>
      <p:bldP spid="29795" grpId="0" animBg="1"/>
      <p:bldP spid="29805" grpId="0" animBg="1"/>
      <p:bldP spid="29813" grpId="0" animBg="1"/>
      <p:bldP spid="29816" grpId="0" animBg="1"/>
      <p:bldP spid="29818" grpId="0" animBg="1"/>
      <p:bldP spid="29820" grpId="0" animBg="1"/>
      <p:bldP spid="4413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4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Great Ideas in ML: Message Passing</a:t>
            </a:r>
          </a:p>
        </p:txBody>
      </p:sp>
      <p:cxnSp>
        <p:nvCxnSpPr>
          <p:cNvPr id="44034" name="Straight Arrow Connector 65"/>
          <p:cNvCxnSpPr>
            <a:cxnSpLocks noChangeShapeType="1"/>
          </p:cNvCxnSpPr>
          <p:nvPr/>
        </p:nvCxnSpPr>
        <p:spPr bwMode="auto">
          <a:xfrm>
            <a:off x="4419600" y="3581400"/>
            <a:ext cx="609600" cy="15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44035" name="AutoShape 6"/>
          <p:cNvSpPr>
            <a:spLocks noChangeArrowheads="1"/>
          </p:cNvSpPr>
          <p:nvPr/>
        </p:nvSpPr>
        <p:spPr bwMode="auto">
          <a:xfrm>
            <a:off x="4191000" y="3810000"/>
            <a:ext cx="1143000" cy="914400"/>
          </a:xfrm>
          <a:prstGeom prst="wedgeRoundRectCallout">
            <a:avLst>
              <a:gd name="adj1" fmla="val 40833"/>
              <a:gd name="adj2" fmla="val -8906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3 behind you</a:t>
            </a:r>
          </a:p>
        </p:txBody>
      </p:sp>
      <p:grpSp>
        <p:nvGrpSpPr>
          <p:cNvPr id="44036" name="Group 7"/>
          <p:cNvGrpSpPr>
            <a:grpSpLocks/>
          </p:cNvGrpSpPr>
          <p:nvPr/>
        </p:nvGrpSpPr>
        <p:grpSpPr bwMode="auto">
          <a:xfrm>
            <a:off x="762000" y="2722563"/>
            <a:ext cx="7772400" cy="1622425"/>
            <a:chOff x="480" y="1715"/>
            <a:chExt cx="4896" cy="1022"/>
          </a:xfrm>
        </p:grpSpPr>
        <p:grpSp>
          <p:nvGrpSpPr>
            <p:cNvPr id="44072" name="Group 8"/>
            <p:cNvGrpSpPr>
              <a:grpSpLocks/>
            </p:cNvGrpSpPr>
            <p:nvPr/>
          </p:nvGrpSpPr>
          <p:grpSpPr bwMode="auto">
            <a:xfrm>
              <a:off x="2332" y="1715"/>
              <a:ext cx="384" cy="1009"/>
              <a:chOff x="2332" y="1715"/>
              <a:chExt cx="384" cy="1009"/>
            </a:xfrm>
          </p:grpSpPr>
          <p:sp>
            <p:nvSpPr>
              <p:cNvPr id="44088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89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73" name="Group 11"/>
            <p:cNvGrpSpPr>
              <a:grpSpLocks/>
            </p:cNvGrpSpPr>
            <p:nvPr/>
          </p:nvGrpSpPr>
          <p:grpSpPr bwMode="auto">
            <a:xfrm>
              <a:off x="3264" y="1728"/>
              <a:ext cx="384" cy="1009"/>
              <a:chOff x="2332" y="1715"/>
              <a:chExt cx="384" cy="1009"/>
            </a:xfrm>
          </p:grpSpPr>
          <p:sp>
            <p:nvSpPr>
              <p:cNvPr id="44086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87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74" name="Group 14"/>
            <p:cNvGrpSpPr>
              <a:grpSpLocks/>
            </p:cNvGrpSpPr>
            <p:nvPr/>
          </p:nvGrpSpPr>
          <p:grpSpPr bwMode="auto">
            <a:xfrm>
              <a:off x="4128" y="1728"/>
              <a:ext cx="384" cy="1009"/>
              <a:chOff x="2332" y="1715"/>
              <a:chExt cx="384" cy="1009"/>
            </a:xfrm>
          </p:grpSpPr>
          <p:sp>
            <p:nvSpPr>
              <p:cNvPr id="44084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85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75" name="Group 17"/>
            <p:cNvGrpSpPr>
              <a:grpSpLocks/>
            </p:cNvGrpSpPr>
            <p:nvPr/>
          </p:nvGrpSpPr>
          <p:grpSpPr bwMode="auto">
            <a:xfrm>
              <a:off x="4992" y="1728"/>
              <a:ext cx="384" cy="1009"/>
              <a:chOff x="2332" y="1715"/>
              <a:chExt cx="384" cy="1009"/>
            </a:xfrm>
          </p:grpSpPr>
          <p:sp>
            <p:nvSpPr>
              <p:cNvPr id="44082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83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76" name="Group 20"/>
            <p:cNvGrpSpPr>
              <a:grpSpLocks/>
            </p:cNvGrpSpPr>
            <p:nvPr/>
          </p:nvGrpSpPr>
          <p:grpSpPr bwMode="auto">
            <a:xfrm>
              <a:off x="1392" y="1728"/>
              <a:ext cx="384" cy="1009"/>
              <a:chOff x="2332" y="1715"/>
              <a:chExt cx="384" cy="1009"/>
            </a:xfrm>
          </p:grpSpPr>
          <p:sp>
            <p:nvSpPr>
              <p:cNvPr id="44080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81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77" name="Group 23"/>
            <p:cNvGrpSpPr>
              <a:grpSpLocks/>
            </p:cNvGrpSpPr>
            <p:nvPr/>
          </p:nvGrpSpPr>
          <p:grpSpPr bwMode="auto">
            <a:xfrm>
              <a:off x="480" y="1728"/>
              <a:ext cx="384" cy="1009"/>
              <a:chOff x="2332" y="1715"/>
              <a:chExt cx="384" cy="1009"/>
            </a:xfrm>
          </p:grpSpPr>
          <p:sp>
            <p:nvSpPr>
              <p:cNvPr id="44078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79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037" name="AutoShape 26"/>
          <p:cNvSpPr>
            <a:spLocks noChangeArrowheads="1"/>
          </p:cNvSpPr>
          <p:nvPr/>
        </p:nvSpPr>
        <p:spPr bwMode="auto">
          <a:xfrm>
            <a:off x="2819400" y="2057400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2 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grpSp>
        <p:nvGrpSpPr>
          <p:cNvPr id="44038" name="Group 27"/>
          <p:cNvGrpSpPr>
            <a:grpSpLocks/>
          </p:cNvGrpSpPr>
          <p:nvPr/>
        </p:nvGrpSpPr>
        <p:grpSpPr bwMode="auto">
          <a:xfrm>
            <a:off x="3505200" y="1312863"/>
            <a:ext cx="773113" cy="1735137"/>
            <a:chOff x="2208" y="827"/>
            <a:chExt cx="487" cy="1093"/>
          </a:xfrm>
        </p:grpSpPr>
        <p:sp>
          <p:nvSpPr>
            <p:cNvPr id="44070" name="Line 35"/>
            <p:cNvSpPr>
              <a:spLocks noChangeShapeType="1"/>
            </p:cNvSpPr>
            <p:nvPr/>
          </p:nvSpPr>
          <p:spPr bwMode="auto">
            <a:xfrm flipV="1">
              <a:off x="2514" y="1200"/>
              <a:ext cx="0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1" name="Rectangle 36"/>
            <p:cNvSpPr>
              <a:spLocks noChangeArrowheads="1"/>
            </p:cNvSpPr>
            <p:nvPr/>
          </p:nvSpPr>
          <p:spPr bwMode="auto">
            <a:xfrm flipV="1">
              <a:off x="2208" y="827"/>
              <a:ext cx="487" cy="388"/>
            </a:xfrm>
            <a:prstGeom prst="rect">
              <a:avLst/>
            </a:prstGeom>
            <a:solidFill>
              <a:srgbClr val="FFDE8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>
              <a:spAutoFit/>
            </a:bodyPr>
            <a:lstStyle/>
            <a:p>
              <a:r>
                <a:rPr lang="en-US" sz="2000"/>
                <a:t>there's</a:t>
              </a:r>
            </a:p>
            <a:p>
              <a:r>
                <a:rPr lang="en-US" sz="2000"/>
                <a:t>1 of me</a:t>
              </a:r>
            </a:p>
          </p:txBody>
        </p:sp>
      </p:grpSp>
      <p:sp>
        <p:nvSpPr>
          <p:cNvPr id="170014" name="AutoShape 30"/>
          <p:cNvSpPr>
            <a:spLocks noChangeArrowheads="1"/>
          </p:cNvSpPr>
          <p:nvPr/>
        </p:nvSpPr>
        <p:spPr bwMode="auto">
          <a:xfrm>
            <a:off x="4724400" y="1057275"/>
            <a:ext cx="2362200" cy="1676400"/>
          </a:xfrm>
          <a:prstGeom prst="cloudCallout">
            <a:avLst>
              <a:gd name="adj1" fmla="val -69556"/>
              <a:gd name="adj2" fmla="val 67708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Belief:</a:t>
            </a:r>
            <a:br>
              <a:rPr lang="en-US" sz="1800" dirty="0">
                <a:latin typeface="+mn-lt"/>
                <a:cs typeface="+mn-cs"/>
              </a:rPr>
            </a:br>
            <a:r>
              <a:rPr lang="en-US" sz="1800" dirty="0">
                <a:latin typeface="+mn-lt"/>
                <a:cs typeface="+mn-cs"/>
              </a:rPr>
              <a:t>Must be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2 + 1 + 3 = 6 of us</a:t>
            </a:r>
          </a:p>
        </p:txBody>
      </p:sp>
      <p:sp>
        <p:nvSpPr>
          <p:cNvPr id="44040" name="Text Box 32"/>
          <p:cNvSpPr txBox="1">
            <a:spLocks noChangeArrowheads="1"/>
          </p:cNvSpPr>
          <p:nvPr/>
        </p:nvSpPr>
        <p:spPr bwMode="auto">
          <a:xfrm>
            <a:off x="2667000" y="3810000"/>
            <a:ext cx="14144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only see</a:t>
            </a:r>
          </a:p>
          <a:p>
            <a:r>
              <a:rPr lang="en-US" sz="1800">
                <a:solidFill>
                  <a:srgbClr val="FF0000"/>
                </a:solidFill>
              </a:rPr>
              <a:t>my incoming</a:t>
            </a:r>
          </a:p>
          <a:p>
            <a:r>
              <a:rPr lang="en-US" sz="1800">
                <a:solidFill>
                  <a:srgbClr val="FF0000"/>
                </a:solidFill>
              </a:rPr>
              <a:t>messages</a:t>
            </a:r>
          </a:p>
        </p:txBody>
      </p:sp>
      <p:cxnSp>
        <p:nvCxnSpPr>
          <p:cNvPr id="44041" name="Straight Arrow Connector 65"/>
          <p:cNvCxnSpPr>
            <a:cxnSpLocks noChangeShapeType="1"/>
          </p:cNvCxnSpPr>
          <p:nvPr/>
        </p:nvCxnSpPr>
        <p:spPr bwMode="auto">
          <a:xfrm flipH="1" flipV="1">
            <a:off x="3048000" y="3198813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grpSp>
        <p:nvGrpSpPr>
          <p:cNvPr id="170031" name="Group 47"/>
          <p:cNvGrpSpPr>
            <a:grpSpLocks/>
          </p:cNvGrpSpPr>
          <p:nvPr/>
        </p:nvGrpSpPr>
        <p:grpSpPr bwMode="auto">
          <a:xfrm>
            <a:off x="5094288" y="1930400"/>
            <a:ext cx="812800" cy="304800"/>
            <a:chOff x="3224" y="1216"/>
            <a:chExt cx="512" cy="192"/>
          </a:xfrm>
        </p:grpSpPr>
        <p:sp>
          <p:nvSpPr>
            <p:cNvPr id="44067" name="Text Box 34"/>
            <p:cNvSpPr txBox="1">
              <a:spLocks noChangeArrowheads="1"/>
            </p:cNvSpPr>
            <p:nvPr/>
          </p:nvSpPr>
          <p:spPr bwMode="auto">
            <a:xfrm>
              <a:off x="3224" y="1216"/>
              <a:ext cx="9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</a:p>
          </p:txBody>
        </p:sp>
        <p:sp>
          <p:nvSpPr>
            <p:cNvPr id="44068" name="Text Box 45"/>
            <p:cNvSpPr txBox="1">
              <a:spLocks noChangeArrowheads="1"/>
            </p:cNvSpPr>
            <p:nvPr/>
          </p:nvSpPr>
          <p:spPr bwMode="auto">
            <a:xfrm>
              <a:off x="3640" y="1216"/>
              <a:ext cx="9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>
              <a:off x="3440" y="1216"/>
              <a:ext cx="96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cs typeface="+mn-cs"/>
                </a:rPr>
                <a:t>1</a:t>
              </a:r>
            </a:p>
          </p:txBody>
        </p:sp>
      </p:grp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465138" y="838200"/>
            <a:ext cx="21478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Count the soldiers</a:t>
            </a:r>
          </a:p>
        </p:txBody>
      </p:sp>
      <p:sp>
        <p:nvSpPr>
          <p:cNvPr id="41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342B55E-82DA-4878-8F46-9039F18E0DF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  <p:grpSp>
        <p:nvGrpSpPr>
          <p:cNvPr id="44046" name="Group 7"/>
          <p:cNvGrpSpPr>
            <a:grpSpLocks/>
          </p:cNvGrpSpPr>
          <p:nvPr/>
        </p:nvGrpSpPr>
        <p:grpSpPr bwMode="auto">
          <a:xfrm>
            <a:off x="762000" y="2722563"/>
            <a:ext cx="7772400" cy="1622425"/>
            <a:chOff x="480" y="1715"/>
            <a:chExt cx="4896" cy="1022"/>
          </a:xfrm>
        </p:grpSpPr>
        <p:grpSp>
          <p:nvGrpSpPr>
            <p:cNvPr id="44049" name="Group 8"/>
            <p:cNvGrpSpPr>
              <a:grpSpLocks/>
            </p:cNvGrpSpPr>
            <p:nvPr/>
          </p:nvGrpSpPr>
          <p:grpSpPr bwMode="auto">
            <a:xfrm>
              <a:off x="2332" y="1715"/>
              <a:ext cx="384" cy="1009"/>
              <a:chOff x="2332" y="1715"/>
              <a:chExt cx="384" cy="1009"/>
            </a:xfrm>
          </p:grpSpPr>
          <p:sp>
            <p:nvSpPr>
              <p:cNvPr id="44065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66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50" name="Group 11"/>
            <p:cNvGrpSpPr>
              <a:grpSpLocks/>
            </p:cNvGrpSpPr>
            <p:nvPr/>
          </p:nvGrpSpPr>
          <p:grpSpPr bwMode="auto">
            <a:xfrm>
              <a:off x="3264" y="1728"/>
              <a:ext cx="384" cy="1009"/>
              <a:chOff x="2332" y="1715"/>
              <a:chExt cx="384" cy="1009"/>
            </a:xfrm>
          </p:grpSpPr>
          <p:sp>
            <p:nvSpPr>
              <p:cNvPr id="44063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64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51" name="Group 14"/>
            <p:cNvGrpSpPr>
              <a:grpSpLocks/>
            </p:cNvGrpSpPr>
            <p:nvPr/>
          </p:nvGrpSpPr>
          <p:grpSpPr bwMode="auto">
            <a:xfrm>
              <a:off x="4128" y="1728"/>
              <a:ext cx="384" cy="1009"/>
              <a:chOff x="2332" y="1715"/>
              <a:chExt cx="384" cy="1009"/>
            </a:xfrm>
          </p:grpSpPr>
          <p:sp>
            <p:nvSpPr>
              <p:cNvPr id="44061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62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52" name="Group 17"/>
            <p:cNvGrpSpPr>
              <a:grpSpLocks/>
            </p:cNvGrpSpPr>
            <p:nvPr/>
          </p:nvGrpSpPr>
          <p:grpSpPr bwMode="auto">
            <a:xfrm>
              <a:off x="4992" y="1728"/>
              <a:ext cx="384" cy="1009"/>
              <a:chOff x="2332" y="1715"/>
              <a:chExt cx="384" cy="1009"/>
            </a:xfrm>
          </p:grpSpPr>
          <p:sp>
            <p:nvSpPr>
              <p:cNvPr id="44059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60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53" name="Group 20"/>
            <p:cNvGrpSpPr>
              <a:grpSpLocks/>
            </p:cNvGrpSpPr>
            <p:nvPr/>
          </p:nvGrpSpPr>
          <p:grpSpPr bwMode="auto">
            <a:xfrm>
              <a:off x="1392" y="1728"/>
              <a:ext cx="384" cy="1009"/>
              <a:chOff x="2332" y="1715"/>
              <a:chExt cx="384" cy="1009"/>
            </a:xfrm>
          </p:grpSpPr>
          <p:sp>
            <p:nvSpPr>
              <p:cNvPr id="44057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58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54" name="Group 23"/>
            <p:cNvGrpSpPr>
              <a:grpSpLocks/>
            </p:cNvGrpSpPr>
            <p:nvPr/>
          </p:nvGrpSpPr>
          <p:grpSpPr bwMode="auto">
            <a:xfrm>
              <a:off x="480" y="1728"/>
              <a:ext cx="384" cy="1009"/>
              <a:chOff x="2332" y="1715"/>
              <a:chExt cx="384" cy="1009"/>
            </a:xfrm>
          </p:grpSpPr>
          <p:sp>
            <p:nvSpPr>
              <p:cNvPr id="44055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4056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047" name="AutoShape 26"/>
          <p:cNvSpPr>
            <a:spLocks noChangeArrowheads="1"/>
          </p:cNvSpPr>
          <p:nvPr/>
        </p:nvSpPr>
        <p:spPr bwMode="auto">
          <a:xfrm>
            <a:off x="2828925" y="2057400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2 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sp>
        <p:nvSpPr>
          <p:cNvPr id="44048" name="Freeform 85"/>
          <p:cNvSpPr>
            <a:spLocks noChangeArrowheads="1"/>
          </p:cNvSpPr>
          <p:nvPr/>
        </p:nvSpPr>
        <p:spPr bwMode="auto">
          <a:xfrm flipV="1">
            <a:off x="3352800" y="2743200"/>
            <a:ext cx="1295400" cy="1295400"/>
          </a:xfrm>
          <a:custGeom>
            <a:avLst/>
            <a:gdLst>
              <a:gd name="T0" fmla="*/ 97703 w 1298089"/>
              <a:gd name="T1" fmla="*/ 63589 h 1253266"/>
              <a:gd name="T2" fmla="*/ 172314 w 1298089"/>
              <a:gd name="T3" fmla="*/ 1259067 h 1253266"/>
              <a:gd name="T4" fmla="*/ 1131593 w 1298089"/>
              <a:gd name="T5" fmla="*/ 1271783 h 1253266"/>
              <a:gd name="T6" fmla="*/ 1099617 w 1298089"/>
              <a:gd name="T7" fmla="*/ 0 h 1253266"/>
              <a:gd name="T8" fmla="*/ 0 60000 65536"/>
              <a:gd name="T9" fmla="*/ 0 60000 65536"/>
              <a:gd name="T10" fmla="*/ 0 60000 65536"/>
              <a:gd name="T11" fmla="*/ 0 60000 65536"/>
              <a:gd name="T12" fmla="*/ 0 w 1298089"/>
              <a:gd name="T13" fmla="*/ 0 h 1253266"/>
              <a:gd name="T14" fmla="*/ 1298089 w 1298089"/>
              <a:gd name="T15" fmla="*/ 1253266 h 12532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089" h="1253266">
                <a:moveTo>
                  <a:pt x="98611" y="53788"/>
                </a:moveTo>
                <a:cubicBezTo>
                  <a:pt x="49305" y="474233"/>
                  <a:pt x="0" y="894678"/>
                  <a:pt x="173915" y="1065007"/>
                </a:cubicBezTo>
                <a:cubicBezTo>
                  <a:pt x="347830" y="1235336"/>
                  <a:pt x="986117" y="1253266"/>
                  <a:pt x="1142103" y="1075765"/>
                </a:cubicBezTo>
                <a:cubicBezTo>
                  <a:pt x="1298089" y="898264"/>
                  <a:pt x="1203959" y="449132"/>
                  <a:pt x="1109830" y="0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rot="10800000"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8" name="Title 4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Great Ideas in ML: Message Passing</a:t>
            </a:r>
          </a:p>
        </p:txBody>
      </p:sp>
      <p:cxnSp>
        <p:nvCxnSpPr>
          <p:cNvPr id="46082" name="Straight Arrow Connector 65"/>
          <p:cNvCxnSpPr>
            <a:cxnSpLocks noChangeShapeType="1"/>
          </p:cNvCxnSpPr>
          <p:nvPr/>
        </p:nvCxnSpPr>
        <p:spPr bwMode="auto">
          <a:xfrm>
            <a:off x="2895600" y="3565525"/>
            <a:ext cx="609600" cy="15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46083" name="AutoShape 12"/>
          <p:cNvSpPr>
            <a:spLocks noChangeArrowheads="1"/>
          </p:cNvSpPr>
          <p:nvPr/>
        </p:nvSpPr>
        <p:spPr bwMode="auto">
          <a:xfrm>
            <a:off x="2667000" y="3794125"/>
            <a:ext cx="1143000" cy="914400"/>
          </a:xfrm>
          <a:prstGeom prst="wedgeRoundRectCallout">
            <a:avLst>
              <a:gd name="adj1" fmla="val 40833"/>
              <a:gd name="adj2" fmla="val -8906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4 behind you</a:t>
            </a:r>
          </a:p>
        </p:txBody>
      </p:sp>
      <p:grpSp>
        <p:nvGrpSpPr>
          <p:cNvPr id="46084" name="Group 19"/>
          <p:cNvGrpSpPr>
            <a:grpSpLocks/>
          </p:cNvGrpSpPr>
          <p:nvPr/>
        </p:nvGrpSpPr>
        <p:grpSpPr bwMode="auto">
          <a:xfrm>
            <a:off x="762000" y="2722563"/>
            <a:ext cx="7772400" cy="1622425"/>
            <a:chOff x="480" y="1715"/>
            <a:chExt cx="4896" cy="1022"/>
          </a:xfrm>
        </p:grpSpPr>
        <p:grpSp>
          <p:nvGrpSpPr>
            <p:cNvPr id="46105" name="Group 20"/>
            <p:cNvGrpSpPr>
              <a:grpSpLocks/>
            </p:cNvGrpSpPr>
            <p:nvPr/>
          </p:nvGrpSpPr>
          <p:grpSpPr bwMode="auto">
            <a:xfrm>
              <a:off x="2332" y="1715"/>
              <a:ext cx="384" cy="1009"/>
              <a:chOff x="2332" y="1715"/>
              <a:chExt cx="384" cy="1009"/>
            </a:xfrm>
          </p:grpSpPr>
          <p:sp>
            <p:nvSpPr>
              <p:cNvPr id="46121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6122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06" name="Group 23"/>
            <p:cNvGrpSpPr>
              <a:grpSpLocks/>
            </p:cNvGrpSpPr>
            <p:nvPr/>
          </p:nvGrpSpPr>
          <p:grpSpPr bwMode="auto">
            <a:xfrm>
              <a:off x="3264" y="1728"/>
              <a:ext cx="384" cy="1009"/>
              <a:chOff x="2332" y="1715"/>
              <a:chExt cx="384" cy="1009"/>
            </a:xfrm>
          </p:grpSpPr>
          <p:sp>
            <p:nvSpPr>
              <p:cNvPr id="46119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6120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07" name="Group 26"/>
            <p:cNvGrpSpPr>
              <a:grpSpLocks/>
            </p:cNvGrpSpPr>
            <p:nvPr/>
          </p:nvGrpSpPr>
          <p:grpSpPr bwMode="auto">
            <a:xfrm>
              <a:off x="4128" y="1728"/>
              <a:ext cx="384" cy="1009"/>
              <a:chOff x="2332" y="1715"/>
              <a:chExt cx="384" cy="1009"/>
            </a:xfrm>
          </p:grpSpPr>
          <p:sp>
            <p:nvSpPr>
              <p:cNvPr id="46117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6118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08" name="Group 29"/>
            <p:cNvGrpSpPr>
              <a:grpSpLocks/>
            </p:cNvGrpSpPr>
            <p:nvPr/>
          </p:nvGrpSpPr>
          <p:grpSpPr bwMode="auto">
            <a:xfrm>
              <a:off x="4992" y="1728"/>
              <a:ext cx="384" cy="1009"/>
              <a:chOff x="2332" y="1715"/>
              <a:chExt cx="384" cy="1009"/>
            </a:xfrm>
          </p:grpSpPr>
          <p:sp>
            <p:nvSpPr>
              <p:cNvPr id="46115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6116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09" name="Group 32"/>
            <p:cNvGrpSpPr>
              <a:grpSpLocks/>
            </p:cNvGrpSpPr>
            <p:nvPr/>
          </p:nvGrpSpPr>
          <p:grpSpPr bwMode="auto">
            <a:xfrm>
              <a:off x="1392" y="1728"/>
              <a:ext cx="384" cy="1009"/>
              <a:chOff x="2332" y="1715"/>
              <a:chExt cx="384" cy="1009"/>
            </a:xfrm>
          </p:grpSpPr>
          <p:sp>
            <p:nvSpPr>
              <p:cNvPr id="46113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6114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10" name="Group 35"/>
            <p:cNvGrpSpPr>
              <a:grpSpLocks/>
            </p:cNvGrpSpPr>
            <p:nvPr/>
          </p:nvGrpSpPr>
          <p:grpSpPr bwMode="auto">
            <a:xfrm>
              <a:off x="480" y="1728"/>
              <a:ext cx="384" cy="1009"/>
              <a:chOff x="2332" y="1715"/>
              <a:chExt cx="384" cy="1009"/>
            </a:xfrm>
          </p:grpSpPr>
          <p:sp>
            <p:nvSpPr>
              <p:cNvPr id="46111" name="Oval 5"/>
              <p:cNvSpPr>
                <a:spLocks noChangeArrowheads="1"/>
              </p:cNvSpPr>
              <p:nvPr/>
            </p:nvSpPr>
            <p:spPr bwMode="auto">
              <a:xfrm>
                <a:off x="2371" y="1917"/>
                <a:ext cx="284" cy="2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pic>
            <p:nvPicPr>
              <p:cNvPr id="46112" name="Picture 6" descr="soldiers-lin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91850"/>
              <a:stretch>
                <a:fillRect/>
              </a:stretch>
            </p:blipFill>
            <p:spPr bwMode="auto">
              <a:xfrm>
                <a:off x="2332" y="1715"/>
                <a:ext cx="384" cy="1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085" name="AutoShape 43"/>
          <p:cNvSpPr>
            <a:spLocks noChangeArrowheads="1"/>
          </p:cNvSpPr>
          <p:nvPr/>
        </p:nvSpPr>
        <p:spPr bwMode="auto">
          <a:xfrm>
            <a:off x="1295400" y="2041525"/>
            <a:ext cx="1143000" cy="914400"/>
          </a:xfrm>
          <a:prstGeom prst="wedgeRoundRectCallout">
            <a:avLst>
              <a:gd name="adj1" fmla="val -65278"/>
              <a:gd name="adj2" fmla="val 854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1 before</a:t>
            </a:r>
            <a:br>
              <a:rPr lang="en-US" sz="2000"/>
            </a:br>
            <a:r>
              <a:rPr lang="en-US" sz="2000"/>
              <a:t>you</a:t>
            </a:r>
          </a:p>
        </p:txBody>
      </p:sp>
      <p:grpSp>
        <p:nvGrpSpPr>
          <p:cNvPr id="46086" name="Group 44"/>
          <p:cNvGrpSpPr>
            <a:grpSpLocks/>
          </p:cNvGrpSpPr>
          <p:nvPr/>
        </p:nvGrpSpPr>
        <p:grpSpPr bwMode="auto">
          <a:xfrm>
            <a:off x="1981200" y="1296988"/>
            <a:ext cx="773113" cy="1735137"/>
            <a:chOff x="2208" y="827"/>
            <a:chExt cx="487" cy="1093"/>
          </a:xfrm>
        </p:grpSpPr>
        <p:sp>
          <p:nvSpPr>
            <p:cNvPr id="46103" name="Line 35"/>
            <p:cNvSpPr>
              <a:spLocks noChangeShapeType="1"/>
            </p:cNvSpPr>
            <p:nvPr/>
          </p:nvSpPr>
          <p:spPr bwMode="auto">
            <a:xfrm flipV="1">
              <a:off x="2514" y="1200"/>
              <a:ext cx="0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4" name="Rectangle 36"/>
            <p:cNvSpPr>
              <a:spLocks noChangeArrowheads="1"/>
            </p:cNvSpPr>
            <p:nvPr/>
          </p:nvSpPr>
          <p:spPr bwMode="auto">
            <a:xfrm flipV="1">
              <a:off x="2208" y="827"/>
              <a:ext cx="487" cy="388"/>
            </a:xfrm>
            <a:prstGeom prst="rect">
              <a:avLst/>
            </a:prstGeom>
            <a:solidFill>
              <a:srgbClr val="FFDE8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>
              <a:spAutoFit/>
            </a:bodyPr>
            <a:lstStyle/>
            <a:p>
              <a:r>
                <a:rPr lang="en-US" sz="2000"/>
                <a:t>there's</a:t>
              </a:r>
            </a:p>
            <a:p>
              <a:r>
                <a:rPr lang="en-US" sz="2000"/>
                <a:t>1 of me</a:t>
              </a:r>
            </a:p>
          </p:txBody>
        </p:sp>
      </p:grpSp>
      <p:sp>
        <p:nvSpPr>
          <p:cNvPr id="46087" name="Freeform 85"/>
          <p:cNvSpPr>
            <a:spLocks noChangeArrowheads="1"/>
          </p:cNvSpPr>
          <p:nvPr/>
        </p:nvSpPr>
        <p:spPr bwMode="auto">
          <a:xfrm flipV="1">
            <a:off x="1828800" y="2727325"/>
            <a:ext cx="1295400" cy="1295400"/>
          </a:xfrm>
          <a:custGeom>
            <a:avLst/>
            <a:gdLst>
              <a:gd name="T0" fmla="*/ 97703 w 1298089"/>
              <a:gd name="T1" fmla="*/ 63589 h 1253266"/>
              <a:gd name="T2" fmla="*/ 172314 w 1298089"/>
              <a:gd name="T3" fmla="*/ 1259067 h 1253266"/>
              <a:gd name="T4" fmla="*/ 1131593 w 1298089"/>
              <a:gd name="T5" fmla="*/ 1271783 h 1253266"/>
              <a:gd name="T6" fmla="*/ 1099617 w 1298089"/>
              <a:gd name="T7" fmla="*/ 0 h 1253266"/>
              <a:gd name="T8" fmla="*/ 0 60000 65536"/>
              <a:gd name="T9" fmla="*/ 0 60000 65536"/>
              <a:gd name="T10" fmla="*/ 0 60000 65536"/>
              <a:gd name="T11" fmla="*/ 0 60000 65536"/>
              <a:gd name="T12" fmla="*/ 0 w 1298089"/>
              <a:gd name="T13" fmla="*/ 0 h 1253266"/>
              <a:gd name="T14" fmla="*/ 1298089 w 1298089"/>
              <a:gd name="T15" fmla="*/ 1253266 h 12532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089" h="1253266">
                <a:moveTo>
                  <a:pt x="98611" y="53788"/>
                </a:moveTo>
                <a:cubicBezTo>
                  <a:pt x="49305" y="474233"/>
                  <a:pt x="0" y="894678"/>
                  <a:pt x="173915" y="1065007"/>
                </a:cubicBezTo>
                <a:cubicBezTo>
                  <a:pt x="347830" y="1235336"/>
                  <a:pt x="986117" y="1253266"/>
                  <a:pt x="1142103" y="1075765"/>
                </a:cubicBezTo>
                <a:cubicBezTo>
                  <a:pt x="1298089" y="898264"/>
                  <a:pt x="1203959" y="449132"/>
                  <a:pt x="1109830" y="0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rot="10800000" wrap="none"/>
          <a:lstStyle/>
          <a:p>
            <a:endParaRPr lang="en-US"/>
          </a:p>
        </p:txBody>
      </p:sp>
      <p:sp>
        <p:nvSpPr>
          <p:cNvPr id="46088" name="Text Box 55"/>
          <p:cNvSpPr txBox="1">
            <a:spLocks noChangeArrowheads="1"/>
          </p:cNvSpPr>
          <p:nvPr/>
        </p:nvSpPr>
        <p:spPr bwMode="auto">
          <a:xfrm>
            <a:off x="1143000" y="3794125"/>
            <a:ext cx="14144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only see</a:t>
            </a:r>
          </a:p>
          <a:p>
            <a:r>
              <a:rPr lang="en-US" sz="1800">
                <a:solidFill>
                  <a:srgbClr val="FF0000"/>
                </a:solidFill>
              </a:rPr>
              <a:t>my incoming</a:t>
            </a:r>
          </a:p>
          <a:p>
            <a:r>
              <a:rPr lang="en-US" sz="1800">
                <a:solidFill>
                  <a:srgbClr val="FF0000"/>
                </a:solidFill>
              </a:rPr>
              <a:t>messages</a:t>
            </a:r>
          </a:p>
        </p:txBody>
      </p:sp>
      <p:cxnSp>
        <p:nvCxnSpPr>
          <p:cNvPr id="46089" name="Straight Arrow Connector 65"/>
          <p:cNvCxnSpPr>
            <a:cxnSpLocks noChangeShapeType="1"/>
          </p:cNvCxnSpPr>
          <p:nvPr/>
        </p:nvCxnSpPr>
        <p:spPr bwMode="auto">
          <a:xfrm flipH="1" flipV="1">
            <a:off x="1524000" y="3182938"/>
            <a:ext cx="609600" cy="15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</p:spPr>
      </p:cxn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465138" y="838200"/>
            <a:ext cx="21478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Count the soldiers</a:t>
            </a:r>
          </a:p>
        </p:txBody>
      </p:sp>
      <p:sp>
        <p:nvSpPr>
          <p:cNvPr id="50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F331E70-EBA0-47B9-B7C5-B8698D8D4D3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  <p:sp>
        <p:nvSpPr>
          <p:cNvPr id="170014" name="AutoShape 30"/>
          <p:cNvSpPr>
            <a:spLocks noChangeArrowheads="1"/>
          </p:cNvSpPr>
          <p:nvPr/>
        </p:nvSpPr>
        <p:spPr bwMode="auto">
          <a:xfrm>
            <a:off x="4724400" y="1057275"/>
            <a:ext cx="2362200" cy="1676400"/>
          </a:xfrm>
          <a:prstGeom prst="cloudCallout">
            <a:avLst>
              <a:gd name="adj1" fmla="val -69556"/>
              <a:gd name="adj2" fmla="val 67708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Belief:</a:t>
            </a:r>
            <a:br>
              <a:rPr lang="en-US" sz="1800" dirty="0">
                <a:latin typeface="+mn-lt"/>
                <a:cs typeface="+mn-cs"/>
              </a:rPr>
            </a:br>
            <a:r>
              <a:rPr lang="en-US" sz="1800" dirty="0">
                <a:latin typeface="+mn-lt"/>
                <a:cs typeface="+mn-cs"/>
              </a:rPr>
              <a:t>Must be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2 + 1 + 3 = 6 of us</a:t>
            </a:r>
          </a:p>
        </p:txBody>
      </p:sp>
      <p:grpSp>
        <p:nvGrpSpPr>
          <p:cNvPr id="46094" name="Group 47"/>
          <p:cNvGrpSpPr>
            <a:grpSpLocks/>
          </p:cNvGrpSpPr>
          <p:nvPr/>
        </p:nvGrpSpPr>
        <p:grpSpPr bwMode="auto">
          <a:xfrm>
            <a:off x="5094288" y="1930400"/>
            <a:ext cx="812800" cy="304800"/>
            <a:chOff x="3224" y="1216"/>
            <a:chExt cx="512" cy="192"/>
          </a:xfrm>
        </p:grpSpPr>
        <p:sp>
          <p:nvSpPr>
            <p:cNvPr id="46100" name="Text Box 34"/>
            <p:cNvSpPr txBox="1">
              <a:spLocks noChangeArrowheads="1"/>
            </p:cNvSpPr>
            <p:nvPr/>
          </p:nvSpPr>
          <p:spPr bwMode="auto">
            <a:xfrm>
              <a:off x="3224" y="1216"/>
              <a:ext cx="9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</a:p>
          </p:txBody>
        </p:sp>
        <p:sp>
          <p:nvSpPr>
            <p:cNvPr id="46101" name="Text Box 45"/>
            <p:cNvSpPr txBox="1">
              <a:spLocks noChangeArrowheads="1"/>
            </p:cNvSpPr>
            <p:nvPr/>
          </p:nvSpPr>
          <p:spPr bwMode="auto">
            <a:xfrm>
              <a:off x="3640" y="1216"/>
              <a:ext cx="9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2" name="Text Box 46"/>
            <p:cNvSpPr txBox="1">
              <a:spLocks noChangeArrowheads="1"/>
            </p:cNvSpPr>
            <p:nvPr/>
          </p:nvSpPr>
          <p:spPr bwMode="auto">
            <a:xfrm>
              <a:off x="3440" y="1216"/>
              <a:ext cx="96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cs typeface="+mn-cs"/>
                </a:rPr>
                <a:t>1</a:t>
              </a:r>
            </a:p>
          </p:txBody>
        </p:sp>
      </p:grpSp>
      <p:sp>
        <p:nvSpPr>
          <p:cNvPr id="3" name="AutoShape 30"/>
          <p:cNvSpPr>
            <a:spLocks noChangeArrowheads="1"/>
          </p:cNvSpPr>
          <p:nvPr/>
        </p:nvSpPr>
        <p:spPr bwMode="auto">
          <a:xfrm>
            <a:off x="3186113" y="1038225"/>
            <a:ext cx="2362200" cy="1676400"/>
          </a:xfrm>
          <a:prstGeom prst="cloudCallout">
            <a:avLst>
              <a:gd name="adj1" fmla="val -82995"/>
              <a:gd name="adj2" fmla="val 66477"/>
            </a:avLst>
          </a:prstGeom>
          <a:solidFill>
            <a:srgbClr val="FED46C"/>
          </a:solidFill>
          <a:ln w="9525">
            <a:solidFill>
              <a:srgbClr val="C58D01"/>
            </a:solidFill>
            <a:round/>
            <a:headEnd/>
            <a:tailEnd/>
          </a:ln>
        </p:spPr>
        <p:txBody>
          <a:bodyPr/>
          <a:lstStyle/>
          <a:p>
            <a:r>
              <a:rPr lang="en-US" sz="1800"/>
              <a:t>Belief:</a:t>
            </a:r>
            <a:br>
              <a:rPr lang="en-US" sz="1800"/>
            </a:br>
            <a:r>
              <a:rPr lang="en-US" sz="1800"/>
              <a:t>Must be</a:t>
            </a:r>
          </a:p>
          <a:p>
            <a:r>
              <a:rPr lang="en-US" sz="1800"/>
              <a:t>1 + 1 + 4 = 6 of us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536950" y="1892300"/>
            <a:ext cx="812800" cy="274638"/>
            <a:chOff x="3224" y="1216"/>
            <a:chExt cx="512" cy="173"/>
          </a:xfrm>
        </p:grpSpPr>
        <p:sp>
          <p:nvSpPr>
            <p:cNvPr id="46097" name="Text Box 34"/>
            <p:cNvSpPr txBox="1">
              <a:spLocks noChangeArrowheads="1"/>
            </p:cNvSpPr>
            <p:nvPr/>
          </p:nvSpPr>
          <p:spPr bwMode="auto">
            <a:xfrm>
              <a:off x="3224" y="1216"/>
              <a:ext cx="9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46098" name="Text Box 45"/>
            <p:cNvSpPr txBox="1">
              <a:spLocks noChangeArrowheads="1"/>
            </p:cNvSpPr>
            <p:nvPr/>
          </p:nvSpPr>
          <p:spPr bwMode="auto">
            <a:xfrm>
              <a:off x="3640" y="1216"/>
              <a:ext cx="9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4</a:t>
              </a:r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>
              <a:off x="3440" y="1216"/>
              <a:ext cx="96" cy="1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48"/>
          <p:cNvGrpSpPr>
            <a:grpSpLocks/>
          </p:cNvGrpSpPr>
          <p:nvPr/>
        </p:nvGrpSpPr>
        <p:grpSpPr bwMode="auto">
          <a:xfrm>
            <a:off x="990600" y="1190625"/>
            <a:ext cx="7142163" cy="4829175"/>
            <a:chOff x="624" y="750"/>
            <a:chExt cx="4499" cy="3042"/>
          </a:xfrm>
        </p:grpSpPr>
        <p:sp>
          <p:nvSpPr>
            <p:cNvPr id="48143" name="Oval 5"/>
            <p:cNvSpPr>
              <a:spLocks noChangeArrowheads="1"/>
            </p:cNvSpPr>
            <p:nvPr/>
          </p:nvSpPr>
          <p:spPr bwMode="auto">
            <a:xfrm>
              <a:off x="868" y="135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44" name="Oval 5"/>
            <p:cNvSpPr>
              <a:spLocks noChangeArrowheads="1"/>
            </p:cNvSpPr>
            <p:nvPr/>
          </p:nvSpPr>
          <p:spPr bwMode="auto">
            <a:xfrm>
              <a:off x="1396" y="165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45" name="Oval 5"/>
            <p:cNvSpPr>
              <a:spLocks noChangeArrowheads="1"/>
            </p:cNvSpPr>
            <p:nvPr/>
          </p:nvSpPr>
          <p:spPr bwMode="auto">
            <a:xfrm>
              <a:off x="1766" y="82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46" name="Oval 5"/>
            <p:cNvSpPr>
              <a:spLocks noChangeArrowheads="1"/>
            </p:cNvSpPr>
            <p:nvPr/>
          </p:nvSpPr>
          <p:spPr bwMode="auto">
            <a:xfrm>
              <a:off x="2718" y="117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47" name="Oval 5"/>
            <p:cNvSpPr>
              <a:spLocks noChangeArrowheads="1"/>
            </p:cNvSpPr>
            <p:nvPr/>
          </p:nvSpPr>
          <p:spPr bwMode="auto">
            <a:xfrm>
              <a:off x="3282" y="183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48" name="Oval 5"/>
            <p:cNvSpPr>
              <a:spLocks noChangeArrowheads="1"/>
            </p:cNvSpPr>
            <p:nvPr/>
          </p:nvSpPr>
          <p:spPr bwMode="auto">
            <a:xfrm>
              <a:off x="3864" y="134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49" name="Oval 5"/>
            <p:cNvSpPr>
              <a:spLocks noChangeArrowheads="1"/>
            </p:cNvSpPr>
            <p:nvPr/>
          </p:nvSpPr>
          <p:spPr bwMode="auto">
            <a:xfrm>
              <a:off x="4246" y="89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0" name="Oval 5"/>
            <p:cNvSpPr>
              <a:spLocks noChangeArrowheads="1"/>
            </p:cNvSpPr>
            <p:nvPr/>
          </p:nvSpPr>
          <p:spPr bwMode="auto">
            <a:xfrm>
              <a:off x="4757" y="148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1" name="Oval 5"/>
            <p:cNvSpPr>
              <a:spLocks noChangeArrowheads="1"/>
            </p:cNvSpPr>
            <p:nvPr/>
          </p:nvSpPr>
          <p:spPr bwMode="auto">
            <a:xfrm>
              <a:off x="3511" y="249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2" name="Oval 5"/>
            <p:cNvSpPr>
              <a:spLocks noChangeArrowheads="1"/>
            </p:cNvSpPr>
            <p:nvPr/>
          </p:nvSpPr>
          <p:spPr bwMode="auto">
            <a:xfrm>
              <a:off x="3870" y="3089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3" name="Oval 5"/>
            <p:cNvSpPr>
              <a:spLocks noChangeArrowheads="1"/>
            </p:cNvSpPr>
            <p:nvPr/>
          </p:nvSpPr>
          <p:spPr bwMode="auto">
            <a:xfrm>
              <a:off x="2682" y="2778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4" name="Oval 5"/>
            <p:cNvSpPr>
              <a:spLocks noChangeArrowheads="1"/>
            </p:cNvSpPr>
            <p:nvPr/>
          </p:nvSpPr>
          <p:spPr bwMode="auto">
            <a:xfrm>
              <a:off x="1301" y="246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5" name="Oval 5"/>
            <p:cNvSpPr>
              <a:spLocks noChangeArrowheads="1"/>
            </p:cNvSpPr>
            <p:nvPr/>
          </p:nvSpPr>
          <p:spPr bwMode="auto">
            <a:xfrm>
              <a:off x="931" y="284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6" name="Oval 5"/>
            <p:cNvSpPr>
              <a:spLocks noChangeArrowheads="1"/>
            </p:cNvSpPr>
            <p:nvPr/>
          </p:nvSpPr>
          <p:spPr bwMode="auto">
            <a:xfrm>
              <a:off x="1507" y="319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48157" name="Picture 3" descr="soldiers-tre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4" y="750"/>
              <a:ext cx="4499" cy="3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58" name="Rectangle 15"/>
            <p:cNvSpPr>
              <a:spLocks noChangeArrowheads="1"/>
            </p:cNvSpPr>
            <p:nvPr/>
          </p:nvSpPr>
          <p:spPr bwMode="auto">
            <a:xfrm>
              <a:off x="2640" y="331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59" name="Rectangle 16"/>
            <p:cNvSpPr>
              <a:spLocks noChangeArrowheads="1"/>
            </p:cNvSpPr>
            <p:nvPr/>
          </p:nvSpPr>
          <p:spPr bwMode="auto">
            <a:xfrm>
              <a:off x="3648" y="1920"/>
              <a:ext cx="7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160" name="Freeform 85"/>
            <p:cNvSpPr>
              <a:spLocks noChangeArrowheads="1"/>
            </p:cNvSpPr>
            <p:nvPr/>
          </p:nvSpPr>
          <p:spPr bwMode="auto">
            <a:xfrm rot="3451082" flipV="1">
              <a:off x="3018" y="1632"/>
              <a:ext cx="672" cy="768"/>
            </a:xfrm>
            <a:custGeom>
              <a:avLst/>
              <a:gdLst>
                <a:gd name="T0" fmla="*/ 0 w 1298089"/>
                <a:gd name="T1" fmla="*/ 0 h 1253266"/>
                <a:gd name="T2" fmla="*/ 0 w 1298089"/>
                <a:gd name="T3" fmla="*/ 0 h 1253266"/>
                <a:gd name="T4" fmla="*/ 0 w 1298089"/>
                <a:gd name="T5" fmla="*/ 0 h 1253266"/>
                <a:gd name="T6" fmla="*/ 0 w 1298089"/>
                <a:gd name="T7" fmla="*/ 0 h 1253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8089"/>
                <a:gd name="T13" fmla="*/ 0 h 1253266"/>
                <a:gd name="T14" fmla="*/ 1298089 w 1298089"/>
                <a:gd name="T15" fmla="*/ 1253266 h 1253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8089" h="1253266">
                  <a:moveTo>
                    <a:pt x="98611" y="53788"/>
                  </a:moveTo>
                  <a:cubicBezTo>
                    <a:pt x="49305" y="474233"/>
                    <a:pt x="0" y="894678"/>
                    <a:pt x="173915" y="1065007"/>
                  </a:cubicBezTo>
                  <a:cubicBezTo>
                    <a:pt x="347830" y="1235336"/>
                    <a:pt x="986117" y="1253266"/>
                    <a:pt x="1142103" y="1075765"/>
                  </a:cubicBezTo>
                  <a:cubicBezTo>
                    <a:pt x="1298089" y="898264"/>
                    <a:pt x="1203959" y="449132"/>
                    <a:pt x="1109830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eaVert" wrap="none"/>
            <a:lstStyle/>
            <a:p>
              <a:endParaRPr lang="en-US"/>
            </a:p>
          </p:txBody>
        </p:sp>
      </p:grpSp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Great Ideas in ML: Message Passing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H="1" flipV="1">
            <a:off x="5334000" y="3505200"/>
            <a:ext cx="24765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4724400" y="2514600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5486400" y="24384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AutoShape 37"/>
          <p:cNvSpPr>
            <a:spLocks noChangeArrowheads="1"/>
          </p:cNvSpPr>
          <p:nvPr/>
        </p:nvSpPr>
        <p:spPr bwMode="auto">
          <a:xfrm>
            <a:off x="3581400" y="2667000"/>
            <a:ext cx="1143000" cy="396875"/>
          </a:xfrm>
          <a:prstGeom prst="wedgeRoundRectCallout">
            <a:avLst>
              <a:gd name="adj1" fmla="val 20278"/>
              <a:gd name="adj2" fmla="val -137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7 here</a:t>
            </a:r>
          </a:p>
        </p:txBody>
      </p:sp>
      <p:sp>
        <p:nvSpPr>
          <p:cNvPr id="30758" name="AutoShape 38"/>
          <p:cNvSpPr>
            <a:spLocks noChangeArrowheads="1"/>
          </p:cNvSpPr>
          <p:nvPr/>
        </p:nvSpPr>
        <p:spPr bwMode="auto">
          <a:xfrm>
            <a:off x="5105400" y="1905000"/>
            <a:ext cx="1143000" cy="396875"/>
          </a:xfrm>
          <a:prstGeom prst="wedgeRoundRectCallout">
            <a:avLst>
              <a:gd name="adj1" fmla="val 44028"/>
              <a:gd name="adj2" fmla="val 71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30759" name="AutoShape 39"/>
          <p:cNvSpPr>
            <a:spLocks noChangeArrowheads="1"/>
          </p:cNvSpPr>
          <p:nvPr/>
        </p:nvSpPr>
        <p:spPr bwMode="auto">
          <a:xfrm>
            <a:off x="3810000" y="3641725"/>
            <a:ext cx="1371600" cy="625475"/>
          </a:xfrm>
          <a:prstGeom prst="wedgeRoundRectCallout">
            <a:avLst>
              <a:gd name="adj1" fmla="val 52431"/>
              <a:gd name="adj2" fmla="val -997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11 here</a:t>
            </a:r>
          </a:p>
          <a:p>
            <a:pPr>
              <a:lnSpc>
                <a:spcPct val="80000"/>
              </a:lnSpc>
            </a:pPr>
            <a:r>
              <a:rPr lang="en-US" sz="1800"/>
              <a:t>(= 7+3+1)</a:t>
            </a:r>
          </a:p>
        </p:txBody>
      </p:sp>
      <p:grpSp>
        <p:nvGrpSpPr>
          <p:cNvPr id="30763" name="Group 43"/>
          <p:cNvGrpSpPr>
            <a:grpSpLocks/>
          </p:cNvGrpSpPr>
          <p:nvPr/>
        </p:nvGrpSpPr>
        <p:grpSpPr bwMode="auto">
          <a:xfrm>
            <a:off x="5683250" y="2971800"/>
            <a:ext cx="1239838" cy="342900"/>
            <a:chOff x="3580" y="1872"/>
            <a:chExt cx="781" cy="216"/>
          </a:xfrm>
        </p:grpSpPr>
        <p:sp>
          <p:nvSpPr>
            <p:cNvPr id="48141" name="Line 35"/>
            <p:cNvSpPr>
              <a:spLocks noChangeShapeType="1"/>
            </p:cNvSpPr>
            <p:nvPr/>
          </p:nvSpPr>
          <p:spPr bwMode="auto">
            <a:xfrm>
              <a:off x="3580" y="1957"/>
              <a:ext cx="216" cy="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2" name="Rectangle 36"/>
            <p:cNvSpPr>
              <a:spLocks noChangeArrowheads="1"/>
            </p:cNvSpPr>
            <p:nvPr/>
          </p:nvSpPr>
          <p:spPr bwMode="auto">
            <a:xfrm flipV="1">
              <a:off x="3792" y="1872"/>
              <a:ext cx="569" cy="216"/>
            </a:xfrm>
            <a:prstGeom prst="rect">
              <a:avLst/>
            </a:prstGeom>
            <a:solidFill>
              <a:srgbClr val="FFDE8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>
              <a:spAutoFit/>
            </a:bodyPr>
            <a:lstStyle/>
            <a:p>
              <a:r>
                <a:rPr lang="en-US" sz="1800"/>
                <a:t>1 of me</a:t>
              </a:r>
            </a:p>
          </p:txBody>
        </p:sp>
      </p:grp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465138" y="838200"/>
            <a:ext cx="5900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Each soldier receives reports from all branches of tree</a:t>
            </a:r>
          </a:p>
        </p:txBody>
      </p:sp>
      <p:sp>
        <p:nvSpPr>
          <p:cNvPr id="36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801E31-7293-41DF-B9F5-676767BAB80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4" grpId="0" animBg="1"/>
      <p:bldP spid="30754" grpId="1" animBg="1"/>
      <p:bldP spid="30754" grpId="2" animBg="1"/>
      <p:bldP spid="30755" grpId="0" animBg="1"/>
      <p:bldP spid="30756" grpId="0" animBg="1"/>
      <p:bldP spid="30757" grpId="0" animBg="1"/>
      <p:bldP spid="30758" grpId="0" animBg="1"/>
      <p:bldP spid="307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/>
          </p:cNvGrpSpPr>
          <p:nvPr/>
        </p:nvGrpSpPr>
        <p:grpSpPr bwMode="auto">
          <a:xfrm>
            <a:off x="990600" y="1190625"/>
            <a:ext cx="7142163" cy="4829175"/>
            <a:chOff x="624" y="750"/>
            <a:chExt cx="4499" cy="3042"/>
          </a:xfrm>
        </p:grpSpPr>
        <p:sp>
          <p:nvSpPr>
            <p:cNvPr id="50188" name="Oval 5"/>
            <p:cNvSpPr>
              <a:spLocks noChangeArrowheads="1"/>
            </p:cNvSpPr>
            <p:nvPr/>
          </p:nvSpPr>
          <p:spPr bwMode="auto">
            <a:xfrm>
              <a:off x="868" y="135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89" name="Oval 5"/>
            <p:cNvSpPr>
              <a:spLocks noChangeArrowheads="1"/>
            </p:cNvSpPr>
            <p:nvPr/>
          </p:nvSpPr>
          <p:spPr bwMode="auto">
            <a:xfrm>
              <a:off x="1396" y="165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0" name="Oval 5"/>
            <p:cNvSpPr>
              <a:spLocks noChangeArrowheads="1"/>
            </p:cNvSpPr>
            <p:nvPr/>
          </p:nvSpPr>
          <p:spPr bwMode="auto">
            <a:xfrm>
              <a:off x="1766" y="82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1" name="Oval 5"/>
            <p:cNvSpPr>
              <a:spLocks noChangeArrowheads="1"/>
            </p:cNvSpPr>
            <p:nvPr/>
          </p:nvSpPr>
          <p:spPr bwMode="auto">
            <a:xfrm>
              <a:off x="2718" y="117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2" name="Oval 5"/>
            <p:cNvSpPr>
              <a:spLocks noChangeArrowheads="1"/>
            </p:cNvSpPr>
            <p:nvPr/>
          </p:nvSpPr>
          <p:spPr bwMode="auto">
            <a:xfrm>
              <a:off x="3282" y="183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3" name="Oval 5"/>
            <p:cNvSpPr>
              <a:spLocks noChangeArrowheads="1"/>
            </p:cNvSpPr>
            <p:nvPr/>
          </p:nvSpPr>
          <p:spPr bwMode="auto">
            <a:xfrm>
              <a:off x="3864" y="134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4" name="Oval 5"/>
            <p:cNvSpPr>
              <a:spLocks noChangeArrowheads="1"/>
            </p:cNvSpPr>
            <p:nvPr/>
          </p:nvSpPr>
          <p:spPr bwMode="auto">
            <a:xfrm>
              <a:off x="4246" y="89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5" name="Oval 5"/>
            <p:cNvSpPr>
              <a:spLocks noChangeArrowheads="1"/>
            </p:cNvSpPr>
            <p:nvPr/>
          </p:nvSpPr>
          <p:spPr bwMode="auto">
            <a:xfrm>
              <a:off x="4757" y="148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6" name="Oval 5"/>
            <p:cNvSpPr>
              <a:spLocks noChangeArrowheads="1"/>
            </p:cNvSpPr>
            <p:nvPr/>
          </p:nvSpPr>
          <p:spPr bwMode="auto">
            <a:xfrm>
              <a:off x="3511" y="249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7" name="Oval 5"/>
            <p:cNvSpPr>
              <a:spLocks noChangeArrowheads="1"/>
            </p:cNvSpPr>
            <p:nvPr/>
          </p:nvSpPr>
          <p:spPr bwMode="auto">
            <a:xfrm>
              <a:off x="3870" y="3089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8" name="Oval 5"/>
            <p:cNvSpPr>
              <a:spLocks noChangeArrowheads="1"/>
            </p:cNvSpPr>
            <p:nvPr/>
          </p:nvSpPr>
          <p:spPr bwMode="auto">
            <a:xfrm>
              <a:off x="2682" y="2778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199" name="Oval 5"/>
            <p:cNvSpPr>
              <a:spLocks noChangeArrowheads="1"/>
            </p:cNvSpPr>
            <p:nvPr/>
          </p:nvSpPr>
          <p:spPr bwMode="auto">
            <a:xfrm>
              <a:off x="1301" y="246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200" name="Oval 5"/>
            <p:cNvSpPr>
              <a:spLocks noChangeArrowheads="1"/>
            </p:cNvSpPr>
            <p:nvPr/>
          </p:nvSpPr>
          <p:spPr bwMode="auto">
            <a:xfrm>
              <a:off x="931" y="284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201" name="Oval 5"/>
            <p:cNvSpPr>
              <a:spLocks noChangeArrowheads="1"/>
            </p:cNvSpPr>
            <p:nvPr/>
          </p:nvSpPr>
          <p:spPr bwMode="auto">
            <a:xfrm>
              <a:off x="1507" y="319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50202" name="Picture 3" descr="soldiers-tre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4" y="750"/>
              <a:ext cx="4499" cy="3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3" name="Rectangle 18"/>
            <p:cNvSpPr>
              <a:spLocks noChangeArrowheads="1"/>
            </p:cNvSpPr>
            <p:nvPr/>
          </p:nvSpPr>
          <p:spPr bwMode="auto">
            <a:xfrm>
              <a:off x="2640" y="331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204" name="Rectangle 19"/>
            <p:cNvSpPr>
              <a:spLocks noChangeArrowheads="1"/>
            </p:cNvSpPr>
            <p:nvPr/>
          </p:nvSpPr>
          <p:spPr bwMode="auto">
            <a:xfrm>
              <a:off x="3648" y="1920"/>
              <a:ext cx="7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205" name="Freeform 85"/>
            <p:cNvSpPr>
              <a:spLocks noChangeArrowheads="1"/>
            </p:cNvSpPr>
            <p:nvPr/>
          </p:nvSpPr>
          <p:spPr bwMode="auto">
            <a:xfrm rot="3451082" flipV="1">
              <a:off x="3018" y="1632"/>
              <a:ext cx="672" cy="768"/>
            </a:xfrm>
            <a:custGeom>
              <a:avLst/>
              <a:gdLst>
                <a:gd name="T0" fmla="*/ 0 w 1298089"/>
                <a:gd name="T1" fmla="*/ 0 h 1253266"/>
                <a:gd name="T2" fmla="*/ 0 w 1298089"/>
                <a:gd name="T3" fmla="*/ 0 h 1253266"/>
                <a:gd name="T4" fmla="*/ 0 w 1298089"/>
                <a:gd name="T5" fmla="*/ 0 h 1253266"/>
                <a:gd name="T6" fmla="*/ 0 w 1298089"/>
                <a:gd name="T7" fmla="*/ 0 h 1253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8089"/>
                <a:gd name="T13" fmla="*/ 0 h 1253266"/>
                <a:gd name="T14" fmla="*/ 1298089 w 1298089"/>
                <a:gd name="T15" fmla="*/ 1253266 h 1253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8089" h="1253266">
                  <a:moveTo>
                    <a:pt x="98611" y="53788"/>
                  </a:moveTo>
                  <a:cubicBezTo>
                    <a:pt x="49305" y="474233"/>
                    <a:pt x="0" y="894678"/>
                    <a:pt x="173915" y="1065007"/>
                  </a:cubicBezTo>
                  <a:cubicBezTo>
                    <a:pt x="347830" y="1235336"/>
                    <a:pt x="986117" y="1253266"/>
                    <a:pt x="1142103" y="1075765"/>
                  </a:cubicBezTo>
                  <a:cubicBezTo>
                    <a:pt x="1298089" y="898264"/>
                    <a:pt x="1203959" y="449132"/>
                    <a:pt x="1109830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eaVert" wrap="none"/>
            <a:lstStyle/>
            <a:p>
              <a:endParaRPr lang="en-US"/>
            </a:p>
          </p:txBody>
        </p:sp>
      </p:grpSp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cs typeface="Arial" charset="0"/>
              </a:rPr>
              <a:t>Great Ideas in ML: Message Passing</a:t>
            </a:r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4692650" y="2613025"/>
            <a:ext cx="393700" cy="45402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H="1" flipV="1">
            <a:off x="5410200" y="3500438"/>
            <a:ext cx="198438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 flipH="1">
            <a:off x="5486400" y="245745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55" name="AutoShape 27"/>
          <p:cNvSpPr>
            <a:spLocks noChangeArrowheads="1"/>
          </p:cNvSpPr>
          <p:nvPr/>
        </p:nvSpPr>
        <p:spPr bwMode="auto">
          <a:xfrm>
            <a:off x="4343400" y="3886200"/>
            <a:ext cx="1143000" cy="396875"/>
          </a:xfrm>
          <a:prstGeom prst="wedgeRoundRectCallout">
            <a:avLst>
              <a:gd name="adj1" fmla="val 60972"/>
              <a:gd name="adj2" fmla="val 60000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176156" name="AutoShape 28"/>
          <p:cNvSpPr>
            <a:spLocks noChangeArrowheads="1"/>
          </p:cNvSpPr>
          <p:nvPr/>
        </p:nvSpPr>
        <p:spPr bwMode="auto">
          <a:xfrm>
            <a:off x="5105400" y="1905000"/>
            <a:ext cx="1143000" cy="396875"/>
          </a:xfrm>
          <a:prstGeom prst="wedgeRoundRectCallout">
            <a:avLst>
              <a:gd name="adj1" fmla="val 44028"/>
              <a:gd name="adj2" fmla="val 71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176157" name="AutoShape 29"/>
          <p:cNvSpPr>
            <a:spLocks noChangeArrowheads="1"/>
          </p:cNvSpPr>
          <p:nvPr/>
        </p:nvSpPr>
        <p:spPr bwMode="auto">
          <a:xfrm>
            <a:off x="3276600" y="2819400"/>
            <a:ext cx="1371600" cy="625475"/>
          </a:xfrm>
          <a:prstGeom prst="wedgeRoundRectCallout">
            <a:avLst>
              <a:gd name="adj1" fmla="val 90625"/>
              <a:gd name="adj2" fmla="val 25634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7 here</a:t>
            </a:r>
          </a:p>
          <a:p>
            <a:pPr>
              <a:lnSpc>
                <a:spcPct val="80000"/>
              </a:lnSpc>
            </a:pPr>
            <a:r>
              <a:rPr lang="en-US" sz="1800"/>
              <a:t>(= 3+3+1)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465138" y="838200"/>
            <a:ext cx="5900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Each soldier receives reports from all branches of tree</a:t>
            </a:r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1CDA4DA-A2E1-4A93-81DF-299D860C15F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2" grpId="0" animBg="1"/>
      <p:bldP spid="176152" grpId="1" animBg="1"/>
      <p:bldP spid="176152" grpId="2" animBg="1"/>
      <p:bldP spid="176153" grpId="0" animBg="1"/>
      <p:bldP spid="176154" grpId="0" animBg="1"/>
      <p:bldP spid="176155" grpId="0" animBg="1"/>
      <p:bldP spid="176156" grpId="0" animBg="1"/>
      <p:bldP spid="1761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2"/>
          <p:cNvGrpSpPr>
            <a:grpSpLocks/>
          </p:cNvGrpSpPr>
          <p:nvPr/>
        </p:nvGrpSpPr>
        <p:grpSpPr bwMode="auto">
          <a:xfrm>
            <a:off x="990600" y="1190625"/>
            <a:ext cx="7142163" cy="4829175"/>
            <a:chOff x="624" y="750"/>
            <a:chExt cx="4499" cy="3042"/>
          </a:xfrm>
        </p:grpSpPr>
        <p:sp>
          <p:nvSpPr>
            <p:cNvPr id="52236" name="Oval 5"/>
            <p:cNvSpPr>
              <a:spLocks noChangeArrowheads="1"/>
            </p:cNvSpPr>
            <p:nvPr/>
          </p:nvSpPr>
          <p:spPr bwMode="auto">
            <a:xfrm>
              <a:off x="868" y="135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37" name="Oval 5"/>
            <p:cNvSpPr>
              <a:spLocks noChangeArrowheads="1"/>
            </p:cNvSpPr>
            <p:nvPr/>
          </p:nvSpPr>
          <p:spPr bwMode="auto">
            <a:xfrm>
              <a:off x="1396" y="165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38" name="Oval 5"/>
            <p:cNvSpPr>
              <a:spLocks noChangeArrowheads="1"/>
            </p:cNvSpPr>
            <p:nvPr/>
          </p:nvSpPr>
          <p:spPr bwMode="auto">
            <a:xfrm>
              <a:off x="1766" y="82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39" name="Oval 5"/>
            <p:cNvSpPr>
              <a:spLocks noChangeArrowheads="1"/>
            </p:cNvSpPr>
            <p:nvPr/>
          </p:nvSpPr>
          <p:spPr bwMode="auto">
            <a:xfrm>
              <a:off x="2718" y="117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0" name="Oval 5"/>
            <p:cNvSpPr>
              <a:spLocks noChangeArrowheads="1"/>
            </p:cNvSpPr>
            <p:nvPr/>
          </p:nvSpPr>
          <p:spPr bwMode="auto">
            <a:xfrm>
              <a:off x="3282" y="183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1" name="Oval 5"/>
            <p:cNvSpPr>
              <a:spLocks noChangeArrowheads="1"/>
            </p:cNvSpPr>
            <p:nvPr/>
          </p:nvSpPr>
          <p:spPr bwMode="auto">
            <a:xfrm>
              <a:off x="3864" y="134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2" name="Oval 5"/>
            <p:cNvSpPr>
              <a:spLocks noChangeArrowheads="1"/>
            </p:cNvSpPr>
            <p:nvPr/>
          </p:nvSpPr>
          <p:spPr bwMode="auto">
            <a:xfrm>
              <a:off x="4246" y="89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3" name="Oval 5"/>
            <p:cNvSpPr>
              <a:spLocks noChangeArrowheads="1"/>
            </p:cNvSpPr>
            <p:nvPr/>
          </p:nvSpPr>
          <p:spPr bwMode="auto">
            <a:xfrm>
              <a:off x="4757" y="148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4" name="Oval 5"/>
            <p:cNvSpPr>
              <a:spLocks noChangeArrowheads="1"/>
            </p:cNvSpPr>
            <p:nvPr/>
          </p:nvSpPr>
          <p:spPr bwMode="auto">
            <a:xfrm>
              <a:off x="3511" y="249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5" name="Oval 5"/>
            <p:cNvSpPr>
              <a:spLocks noChangeArrowheads="1"/>
            </p:cNvSpPr>
            <p:nvPr/>
          </p:nvSpPr>
          <p:spPr bwMode="auto">
            <a:xfrm>
              <a:off x="3870" y="3089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6" name="Oval 5"/>
            <p:cNvSpPr>
              <a:spLocks noChangeArrowheads="1"/>
            </p:cNvSpPr>
            <p:nvPr/>
          </p:nvSpPr>
          <p:spPr bwMode="auto">
            <a:xfrm>
              <a:off x="2682" y="2778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7" name="Oval 5"/>
            <p:cNvSpPr>
              <a:spLocks noChangeArrowheads="1"/>
            </p:cNvSpPr>
            <p:nvPr/>
          </p:nvSpPr>
          <p:spPr bwMode="auto">
            <a:xfrm>
              <a:off x="1301" y="246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8" name="Oval 5"/>
            <p:cNvSpPr>
              <a:spLocks noChangeArrowheads="1"/>
            </p:cNvSpPr>
            <p:nvPr/>
          </p:nvSpPr>
          <p:spPr bwMode="auto">
            <a:xfrm>
              <a:off x="931" y="284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49" name="Oval 5"/>
            <p:cNvSpPr>
              <a:spLocks noChangeArrowheads="1"/>
            </p:cNvSpPr>
            <p:nvPr/>
          </p:nvSpPr>
          <p:spPr bwMode="auto">
            <a:xfrm>
              <a:off x="1507" y="319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52250" name="Picture 3" descr="soldiers-tre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4" y="750"/>
              <a:ext cx="4499" cy="3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51" name="Rectangle 18"/>
            <p:cNvSpPr>
              <a:spLocks noChangeArrowheads="1"/>
            </p:cNvSpPr>
            <p:nvPr/>
          </p:nvSpPr>
          <p:spPr bwMode="auto">
            <a:xfrm>
              <a:off x="2640" y="331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52" name="Rectangle 19"/>
            <p:cNvSpPr>
              <a:spLocks noChangeArrowheads="1"/>
            </p:cNvSpPr>
            <p:nvPr/>
          </p:nvSpPr>
          <p:spPr bwMode="auto">
            <a:xfrm>
              <a:off x="3648" y="1920"/>
              <a:ext cx="7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2253" name="Freeform 85"/>
            <p:cNvSpPr>
              <a:spLocks noChangeArrowheads="1"/>
            </p:cNvSpPr>
            <p:nvPr/>
          </p:nvSpPr>
          <p:spPr bwMode="auto">
            <a:xfrm rot="3451082" flipV="1">
              <a:off x="3018" y="1632"/>
              <a:ext cx="672" cy="768"/>
            </a:xfrm>
            <a:custGeom>
              <a:avLst/>
              <a:gdLst>
                <a:gd name="T0" fmla="*/ 0 w 1298089"/>
                <a:gd name="T1" fmla="*/ 0 h 1253266"/>
                <a:gd name="T2" fmla="*/ 0 w 1298089"/>
                <a:gd name="T3" fmla="*/ 0 h 1253266"/>
                <a:gd name="T4" fmla="*/ 0 w 1298089"/>
                <a:gd name="T5" fmla="*/ 0 h 1253266"/>
                <a:gd name="T6" fmla="*/ 0 w 1298089"/>
                <a:gd name="T7" fmla="*/ 0 h 1253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8089"/>
                <a:gd name="T13" fmla="*/ 0 h 1253266"/>
                <a:gd name="T14" fmla="*/ 1298089 w 1298089"/>
                <a:gd name="T15" fmla="*/ 1253266 h 1253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8089" h="1253266">
                  <a:moveTo>
                    <a:pt x="98611" y="53788"/>
                  </a:moveTo>
                  <a:cubicBezTo>
                    <a:pt x="49305" y="474233"/>
                    <a:pt x="0" y="894678"/>
                    <a:pt x="173915" y="1065007"/>
                  </a:cubicBezTo>
                  <a:cubicBezTo>
                    <a:pt x="347830" y="1235336"/>
                    <a:pt x="986117" y="1253266"/>
                    <a:pt x="1142103" y="1075765"/>
                  </a:cubicBezTo>
                  <a:cubicBezTo>
                    <a:pt x="1298089" y="898264"/>
                    <a:pt x="1203959" y="449132"/>
                    <a:pt x="1109830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eaVert" wrap="none"/>
            <a:lstStyle/>
            <a:p>
              <a:endParaRPr lang="en-US"/>
            </a:p>
          </p:txBody>
        </p:sp>
      </p:grpSp>
      <p:sp>
        <p:nvSpPr>
          <p:cNvPr id="174101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Great Ideas in ML: Message Passing</a:t>
            </a: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 flipH="1">
            <a:off x="5581650" y="2430463"/>
            <a:ext cx="495300" cy="3508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4724400" y="2514600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06" name="Line 26"/>
          <p:cNvSpPr>
            <a:spLocks noChangeShapeType="1"/>
          </p:cNvSpPr>
          <p:nvPr/>
        </p:nvSpPr>
        <p:spPr bwMode="auto">
          <a:xfrm flipH="1" flipV="1">
            <a:off x="5410200" y="3505200"/>
            <a:ext cx="228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07" name="AutoShape 27"/>
          <p:cNvSpPr>
            <a:spLocks noChangeArrowheads="1"/>
          </p:cNvSpPr>
          <p:nvPr/>
        </p:nvSpPr>
        <p:spPr bwMode="auto">
          <a:xfrm>
            <a:off x="3581400" y="2667000"/>
            <a:ext cx="1143000" cy="396875"/>
          </a:xfrm>
          <a:prstGeom prst="wedgeRoundRectCallout">
            <a:avLst>
              <a:gd name="adj1" fmla="val 20278"/>
              <a:gd name="adj2" fmla="val -137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7 here</a:t>
            </a:r>
          </a:p>
        </p:txBody>
      </p:sp>
      <p:sp>
        <p:nvSpPr>
          <p:cNvPr id="174108" name="AutoShape 28"/>
          <p:cNvSpPr>
            <a:spLocks noChangeArrowheads="1"/>
          </p:cNvSpPr>
          <p:nvPr/>
        </p:nvSpPr>
        <p:spPr bwMode="auto">
          <a:xfrm>
            <a:off x="4267200" y="3810000"/>
            <a:ext cx="1143000" cy="396875"/>
          </a:xfrm>
          <a:prstGeom prst="wedgeRoundRectCallout">
            <a:avLst>
              <a:gd name="adj1" fmla="val 65278"/>
              <a:gd name="adj2" fmla="val 73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174109" name="AutoShape 29"/>
          <p:cNvSpPr>
            <a:spLocks noChangeArrowheads="1"/>
          </p:cNvSpPr>
          <p:nvPr/>
        </p:nvSpPr>
        <p:spPr bwMode="auto">
          <a:xfrm>
            <a:off x="4876800" y="1584325"/>
            <a:ext cx="1371600" cy="625475"/>
          </a:xfrm>
          <a:prstGeom prst="wedgeRoundRectCallout">
            <a:avLst>
              <a:gd name="adj1" fmla="val -12963"/>
              <a:gd name="adj2" fmla="val 160153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11 here</a:t>
            </a:r>
          </a:p>
          <a:p>
            <a:pPr>
              <a:lnSpc>
                <a:spcPct val="80000"/>
              </a:lnSpc>
            </a:pPr>
            <a:r>
              <a:rPr lang="en-US" sz="1800"/>
              <a:t>(= 7+3+1)</a:t>
            </a:r>
          </a:p>
        </p:txBody>
      </p:sp>
      <p:sp>
        <p:nvSpPr>
          <p:cNvPr id="52233" name="Rectangle 12"/>
          <p:cNvSpPr>
            <a:spLocks noChangeArrowheads="1"/>
          </p:cNvSpPr>
          <p:nvPr/>
        </p:nvSpPr>
        <p:spPr bwMode="auto">
          <a:xfrm>
            <a:off x="465138" y="838200"/>
            <a:ext cx="5900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Each soldier receives reports from all branches of tree</a:t>
            </a:r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5FE4896-BF2A-49C6-8631-135D484A747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4" grpId="0" animBg="1"/>
      <p:bldP spid="174104" grpId="1" animBg="1"/>
      <p:bldP spid="174104" grpId="2" animBg="1"/>
      <p:bldP spid="174105" grpId="0" animBg="1"/>
      <p:bldP spid="174106" grpId="0" animBg="1"/>
      <p:bldP spid="174107" grpId="0" animBg="1"/>
      <p:bldP spid="174108" grpId="0" animBg="1"/>
      <p:bldP spid="174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2"/>
          <p:cNvGrpSpPr>
            <a:grpSpLocks/>
          </p:cNvGrpSpPr>
          <p:nvPr/>
        </p:nvGrpSpPr>
        <p:grpSpPr bwMode="auto">
          <a:xfrm>
            <a:off x="990600" y="1190625"/>
            <a:ext cx="7142163" cy="4829175"/>
            <a:chOff x="624" y="750"/>
            <a:chExt cx="4499" cy="3042"/>
          </a:xfrm>
        </p:grpSpPr>
        <p:sp>
          <p:nvSpPr>
            <p:cNvPr id="54285" name="Oval 5"/>
            <p:cNvSpPr>
              <a:spLocks noChangeArrowheads="1"/>
            </p:cNvSpPr>
            <p:nvPr/>
          </p:nvSpPr>
          <p:spPr bwMode="auto">
            <a:xfrm>
              <a:off x="868" y="135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86" name="Oval 5"/>
            <p:cNvSpPr>
              <a:spLocks noChangeArrowheads="1"/>
            </p:cNvSpPr>
            <p:nvPr/>
          </p:nvSpPr>
          <p:spPr bwMode="auto">
            <a:xfrm>
              <a:off x="1396" y="165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87" name="Oval 5"/>
            <p:cNvSpPr>
              <a:spLocks noChangeArrowheads="1"/>
            </p:cNvSpPr>
            <p:nvPr/>
          </p:nvSpPr>
          <p:spPr bwMode="auto">
            <a:xfrm>
              <a:off x="1766" y="82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88" name="Oval 5"/>
            <p:cNvSpPr>
              <a:spLocks noChangeArrowheads="1"/>
            </p:cNvSpPr>
            <p:nvPr/>
          </p:nvSpPr>
          <p:spPr bwMode="auto">
            <a:xfrm>
              <a:off x="2718" y="117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89" name="Oval 5"/>
            <p:cNvSpPr>
              <a:spLocks noChangeArrowheads="1"/>
            </p:cNvSpPr>
            <p:nvPr/>
          </p:nvSpPr>
          <p:spPr bwMode="auto">
            <a:xfrm>
              <a:off x="3282" y="183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0" name="Oval 5"/>
            <p:cNvSpPr>
              <a:spLocks noChangeArrowheads="1"/>
            </p:cNvSpPr>
            <p:nvPr/>
          </p:nvSpPr>
          <p:spPr bwMode="auto">
            <a:xfrm>
              <a:off x="3864" y="134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1" name="Oval 5"/>
            <p:cNvSpPr>
              <a:spLocks noChangeArrowheads="1"/>
            </p:cNvSpPr>
            <p:nvPr/>
          </p:nvSpPr>
          <p:spPr bwMode="auto">
            <a:xfrm>
              <a:off x="4246" y="89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2" name="Oval 5"/>
            <p:cNvSpPr>
              <a:spLocks noChangeArrowheads="1"/>
            </p:cNvSpPr>
            <p:nvPr/>
          </p:nvSpPr>
          <p:spPr bwMode="auto">
            <a:xfrm>
              <a:off x="4757" y="148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3" name="Oval 5"/>
            <p:cNvSpPr>
              <a:spLocks noChangeArrowheads="1"/>
            </p:cNvSpPr>
            <p:nvPr/>
          </p:nvSpPr>
          <p:spPr bwMode="auto">
            <a:xfrm>
              <a:off x="3511" y="249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4" name="Oval 5"/>
            <p:cNvSpPr>
              <a:spLocks noChangeArrowheads="1"/>
            </p:cNvSpPr>
            <p:nvPr/>
          </p:nvSpPr>
          <p:spPr bwMode="auto">
            <a:xfrm>
              <a:off x="3870" y="3089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5" name="Oval 5"/>
            <p:cNvSpPr>
              <a:spLocks noChangeArrowheads="1"/>
            </p:cNvSpPr>
            <p:nvPr/>
          </p:nvSpPr>
          <p:spPr bwMode="auto">
            <a:xfrm>
              <a:off x="2682" y="2778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6" name="Oval 5"/>
            <p:cNvSpPr>
              <a:spLocks noChangeArrowheads="1"/>
            </p:cNvSpPr>
            <p:nvPr/>
          </p:nvSpPr>
          <p:spPr bwMode="auto">
            <a:xfrm>
              <a:off x="1301" y="246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7" name="Oval 5"/>
            <p:cNvSpPr>
              <a:spLocks noChangeArrowheads="1"/>
            </p:cNvSpPr>
            <p:nvPr/>
          </p:nvSpPr>
          <p:spPr bwMode="auto">
            <a:xfrm>
              <a:off x="931" y="284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298" name="Oval 5"/>
            <p:cNvSpPr>
              <a:spLocks noChangeArrowheads="1"/>
            </p:cNvSpPr>
            <p:nvPr/>
          </p:nvSpPr>
          <p:spPr bwMode="auto">
            <a:xfrm>
              <a:off x="1507" y="319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54299" name="Picture 3" descr="soldiers-tre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4" y="750"/>
              <a:ext cx="4499" cy="3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00" name="Rectangle 18"/>
            <p:cNvSpPr>
              <a:spLocks noChangeArrowheads="1"/>
            </p:cNvSpPr>
            <p:nvPr/>
          </p:nvSpPr>
          <p:spPr bwMode="auto">
            <a:xfrm>
              <a:off x="2640" y="331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301" name="Rectangle 19"/>
            <p:cNvSpPr>
              <a:spLocks noChangeArrowheads="1"/>
            </p:cNvSpPr>
            <p:nvPr/>
          </p:nvSpPr>
          <p:spPr bwMode="auto">
            <a:xfrm>
              <a:off x="3648" y="1920"/>
              <a:ext cx="7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4302" name="Freeform 85"/>
            <p:cNvSpPr>
              <a:spLocks noChangeArrowheads="1"/>
            </p:cNvSpPr>
            <p:nvPr/>
          </p:nvSpPr>
          <p:spPr bwMode="auto">
            <a:xfrm rot="3451082" flipV="1">
              <a:off x="3018" y="1632"/>
              <a:ext cx="672" cy="768"/>
            </a:xfrm>
            <a:custGeom>
              <a:avLst/>
              <a:gdLst>
                <a:gd name="T0" fmla="*/ 0 w 1298089"/>
                <a:gd name="T1" fmla="*/ 0 h 1253266"/>
                <a:gd name="T2" fmla="*/ 0 w 1298089"/>
                <a:gd name="T3" fmla="*/ 0 h 1253266"/>
                <a:gd name="T4" fmla="*/ 0 w 1298089"/>
                <a:gd name="T5" fmla="*/ 0 h 1253266"/>
                <a:gd name="T6" fmla="*/ 0 w 1298089"/>
                <a:gd name="T7" fmla="*/ 0 h 1253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8089"/>
                <a:gd name="T13" fmla="*/ 0 h 1253266"/>
                <a:gd name="T14" fmla="*/ 1298089 w 1298089"/>
                <a:gd name="T15" fmla="*/ 1253266 h 1253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8089" h="1253266">
                  <a:moveTo>
                    <a:pt x="98611" y="53788"/>
                  </a:moveTo>
                  <a:cubicBezTo>
                    <a:pt x="49305" y="474233"/>
                    <a:pt x="0" y="894678"/>
                    <a:pt x="173915" y="1065007"/>
                  </a:cubicBezTo>
                  <a:cubicBezTo>
                    <a:pt x="347830" y="1235336"/>
                    <a:pt x="986117" y="1253266"/>
                    <a:pt x="1142103" y="1075765"/>
                  </a:cubicBezTo>
                  <a:cubicBezTo>
                    <a:pt x="1298089" y="898264"/>
                    <a:pt x="1203959" y="449132"/>
                    <a:pt x="1109830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eaVert" wrap="none"/>
            <a:lstStyle/>
            <a:p>
              <a:endParaRPr lang="en-US"/>
            </a:p>
          </p:txBody>
        </p:sp>
      </p:grpSp>
      <p:sp>
        <p:nvSpPr>
          <p:cNvPr id="178197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Great Ideas in ML: Message Passing</a:t>
            </a:r>
          </a:p>
        </p:txBody>
      </p:sp>
      <p:sp>
        <p:nvSpPr>
          <p:cNvPr id="178201" name="Line 25"/>
          <p:cNvSpPr>
            <a:spLocks noChangeShapeType="1"/>
          </p:cNvSpPr>
          <p:nvPr/>
        </p:nvSpPr>
        <p:spPr bwMode="auto">
          <a:xfrm>
            <a:off x="4724400" y="2514600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 flipH="1" flipV="1">
            <a:off x="5410200" y="3505200"/>
            <a:ext cx="228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3" name="AutoShape 27"/>
          <p:cNvSpPr>
            <a:spLocks noChangeArrowheads="1"/>
          </p:cNvSpPr>
          <p:nvPr/>
        </p:nvSpPr>
        <p:spPr bwMode="auto">
          <a:xfrm>
            <a:off x="3581400" y="2667000"/>
            <a:ext cx="1143000" cy="396875"/>
          </a:xfrm>
          <a:prstGeom prst="wedgeRoundRectCallout">
            <a:avLst>
              <a:gd name="adj1" fmla="val 20278"/>
              <a:gd name="adj2" fmla="val -137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7 here</a:t>
            </a:r>
          </a:p>
        </p:txBody>
      </p:sp>
      <p:sp>
        <p:nvSpPr>
          <p:cNvPr id="178204" name="AutoShape 28"/>
          <p:cNvSpPr>
            <a:spLocks noChangeArrowheads="1"/>
          </p:cNvSpPr>
          <p:nvPr/>
        </p:nvSpPr>
        <p:spPr bwMode="auto">
          <a:xfrm>
            <a:off x="4267200" y="3810000"/>
            <a:ext cx="1143000" cy="396875"/>
          </a:xfrm>
          <a:prstGeom prst="wedgeRoundRectCallout">
            <a:avLst>
              <a:gd name="adj1" fmla="val 65278"/>
              <a:gd name="adj2" fmla="val 73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178206" name="Line 30"/>
          <p:cNvSpPr>
            <a:spLocks noChangeShapeType="1"/>
          </p:cNvSpPr>
          <p:nvPr/>
        </p:nvSpPr>
        <p:spPr bwMode="auto">
          <a:xfrm flipH="1">
            <a:off x="5486400" y="24384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7" name="AutoShape 31"/>
          <p:cNvSpPr>
            <a:spLocks noChangeArrowheads="1"/>
          </p:cNvSpPr>
          <p:nvPr/>
        </p:nvSpPr>
        <p:spPr bwMode="auto">
          <a:xfrm>
            <a:off x="5105400" y="1905000"/>
            <a:ext cx="1143000" cy="396875"/>
          </a:xfrm>
          <a:prstGeom prst="wedgeRoundRectCallout">
            <a:avLst>
              <a:gd name="adj1" fmla="val 44028"/>
              <a:gd name="adj2" fmla="val 71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178209" name="AutoShape 33"/>
          <p:cNvSpPr>
            <a:spLocks noChangeArrowheads="1"/>
          </p:cNvSpPr>
          <p:nvPr/>
        </p:nvSpPr>
        <p:spPr bwMode="auto">
          <a:xfrm>
            <a:off x="6248400" y="2971800"/>
            <a:ext cx="2362200" cy="1295400"/>
          </a:xfrm>
          <a:prstGeom prst="cloudCallout">
            <a:avLst>
              <a:gd name="adj1" fmla="val -71102"/>
              <a:gd name="adj2" fmla="val -33088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+mn-lt"/>
                <a:cs typeface="+mn-cs"/>
              </a:rPr>
              <a:t>Belief: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+mn-lt"/>
                <a:cs typeface="+mn-cs"/>
              </a:rPr>
              <a:t>Must be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+mn-lt"/>
                <a:cs typeface="+mn-cs"/>
              </a:rPr>
              <a:t>14 of us</a:t>
            </a:r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465138" y="838200"/>
            <a:ext cx="5900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Each soldier receives reports from all branches of tree</a:t>
            </a:r>
          </a:p>
        </p:txBody>
      </p:sp>
      <p:sp>
        <p:nvSpPr>
          <p:cNvPr id="3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FD6462F-26F6-4380-93E5-7F1E67D1B8B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2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8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1" grpId="0" animBg="1"/>
      <p:bldP spid="178202" grpId="0" animBg="1"/>
      <p:bldP spid="178203" grpId="0" animBg="1"/>
      <p:bldP spid="178204" grpId="0" animBg="1"/>
      <p:bldP spid="178206" grpId="0" animBg="1"/>
      <p:bldP spid="178207" grpId="0" animBg="1"/>
      <p:bldP spid="178209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45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Great Ideas in ML: Message Passing</a:t>
            </a:r>
          </a:p>
        </p:txBody>
      </p:sp>
      <p:sp>
        <p:nvSpPr>
          <p:cNvPr id="56322" name="Rectangle 12"/>
          <p:cNvSpPr>
            <a:spLocks noChangeArrowheads="1"/>
          </p:cNvSpPr>
          <p:nvPr/>
        </p:nvSpPr>
        <p:spPr bwMode="auto">
          <a:xfrm>
            <a:off x="465138" y="838200"/>
            <a:ext cx="5900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>
                <a:solidFill>
                  <a:schemeClr val="tx2"/>
                </a:solidFill>
                <a:latin typeface="Garamond" pitchFamily="18" charset="0"/>
              </a:rPr>
              <a:t>Each soldier receives reports from all branches of tree</a:t>
            </a:r>
          </a:p>
        </p:txBody>
      </p:sp>
      <p:grpSp>
        <p:nvGrpSpPr>
          <p:cNvPr id="56323" name="Group 2"/>
          <p:cNvGrpSpPr>
            <a:grpSpLocks/>
          </p:cNvGrpSpPr>
          <p:nvPr/>
        </p:nvGrpSpPr>
        <p:grpSpPr bwMode="auto">
          <a:xfrm>
            <a:off x="990600" y="1190625"/>
            <a:ext cx="7142163" cy="4829175"/>
            <a:chOff x="624" y="750"/>
            <a:chExt cx="4499" cy="3042"/>
          </a:xfrm>
        </p:grpSpPr>
        <p:sp>
          <p:nvSpPr>
            <p:cNvPr id="56335" name="Oval 5"/>
            <p:cNvSpPr>
              <a:spLocks noChangeArrowheads="1"/>
            </p:cNvSpPr>
            <p:nvPr/>
          </p:nvSpPr>
          <p:spPr bwMode="auto">
            <a:xfrm>
              <a:off x="868" y="135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36" name="Oval 5"/>
            <p:cNvSpPr>
              <a:spLocks noChangeArrowheads="1"/>
            </p:cNvSpPr>
            <p:nvPr/>
          </p:nvSpPr>
          <p:spPr bwMode="auto">
            <a:xfrm>
              <a:off x="1396" y="165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37" name="Oval 5"/>
            <p:cNvSpPr>
              <a:spLocks noChangeArrowheads="1"/>
            </p:cNvSpPr>
            <p:nvPr/>
          </p:nvSpPr>
          <p:spPr bwMode="auto">
            <a:xfrm>
              <a:off x="1766" y="82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38" name="Oval 5"/>
            <p:cNvSpPr>
              <a:spLocks noChangeArrowheads="1"/>
            </p:cNvSpPr>
            <p:nvPr/>
          </p:nvSpPr>
          <p:spPr bwMode="auto">
            <a:xfrm>
              <a:off x="2718" y="117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39" name="Oval 5"/>
            <p:cNvSpPr>
              <a:spLocks noChangeArrowheads="1"/>
            </p:cNvSpPr>
            <p:nvPr/>
          </p:nvSpPr>
          <p:spPr bwMode="auto">
            <a:xfrm>
              <a:off x="3282" y="183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0" name="Oval 5"/>
            <p:cNvSpPr>
              <a:spLocks noChangeArrowheads="1"/>
            </p:cNvSpPr>
            <p:nvPr/>
          </p:nvSpPr>
          <p:spPr bwMode="auto">
            <a:xfrm>
              <a:off x="3864" y="1344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1" name="Oval 5"/>
            <p:cNvSpPr>
              <a:spLocks noChangeArrowheads="1"/>
            </p:cNvSpPr>
            <p:nvPr/>
          </p:nvSpPr>
          <p:spPr bwMode="auto">
            <a:xfrm>
              <a:off x="4246" y="891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2" name="Oval 5"/>
            <p:cNvSpPr>
              <a:spLocks noChangeArrowheads="1"/>
            </p:cNvSpPr>
            <p:nvPr/>
          </p:nvSpPr>
          <p:spPr bwMode="auto">
            <a:xfrm>
              <a:off x="4757" y="148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3" name="Oval 5"/>
            <p:cNvSpPr>
              <a:spLocks noChangeArrowheads="1"/>
            </p:cNvSpPr>
            <p:nvPr/>
          </p:nvSpPr>
          <p:spPr bwMode="auto">
            <a:xfrm>
              <a:off x="3511" y="2496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4" name="Oval 5"/>
            <p:cNvSpPr>
              <a:spLocks noChangeArrowheads="1"/>
            </p:cNvSpPr>
            <p:nvPr/>
          </p:nvSpPr>
          <p:spPr bwMode="auto">
            <a:xfrm>
              <a:off x="3870" y="3089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5" name="Oval 5"/>
            <p:cNvSpPr>
              <a:spLocks noChangeArrowheads="1"/>
            </p:cNvSpPr>
            <p:nvPr/>
          </p:nvSpPr>
          <p:spPr bwMode="auto">
            <a:xfrm>
              <a:off x="2682" y="2778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6" name="Oval 5"/>
            <p:cNvSpPr>
              <a:spLocks noChangeArrowheads="1"/>
            </p:cNvSpPr>
            <p:nvPr/>
          </p:nvSpPr>
          <p:spPr bwMode="auto">
            <a:xfrm>
              <a:off x="1301" y="2460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7" name="Oval 5"/>
            <p:cNvSpPr>
              <a:spLocks noChangeArrowheads="1"/>
            </p:cNvSpPr>
            <p:nvPr/>
          </p:nvSpPr>
          <p:spPr bwMode="auto">
            <a:xfrm>
              <a:off x="931" y="2842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48" name="Oval 5"/>
            <p:cNvSpPr>
              <a:spLocks noChangeArrowheads="1"/>
            </p:cNvSpPr>
            <p:nvPr/>
          </p:nvSpPr>
          <p:spPr bwMode="auto">
            <a:xfrm>
              <a:off x="1507" y="3195"/>
              <a:ext cx="284" cy="2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56349" name="Picture 3" descr="soldiers-tre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4" y="750"/>
              <a:ext cx="4499" cy="3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50" name="Rectangle 18"/>
            <p:cNvSpPr>
              <a:spLocks noChangeArrowheads="1"/>
            </p:cNvSpPr>
            <p:nvPr/>
          </p:nvSpPr>
          <p:spPr bwMode="auto">
            <a:xfrm>
              <a:off x="2640" y="331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51" name="Rectangle 19"/>
            <p:cNvSpPr>
              <a:spLocks noChangeArrowheads="1"/>
            </p:cNvSpPr>
            <p:nvPr/>
          </p:nvSpPr>
          <p:spPr bwMode="auto">
            <a:xfrm>
              <a:off x="3648" y="1920"/>
              <a:ext cx="7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6352" name="Freeform 85"/>
            <p:cNvSpPr>
              <a:spLocks noChangeArrowheads="1"/>
            </p:cNvSpPr>
            <p:nvPr/>
          </p:nvSpPr>
          <p:spPr bwMode="auto">
            <a:xfrm rot="3451082" flipV="1">
              <a:off x="3018" y="1632"/>
              <a:ext cx="672" cy="768"/>
            </a:xfrm>
            <a:custGeom>
              <a:avLst/>
              <a:gdLst>
                <a:gd name="T0" fmla="*/ 0 w 1298089"/>
                <a:gd name="T1" fmla="*/ 0 h 1253266"/>
                <a:gd name="T2" fmla="*/ 0 w 1298089"/>
                <a:gd name="T3" fmla="*/ 0 h 1253266"/>
                <a:gd name="T4" fmla="*/ 0 w 1298089"/>
                <a:gd name="T5" fmla="*/ 0 h 1253266"/>
                <a:gd name="T6" fmla="*/ 0 w 1298089"/>
                <a:gd name="T7" fmla="*/ 0 h 1253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8089"/>
                <a:gd name="T13" fmla="*/ 0 h 1253266"/>
                <a:gd name="T14" fmla="*/ 1298089 w 1298089"/>
                <a:gd name="T15" fmla="*/ 1253266 h 1253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8089" h="1253266">
                  <a:moveTo>
                    <a:pt x="98611" y="53788"/>
                  </a:moveTo>
                  <a:cubicBezTo>
                    <a:pt x="49305" y="474233"/>
                    <a:pt x="0" y="894678"/>
                    <a:pt x="173915" y="1065007"/>
                  </a:cubicBezTo>
                  <a:cubicBezTo>
                    <a:pt x="347830" y="1235336"/>
                    <a:pt x="986117" y="1253266"/>
                    <a:pt x="1142103" y="1075765"/>
                  </a:cubicBezTo>
                  <a:cubicBezTo>
                    <a:pt x="1298089" y="898264"/>
                    <a:pt x="1203959" y="449132"/>
                    <a:pt x="1109830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eaVert" wrap="none"/>
            <a:lstStyle/>
            <a:p>
              <a:endParaRPr lang="en-US"/>
            </a:p>
          </p:txBody>
        </p:sp>
      </p:grpSp>
      <p:sp>
        <p:nvSpPr>
          <p:cNvPr id="56324" name="Line 24"/>
          <p:cNvSpPr>
            <a:spLocks noChangeShapeType="1"/>
          </p:cNvSpPr>
          <p:nvPr/>
        </p:nvSpPr>
        <p:spPr bwMode="auto">
          <a:xfrm>
            <a:off x="4724400" y="2514600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25"/>
          <p:cNvSpPr>
            <a:spLocks noChangeShapeType="1"/>
          </p:cNvSpPr>
          <p:nvPr/>
        </p:nvSpPr>
        <p:spPr bwMode="auto">
          <a:xfrm flipH="1" flipV="1">
            <a:off x="5410200" y="3505200"/>
            <a:ext cx="228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AutoShape 26"/>
          <p:cNvSpPr>
            <a:spLocks noChangeArrowheads="1"/>
          </p:cNvSpPr>
          <p:nvPr/>
        </p:nvSpPr>
        <p:spPr bwMode="auto">
          <a:xfrm>
            <a:off x="3581400" y="2667000"/>
            <a:ext cx="1143000" cy="396875"/>
          </a:xfrm>
          <a:prstGeom prst="wedgeRoundRectCallout">
            <a:avLst>
              <a:gd name="adj1" fmla="val 20278"/>
              <a:gd name="adj2" fmla="val -137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7 here</a:t>
            </a:r>
          </a:p>
        </p:txBody>
      </p:sp>
      <p:sp>
        <p:nvSpPr>
          <p:cNvPr id="56327" name="AutoShape 27"/>
          <p:cNvSpPr>
            <a:spLocks noChangeArrowheads="1"/>
          </p:cNvSpPr>
          <p:nvPr/>
        </p:nvSpPr>
        <p:spPr bwMode="auto">
          <a:xfrm>
            <a:off x="4267200" y="3810000"/>
            <a:ext cx="1143000" cy="396875"/>
          </a:xfrm>
          <a:prstGeom prst="wedgeRoundRectCallout">
            <a:avLst>
              <a:gd name="adj1" fmla="val 65278"/>
              <a:gd name="adj2" fmla="val 73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56328" name="Line 28"/>
          <p:cNvSpPr>
            <a:spLocks noChangeShapeType="1"/>
          </p:cNvSpPr>
          <p:nvPr/>
        </p:nvSpPr>
        <p:spPr bwMode="auto">
          <a:xfrm flipH="1">
            <a:off x="5486400" y="24384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AutoShape 29"/>
          <p:cNvSpPr>
            <a:spLocks noChangeArrowheads="1"/>
          </p:cNvSpPr>
          <p:nvPr/>
        </p:nvSpPr>
        <p:spPr bwMode="auto">
          <a:xfrm>
            <a:off x="5105400" y="1905000"/>
            <a:ext cx="1143000" cy="396875"/>
          </a:xfrm>
          <a:prstGeom prst="wedgeRoundRectCallout">
            <a:avLst>
              <a:gd name="adj1" fmla="val 44028"/>
              <a:gd name="adj2" fmla="val 7160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3 here</a:t>
            </a:r>
          </a:p>
        </p:txBody>
      </p:sp>
      <p:sp>
        <p:nvSpPr>
          <p:cNvPr id="180254" name="AutoShape 30"/>
          <p:cNvSpPr>
            <a:spLocks noChangeArrowheads="1"/>
          </p:cNvSpPr>
          <p:nvPr/>
        </p:nvSpPr>
        <p:spPr bwMode="auto">
          <a:xfrm>
            <a:off x="6248400" y="2971800"/>
            <a:ext cx="2362200" cy="1295400"/>
          </a:xfrm>
          <a:prstGeom prst="cloudCallout">
            <a:avLst>
              <a:gd name="adj1" fmla="val -71102"/>
              <a:gd name="adj2" fmla="val -33088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+mn-lt"/>
                <a:cs typeface="+mn-cs"/>
              </a:rPr>
              <a:t>Belief:</a:t>
            </a:r>
            <a:br>
              <a:rPr lang="en-US" sz="1800">
                <a:latin typeface="+mn-lt"/>
                <a:cs typeface="+mn-cs"/>
              </a:rPr>
            </a:br>
            <a:r>
              <a:rPr lang="en-US" sz="1800">
                <a:latin typeface="+mn-lt"/>
                <a:cs typeface="+mn-cs"/>
              </a:rPr>
              <a:t>Must be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+mn-lt"/>
                <a:cs typeface="+mn-cs"/>
              </a:rPr>
              <a:t>14 of us</a:t>
            </a:r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 flipV="1">
            <a:off x="2971800" y="5267325"/>
            <a:ext cx="3065463" cy="12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257" name="Text Box 33"/>
          <p:cNvSpPr txBox="1">
            <a:spLocks noChangeArrowheads="1"/>
          </p:cNvSpPr>
          <p:nvPr/>
        </p:nvSpPr>
        <p:spPr bwMode="auto">
          <a:xfrm rot="-139922">
            <a:off x="3271838" y="5421313"/>
            <a:ext cx="2828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99FF"/>
                </a:solidFill>
              </a:rPr>
              <a:t>wouldn't work correctly</a:t>
            </a:r>
            <a:br>
              <a:rPr lang="en-US" sz="1800">
                <a:solidFill>
                  <a:srgbClr val="6699FF"/>
                </a:solidFill>
              </a:rPr>
            </a:br>
            <a:r>
              <a:rPr lang="en-US" sz="1800">
                <a:solidFill>
                  <a:srgbClr val="6699FF"/>
                </a:solidFill>
              </a:rPr>
              <a:t>with a 'loopy' (cyclic) graph</a:t>
            </a:r>
          </a:p>
        </p:txBody>
      </p:sp>
      <p:sp>
        <p:nvSpPr>
          <p:cNvPr id="36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3DE5E4-67D5-423B-AE3E-EA1A4726FC7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cs typeface="+mn-cs"/>
              </a:rPr>
              <a:t>adapted from MacKay (2003) textbook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6" grpId="0" animBg="1"/>
      <p:bldP spid="1802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Message Passing in Belief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95CC9D-C088-47AC-81E5-D52F92214F9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8371" name="Oval 165"/>
          <p:cNvSpPr>
            <a:spLocks noChangeArrowheads="1"/>
          </p:cNvSpPr>
          <p:nvPr/>
        </p:nvSpPr>
        <p:spPr bwMode="auto">
          <a:xfrm flipH="1">
            <a:off x="2082800" y="2973388"/>
            <a:ext cx="1155700" cy="11303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58372" name="Oval 163"/>
          <p:cNvSpPr>
            <a:spLocks noChangeArrowheads="1"/>
          </p:cNvSpPr>
          <p:nvPr/>
        </p:nvSpPr>
        <p:spPr bwMode="auto">
          <a:xfrm flipH="1">
            <a:off x="6972300" y="2627313"/>
            <a:ext cx="514350" cy="517525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en-US" sz="1600" i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58373" name="Straight Connector 51"/>
          <p:cNvCxnSpPr>
            <a:cxnSpLocks noChangeShapeType="1"/>
          </p:cNvCxnSpPr>
          <p:nvPr/>
        </p:nvCxnSpPr>
        <p:spPr bwMode="auto">
          <a:xfrm flipH="1">
            <a:off x="3252788" y="3538538"/>
            <a:ext cx="2562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4" name="Rectangle 60"/>
          <p:cNvSpPr>
            <a:spLocks noChangeArrowheads="1"/>
          </p:cNvSpPr>
          <p:nvPr/>
        </p:nvSpPr>
        <p:spPr bwMode="auto">
          <a:xfrm flipH="1">
            <a:off x="5815013" y="3216275"/>
            <a:ext cx="652462" cy="65246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l-GR" sz="36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Ψ</a:t>
            </a:r>
          </a:p>
        </p:txBody>
      </p:sp>
      <p:cxnSp>
        <p:nvCxnSpPr>
          <p:cNvPr id="58375" name="Straight Connector 77"/>
          <p:cNvCxnSpPr>
            <a:cxnSpLocks noChangeShapeType="1"/>
            <a:stCxn id="58376" idx="0"/>
          </p:cNvCxnSpPr>
          <p:nvPr/>
        </p:nvCxnSpPr>
        <p:spPr bwMode="auto">
          <a:xfrm flipH="1" flipV="1">
            <a:off x="2662238" y="4076700"/>
            <a:ext cx="4762" cy="352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6" name="Rectangle 78"/>
          <p:cNvSpPr>
            <a:spLocks noChangeArrowheads="1"/>
          </p:cNvSpPr>
          <p:nvPr/>
        </p:nvSpPr>
        <p:spPr bwMode="auto">
          <a:xfrm flipH="1">
            <a:off x="2533650" y="4443413"/>
            <a:ext cx="265113" cy="265112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377" name="Straight Connector 46"/>
          <p:cNvCxnSpPr>
            <a:cxnSpLocks noChangeShapeType="1"/>
          </p:cNvCxnSpPr>
          <p:nvPr/>
        </p:nvCxnSpPr>
        <p:spPr bwMode="auto">
          <a:xfrm>
            <a:off x="1654175" y="3538538"/>
            <a:ext cx="422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8" name="Rectangle 47"/>
          <p:cNvSpPr>
            <a:spLocks noChangeArrowheads="1"/>
          </p:cNvSpPr>
          <p:nvPr/>
        </p:nvSpPr>
        <p:spPr bwMode="auto">
          <a:xfrm>
            <a:off x="1389063" y="3398838"/>
            <a:ext cx="265112" cy="265112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8379" name="Group 36"/>
          <p:cNvGrpSpPr>
            <a:grpSpLocks/>
          </p:cNvGrpSpPr>
          <p:nvPr/>
        </p:nvGrpSpPr>
        <p:grpSpPr bwMode="auto">
          <a:xfrm>
            <a:off x="695325" y="3187700"/>
            <a:ext cx="693738" cy="519113"/>
            <a:chOff x="419" y="1642"/>
            <a:chExt cx="437" cy="327"/>
          </a:xfrm>
        </p:grpSpPr>
        <p:sp>
          <p:nvSpPr>
            <p:cNvPr id="58433" name="Text Box 28"/>
            <p:cNvSpPr txBox="1">
              <a:spLocks noChangeArrowheads="1"/>
            </p:cNvSpPr>
            <p:nvPr/>
          </p:nvSpPr>
          <p:spPr bwMode="auto">
            <a:xfrm flipH="1">
              <a:off x="419" y="164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/>
                <a:t>…</a:t>
              </a:r>
            </a:p>
          </p:txBody>
        </p:sp>
        <p:sp>
          <p:nvSpPr>
            <p:cNvPr id="58434" name="Line 29"/>
            <p:cNvSpPr>
              <a:spLocks noChangeShapeType="1"/>
            </p:cNvSpPr>
            <p:nvPr/>
          </p:nvSpPr>
          <p:spPr bwMode="auto">
            <a:xfrm flipH="1">
              <a:off x="759" y="1855"/>
              <a:ext cx="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0" name="Line 30"/>
          <p:cNvSpPr>
            <a:spLocks noChangeShapeType="1"/>
          </p:cNvSpPr>
          <p:nvPr/>
        </p:nvSpPr>
        <p:spPr bwMode="auto">
          <a:xfrm rot="5400000" flipH="1">
            <a:off x="2609056" y="4771232"/>
            <a:ext cx="153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1" name="Text Box 31"/>
          <p:cNvSpPr txBox="1">
            <a:spLocks noChangeArrowheads="1"/>
          </p:cNvSpPr>
          <p:nvPr/>
        </p:nvSpPr>
        <p:spPr bwMode="auto">
          <a:xfrm flipH="1">
            <a:off x="2498725" y="4986338"/>
            <a:ext cx="6111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58382" name="Line 32"/>
          <p:cNvSpPr>
            <a:spLocks noChangeShapeType="1"/>
          </p:cNvSpPr>
          <p:nvPr/>
        </p:nvSpPr>
        <p:spPr bwMode="auto">
          <a:xfrm flipV="1">
            <a:off x="6467475" y="2973388"/>
            <a:ext cx="509588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Line 33"/>
          <p:cNvSpPr>
            <a:spLocks noChangeShapeType="1"/>
          </p:cNvSpPr>
          <p:nvPr/>
        </p:nvSpPr>
        <p:spPr bwMode="auto">
          <a:xfrm>
            <a:off x="6486525" y="3895725"/>
            <a:ext cx="509588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Oval 163"/>
          <p:cNvSpPr>
            <a:spLocks noChangeArrowheads="1"/>
          </p:cNvSpPr>
          <p:nvPr/>
        </p:nvSpPr>
        <p:spPr bwMode="auto">
          <a:xfrm flipH="1">
            <a:off x="6991350" y="3932238"/>
            <a:ext cx="514350" cy="517525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en-US" sz="1600" i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8385" name="Text Box 38"/>
          <p:cNvSpPr txBox="1">
            <a:spLocks noChangeArrowheads="1"/>
          </p:cNvSpPr>
          <p:nvPr/>
        </p:nvSpPr>
        <p:spPr bwMode="auto">
          <a:xfrm flipH="1">
            <a:off x="7708900" y="25177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8386" name="Line 39"/>
          <p:cNvSpPr>
            <a:spLocks noChangeShapeType="1"/>
          </p:cNvSpPr>
          <p:nvPr/>
        </p:nvSpPr>
        <p:spPr bwMode="auto">
          <a:xfrm flipH="1">
            <a:off x="7497763" y="2867025"/>
            <a:ext cx="153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7" name="Text Box 40"/>
          <p:cNvSpPr txBox="1">
            <a:spLocks noChangeArrowheads="1"/>
          </p:cNvSpPr>
          <p:nvPr/>
        </p:nvSpPr>
        <p:spPr bwMode="auto">
          <a:xfrm flipH="1">
            <a:off x="7747000" y="38227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8388" name="Line 41"/>
          <p:cNvSpPr>
            <a:spLocks noChangeShapeType="1"/>
          </p:cNvSpPr>
          <p:nvPr/>
        </p:nvSpPr>
        <p:spPr bwMode="auto">
          <a:xfrm flipH="1">
            <a:off x="7535863" y="4171950"/>
            <a:ext cx="153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3043238" y="2257425"/>
            <a:ext cx="2389187" cy="993775"/>
            <a:chOff x="1917" y="1536"/>
            <a:chExt cx="1505" cy="626"/>
          </a:xfrm>
        </p:grpSpPr>
        <p:sp>
          <p:nvSpPr>
            <p:cNvPr id="58431" name="Line 24"/>
            <p:cNvSpPr>
              <a:spLocks noChangeShapeType="1"/>
            </p:cNvSpPr>
            <p:nvPr/>
          </p:nvSpPr>
          <p:spPr bwMode="auto">
            <a:xfrm>
              <a:off x="2323" y="2162"/>
              <a:ext cx="960" cy="0"/>
            </a:xfrm>
            <a:prstGeom prst="line">
              <a:avLst/>
            </a:prstGeom>
            <a:noFill/>
            <a:ln w="38100">
              <a:solidFill>
                <a:srgbClr val="84AA33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2" name="AutoShape 44"/>
            <p:cNvSpPr>
              <a:spLocks noChangeArrowheads="1"/>
            </p:cNvSpPr>
            <p:nvPr/>
          </p:nvSpPr>
          <p:spPr bwMode="auto">
            <a:xfrm>
              <a:off x="1917" y="1536"/>
              <a:ext cx="1505" cy="491"/>
            </a:xfrm>
            <a:prstGeom prst="wedgeRoundRectCallout">
              <a:avLst>
                <a:gd name="adj1" fmla="val -44819"/>
                <a:gd name="adj2" fmla="val 70366"/>
                <a:gd name="adj3" fmla="val 16667"/>
              </a:avLst>
            </a:prstGeom>
            <a:noFill/>
            <a:ln w="9525">
              <a:solidFill>
                <a:srgbClr val="84AA33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US" sz="2000">
                  <a:solidFill>
                    <a:srgbClr val="84AA33"/>
                  </a:solidFill>
                </a:rPr>
                <a:t>My other factors think I’m a noun</a:t>
              </a:r>
            </a:p>
          </p:txBody>
        </p:sp>
      </p:grpSp>
      <p:grpSp>
        <p:nvGrpSpPr>
          <p:cNvPr id="24626" name="Group 50"/>
          <p:cNvGrpSpPr>
            <a:grpSpLocks/>
          </p:cNvGrpSpPr>
          <p:nvPr/>
        </p:nvGrpSpPr>
        <p:grpSpPr bwMode="auto">
          <a:xfrm>
            <a:off x="3500438" y="3797300"/>
            <a:ext cx="2389187" cy="1292225"/>
            <a:chOff x="2205" y="2506"/>
            <a:chExt cx="1505" cy="814"/>
          </a:xfrm>
        </p:grpSpPr>
        <p:sp>
          <p:nvSpPr>
            <p:cNvPr id="58429" name="Line 24"/>
            <p:cNvSpPr>
              <a:spLocks noChangeShapeType="1"/>
            </p:cNvSpPr>
            <p:nvPr/>
          </p:nvSpPr>
          <p:spPr bwMode="auto">
            <a:xfrm flipH="1" flipV="1">
              <a:off x="2344" y="2506"/>
              <a:ext cx="960" cy="0"/>
            </a:xfrm>
            <a:prstGeom prst="line">
              <a:avLst/>
            </a:prstGeom>
            <a:noFill/>
            <a:ln w="38100">
              <a:solidFill>
                <a:srgbClr val="84AA33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0" name="AutoShape 48"/>
            <p:cNvSpPr>
              <a:spLocks noChangeArrowheads="1"/>
            </p:cNvSpPr>
            <p:nvPr/>
          </p:nvSpPr>
          <p:spPr bwMode="auto">
            <a:xfrm flipH="1">
              <a:off x="2205" y="2641"/>
              <a:ext cx="1505" cy="679"/>
            </a:xfrm>
            <a:prstGeom prst="wedgeRoundRectCallout">
              <a:avLst>
                <a:gd name="adj1" fmla="val -45282"/>
                <a:gd name="adj2" fmla="val -72389"/>
                <a:gd name="adj3" fmla="val 16667"/>
              </a:avLst>
            </a:prstGeom>
            <a:noFill/>
            <a:ln w="9525">
              <a:solidFill>
                <a:srgbClr val="84AA33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84AA33"/>
                  </a:solidFill>
                </a:rPr>
                <a:t>But my other variables and I think you’re a verb</a:t>
              </a:r>
            </a:p>
          </p:txBody>
        </p:sp>
      </p:grpSp>
      <p:graphicFrame>
        <p:nvGraphicFramePr>
          <p:cNvPr id="42038" name="Group 54"/>
          <p:cNvGraphicFramePr>
            <a:graphicFrameLocks noGrp="1"/>
          </p:cNvGraphicFramePr>
          <p:nvPr/>
        </p:nvGraphicFramePr>
        <p:xfrm>
          <a:off x="4122738" y="1441450"/>
          <a:ext cx="533400" cy="808355"/>
        </p:xfrm>
        <a:graphic>
          <a:graphicData uri="http://schemas.openxmlformats.org/drawingml/2006/table">
            <a:tbl>
              <a:tblPr/>
              <a:tblGrid>
                <a:gridCol w="298450"/>
                <a:gridCol w="2349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51" name="Group 75"/>
          <p:cNvGraphicFramePr>
            <a:graphicFrameLocks noGrp="1"/>
          </p:cNvGraphicFramePr>
          <p:nvPr/>
        </p:nvGraphicFramePr>
        <p:xfrm>
          <a:off x="4419600" y="5076825"/>
          <a:ext cx="533400" cy="79883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  <p:sp>
        <p:nvSpPr>
          <p:cNvPr id="42040" name="Line 24"/>
          <p:cNvSpPr>
            <a:spLocks noChangeShapeType="1"/>
          </p:cNvSpPr>
          <p:nvPr/>
        </p:nvSpPr>
        <p:spPr bwMode="auto">
          <a:xfrm>
            <a:off x="1447800" y="3248025"/>
            <a:ext cx="525463" cy="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2" name="Line 24"/>
          <p:cNvSpPr>
            <a:spLocks noChangeShapeType="1"/>
          </p:cNvSpPr>
          <p:nvPr/>
        </p:nvSpPr>
        <p:spPr bwMode="auto">
          <a:xfrm rot="-5400000">
            <a:off x="2086768" y="4390232"/>
            <a:ext cx="525463" cy="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3" name="Line 24"/>
          <p:cNvSpPr>
            <a:spLocks noChangeShapeType="1"/>
          </p:cNvSpPr>
          <p:nvPr/>
        </p:nvSpPr>
        <p:spPr bwMode="auto">
          <a:xfrm flipH="1">
            <a:off x="6548438" y="3143250"/>
            <a:ext cx="423862" cy="2286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4" name="Line 24"/>
          <p:cNvSpPr>
            <a:spLocks noChangeShapeType="1"/>
          </p:cNvSpPr>
          <p:nvPr/>
        </p:nvSpPr>
        <p:spPr bwMode="auto">
          <a:xfrm flipH="1" flipV="1">
            <a:off x="6396038" y="4048125"/>
            <a:ext cx="423862" cy="2286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1503363" y="1000125"/>
            <a:ext cx="1295400" cy="1295400"/>
          </a:xfrm>
          <a:prstGeom prst="cloudCallout">
            <a:avLst>
              <a:gd name="adj1" fmla="val 17278"/>
              <a:gd name="adj2" fmla="val 94852"/>
            </a:avLst>
          </a:prstGeom>
          <a:solidFill>
            <a:srgbClr val="FED4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4205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29136"/>
              </p:ext>
            </p:extLst>
          </p:nvPr>
        </p:nvGraphicFramePr>
        <p:xfrm>
          <a:off x="1770063" y="1228725"/>
          <a:ext cx="685800" cy="822960"/>
        </p:xfrm>
        <a:graphic>
          <a:graphicData uri="http://schemas.openxmlformats.org/drawingml/2006/table">
            <a:tbl>
              <a:tblPr/>
              <a:tblGrid>
                <a:gridCol w="304800"/>
                <a:gridCol w="381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</a:tbl>
          </a:graphicData>
        </a:graphic>
      </p:graphicFrame>
      <p:sp>
        <p:nvSpPr>
          <p:cNvPr id="42056" name="Text Box 72"/>
          <p:cNvSpPr txBox="1">
            <a:spLocks noChangeArrowheads="1"/>
          </p:cNvSpPr>
          <p:nvPr/>
        </p:nvSpPr>
        <p:spPr bwMode="auto">
          <a:xfrm>
            <a:off x="230188" y="6026150"/>
            <a:ext cx="83872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2400" i="1" dirty="0">
                <a:solidFill>
                  <a:schemeClr val="folHlink"/>
                </a:solidFill>
              </a:rPr>
              <a:t>Both</a:t>
            </a:r>
            <a:r>
              <a:rPr lang="en-US" sz="2400" dirty="0">
                <a:solidFill>
                  <a:schemeClr val="folHlink"/>
                </a:solidFill>
              </a:rPr>
              <a:t> of these messages judge the possible values of variable </a:t>
            </a:r>
            <a:r>
              <a:rPr lang="en-US" sz="2400" i="1" dirty="0">
                <a:solidFill>
                  <a:schemeClr val="folHlink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defTabSz="914400"/>
            <a:r>
              <a:rPr lang="en-US" sz="2400" dirty="0">
                <a:solidFill>
                  <a:schemeClr val="folHlink"/>
                </a:solidFill>
              </a:rPr>
              <a:t>Their product = belief at </a:t>
            </a:r>
            <a:r>
              <a:rPr lang="en-US" sz="2400" i="1" dirty="0">
                <a:solidFill>
                  <a:schemeClr val="folHlink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= product of all 3 messages to </a:t>
            </a:r>
            <a:r>
              <a:rPr lang="en-US" sz="2400" i="1" dirty="0">
                <a:solidFill>
                  <a:schemeClr val="folHlink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folHlink"/>
                </a:solidFill>
              </a:rPr>
              <a:t>.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3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0" grpId="0" animBg="1"/>
      <p:bldP spid="42042" grpId="0" animBg="1"/>
      <p:bldP spid="42043" grpId="0" animBg="1"/>
      <p:bldP spid="42044" grpId="0" animBg="1"/>
      <p:bldP spid="81922" grpId="1" animBg="1"/>
      <p:bldP spid="4205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Do you want to push past the simple NLP models (logistic regression, PCFG, etc.) that we've all been using for 20 years?</a:t>
            </a:r>
          </a:p>
          <a:p>
            <a:pPr>
              <a:defRPr/>
            </a:pPr>
            <a:r>
              <a:rPr lang="en-US" dirty="0"/>
              <a:t>Then this tutorial is extremely practical for you!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/>
              <a:t>Models:</a:t>
            </a:r>
            <a:r>
              <a:rPr lang="en-US" dirty="0"/>
              <a:t> Factor graphs can express interactions among linguistic structures.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/>
              <a:t>Algorithm: </a:t>
            </a:r>
            <a:r>
              <a:rPr lang="en-US" dirty="0"/>
              <a:t>BP estimates the global effect of these interactions on each variable, using local computations.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/>
              <a:t>Intuitions: </a:t>
            </a:r>
            <a:r>
              <a:rPr lang="en-US" dirty="0"/>
              <a:t>What’s going on here?  Can we trust BP’s estimates?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/>
              <a:t>Fancier Models: </a:t>
            </a:r>
            <a:r>
              <a:rPr lang="en-US" dirty="0"/>
              <a:t>Hide a whole grammar and dynamic programming algorithm within a single factor.  BP coordinates multiple factors.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/>
              <a:t>Tweaked Algorithm: </a:t>
            </a:r>
            <a:r>
              <a:rPr lang="en-US" dirty="0"/>
              <a:t>Finish in fewer steps and make the steps faster.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/>
              <a:t>Learning: </a:t>
            </a:r>
            <a:r>
              <a:rPr lang="en-US" dirty="0"/>
              <a:t>Tune the parameters.  Approximately improve the true predictions -- or truly improve the approximate predictions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 smtClean="0"/>
              <a:t>Software: </a:t>
            </a:r>
            <a:r>
              <a:rPr lang="en-US" dirty="0" smtClean="0"/>
              <a:t>Build the model you want!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BF5F9-76E1-427E-B26B-5D509C69B3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Sum-Product Belief Propagation</a:t>
            </a: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244BB5-19BB-4595-AE8D-B29B86EED3D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59395" name="Group 15"/>
          <p:cNvGrpSpPr>
            <a:grpSpLocks/>
          </p:cNvGrpSpPr>
          <p:nvPr/>
        </p:nvGrpSpPr>
        <p:grpSpPr bwMode="auto">
          <a:xfrm>
            <a:off x="365125" y="1023938"/>
            <a:ext cx="7997825" cy="5005387"/>
            <a:chOff x="457200" y="997096"/>
            <a:chExt cx="8225709" cy="4872608"/>
          </a:xfrm>
        </p:grpSpPr>
        <p:grpSp>
          <p:nvGrpSpPr>
            <p:cNvPr id="59490" name="Group 9"/>
            <p:cNvGrpSpPr>
              <a:grpSpLocks/>
            </p:cNvGrpSpPr>
            <p:nvPr/>
          </p:nvGrpSpPr>
          <p:grpSpPr bwMode="auto">
            <a:xfrm>
              <a:off x="968571" y="1422452"/>
              <a:ext cx="7714338" cy="4447252"/>
              <a:chOff x="972462" y="1605523"/>
              <a:chExt cx="7703278" cy="477541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72137" y="1605121"/>
                <a:ext cx="3855877" cy="2387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72137" y="3993029"/>
                <a:ext cx="3855877" cy="23879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19863" y="1605121"/>
                <a:ext cx="3855877" cy="2387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19863" y="3993029"/>
                <a:ext cx="3855877" cy="23879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7200" y="1422452"/>
              <a:ext cx="511371" cy="2223626"/>
            </a:xfrm>
            <a:prstGeom prst="rect">
              <a:avLst/>
            </a:prstGeom>
            <a:noFill/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latin typeface="+mn-lt"/>
                  <a:cs typeface="+mn-cs"/>
                </a:rPr>
                <a:t>Beliefs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421" y="3646078"/>
              <a:ext cx="511371" cy="2223626"/>
            </a:xfrm>
            <a:prstGeom prst="rect">
              <a:avLst/>
            </a:prstGeom>
            <a:noFill/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latin typeface="+mn-lt"/>
                  <a:cs typeface="+mn-cs"/>
                </a:rPr>
                <a:t>Messages</a:t>
              </a:r>
            </a:p>
          </p:txBody>
        </p:sp>
        <p:sp>
          <p:nvSpPr>
            <p:cNvPr id="59493" name="TextBox 12"/>
            <p:cNvSpPr txBox="1">
              <a:spLocks noChangeArrowheads="1"/>
            </p:cNvSpPr>
            <p:nvPr/>
          </p:nvSpPr>
          <p:spPr bwMode="auto">
            <a:xfrm>
              <a:off x="968571" y="997096"/>
              <a:ext cx="3861060" cy="425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/>
                <a:t>Variables</a:t>
              </a:r>
            </a:p>
          </p:txBody>
        </p:sp>
        <p:sp>
          <p:nvSpPr>
            <p:cNvPr id="59494" name="TextBox 14"/>
            <p:cNvSpPr txBox="1">
              <a:spLocks noChangeArrowheads="1"/>
            </p:cNvSpPr>
            <p:nvPr/>
          </p:nvSpPr>
          <p:spPr bwMode="auto">
            <a:xfrm>
              <a:off x="4821849" y="997097"/>
              <a:ext cx="3861060" cy="425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/>
                <a:t>Factors</a:t>
              </a:r>
            </a:p>
          </p:txBody>
        </p:sp>
      </p:grpSp>
      <p:grpSp>
        <p:nvGrpSpPr>
          <p:cNvPr id="59396" name="Group 310"/>
          <p:cNvGrpSpPr>
            <a:grpSpLocks/>
          </p:cNvGrpSpPr>
          <p:nvPr/>
        </p:nvGrpSpPr>
        <p:grpSpPr bwMode="auto">
          <a:xfrm>
            <a:off x="4654550" y="3790950"/>
            <a:ext cx="3656013" cy="2028825"/>
            <a:chOff x="4655276" y="3790948"/>
            <a:chExt cx="3655520" cy="2028227"/>
          </a:xfrm>
        </p:grpSpPr>
        <p:sp>
          <p:nvSpPr>
            <p:cNvPr id="136" name="Oval 135"/>
            <p:cNvSpPr/>
            <p:nvPr/>
          </p:nvSpPr>
          <p:spPr>
            <a:xfrm>
              <a:off x="6237801" y="4287690"/>
              <a:ext cx="541264" cy="54911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77482" y="5404960"/>
              <a:ext cx="265076" cy="265034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38" name="Straight Connector 137"/>
            <p:cNvCxnSpPr>
              <a:stCxn id="136" idx="4"/>
              <a:endCxn id="137" idx="0"/>
            </p:cNvCxnSpPr>
            <p:nvPr/>
          </p:nvCxnSpPr>
          <p:spPr>
            <a:xfrm>
              <a:off x="6507639" y="4836803"/>
              <a:ext cx="1587" cy="56815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74" name="Group 138"/>
            <p:cNvGrpSpPr>
              <a:grpSpLocks/>
            </p:cNvGrpSpPr>
            <p:nvPr/>
          </p:nvGrpSpPr>
          <p:grpSpPr bwMode="auto">
            <a:xfrm>
              <a:off x="4655276" y="5393355"/>
              <a:ext cx="502920" cy="286902"/>
              <a:chOff x="2210686" y="5337254"/>
              <a:chExt cx="382892" cy="286902"/>
            </a:xfrm>
          </p:grpSpPr>
          <p:cxnSp>
            <p:nvCxnSpPr>
              <p:cNvPr id="152" name="Straight Connector 151"/>
              <p:cNvCxnSpPr>
                <a:stCxn id="137" idx="1"/>
              </p:cNvCxnSpPr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2210686" y="5469362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37" idx="1"/>
              </p:cNvCxnSpPr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75" name="Group 139"/>
            <p:cNvGrpSpPr>
              <a:grpSpLocks/>
            </p:cNvGrpSpPr>
            <p:nvPr/>
          </p:nvGrpSpPr>
          <p:grpSpPr bwMode="auto">
            <a:xfrm rot="10800000">
              <a:off x="7807876" y="5382492"/>
              <a:ext cx="502920" cy="286902"/>
              <a:chOff x="3345037" y="5465825"/>
              <a:chExt cx="382892" cy="286902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3345037" y="5600120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76" name="Group 140"/>
            <p:cNvGrpSpPr>
              <a:grpSpLocks/>
            </p:cNvGrpSpPr>
            <p:nvPr/>
          </p:nvGrpSpPr>
          <p:grpSpPr bwMode="auto">
            <a:xfrm rot="5400000">
              <a:off x="6247592" y="3898957"/>
              <a:ext cx="502920" cy="286902"/>
              <a:chOff x="3345037" y="5465825"/>
              <a:chExt cx="382892" cy="28690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3345037" y="5596879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Oval 141"/>
            <p:cNvSpPr/>
            <p:nvPr/>
          </p:nvSpPr>
          <p:spPr>
            <a:xfrm>
              <a:off x="5164795" y="5258953"/>
              <a:ext cx="539677" cy="54911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43" name="Straight Connector 142"/>
            <p:cNvCxnSpPr>
              <a:stCxn id="142" idx="6"/>
              <a:endCxn id="137" idx="1"/>
            </p:cNvCxnSpPr>
            <p:nvPr/>
          </p:nvCxnSpPr>
          <p:spPr>
            <a:xfrm>
              <a:off x="5704473" y="5533509"/>
              <a:ext cx="673009" cy="317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7261599" y="5271649"/>
              <a:ext cx="541265" cy="547526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45" name="Straight Connector 144"/>
            <p:cNvCxnSpPr>
              <a:stCxn id="137" idx="3"/>
              <a:endCxn id="144" idx="2"/>
            </p:cNvCxnSpPr>
            <p:nvPr/>
          </p:nvCxnSpPr>
          <p:spPr>
            <a:xfrm>
              <a:off x="6642558" y="5536683"/>
              <a:ext cx="619042" cy="793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97" name="Group 289"/>
          <p:cNvGrpSpPr>
            <a:grpSpLocks/>
          </p:cNvGrpSpPr>
          <p:nvPr/>
        </p:nvGrpSpPr>
        <p:grpSpPr bwMode="auto">
          <a:xfrm>
            <a:off x="920750" y="3825875"/>
            <a:ext cx="3609975" cy="1973263"/>
            <a:chOff x="920829" y="3825274"/>
            <a:chExt cx="3609756" cy="1974166"/>
          </a:xfrm>
        </p:grpSpPr>
        <p:sp>
          <p:nvSpPr>
            <p:cNvPr id="212" name="Oval 211"/>
            <p:cNvSpPr/>
            <p:nvPr/>
          </p:nvSpPr>
          <p:spPr>
            <a:xfrm>
              <a:off x="2487597" y="5251501"/>
              <a:ext cx="541304" cy="547939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625701" y="4341448"/>
              <a:ext cx="265097" cy="263646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4" name="Straight Connector 213"/>
            <p:cNvCxnSpPr>
              <a:stCxn id="212" idx="0"/>
              <a:endCxn id="213" idx="2"/>
            </p:cNvCxnSpPr>
            <p:nvPr/>
          </p:nvCxnSpPr>
          <p:spPr>
            <a:xfrm flipV="1">
              <a:off x="2757456" y="4605094"/>
              <a:ext cx="0" cy="6464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2" idx="6"/>
              <a:endCxn id="216" idx="1"/>
            </p:cNvCxnSpPr>
            <p:nvPr/>
          </p:nvCxnSpPr>
          <p:spPr>
            <a:xfrm flipV="1">
              <a:off x="3028901" y="5523089"/>
              <a:ext cx="731794" cy="158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3760695" y="5391265"/>
              <a:ext cx="265096" cy="26523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431973" y="5392854"/>
              <a:ext cx="265097" cy="26523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8" name="Straight Connector 217"/>
            <p:cNvCxnSpPr>
              <a:stCxn id="212" idx="2"/>
              <a:endCxn id="217" idx="3"/>
            </p:cNvCxnSpPr>
            <p:nvPr/>
          </p:nvCxnSpPr>
          <p:spPr>
            <a:xfrm flipH="1">
              <a:off x="1697070" y="5524676"/>
              <a:ext cx="79052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59" name="Group 218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2210686" y="5481100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60" name="Group 219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3345037" y="5599423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61" name="Group 220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345037" y="560053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3" name="Straight Arrow Connector 262"/>
          <p:cNvCxnSpPr/>
          <p:nvPr/>
        </p:nvCxnSpPr>
        <p:spPr>
          <a:xfrm>
            <a:off x="1825625" y="5418138"/>
            <a:ext cx="593725" cy="3175"/>
          </a:xfrm>
          <a:prstGeom prst="straightConnector1">
            <a:avLst/>
          </a:prstGeom>
          <a:ln w="38100" cmpd="sng">
            <a:solidFill>
              <a:schemeClr val="accent4"/>
            </a:solidFill>
            <a:prstDash val="solid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399" name="Group 290"/>
          <p:cNvGrpSpPr>
            <a:grpSpLocks/>
          </p:cNvGrpSpPr>
          <p:nvPr/>
        </p:nvGrpSpPr>
        <p:grpSpPr bwMode="auto">
          <a:xfrm>
            <a:off x="927100" y="1531938"/>
            <a:ext cx="3609975" cy="1974850"/>
            <a:chOff x="920829" y="3825274"/>
            <a:chExt cx="3609756" cy="1974166"/>
          </a:xfrm>
        </p:grpSpPr>
        <p:sp>
          <p:nvSpPr>
            <p:cNvPr id="292" name="Oval 291"/>
            <p:cNvSpPr/>
            <p:nvPr/>
          </p:nvSpPr>
          <p:spPr>
            <a:xfrm>
              <a:off x="2487597" y="5251942"/>
              <a:ext cx="541304" cy="54749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625701" y="4341032"/>
              <a:ext cx="265097" cy="26502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94" name="Straight Connector 293"/>
            <p:cNvCxnSpPr>
              <a:stCxn id="292" idx="0"/>
              <a:endCxn id="293" idx="2"/>
            </p:cNvCxnSpPr>
            <p:nvPr/>
          </p:nvCxnSpPr>
          <p:spPr>
            <a:xfrm flipV="1">
              <a:off x="2757456" y="4606053"/>
              <a:ext cx="0" cy="64588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92" idx="6"/>
              <a:endCxn id="296" idx="1"/>
            </p:cNvCxnSpPr>
            <p:nvPr/>
          </p:nvCxnSpPr>
          <p:spPr>
            <a:xfrm flipV="1">
              <a:off x="3028901" y="5523311"/>
              <a:ext cx="731794" cy="158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3760695" y="5391593"/>
              <a:ext cx="265096" cy="26502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431973" y="5393181"/>
              <a:ext cx="265097" cy="26502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98" name="Straight Connector 297"/>
            <p:cNvCxnSpPr>
              <a:stCxn id="292" idx="2"/>
              <a:endCxn id="297" idx="3"/>
            </p:cNvCxnSpPr>
            <p:nvPr/>
          </p:nvCxnSpPr>
          <p:spPr>
            <a:xfrm flipH="1">
              <a:off x="1697070" y="5524897"/>
              <a:ext cx="79052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40" name="Group 298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flipH="1">
                <a:off x="2210686" y="547052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41" name="Group 299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>
                <a:off x="3345037" y="559895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42" name="Group 300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3345037" y="5600792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400" name="Group 311"/>
          <p:cNvGrpSpPr>
            <a:grpSpLocks/>
          </p:cNvGrpSpPr>
          <p:nvPr/>
        </p:nvGrpSpPr>
        <p:grpSpPr bwMode="auto">
          <a:xfrm>
            <a:off x="4667250" y="1498600"/>
            <a:ext cx="3654425" cy="2027238"/>
            <a:chOff x="4655276" y="3790948"/>
            <a:chExt cx="3655520" cy="2028227"/>
          </a:xfrm>
        </p:grpSpPr>
        <p:sp>
          <p:nvSpPr>
            <p:cNvPr id="313" name="Oval 312"/>
            <p:cNvSpPr/>
            <p:nvPr/>
          </p:nvSpPr>
          <p:spPr>
            <a:xfrm>
              <a:off x="6236900" y="4288078"/>
              <a:ext cx="541500" cy="5479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76642" y="5404635"/>
              <a:ext cx="265192" cy="265242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15" name="Straight Connector 314"/>
            <p:cNvCxnSpPr>
              <a:stCxn id="313" idx="4"/>
              <a:endCxn id="314" idx="0"/>
            </p:cNvCxnSpPr>
            <p:nvPr/>
          </p:nvCxnSpPr>
          <p:spPr>
            <a:xfrm>
              <a:off x="6508444" y="4836033"/>
              <a:ext cx="1587" cy="56860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17" name="Group 315"/>
            <p:cNvGrpSpPr>
              <a:grpSpLocks/>
            </p:cNvGrpSpPr>
            <p:nvPr/>
          </p:nvGrpSpPr>
          <p:grpSpPr bwMode="auto">
            <a:xfrm>
              <a:off x="4655276" y="5393355"/>
              <a:ext cx="502920" cy="286902"/>
              <a:chOff x="2210686" y="5337254"/>
              <a:chExt cx="382892" cy="286902"/>
            </a:xfrm>
          </p:grpSpPr>
          <p:cxnSp>
            <p:nvCxnSpPr>
              <p:cNvPr id="329" name="Straight Connector 328"/>
              <p:cNvCxnSpPr>
                <a:stCxn id="314" idx="1"/>
              </p:cNvCxnSpPr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H="1">
                <a:off x="2210686" y="5470973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stCxn id="314" idx="1"/>
              </p:cNvCxnSpPr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18" name="Group 316"/>
            <p:cNvGrpSpPr>
              <a:grpSpLocks/>
            </p:cNvGrpSpPr>
            <p:nvPr/>
          </p:nvGrpSpPr>
          <p:grpSpPr bwMode="auto">
            <a:xfrm rot="10800000">
              <a:off x="7807876" y="5382492"/>
              <a:ext cx="502920" cy="286902"/>
              <a:chOff x="3345037" y="5465825"/>
              <a:chExt cx="382892" cy="286902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3345037" y="5598501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19" name="Group 317"/>
            <p:cNvGrpSpPr>
              <a:grpSpLocks/>
            </p:cNvGrpSpPr>
            <p:nvPr/>
          </p:nvGrpSpPr>
          <p:grpSpPr bwMode="auto">
            <a:xfrm rot="5400000">
              <a:off x="6247592" y="3898957"/>
              <a:ext cx="502920" cy="286902"/>
              <a:chOff x="3345037" y="5465825"/>
              <a:chExt cx="382892" cy="286902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H="1">
                <a:off x="3345037" y="560267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Oval 318"/>
            <p:cNvSpPr/>
            <p:nvPr/>
          </p:nvSpPr>
          <p:spPr>
            <a:xfrm>
              <a:off x="5163428" y="5260102"/>
              <a:ext cx="541500" cy="5479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20" name="Straight Connector 319"/>
            <p:cNvCxnSpPr>
              <a:stCxn id="319" idx="6"/>
              <a:endCxn id="314" idx="1"/>
            </p:cNvCxnSpPr>
            <p:nvPr/>
          </p:nvCxnSpPr>
          <p:spPr>
            <a:xfrm>
              <a:off x="5704928" y="5533286"/>
              <a:ext cx="671713" cy="317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7261145" y="5271220"/>
              <a:ext cx="541499" cy="54795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22" name="Straight Connector 321"/>
            <p:cNvCxnSpPr>
              <a:stCxn id="314" idx="3"/>
              <a:endCxn id="321" idx="2"/>
            </p:cNvCxnSpPr>
            <p:nvPr/>
          </p:nvCxnSpPr>
          <p:spPr>
            <a:xfrm>
              <a:off x="6641834" y="5536462"/>
              <a:ext cx="619311" cy="794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Arrow Connector 331"/>
          <p:cNvCxnSpPr/>
          <p:nvPr/>
        </p:nvCxnSpPr>
        <p:spPr>
          <a:xfrm>
            <a:off x="2868613" y="4711700"/>
            <a:ext cx="0" cy="528638"/>
          </a:xfrm>
          <a:prstGeom prst="straightConnector1">
            <a:avLst/>
          </a:prstGeom>
          <a:ln w="38100" cmpd="sng">
            <a:solidFill>
              <a:schemeClr val="accent4"/>
            </a:solidFill>
            <a:prstDash val="solid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1835150" y="3122613"/>
            <a:ext cx="593725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879725" y="2416175"/>
            <a:ext cx="0" cy="528638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H="1">
            <a:off x="3057525" y="3121025"/>
            <a:ext cx="593725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>
            <a:off x="3119438" y="5399088"/>
            <a:ext cx="595312" cy="1587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>
            <a:off x="5803900" y="3148013"/>
            <a:ext cx="503238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>
            <a:off x="6596063" y="2614613"/>
            <a:ext cx="0" cy="4381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 flipH="1">
            <a:off x="6694488" y="3157538"/>
            <a:ext cx="503237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>
            <a:off x="5783263" y="5443538"/>
            <a:ext cx="503237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6599238" y="4921250"/>
            <a:ext cx="0" cy="4381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>
            <a:off x="6767513" y="5413375"/>
            <a:ext cx="501650" cy="1588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AutoShape 180"/>
          <p:cNvSpPr>
            <a:spLocks noChangeArrowheads="1"/>
          </p:cNvSpPr>
          <p:nvPr/>
        </p:nvSpPr>
        <p:spPr bwMode="auto">
          <a:xfrm>
            <a:off x="3049588" y="3303588"/>
            <a:ext cx="487362" cy="422275"/>
          </a:xfrm>
          <a:prstGeom prst="cloudCallout">
            <a:avLst>
              <a:gd name="adj1" fmla="val -75816"/>
              <a:gd name="adj2" fmla="val -5004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350" name="AutoShape 180"/>
          <p:cNvSpPr>
            <a:spLocks noChangeArrowheads="1"/>
          </p:cNvSpPr>
          <p:nvPr/>
        </p:nvSpPr>
        <p:spPr bwMode="auto">
          <a:xfrm>
            <a:off x="6756400" y="3298825"/>
            <a:ext cx="488950" cy="423863"/>
          </a:xfrm>
          <a:prstGeom prst="cloudCallout">
            <a:avLst>
              <a:gd name="adj1" fmla="val -75816"/>
              <a:gd name="adj2" fmla="val -5004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/>
      <p:bldP spid="3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73"/>
          <p:cNvGrpSpPr>
            <a:grpSpLocks/>
          </p:cNvGrpSpPr>
          <p:nvPr/>
        </p:nvGrpSpPr>
        <p:grpSpPr bwMode="auto">
          <a:xfrm>
            <a:off x="1704975" y="1214438"/>
            <a:ext cx="5702300" cy="3117850"/>
            <a:chOff x="920829" y="3825274"/>
            <a:chExt cx="3609756" cy="1974166"/>
          </a:xfrm>
        </p:grpSpPr>
        <p:sp>
          <p:nvSpPr>
            <p:cNvPr id="75" name="Oval 74"/>
            <p:cNvSpPr/>
            <p:nvPr/>
          </p:nvSpPr>
          <p:spPr>
            <a:xfrm>
              <a:off x="2487536" y="5251619"/>
              <a:ext cx="540659" cy="547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25213" y="4340929"/>
              <a:ext cx="265305" cy="26536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7" name="Straight Connector 76"/>
            <p:cNvCxnSpPr>
              <a:stCxn id="75" idx="0"/>
              <a:endCxn id="76" idx="2"/>
            </p:cNvCxnSpPr>
            <p:nvPr/>
          </p:nvCxnSpPr>
          <p:spPr>
            <a:xfrm flipV="1">
              <a:off x="2757865" y="4606296"/>
              <a:ext cx="0" cy="6453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6"/>
              <a:endCxn id="79" idx="1"/>
            </p:cNvCxnSpPr>
            <p:nvPr/>
          </p:nvCxnSpPr>
          <p:spPr>
            <a:xfrm flipV="1">
              <a:off x="3028195" y="5523016"/>
              <a:ext cx="731599" cy="201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759794" y="5391338"/>
              <a:ext cx="265305" cy="26436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32345" y="5392343"/>
              <a:ext cx="265305" cy="26536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1" name="Straight Connector 80"/>
            <p:cNvCxnSpPr>
              <a:stCxn id="75" idx="2"/>
              <a:endCxn id="80" idx="3"/>
            </p:cNvCxnSpPr>
            <p:nvPr/>
          </p:nvCxnSpPr>
          <p:spPr>
            <a:xfrm flipH="1">
              <a:off x="1697650" y="5525027"/>
              <a:ext cx="789885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448" name="Group 81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2210686" y="5468572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49" name="Group 82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345037" y="5600579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50" name="Group 83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3345037" y="559938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Straight Arrow Connector 101"/>
          <p:cNvCxnSpPr/>
          <p:nvPr/>
        </p:nvCxnSpPr>
        <p:spPr>
          <a:xfrm>
            <a:off x="3138488" y="3725863"/>
            <a:ext cx="938212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787900" y="2611438"/>
            <a:ext cx="0" cy="83343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068888" y="3724275"/>
            <a:ext cx="938212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/>
        </p:nvGraphicFramePr>
        <p:xfrm>
          <a:off x="3244358" y="2742319"/>
          <a:ext cx="727418" cy="802383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</a:t>
            </a:r>
            <a:r>
              <a:rPr lang="en-US" dirty="0" smtClean="0"/>
              <a:t>-Product </a:t>
            </a:r>
            <a:r>
              <a:rPr lang="en-US" dirty="0"/>
              <a:t>Belief Propagation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A5521C8-DD95-4BB4-8A28-65A4FB1E3F0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4947709" y="2046266"/>
          <a:ext cx="727418" cy="802383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237" name="Table 236"/>
          <p:cNvGraphicFramePr>
            <a:graphicFrameLocks noGrp="1"/>
          </p:cNvGraphicFramePr>
          <p:nvPr/>
        </p:nvGraphicFramePr>
        <p:xfrm>
          <a:off x="5825716" y="2782426"/>
          <a:ext cx="727418" cy="77876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08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Cloud Callout 9"/>
          <p:cNvSpPr/>
          <p:nvPr/>
        </p:nvSpPr>
        <p:spPr>
          <a:xfrm>
            <a:off x="4962525" y="4046538"/>
            <a:ext cx="828675" cy="1106487"/>
          </a:xfrm>
          <a:prstGeom prst="cloudCallout">
            <a:avLst>
              <a:gd name="adj1" fmla="val -71408"/>
              <a:gd name="adj2" fmla="val -4781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44078" name="Group 46"/>
          <p:cNvGraphicFramePr>
            <a:graphicFrameLocks noGrp="1"/>
          </p:cNvGraphicFramePr>
          <p:nvPr/>
        </p:nvGraphicFramePr>
        <p:xfrm>
          <a:off x="5033963" y="4162425"/>
          <a:ext cx="727075" cy="787400"/>
        </p:xfrm>
        <a:graphic>
          <a:graphicData uri="http://schemas.openxmlformats.org/drawingml/2006/table">
            <a:tbl>
              <a:tblPr/>
              <a:tblGrid>
                <a:gridCol w="363537"/>
                <a:gridCol w="363538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642938" y="1023938"/>
            <a:ext cx="3246437" cy="4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+mn-lt"/>
                <a:cs typeface="+mn-cs"/>
              </a:rPr>
              <a:t>Variable Belief</a:t>
            </a:r>
          </a:p>
        </p:txBody>
      </p:sp>
      <p:grpSp>
        <p:nvGrpSpPr>
          <p:cNvPr id="60438" name="Group 37"/>
          <p:cNvGrpSpPr>
            <a:grpSpLocks/>
          </p:cNvGrpSpPr>
          <p:nvPr/>
        </p:nvGrpSpPr>
        <p:grpSpPr bwMode="auto">
          <a:xfrm>
            <a:off x="2498725" y="5387975"/>
            <a:ext cx="4206875" cy="1093788"/>
            <a:chOff x="1823167" y="4697111"/>
            <a:chExt cx="2136379" cy="555701"/>
          </a:xfrm>
        </p:grpSpPr>
        <p:pic>
          <p:nvPicPr>
            <p:cNvPr id="60439" name="Picture 38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4754256"/>
              <a:ext cx="19526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1823167" y="4697111"/>
              <a:ext cx="2136379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73"/>
          <p:cNvGrpSpPr>
            <a:grpSpLocks/>
          </p:cNvGrpSpPr>
          <p:nvPr/>
        </p:nvGrpSpPr>
        <p:grpSpPr bwMode="auto">
          <a:xfrm>
            <a:off x="1704975" y="1214438"/>
            <a:ext cx="5702300" cy="3117850"/>
            <a:chOff x="920829" y="3825274"/>
            <a:chExt cx="3609756" cy="1974166"/>
          </a:xfrm>
        </p:grpSpPr>
        <p:sp>
          <p:nvSpPr>
            <p:cNvPr id="75" name="Oval 74"/>
            <p:cNvSpPr/>
            <p:nvPr/>
          </p:nvSpPr>
          <p:spPr>
            <a:xfrm>
              <a:off x="2487536" y="5251619"/>
              <a:ext cx="540659" cy="547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25213" y="4340929"/>
              <a:ext cx="265305" cy="26536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7" name="Straight Connector 76"/>
            <p:cNvCxnSpPr>
              <a:stCxn id="75" idx="0"/>
              <a:endCxn id="76" idx="2"/>
            </p:cNvCxnSpPr>
            <p:nvPr/>
          </p:nvCxnSpPr>
          <p:spPr>
            <a:xfrm flipV="1">
              <a:off x="2757865" y="4606296"/>
              <a:ext cx="0" cy="6453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6"/>
              <a:endCxn id="79" idx="1"/>
            </p:cNvCxnSpPr>
            <p:nvPr/>
          </p:nvCxnSpPr>
          <p:spPr>
            <a:xfrm flipV="1">
              <a:off x="3028195" y="5523016"/>
              <a:ext cx="731599" cy="201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759794" y="5391338"/>
              <a:ext cx="265305" cy="26436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32345" y="5392343"/>
              <a:ext cx="265305" cy="26536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1" name="Straight Connector 80"/>
            <p:cNvCxnSpPr>
              <a:stCxn id="75" idx="2"/>
              <a:endCxn id="80" idx="3"/>
            </p:cNvCxnSpPr>
            <p:nvPr/>
          </p:nvCxnSpPr>
          <p:spPr>
            <a:xfrm flipH="1">
              <a:off x="1697650" y="5525027"/>
              <a:ext cx="789885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461" name="Group 81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2210686" y="5475564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62" name="Group 82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345037" y="5600579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63" name="Group 83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3345037" y="559938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Straight Arrow Connector 56"/>
          <p:cNvCxnSpPr/>
          <p:nvPr/>
        </p:nvCxnSpPr>
        <p:spPr>
          <a:xfrm>
            <a:off x="5181600" y="3687763"/>
            <a:ext cx="919163" cy="4762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</a:t>
            </a:r>
            <a:r>
              <a:rPr lang="en-US" dirty="0" smtClean="0"/>
              <a:t>-Product </a:t>
            </a:r>
            <a:r>
              <a:rPr lang="en-US" dirty="0"/>
              <a:t>Belief Propagation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95915A6-85C6-46FE-B10C-21761517C84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237" name="Table 236"/>
          <p:cNvGraphicFramePr>
            <a:graphicFrameLocks noGrp="1"/>
          </p:cNvGraphicFramePr>
          <p:nvPr/>
        </p:nvGraphicFramePr>
        <p:xfrm>
          <a:off x="5825716" y="2782426"/>
          <a:ext cx="727418" cy="77876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08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642938" y="1023938"/>
            <a:ext cx="3246437" cy="4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+mn-lt"/>
                <a:cs typeface="+mn-cs"/>
              </a:rPr>
              <a:t>Variable Message</a:t>
            </a:r>
          </a:p>
        </p:txBody>
      </p:sp>
      <p:grpSp>
        <p:nvGrpSpPr>
          <p:cNvPr id="61447" name="Group 34"/>
          <p:cNvGrpSpPr>
            <a:grpSpLocks/>
          </p:cNvGrpSpPr>
          <p:nvPr/>
        </p:nvGrpSpPr>
        <p:grpSpPr bwMode="auto">
          <a:xfrm>
            <a:off x="1965325" y="5059363"/>
            <a:ext cx="5283200" cy="1096962"/>
            <a:chOff x="1136920" y="3747287"/>
            <a:chExt cx="2822626" cy="585936"/>
          </a:xfrm>
        </p:grpSpPr>
        <p:pic>
          <p:nvPicPr>
            <p:cNvPr id="61452" name="Picture 35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38" y="3795713"/>
              <a:ext cx="2643187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Rectangle 36"/>
            <p:cNvSpPr/>
            <p:nvPr/>
          </p:nvSpPr>
          <p:spPr>
            <a:xfrm>
              <a:off x="1136920" y="3747287"/>
              <a:ext cx="2822626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138488" y="3725863"/>
            <a:ext cx="938212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787900" y="2611438"/>
            <a:ext cx="0" cy="83343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/>
        </p:nvGraphicFramePr>
        <p:xfrm>
          <a:off x="3244358" y="2742319"/>
          <a:ext cx="727418" cy="802383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4947709" y="2046266"/>
          <a:ext cx="727418" cy="802383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</a:t>
            </a:r>
            <a:r>
              <a:rPr lang="en-US" dirty="0" smtClean="0"/>
              <a:t>-Product </a:t>
            </a:r>
            <a:r>
              <a:rPr lang="en-US" dirty="0"/>
              <a:t>Belief Propagation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03B0C5-C74F-4ED2-AC08-4A225035F72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2938" y="1023938"/>
            <a:ext cx="3246437" cy="4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+mn-lt"/>
                <a:cs typeface="+mn-cs"/>
              </a:rPr>
              <a:t>Factor Belief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488" y="2832100"/>
            <a:ext cx="420687" cy="420688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62469" name="Group 35"/>
          <p:cNvGrpSpPr>
            <a:grpSpLocks/>
          </p:cNvGrpSpPr>
          <p:nvPr/>
        </p:nvGrpSpPr>
        <p:grpSpPr bwMode="auto">
          <a:xfrm>
            <a:off x="1679575" y="2814638"/>
            <a:ext cx="796925" cy="454025"/>
            <a:chOff x="2210684" y="5337292"/>
            <a:chExt cx="382896" cy="286889"/>
          </a:xfrm>
        </p:grpSpPr>
        <p:cxnSp>
          <p:nvCxnSpPr>
            <p:cNvPr id="49" name="Straight Connector 48"/>
            <p:cNvCxnSpPr>
              <a:stCxn id="34" idx="1"/>
            </p:cNvCxnSpPr>
            <p:nvPr/>
          </p:nvCxnSpPr>
          <p:spPr>
            <a:xfrm flipH="1" flipV="1">
              <a:off x="2210684" y="5337292"/>
              <a:ext cx="382892" cy="134494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210688" y="5471238"/>
              <a:ext cx="382892" cy="0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4" idx="1"/>
            </p:cNvCxnSpPr>
            <p:nvPr/>
          </p:nvCxnSpPr>
          <p:spPr>
            <a:xfrm flipH="1">
              <a:off x="2210686" y="5471790"/>
              <a:ext cx="382892" cy="15239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70" name="Group 36"/>
          <p:cNvGrpSpPr>
            <a:grpSpLocks/>
          </p:cNvGrpSpPr>
          <p:nvPr/>
        </p:nvGrpSpPr>
        <p:grpSpPr bwMode="auto">
          <a:xfrm rot="10800000">
            <a:off x="6677025" y="2798763"/>
            <a:ext cx="796925" cy="454025"/>
            <a:chOff x="3345037" y="5465825"/>
            <a:chExt cx="382892" cy="286902"/>
          </a:xfrm>
        </p:grpSpPr>
        <p:cxnSp>
          <p:nvCxnSpPr>
            <p:cNvPr id="46" name="Straight Connector 45"/>
            <p:cNvCxnSpPr/>
            <p:nvPr/>
          </p:nvCxnSpPr>
          <p:spPr>
            <a:xfrm flipH="1" flipV="1">
              <a:off x="3345037" y="5465825"/>
              <a:ext cx="382892" cy="134502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345037" y="5598800"/>
              <a:ext cx="382892" cy="0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345037" y="5600327"/>
              <a:ext cx="382892" cy="152400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/>
          <p:cNvSpPr/>
          <p:nvPr/>
        </p:nvSpPr>
        <p:spPr>
          <a:xfrm>
            <a:off x="2486025" y="2603500"/>
            <a:ext cx="857250" cy="86836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Connector 39"/>
          <p:cNvCxnSpPr>
            <a:stCxn id="39" idx="6"/>
            <a:endCxn id="34" idx="1"/>
          </p:cNvCxnSpPr>
          <p:nvPr/>
        </p:nvCxnSpPr>
        <p:spPr>
          <a:xfrm>
            <a:off x="3343275" y="3036888"/>
            <a:ext cx="1065213" cy="47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811838" y="2620963"/>
            <a:ext cx="857250" cy="868362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2" name="Straight Connector 41"/>
          <p:cNvCxnSpPr>
            <a:stCxn id="34" idx="3"/>
            <a:endCxn id="41" idx="2"/>
          </p:cNvCxnSpPr>
          <p:nvPr/>
        </p:nvCxnSpPr>
        <p:spPr>
          <a:xfrm>
            <a:off x="4829175" y="3041650"/>
            <a:ext cx="982663" cy="1428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82975" y="2890838"/>
            <a:ext cx="796925" cy="4762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892675" y="2906713"/>
            <a:ext cx="798513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326422" y="1930601"/>
          <a:ext cx="727418" cy="53492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979015" y="1736089"/>
          <a:ext cx="727418" cy="802383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106128" y="1583048"/>
          <a:ext cx="989277" cy="1069844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329759"/>
                <a:gridCol w="329759"/>
                <a:gridCol w="329759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2" name="Cloud Callout 61"/>
          <p:cNvSpPr/>
          <p:nvPr/>
        </p:nvSpPr>
        <p:spPr>
          <a:xfrm>
            <a:off x="3889375" y="3471863"/>
            <a:ext cx="1504950" cy="1539875"/>
          </a:xfrm>
          <a:prstGeom prst="cloudCallout">
            <a:avLst>
              <a:gd name="adj1" fmla="val -6580"/>
              <a:gd name="adj2" fmla="val -629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33664"/>
              </p:ext>
            </p:extLst>
          </p:nvPr>
        </p:nvGraphicFramePr>
        <p:xfrm>
          <a:off x="4119563" y="3695700"/>
          <a:ext cx="989277" cy="106984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9759"/>
                <a:gridCol w="329759"/>
                <a:gridCol w="329759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6.4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499" name="Group 29"/>
          <p:cNvGrpSpPr>
            <a:grpSpLocks/>
          </p:cNvGrpSpPr>
          <p:nvPr/>
        </p:nvGrpSpPr>
        <p:grpSpPr bwMode="auto">
          <a:xfrm>
            <a:off x="1636713" y="5392738"/>
            <a:ext cx="6110287" cy="1096962"/>
            <a:chOff x="4044607" y="4697111"/>
            <a:chExt cx="3094421" cy="555701"/>
          </a:xfrm>
        </p:grpSpPr>
        <p:pic>
          <p:nvPicPr>
            <p:cNvPr id="62500" name="Picture 30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06863" y="4764498"/>
              <a:ext cx="29559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4044607" y="4697111"/>
              <a:ext cx="3094421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14E-7 -8.8719E-7 L 0.00156 0.12903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</a:t>
            </a:r>
            <a:r>
              <a:rPr lang="en-US" dirty="0" smtClean="0"/>
              <a:t>-Product </a:t>
            </a:r>
            <a:r>
              <a:rPr lang="en-US" dirty="0"/>
              <a:t>Belief Propagation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26641DF-737B-40A2-B2D1-0516AD3AB71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2938" y="1023938"/>
            <a:ext cx="3246437" cy="4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+mn-lt"/>
                <a:cs typeface="+mn-cs"/>
              </a:rPr>
              <a:t>Factor Belief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1679575" y="2603500"/>
            <a:ext cx="5794375" cy="885825"/>
            <a:chOff x="1674792" y="4044868"/>
            <a:chExt cx="5794409" cy="886896"/>
          </a:xfrm>
        </p:grpSpPr>
        <p:sp>
          <p:nvSpPr>
            <p:cNvPr id="34" name="Rectangle 33"/>
            <p:cNvSpPr/>
            <p:nvPr/>
          </p:nvSpPr>
          <p:spPr>
            <a:xfrm>
              <a:off x="4403721" y="4273744"/>
              <a:ext cx="420689" cy="421197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3521" name="Group 35"/>
            <p:cNvGrpSpPr>
              <a:grpSpLocks/>
            </p:cNvGrpSpPr>
            <p:nvPr/>
          </p:nvGrpSpPr>
          <p:grpSpPr bwMode="auto">
            <a:xfrm>
              <a:off x="1674792" y="4256792"/>
              <a:ext cx="797191" cy="454777"/>
              <a:chOff x="2210684" y="5337292"/>
              <a:chExt cx="382896" cy="286889"/>
            </a:xfrm>
          </p:grpSpPr>
          <p:cxnSp>
            <p:nvCxnSpPr>
              <p:cNvPr id="49" name="Straight Connector 48"/>
              <p:cNvCxnSpPr>
                <a:stCxn id="34" idx="1"/>
              </p:cNvCxnSpPr>
              <p:nvPr/>
            </p:nvCxnSpPr>
            <p:spPr>
              <a:xfrm flipH="1" flipV="1">
                <a:off x="2210684" y="5337292"/>
                <a:ext cx="382892" cy="134494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2210688" y="5470843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34" idx="1"/>
              </p:cNvCxnSpPr>
              <p:nvPr/>
            </p:nvCxnSpPr>
            <p:spPr>
              <a:xfrm flipH="1">
                <a:off x="2210686" y="5471790"/>
                <a:ext cx="382892" cy="152391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522" name="Group 36"/>
            <p:cNvGrpSpPr>
              <a:grpSpLocks/>
            </p:cNvGrpSpPr>
            <p:nvPr/>
          </p:nvGrpSpPr>
          <p:grpSpPr bwMode="auto">
            <a:xfrm rot="10800000">
              <a:off x="6672018" y="4239574"/>
              <a:ext cx="797183" cy="454771"/>
              <a:chOff x="3345037" y="5465825"/>
              <a:chExt cx="382892" cy="28690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345037" y="559836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2481247" y="4044868"/>
              <a:ext cx="857255" cy="86941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0" name="Straight Connector 39"/>
            <p:cNvCxnSpPr>
              <a:stCxn id="39" idx="6"/>
              <a:endCxn id="34" idx="1"/>
            </p:cNvCxnSpPr>
            <p:nvPr/>
          </p:nvCxnSpPr>
          <p:spPr>
            <a:xfrm>
              <a:off x="3338502" y="4478780"/>
              <a:ext cx="1065219" cy="476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807079" y="4062352"/>
              <a:ext cx="857255" cy="8694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2" name="Straight Connector 41"/>
            <p:cNvCxnSpPr>
              <a:stCxn id="34" idx="3"/>
              <a:endCxn id="41" idx="2"/>
            </p:cNvCxnSpPr>
            <p:nvPr/>
          </p:nvCxnSpPr>
          <p:spPr>
            <a:xfrm>
              <a:off x="4824410" y="4483548"/>
              <a:ext cx="982669" cy="1430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78203" y="4332553"/>
              <a:ext cx="796930" cy="4768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4887911" y="4348448"/>
              <a:ext cx="798518" cy="0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493" name="Table 60"/>
          <p:cNvPicPr>
            <a:picLocks noGrp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962224">
            <a:off x="4017963" y="1493837"/>
            <a:ext cx="11699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Cloud Callout 61"/>
          <p:cNvSpPr/>
          <p:nvPr/>
        </p:nvSpPr>
        <p:spPr>
          <a:xfrm>
            <a:off x="3889375" y="3471863"/>
            <a:ext cx="1504950" cy="1539875"/>
          </a:xfrm>
          <a:prstGeom prst="cloudCallout">
            <a:avLst>
              <a:gd name="adj1" fmla="val -6580"/>
              <a:gd name="adj2" fmla="val -629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79774"/>
              </p:ext>
            </p:extLst>
          </p:nvPr>
        </p:nvGraphicFramePr>
        <p:xfrm>
          <a:off x="4119563" y="3695700"/>
          <a:ext cx="989277" cy="106984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9759"/>
                <a:gridCol w="329759"/>
                <a:gridCol w="329759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6.4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3513" name="Group 29"/>
          <p:cNvGrpSpPr>
            <a:grpSpLocks/>
          </p:cNvGrpSpPr>
          <p:nvPr/>
        </p:nvGrpSpPr>
        <p:grpSpPr bwMode="auto">
          <a:xfrm>
            <a:off x="1636713" y="5392738"/>
            <a:ext cx="6110287" cy="1096962"/>
            <a:chOff x="4044607" y="4697111"/>
            <a:chExt cx="3094421" cy="555701"/>
          </a:xfrm>
        </p:grpSpPr>
        <p:pic>
          <p:nvPicPr>
            <p:cNvPr id="63518" name="Picture 30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6863" y="4764498"/>
              <a:ext cx="29559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4044607" y="4697111"/>
              <a:ext cx="3094421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sp>
        <p:nvSpPr>
          <p:cNvPr id="63514" name="AutoShape 46"/>
          <p:cNvSpPr>
            <a:spLocks noChangeArrowheads="1"/>
          </p:cNvSpPr>
          <p:nvPr/>
        </p:nvSpPr>
        <p:spPr bwMode="auto">
          <a:xfrm rot="2961764">
            <a:off x="4014788" y="1600200"/>
            <a:ext cx="330200" cy="266700"/>
          </a:xfrm>
          <a:prstGeom prst="rightArrow">
            <a:avLst>
              <a:gd name="adj1" fmla="val 50000"/>
              <a:gd name="adj2" fmla="val 309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3515" name="Table 58"/>
          <p:cNvPicPr>
            <a:picLocks noGrp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936170">
            <a:off x="3413126" y="855662"/>
            <a:ext cx="908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16" name="AutoShape 47"/>
          <p:cNvSpPr>
            <a:spLocks noChangeArrowheads="1"/>
          </p:cNvSpPr>
          <p:nvPr/>
        </p:nvSpPr>
        <p:spPr bwMode="auto">
          <a:xfrm rot="19318535" flipH="1">
            <a:off x="4938713" y="1603375"/>
            <a:ext cx="330200" cy="266700"/>
          </a:xfrm>
          <a:prstGeom prst="rightArrow">
            <a:avLst>
              <a:gd name="adj1" fmla="val 50000"/>
              <a:gd name="adj2" fmla="val 309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3517" name="Table 57"/>
          <p:cNvPicPr>
            <a:picLocks noGrp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510980">
            <a:off x="5010150" y="1096963"/>
            <a:ext cx="9080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</a:t>
            </a:r>
            <a:r>
              <a:rPr lang="en-US" dirty="0" smtClean="0"/>
              <a:t>-Product </a:t>
            </a:r>
            <a:r>
              <a:rPr lang="en-US" dirty="0"/>
              <a:t>Belief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9041" y="2603047"/>
            <a:ext cx="5794409" cy="886896"/>
            <a:chOff x="1674792" y="4044868"/>
            <a:chExt cx="5794409" cy="886896"/>
          </a:xfrm>
        </p:grpSpPr>
        <p:sp>
          <p:nvSpPr>
            <p:cNvPr id="34" name="Rectangle 33"/>
            <p:cNvSpPr/>
            <p:nvPr/>
          </p:nvSpPr>
          <p:spPr>
            <a:xfrm>
              <a:off x="4404440" y="4274012"/>
              <a:ext cx="420333" cy="420333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t" anchorCtr="1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74792" y="4256792"/>
              <a:ext cx="797191" cy="454777"/>
              <a:chOff x="2210684" y="5337292"/>
              <a:chExt cx="382896" cy="286889"/>
            </a:xfrm>
          </p:grpSpPr>
          <p:cxnSp>
            <p:nvCxnSpPr>
              <p:cNvPr id="49" name="Straight Connector 48"/>
              <p:cNvCxnSpPr>
                <a:stCxn id="34" idx="1"/>
              </p:cNvCxnSpPr>
              <p:nvPr/>
            </p:nvCxnSpPr>
            <p:spPr>
              <a:xfrm flipH="1" flipV="1">
                <a:off x="2210684" y="5337292"/>
                <a:ext cx="382892" cy="134494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4" idx="1"/>
              </p:cNvCxnSpPr>
              <p:nvPr/>
            </p:nvCxnSpPr>
            <p:spPr>
              <a:xfrm flipH="1">
                <a:off x="2210688" y="547178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34" idx="1"/>
              </p:cNvCxnSpPr>
              <p:nvPr/>
            </p:nvCxnSpPr>
            <p:spPr>
              <a:xfrm flipH="1">
                <a:off x="2210686" y="5471790"/>
                <a:ext cx="382892" cy="152391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800000">
              <a:off x="6672018" y="4239574"/>
              <a:ext cx="797183" cy="454771"/>
              <a:chOff x="3345037" y="5465825"/>
              <a:chExt cx="382892" cy="28690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345037" y="560032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2481214" y="4044868"/>
              <a:ext cx="857261" cy="86888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0" name="Straight Connector 39"/>
            <p:cNvCxnSpPr>
              <a:stCxn id="39" idx="6"/>
              <a:endCxn id="34" idx="1"/>
            </p:cNvCxnSpPr>
            <p:nvPr/>
          </p:nvCxnSpPr>
          <p:spPr>
            <a:xfrm>
              <a:off x="3338474" y="4479309"/>
              <a:ext cx="1065966" cy="486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806324" y="4062883"/>
              <a:ext cx="857261" cy="86888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2" name="Straight Connector 41"/>
            <p:cNvCxnSpPr>
              <a:stCxn id="34" idx="3"/>
              <a:endCxn id="41" idx="2"/>
            </p:cNvCxnSpPr>
            <p:nvPr/>
          </p:nvCxnSpPr>
          <p:spPr>
            <a:xfrm>
              <a:off x="4824773" y="4484178"/>
              <a:ext cx="981551" cy="1314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4888699" y="4348629"/>
              <a:ext cx="797183" cy="0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68576"/>
              </p:ext>
            </p:extLst>
          </p:nvPr>
        </p:nvGraphicFramePr>
        <p:xfrm>
          <a:off x="5326422" y="1930601"/>
          <a:ext cx="727418" cy="53492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45792"/>
              </p:ext>
            </p:extLst>
          </p:nvPr>
        </p:nvGraphicFramePr>
        <p:xfrm>
          <a:off x="4106128" y="1583048"/>
          <a:ext cx="989277" cy="1069844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329759"/>
                <a:gridCol w="329759"/>
                <a:gridCol w="329759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3440279" y="2904643"/>
            <a:ext cx="804672" cy="0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5826"/>
              </p:ext>
            </p:extLst>
          </p:nvPr>
        </p:nvGraphicFramePr>
        <p:xfrm>
          <a:off x="2632205" y="1754896"/>
          <a:ext cx="1291965" cy="802383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378251"/>
                <a:gridCol w="913714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 + 0.16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 + 0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+ 0.2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2938" y="1023938"/>
            <a:ext cx="3246437" cy="4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+mn-lt"/>
                <a:cs typeface="+mn-cs"/>
              </a:rPr>
              <a:t>Factor Message</a:t>
            </a: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215900" y="4716463"/>
            <a:ext cx="8810625" cy="1096962"/>
            <a:chOff x="4061771" y="3747287"/>
            <a:chExt cx="4705817" cy="585936"/>
          </a:xfrm>
        </p:grpSpPr>
        <p:pic>
          <p:nvPicPr>
            <p:cNvPr id="28" name="Picture 34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06863" y="3795713"/>
              <a:ext cx="4562475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28"/>
            <p:cNvSpPr/>
            <p:nvPr/>
          </p:nvSpPr>
          <p:spPr>
            <a:xfrm>
              <a:off x="4061771" y="3747287"/>
              <a:ext cx="4705817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09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14E-7 -8.8719E-7 L 0.00156 0.12903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</a:t>
            </a:r>
            <a:r>
              <a:rPr lang="en-US" dirty="0" smtClean="0"/>
              <a:t>-Product </a:t>
            </a:r>
            <a:r>
              <a:rPr lang="en-US" dirty="0"/>
              <a:t>Belief Propagation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42938" y="1023938"/>
            <a:ext cx="3246437" cy="4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+mn-lt"/>
                <a:cs typeface="+mn-cs"/>
              </a:rPr>
              <a:t>Factor Message</a:t>
            </a:r>
          </a:p>
        </p:txBody>
      </p:sp>
      <p:pic>
        <p:nvPicPr>
          <p:cNvPr id="30" name="Table 29"/>
          <p:cNvPicPr>
            <a:picLocks noGrp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037182">
            <a:off x="2955925" y="730250"/>
            <a:ext cx="147637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56" name="AutoShape 46"/>
          <p:cNvSpPr>
            <a:spLocks noChangeArrowheads="1"/>
          </p:cNvSpPr>
          <p:nvPr/>
        </p:nvSpPr>
        <p:spPr bwMode="auto">
          <a:xfrm rot="2961764" flipH="1" flipV="1">
            <a:off x="4014788" y="1600200"/>
            <a:ext cx="330200" cy="266700"/>
          </a:xfrm>
          <a:prstGeom prst="rightArrow">
            <a:avLst>
              <a:gd name="adj1" fmla="val 50000"/>
              <a:gd name="adj2" fmla="val 309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7BF7D59-E280-404A-98CA-01C010E1C17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08488" y="2832100"/>
            <a:ext cx="420687" cy="420688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65543" name="Group 35"/>
          <p:cNvGrpSpPr>
            <a:grpSpLocks/>
          </p:cNvGrpSpPr>
          <p:nvPr/>
        </p:nvGrpSpPr>
        <p:grpSpPr bwMode="auto">
          <a:xfrm>
            <a:off x="1679575" y="2814638"/>
            <a:ext cx="796925" cy="454025"/>
            <a:chOff x="2210684" y="5337292"/>
            <a:chExt cx="382896" cy="286889"/>
          </a:xfrm>
        </p:grpSpPr>
        <p:cxnSp>
          <p:nvCxnSpPr>
            <p:cNvPr id="49" name="Straight Connector 48"/>
            <p:cNvCxnSpPr>
              <a:stCxn id="34" idx="1"/>
            </p:cNvCxnSpPr>
            <p:nvPr/>
          </p:nvCxnSpPr>
          <p:spPr>
            <a:xfrm flipH="1" flipV="1">
              <a:off x="2210684" y="5337292"/>
              <a:ext cx="382892" cy="134494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210688" y="5471238"/>
              <a:ext cx="382892" cy="0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4" idx="1"/>
            </p:cNvCxnSpPr>
            <p:nvPr/>
          </p:nvCxnSpPr>
          <p:spPr>
            <a:xfrm flipH="1">
              <a:off x="2210686" y="5471790"/>
              <a:ext cx="382892" cy="15239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44" name="Group 36"/>
          <p:cNvGrpSpPr>
            <a:grpSpLocks/>
          </p:cNvGrpSpPr>
          <p:nvPr/>
        </p:nvGrpSpPr>
        <p:grpSpPr bwMode="auto">
          <a:xfrm rot="10800000">
            <a:off x="6677025" y="2798763"/>
            <a:ext cx="796925" cy="454025"/>
            <a:chOff x="3345037" y="5465825"/>
            <a:chExt cx="382892" cy="286902"/>
          </a:xfrm>
        </p:grpSpPr>
        <p:cxnSp>
          <p:nvCxnSpPr>
            <p:cNvPr id="46" name="Straight Connector 45"/>
            <p:cNvCxnSpPr/>
            <p:nvPr/>
          </p:nvCxnSpPr>
          <p:spPr>
            <a:xfrm flipH="1" flipV="1">
              <a:off x="3345037" y="5465825"/>
              <a:ext cx="382892" cy="134502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345037" y="5598800"/>
              <a:ext cx="382892" cy="0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345037" y="5600327"/>
              <a:ext cx="382892" cy="152400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/>
          <p:cNvSpPr/>
          <p:nvPr/>
        </p:nvSpPr>
        <p:spPr>
          <a:xfrm>
            <a:off x="2486025" y="2603500"/>
            <a:ext cx="857250" cy="86836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Connector 39"/>
          <p:cNvCxnSpPr>
            <a:stCxn id="39" idx="6"/>
            <a:endCxn id="34" idx="1"/>
          </p:cNvCxnSpPr>
          <p:nvPr/>
        </p:nvCxnSpPr>
        <p:spPr>
          <a:xfrm>
            <a:off x="3343275" y="3036888"/>
            <a:ext cx="1065213" cy="47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811838" y="2620963"/>
            <a:ext cx="857250" cy="868362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2" name="Straight Connector 41"/>
          <p:cNvCxnSpPr>
            <a:stCxn id="34" idx="3"/>
            <a:endCxn id="41" idx="2"/>
          </p:cNvCxnSpPr>
          <p:nvPr/>
        </p:nvCxnSpPr>
        <p:spPr>
          <a:xfrm>
            <a:off x="4829175" y="3041650"/>
            <a:ext cx="982663" cy="1428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40113" y="2905125"/>
            <a:ext cx="804862" cy="0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550" name="Group 32"/>
          <p:cNvGrpSpPr>
            <a:grpSpLocks/>
          </p:cNvGrpSpPr>
          <p:nvPr/>
        </p:nvGrpSpPr>
        <p:grpSpPr bwMode="auto">
          <a:xfrm>
            <a:off x="215900" y="4716463"/>
            <a:ext cx="8810625" cy="1096962"/>
            <a:chOff x="4061771" y="3747287"/>
            <a:chExt cx="4705817" cy="585936"/>
          </a:xfrm>
        </p:grpSpPr>
        <p:pic>
          <p:nvPicPr>
            <p:cNvPr id="65556" name="Picture 34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6863" y="3795713"/>
              <a:ext cx="4562475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4061771" y="3747287"/>
              <a:ext cx="4705817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H="1">
            <a:off x="4892675" y="2906713"/>
            <a:ext cx="798513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552" name="Table 60"/>
          <p:cNvPicPr>
            <a:picLocks noGrp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962224">
            <a:off x="4017963" y="1493837"/>
            <a:ext cx="11699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53" name="AutoShape 47"/>
          <p:cNvSpPr>
            <a:spLocks noChangeArrowheads="1"/>
          </p:cNvSpPr>
          <p:nvPr/>
        </p:nvSpPr>
        <p:spPr bwMode="auto">
          <a:xfrm rot="19318535" flipH="1">
            <a:off x="4938713" y="1603375"/>
            <a:ext cx="330200" cy="266700"/>
          </a:xfrm>
          <a:prstGeom prst="rightArrow">
            <a:avLst>
              <a:gd name="adj1" fmla="val 50000"/>
              <a:gd name="adj2" fmla="val 309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5554" name="Table 57"/>
          <p:cNvPicPr>
            <a:picLocks noGrp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510980">
            <a:off x="5010150" y="1096963"/>
            <a:ext cx="9080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5702300" y="1511300"/>
            <a:ext cx="3140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sz="2400">
                <a:solidFill>
                  <a:srgbClr val="E77071"/>
                </a:solidFill>
              </a:rPr>
              <a:t>matrix-vector product</a:t>
            </a:r>
            <a:br>
              <a:rPr lang="en-US" sz="2400">
                <a:solidFill>
                  <a:srgbClr val="E77071"/>
                </a:solidFill>
              </a:rPr>
            </a:br>
            <a:r>
              <a:rPr lang="en-US" sz="2000">
                <a:solidFill>
                  <a:srgbClr val="E77071"/>
                </a:solidFill>
              </a:rPr>
              <a:t>(for a binary factor)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6" grpId="0" animBg="1"/>
      <p:bldP spid="522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044575"/>
            <a:ext cx="8389938" cy="531177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>
            <a:outerShdw blurRad="152400" dist="127000" dir="6060000" sx="102000" sy="102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/>
              <a:t>Input: </a:t>
            </a:r>
            <a:r>
              <a:rPr lang="en-US" dirty="0" smtClean="0"/>
              <a:t>a factor graph with no cycles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/>
              <a:t>Output: </a:t>
            </a:r>
            <a:r>
              <a:rPr lang="en-US" dirty="0" smtClean="0"/>
              <a:t>exact </a:t>
            </a:r>
            <a:r>
              <a:rPr lang="en-US" dirty="0" err="1" smtClean="0"/>
              <a:t>marginals</a:t>
            </a:r>
            <a:r>
              <a:rPr lang="en-US" dirty="0" smtClean="0"/>
              <a:t> for each variable and factor</a:t>
            </a:r>
            <a:endParaRPr lang="en-US" b="1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b="1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/>
              <a:t>Algorithm: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Initialize the messages to the uniform </a:t>
            </a:r>
            <a:r>
              <a:rPr lang="en-US" dirty="0" smtClean="0"/>
              <a:t>distribution.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Choose a root </a:t>
            </a:r>
            <a:r>
              <a:rPr lang="en-US" dirty="0" smtClean="0"/>
              <a:t>node.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Send messages from the </a:t>
            </a:r>
            <a:r>
              <a:rPr lang="en-US" b="1" dirty="0"/>
              <a:t>leaves</a:t>
            </a:r>
            <a:r>
              <a:rPr lang="en-US" dirty="0"/>
              <a:t> to the </a:t>
            </a:r>
            <a:r>
              <a:rPr lang="en-US" b="1" dirty="0" smtClean="0"/>
              <a:t>root</a:t>
            </a:r>
            <a:r>
              <a:rPr lang="en-US" dirty="0" smtClean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Send </a:t>
            </a:r>
            <a:r>
              <a:rPr lang="en-US" dirty="0"/>
              <a:t>messages from the </a:t>
            </a:r>
            <a:r>
              <a:rPr lang="en-US" b="1" dirty="0"/>
              <a:t>root</a:t>
            </a:r>
            <a:r>
              <a:rPr lang="en-US" dirty="0"/>
              <a:t> to the </a:t>
            </a:r>
            <a:r>
              <a:rPr lang="en-US" b="1" dirty="0" smtClean="0"/>
              <a:t>leaves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b="1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Compute the beliefs </a:t>
            </a:r>
            <a:r>
              <a:rPr lang="en-US" dirty="0"/>
              <a:t>(</a:t>
            </a:r>
            <a:r>
              <a:rPr lang="en-US" dirty="0" err="1" smtClean="0"/>
              <a:t>unnormalized</a:t>
            </a:r>
            <a:r>
              <a:rPr lang="en-US" dirty="0" smtClean="0"/>
              <a:t> </a:t>
            </a:r>
            <a:r>
              <a:rPr lang="en-US" dirty="0" err="1"/>
              <a:t>marginals</a:t>
            </a:r>
            <a:r>
              <a:rPr lang="en-US" dirty="0"/>
              <a:t>).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Normalize beliefs and return the </a:t>
            </a:r>
            <a:r>
              <a:rPr lang="en-US" b="1" dirty="0"/>
              <a:t>exact</a:t>
            </a:r>
            <a:r>
              <a:rPr lang="en-US" dirty="0"/>
              <a:t> </a:t>
            </a:r>
            <a:r>
              <a:rPr lang="en-US" dirty="0" err="1" smtClean="0"/>
              <a:t>marginals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Sum-Product Belief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93FD2-07B9-4FE6-977C-0D2BB13D257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pSp>
        <p:nvGrpSpPr>
          <p:cNvPr id="66564" name="Group 13"/>
          <p:cNvGrpSpPr>
            <a:grpSpLocks/>
          </p:cNvGrpSpPr>
          <p:nvPr/>
        </p:nvGrpSpPr>
        <p:grpSpPr bwMode="auto">
          <a:xfrm>
            <a:off x="1136650" y="3746500"/>
            <a:ext cx="2822575" cy="587375"/>
            <a:chOff x="1136920" y="3747287"/>
            <a:chExt cx="2822626" cy="585936"/>
          </a:xfrm>
        </p:grpSpPr>
        <p:pic>
          <p:nvPicPr>
            <p:cNvPr id="66586" name="Picture 14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38" y="3795713"/>
              <a:ext cx="2643187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1136920" y="3747287"/>
              <a:ext cx="2822626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6565" name="Group 16"/>
          <p:cNvGrpSpPr>
            <a:grpSpLocks/>
          </p:cNvGrpSpPr>
          <p:nvPr/>
        </p:nvGrpSpPr>
        <p:grpSpPr bwMode="auto">
          <a:xfrm>
            <a:off x="4062413" y="3746500"/>
            <a:ext cx="4705350" cy="587375"/>
            <a:chOff x="4061771" y="3747287"/>
            <a:chExt cx="4705817" cy="585936"/>
          </a:xfrm>
        </p:grpSpPr>
        <p:pic>
          <p:nvPicPr>
            <p:cNvPr id="66584" name="Picture 17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6863" y="3795713"/>
              <a:ext cx="4562475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4061771" y="3747287"/>
              <a:ext cx="4705817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6566" name="Group 19"/>
          <p:cNvGrpSpPr>
            <a:grpSpLocks/>
          </p:cNvGrpSpPr>
          <p:nvPr/>
        </p:nvGrpSpPr>
        <p:grpSpPr bwMode="auto">
          <a:xfrm>
            <a:off x="2305050" y="2573338"/>
            <a:ext cx="1654175" cy="328612"/>
            <a:chOff x="2304565" y="2574082"/>
            <a:chExt cx="1654981" cy="327260"/>
          </a:xfrm>
        </p:grpSpPr>
        <p:pic>
          <p:nvPicPr>
            <p:cNvPr id="66582" name="Picture 20" descr="latex-image-1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97125" y="2611438"/>
              <a:ext cx="14605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2304565" y="2574082"/>
              <a:ext cx="1654981" cy="32726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6567" name="Group 22"/>
          <p:cNvGrpSpPr>
            <a:grpSpLocks/>
          </p:cNvGrpSpPr>
          <p:nvPr/>
        </p:nvGrpSpPr>
        <p:grpSpPr bwMode="auto">
          <a:xfrm>
            <a:off x="4044950" y="2573338"/>
            <a:ext cx="1598613" cy="328612"/>
            <a:chOff x="4044608" y="2574082"/>
            <a:chExt cx="1599015" cy="327260"/>
          </a:xfrm>
        </p:grpSpPr>
        <p:pic>
          <p:nvPicPr>
            <p:cNvPr id="66580" name="Picture 23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06863" y="2611438"/>
              <a:ext cx="14605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4044608" y="2574082"/>
              <a:ext cx="1599015" cy="32726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6568" name="Group 25"/>
          <p:cNvGrpSpPr>
            <a:grpSpLocks/>
          </p:cNvGrpSpPr>
          <p:nvPr/>
        </p:nvGrpSpPr>
        <p:grpSpPr bwMode="auto">
          <a:xfrm>
            <a:off x="1822450" y="4697413"/>
            <a:ext cx="2136775" cy="555625"/>
            <a:chOff x="1823167" y="4697111"/>
            <a:chExt cx="2136379" cy="555701"/>
          </a:xfrm>
        </p:grpSpPr>
        <p:pic>
          <p:nvPicPr>
            <p:cNvPr id="66578" name="Picture 26" descr="latex-image-1.pd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05000" y="4754256"/>
              <a:ext cx="19526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/>
            <p:nvPr/>
          </p:nvSpPr>
          <p:spPr>
            <a:xfrm>
              <a:off x="1823167" y="4697111"/>
              <a:ext cx="2136379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6569" name="Group 28"/>
          <p:cNvGrpSpPr>
            <a:grpSpLocks/>
          </p:cNvGrpSpPr>
          <p:nvPr/>
        </p:nvGrpSpPr>
        <p:grpSpPr bwMode="auto">
          <a:xfrm>
            <a:off x="4044950" y="4697413"/>
            <a:ext cx="3094038" cy="555625"/>
            <a:chOff x="4044607" y="4697111"/>
            <a:chExt cx="3094421" cy="555701"/>
          </a:xfrm>
        </p:grpSpPr>
        <p:pic>
          <p:nvPicPr>
            <p:cNvPr id="66576" name="Picture 29" descr="latex-image-1.pd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06863" y="4764498"/>
              <a:ext cx="29559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ectangle 30"/>
            <p:cNvSpPr/>
            <p:nvPr/>
          </p:nvSpPr>
          <p:spPr>
            <a:xfrm>
              <a:off x="4044607" y="4697111"/>
              <a:ext cx="3094421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6570" name="Group 31"/>
          <p:cNvGrpSpPr>
            <a:grpSpLocks/>
          </p:cNvGrpSpPr>
          <p:nvPr/>
        </p:nvGrpSpPr>
        <p:grpSpPr bwMode="auto">
          <a:xfrm>
            <a:off x="2309813" y="5702300"/>
            <a:ext cx="1649412" cy="327025"/>
            <a:chOff x="2309168" y="5702506"/>
            <a:chExt cx="1650377" cy="327260"/>
          </a:xfrm>
        </p:grpSpPr>
        <p:pic>
          <p:nvPicPr>
            <p:cNvPr id="66574" name="Picture 32" descr="latex-image-1.pd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378075" y="5729288"/>
              <a:ext cx="14795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Rectangle 33"/>
            <p:cNvSpPr/>
            <p:nvPr/>
          </p:nvSpPr>
          <p:spPr>
            <a:xfrm>
              <a:off x="2309168" y="5702506"/>
              <a:ext cx="1650377" cy="3272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6571" name="Group 34"/>
          <p:cNvGrpSpPr>
            <a:grpSpLocks/>
          </p:cNvGrpSpPr>
          <p:nvPr/>
        </p:nvGrpSpPr>
        <p:grpSpPr bwMode="auto">
          <a:xfrm>
            <a:off x="4044950" y="5694363"/>
            <a:ext cx="1922463" cy="327025"/>
            <a:chOff x="4044608" y="5694773"/>
            <a:chExt cx="1922767" cy="327260"/>
          </a:xfrm>
        </p:grpSpPr>
        <p:pic>
          <p:nvPicPr>
            <p:cNvPr id="66572" name="Picture 35" descr="latex-image-1.pdf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106863" y="5729288"/>
              <a:ext cx="17891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Rectangle 36"/>
            <p:cNvSpPr/>
            <p:nvPr/>
          </p:nvSpPr>
          <p:spPr>
            <a:xfrm>
              <a:off x="4044608" y="5694773"/>
              <a:ext cx="1922767" cy="3272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Sum-Product Belief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56EA6-55B8-4953-BD2A-F366331F110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7587" name="Group 15"/>
          <p:cNvGrpSpPr>
            <a:grpSpLocks/>
          </p:cNvGrpSpPr>
          <p:nvPr/>
        </p:nvGrpSpPr>
        <p:grpSpPr bwMode="auto">
          <a:xfrm>
            <a:off x="365125" y="1023938"/>
            <a:ext cx="7997825" cy="5005387"/>
            <a:chOff x="457200" y="997096"/>
            <a:chExt cx="8225709" cy="4872608"/>
          </a:xfrm>
        </p:grpSpPr>
        <p:grpSp>
          <p:nvGrpSpPr>
            <p:cNvPr id="67689" name="Group 9"/>
            <p:cNvGrpSpPr>
              <a:grpSpLocks/>
            </p:cNvGrpSpPr>
            <p:nvPr/>
          </p:nvGrpSpPr>
          <p:grpSpPr bwMode="auto">
            <a:xfrm>
              <a:off x="968571" y="1422452"/>
              <a:ext cx="7714338" cy="4447252"/>
              <a:chOff x="972462" y="1605523"/>
              <a:chExt cx="7703278" cy="477541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72137" y="1605121"/>
                <a:ext cx="3855877" cy="2387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72137" y="3993029"/>
                <a:ext cx="3855877" cy="23879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19863" y="1605121"/>
                <a:ext cx="3855877" cy="2387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19863" y="3993029"/>
                <a:ext cx="3855877" cy="23879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7200" y="1422452"/>
              <a:ext cx="511371" cy="2223626"/>
            </a:xfrm>
            <a:prstGeom prst="rect">
              <a:avLst/>
            </a:prstGeom>
            <a:noFill/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latin typeface="+mn-lt"/>
                  <a:cs typeface="+mn-cs"/>
                </a:rPr>
                <a:t>Beliefs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421" y="3646078"/>
              <a:ext cx="511371" cy="2223626"/>
            </a:xfrm>
            <a:prstGeom prst="rect">
              <a:avLst/>
            </a:prstGeom>
            <a:noFill/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latin typeface="+mn-lt"/>
                  <a:cs typeface="+mn-cs"/>
                </a:rPr>
                <a:t>Messages</a:t>
              </a:r>
            </a:p>
          </p:txBody>
        </p:sp>
        <p:sp>
          <p:nvSpPr>
            <p:cNvPr id="67692" name="TextBox 12"/>
            <p:cNvSpPr txBox="1">
              <a:spLocks noChangeArrowheads="1"/>
            </p:cNvSpPr>
            <p:nvPr/>
          </p:nvSpPr>
          <p:spPr bwMode="auto">
            <a:xfrm>
              <a:off x="968571" y="997096"/>
              <a:ext cx="3861060" cy="425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/>
                <a:t>Variables</a:t>
              </a:r>
            </a:p>
          </p:txBody>
        </p:sp>
        <p:sp>
          <p:nvSpPr>
            <p:cNvPr id="67693" name="TextBox 14"/>
            <p:cNvSpPr txBox="1">
              <a:spLocks noChangeArrowheads="1"/>
            </p:cNvSpPr>
            <p:nvPr/>
          </p:nvSpPr>
          <p:spPr bwMode="auto">
            <a:xfrm>
              <a:off x="4821849" y="997097"/>
              <a:ext cx="3861060" cy="425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/>
                <a:t>Factors</a:t>
              </a:r>
            </a:p>
          </p:txBody>
        </p:sp>
      </p:grpSp>
      <p:grpSp>
        <p:nvGrpSpPr>
          <p:cNvPr id="67588" name="Group 310"/>
          <p:cNvGrpSpPr>
            <a:grpSpLocks/>
          </p:cNvGrpSpPr>
          <p:nvPr/>
        </p:nvGrpSpPr>
        <p:grpSpPr bwMode="auto">
          <a:xfrm>
            <a:off x="4654550" y="3790950"/>
            <a:ext cx="3656013" cy="2028825"/>
            <a:chOff x="4655276" y="3790948"/>
            <a:chExt cx="3655520" cy="2028227"/>
          </a:xfrm>
        </p:grpSpPr>
        <p:sp>
          <p:nvSpPr>
            <p:cNvPr id="136" name="Oval 135"/>
            <p:cNvSpPr/>
            <p:nvPr/>
          </p:nvSpPr>
          <p:spPr>
            <a:xfrm>
              <a:off x="6237801" y="4287690"/>
              <a:ext cx="541264" cy="54911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77482" y="5404960"/>
              <a:ext cx="265076" cy="265034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38" name="Straight Connector 137"/>
            <p:cNvCxnSpPr>
              <a:stCxn id="136" idx="4"/>
              <a:endCxn id="137" idx="0"/>
            </p:cNvCxnSpPr>
            <p:nvPr/>
          </p:nvCxnSpPr>
          <p:spPr>
            <a:xfrm>
              <a:off x="6507639" y="4836803"/>
              <a:ext cx="1587" cy="56815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673" name="Group 138"/>
            <p:cNvGrpSpPr>
              <a:grpSpLocks/>
            </p:cNvGrpSpPr>
            <p:nvPr/>
          </p:nvGrpSpPr>
          <p:grpSpPr bwMode="auto">
            <a:xfrm>
              <a:off x="4655276" y="5393355"/>
              <a:ext cx="502920" cy="286902"/>
              <a:chOff x="2210686" y="5337254"/>
              <a:chExt cx="382892" cy="286902"/>
            </a:xfrm>
          </p:grpSpPr>
          <p:cxnSp>
            <p:nvCxnSpPr>
              <p:cNvPr id="152" name="Straight Connector 151"/>
              <p:cNvCxnSpPr>
                <a:stCxn id="137" idx="1"/>
              </p:cNvCxnSpPr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37" idx="1"/>
              </p:cNvCxnSpPr>
              <p:nvPr/>
            </p:nvCxnSpPr>
            <p:spPr>
              <a:xfrm flipH="1">
                <a:off x="2210686" y="5381044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37" idx="1"/>
              </p:cNvCxnSpPr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74" name="Group 139"/>
            <p:cNvGrpSpPr>
              <a:grpSpLocks/>
            </p:cNvGrpSpPr>
            <p:nvPr/>
          </p:nvGrpSpPr>
          <p:grpSpPr bwMode="auto">
            <a:xfrm rot="10800000">
              <a:off x="7807876" y="5382492"/>
              <a:ext cx="502920" cy="286902"/>
              <a:chOff x="3345037" y="5465825"/>
              <a:chExt cx="382892" cy="286902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3345037" y="5478683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75" name="Group 140"/>
            <p:cNvGrpSpPr>
              <a:grpSpLocks/>
            </p:cNvGrpSpPr>
            <p:nvPr/>
          </p:nvGrpSpPr>
          <p:grpSpPr bwMode="auto">
            <a:xfrm rot="5400000">
              <a:off x="6247592" y="3898957"/>
              <a:ext cx="502920" cy="286902"/>
              <a:chOff x="3345037" y="5465825"/>
              <a:chExt cx="382892" cy="28690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3345037" y="5475422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Oval 141"/>
            <p:cNvSpPr/>
            <p:nvPr/>
          </p:nvSpPr>
          <p:spPr>
            <a:xfrm>
              <a:off x="5164795" y="5258953"/>
              <a:ext cx="539677" cy="54911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43" name="Straight Connector 142"/>
            <p:cNvCxnSpPr>
              <a:stCxn id="142" idx="6"/>
              <a:endCxn id="137" idx="1"/>
            </p:cNvCxnSpPr>
            <p:nvPr/>
          </p:nvCxnSpPr>
          <p:spPr>
            <a:xfrm>
              <a:off x="5704473" y="5533509"/>
              <a:ext cx="673009" cy="317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7261599" y="5271649"/>
              <a:ext cx="541265" cy="547526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45" name="Straight Connector 144"/>
            <p:cNvCxnSpPr>
              <a:stCxn id="137" idx="3"/>
              <a:endCxn id="144" idx="2"/>
            </p:cNvCxnSpPr>
            <p:nvPr/>
          </p:nvCxnSpPr>
          <p:spPr>
            <a:xfrm>
              <a:off x="6642558" y="5536683"/>
              <a:ext cx="619042" cy="793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89" name="Group 289"/>
          <p:cNvGrpSpPr>
            <a:grpSpLocks/>
          </p:cNvGrpSpPr>
          <p:nvPr/>
        </p:nvGrpSpPr>
        <p:grpSpPr bwMode="auto">
          <a:xfrm>
            <a:off x="920750" y="3825875"/>
            <a:ext cx="3609975" cy="1973263"/>
            <a:chOff x="920829" y="3825274"/>
            <a:chExt cx="3609756" cy="1974166"/>
          </a:xfrm>
        </p:grpSpPr>
        <p:sp>
          <p:nvSpPr>
            <p:cNvPr id="212" name="Oval 211"/>
            <p:cNvSpPr/>
            <p:nvPr/>
          </p:nvSpPr>
          <p:spPr>
            <a:xfrm>
              <a:off x="2487597" y="5251501"/>
              <a:ext cx="541304" cy="547939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625701" y="4341448"/>
              <a:ext cx="265097" cy="263646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4" name="Straight Connector 213"/>
            <p:cNvCxnSpPr>
              <a:stCxn id="212" idx="0"/>
              <a:endCxn id="213" idx="2"/>
            </p:cNvCxnSpPr>
            <p:nvPr/>
          </p:nvCxnSpPr>
          <p:spPr>
            <a:xfrm flipV="1">
              <a:off x="2757456" y="4605094"/>
              <a:ext cx="0" cy="6464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2" idx="6"/>
              <a:endCxn id="216" idx="1"/>
            </p:cNvCxnSpPr>
            <p:nvPr/>
          </p:nvCxnSpPr>
          <p:spPr>
            <a:xfrm flipV="1">
              <a:off x="3028901" y="5523089"/>
              <a:ext cx="731794" cy="158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3760695" y="5391265"/>
              <a:ext cx="265096" cy="26523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431973" y="5392854"/>
              <a:ext cx="265097" cy="26523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8" name="Straight Connector 217"/>
            <p:cNvCxnSpPr>
              <a:stCxn id="212" idx="2"/>
              <a:endCxn id="217" idx="3"/>
            </p:cNvCxnSpPr>
            <p:nvPr/>
          </p:nvCxnSpPr>
          <p:spPr>
            <a:xfrm flipH="1">
              <a:off x="1697070" y="5524676"/>
              <a:ext cx="79052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658" name="Group 218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2210686" y="538166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59" name="Group 219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3345037" y="5477895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60" name="Group 220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345037" y="5479071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3" name="Straight Arrow Connector 262"/>
          <p:cNvCxnSpPr/>
          <p:nvPr/>
        </p:nvCxnSpPr>
        <p:spPr>
          <a:xfrm>
            <a:off x="1825625" y="5418138"/>
            <a:ext cx="593725" cy="3175"/>
          </a:xfrm>
          <a:prstGeom prst="straightConnector1">
            <a:avLst/>
          </a:prstGeom>
          <a:ln w="38100" cmpd="sng">
            <a:solidFill>
              <a:schemeClr val="accent4"/>
            </a:solidFill>
            <a:prstDash val="solid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591" name="Group 290"/>
          <p:cNvGrpSpPr>
            <a:grpSpLocks/>
          </p:cNvGrpSpPr>
          <p:nvPr/>
        </p:nvGrpSpPr>
        <p:grpSpPr bwMode="auto">
          <a:xfrm>
            <a:off x="927100" y="1531938"/>
            <a:ext cx="3609975" cy="1974850"/>
            <a:chOff x="920829" y="3825274"/>
            <a:chExt cx="3609756" cy="1974166"/>
          </a:xfrm>
        </p:grpSpPr>
        <p:sp>
          <p:nvSpPr>
            <p:cNvPr id="292" name="Oval 291"/>
            <p:cNvSpPr/>
            <p:nvPr/>
          </p:nvSpPr>
          <p:spPr>
            <a:xfrm>
              <a:off x="2487597" y="5251942"/>
              <a:ext cx="541304" cy="54749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625701" y="4341032"/>
              <a:ext cx="265097" cy="26502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94" name="Straight Connector 293"/>
            <p:cNvCxnSpPr>
              <a:stCxn id="292" idx="0"/>
              <a:endCxn id="293" idx="2"/>
            </p:cNvCxnSpPr>
            <p:nvPr/>
          </p:nvCxnSpPr>
          <p:spPr>
            <a:xfrm flipV="1">
              <a:off x="2757456" y="4606053"/>
              <a:ext cx="0" cy="64588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92" idx="6"/>
              <a:endCxn id="296" idx="1"/>
            </p:cNvCxnSpPr>
            <p:nvPr/>
          </p:nvCxnSpPr>
          <p:spPr>
            <a:xfrm flipV="1">
              <a:off x="3028901" y="5523311"/>
              <a:ext cx="731794" cy="158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3760695" y="5391593"/>
              <a:ext cx="265096" cy="26502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431973" y="5393181"/>
              <a:ext cx="265097" cy="26502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98" name="Straight Connector 297"/>
            <p:cNvCxnSpPr>
              <a:stCxn id="292" idx="2"/>
              <a:endCxn id="297" idx="3"/>
            </p:cNvCxnSpPr>
            <p:nvPr/>
          </p:nvCxnSpPr>
          <p:spPr>
            <a:xfrm flipH="1">
              <a:off x="1697070" y="5524897"/>
              <a:ext cx="79052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639" name="Group 298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flipH="1">
                <a:off x="2210686" y="5382212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40" name="Group 299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>
                <a:off x="3345037" y="547752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41" name="Group 300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3345037" y="547932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592" name="Group 311"/>
          <p:cNvGrpSpPr>
            <a:grpSpLocks/>
          </p:cNvGrpSpPr>
          <p:nvPr/>
        </p:nvGrpSpPr>
        <p:grpSpPr bwMode="auto">
          <a:xfrm>
            <a:off x="4667250" y="1498600"/>
            <a:ext cx="3654425" cy="2027238"/>
            <a:chOff x="4655276" y="3790948"/>
            <a:chExt cx="3655520" cy="2028227"/>
          </a:xfrm>
        </p:grpSpPr>
        <p:sp>
          <p:nvSpPr>
            <p:cNvPr id="313" name="Oval 312"/>
            <p:cNvSpPr/>
            <p:nvPr/>
          </p:nvSpPr>
          <p:spPr>
            <a:xfrm>
              <a:off x="6236900" y="4288078"/>
              <a:ext cx="541500" cy="5479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76642" y="5404635"/>
              <a:ext cx="265192" cy="265242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15" name="Straight Connector 314"/>
            <p:cNvCxnSpPr>
              <a:stCxn id="313" idx="4"/>
              <a:endCxn id="314" idx="0"/>
            </p:cNvCxnSpPr>
            <p:nvPr/>
          </p:nvCxnSpPr>
          <p:spPr>
            <a:xfrm>
              <a:off x="6508444" y="4836033"/>
              <a:ext cx="1587" cy="56860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616" name="Group 315"/>
            <p:cNvGrpSpPr>
              <a:grpSpLocks/>
            </p:cNvGrpSpPr>
            <p:nvPr/>
          </p:nvGrpSpPr>
          <p:grpSpPr bwMode="auto">
            <a:xfrm>
              <a:off x="4655276" y="5393355"/>
              <a:ext cx="502920" cy="286902"/>
              <a:chOff x="2210686" y="5337254"/>
              <a:chExt cx="382892" cy="286902"/>
            </a:xfrm>
          </p:grpSpPr>
          <p:cxnSp>
            <p:nvCxnSpPr>
              <p:cNvPr id="329" name="Straight Connector 328"/>
              <p:cNvCxnSpPr>
                <a:stCxn id="314" idx="1"/>
              </p:cNvCxnSpPr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314" idx="1"/>
              </p:cNvCxnSpPr>
              <p:nvPr/>
            </p:nvCxnSpPr>
            <p:spPr>
              <a:xfrm flipH="1">
                <a:off x="2210686" y="538258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stCxn id="314" idx="1"/>
              </p:cNvCxnSpPr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17" name="Group 316"/>
            <p:cNvGrpSpPr>
              <a:grpSpLocks/>
            </p:cNvGrpSpPr>
            <p:nvPr/>
          </p:nvGrpSpPr>
          <p:grpSpPr bwMode="auto">
            <a:xfrm rot="10800000">
              <a:off x="7807876" y="5382492"/>
              <a:ext cx="502920" cy="286902"/>
              <a:chOff x="3345037" y="5465825"/>
              <a:chExt cx="382892" cy="286902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3345037" y="5476968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18" name="Group 317"/>
            <p:cNvGrpSpPr>
              <a:grpSpLocks/>
            </p:cNvGrpSpPr>
            <p:nvPr/>
          </p:nvGrpSpPr>
          <p:grpSpPr bwMode="auto">
            <a:xfrm rot="5400000">
              <a:off x="6247592" y="3898957"/>
              <a:ext cx="502920" cy="286902"/>
              <a:chOff x="3345037" y="5465825"/>
              <a:chExt cx="382892" cy="286902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H="1">
                <a:off x="3345037" y="548116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Oval 318"/>
            <p:cNvSpPr/>
            <p:nvPr/>
          </p:nvSpPr>
          <p:spPr>
            <a:xfrm>
              <a:off x="5163428" y="5260102"/>
              <a:ext cx="541500" cy="5479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20" name="Straight Connector 319"/>
            <p:cNvCxnSpPr>
              <a:stCxn id="319" idx="6"/>
              <a:endCxn id="314" idx="1"/>
            </p:cNvCxnSpPr>
            <p:nvPr/>
          </p:nvCxnSpPr>
          <p:spPr>
            <a:xfrm>
              <a:off x="5704928" y="5533286"/>
              <a:ext cx="671713" cy="317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7261145" y="5271220"/>
              <a:ext cx="541499" cy="54795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22" name="Straight Connector 321"/>
            <p:cNvCxnSpPr>
              <a:stCxn id="314" idx="3"/>
              <a:endCxn id="321" idx="2"/>
            </p:cNvCxnSpPr>
            <p:nvPr/>
          </p:nvCxnSpPr>
          <p:spPr>
            <a:xfrm>
              <a:off x="6641834" y="5536462"/>
              <a:ext cx="619311" cy="794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Arrow Connector 331"/>
          <p:cNvCxnSpPr/>
          <p:nvPr/>
        </p:nvCxnSpPr>
        <p:spPr>
          <a:xfrm>
            <a:off x="2868613" y="4711700"/>
            <a:ext cx="0" cy="528638"/>
          </a:xfrm>
          <a:prstGeom prst="straightConnector1">
            <a:avLst/>
          </a:prstGeom>
          <a:ln w="38100" cmpd="sng">
            <a:solidFill>
              <a:schemeClr val="accent4"/>
            </a:solidFill>
            <a:prstDash val="solid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1835150" y="3122613"/>
            <a:ext cx="593725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879725" y="2416175"/>
            <a:ext cx="0" cy="528638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H="1">
            <a:off x="3057525" y="3121025"/>
            <a:ext cx="593725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>
            <a:off x="3119438" y="5399088"/>
            <a:ext cx="595312" cy="1587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>
            <a:off x="5803900" y="3148013"/>
            <a:ext cx="503238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>
            <a:off x="6596063" y="2614613"/>
            <a:ext cx="0" cy="4381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 flipH="1">
            <a:off x="6694488" y="3157538"/>
            <a:ext cx="503237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>
            <a:off x="5783263" y="5443538"/>
            <a:ext cx="503237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6599238" y="4921250"/>
            <a:ext cx="0" cy="4381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>
            <a:off x="6767513" y="5413375"/>
            <a:ext cx="501650" cy="1588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AutoShape 180"/>
          <p:cNvSpPr>
            <a:spLocks noChangeArrowheads="1"/>
          </p:cNvSpPr>
          <p:nvPr/>
        </p:nvSpPr>
        <p:spPr bwMode="auto">
          <a:xfrm>
            <a:off x="3049588" y="3303588"/>
            <a:ext cx="487362" cy="422275"/>
          </a:xfrm>
          <a:prstGeom prst="cloudCallout">
            <a:avLst>
              <a:gd name="adj1" fmla="val -75816"/>
              <a:gd name="adj2" fmla="val -5004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350" name="AutoShape 180"/>
          <p:cNvSpPr>
            <a:spLocks noChangeArrowheads="1"/>
          </p:cNvSpPr>
          <p:nvPr/>
        </p:nvSpPr>
        <p:spPr bwMode="auto">
          <a:xfrm>
            <a:off x="6756400" y="3298825"/>
            <a:ext cx="488950" cy="423863"/>
          </a:xfrm>
          <a:prstGeom prst="cloudCallout">
            <a:avLst>
              <a:gd name="adj1" fmla="val -75816"/>
              <a:gd name="adj2" fmla="val -5004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252413" y="3768725"/>
            <a:ext cx="8686800" cy="230346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67607" name="Group 114"/>
          <p:cNvGrpSpPr>
            <a:grpSpLocks/>
          </p:cNvGrpSpPr>
          <p:nvPr/>
        </p:nvGrpSpPr>
        <p:grpSpPr bwMode="auto">
          <a:xfrm>
            <a:off x="1800225" y="6165850"/>
            <a:ext cx="2136775" cy="555625"/>
            <a:chOff x="1823167" y="4697111"/>
            <a:chExt cx="2136379" cy="555701"/>
          </a:xfrm>
        </p:grpSpPr>
        <p:pic>
          <p:nvPicPr>
            <p:cNvPr id="67611" name="Picture 116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4754256"/>
              <a:ext cx="19526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8" name="Rectangle 117"/>
            <p:cNvSpPr/>
            <p:nvPr/>
          </p:nvSpPr>
          <p:spPr>
            <a:xfrm>
              <a:off x="1823167" y="4697111"/>
              <a:ext cx="2136379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7608" name="Group 118"/>
          <p:cNvGrpSpPr>
            <a:grpSpLocks/>
          </p:cNvGrpSpPr>
          <p:nvPr/>
        </p:nvGrpSpPr>
        <p:grpSpPr bwMode="auto">
          <a:xfrm>
            <a:off x="4973638" y="6165850"/>
            <a:ext cx="3095625" cy="555625"/>
            <a:chOff x="4044607" y="4697111"/>
            <a:chExt cx="3094421" cy="555701"/>
          </a:xfrm>
        </p:grpSpPr>
        <p:pic>
          <p:nvPicPr>
            <p:cNvPr id="67609" name="Picture 119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6863" y="4764498"/>
              <a:ext cx="29559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" name="Rectangle 120"/>
            <p:cNvSpPr/>
            <p:nvPr/>
          </p:nvSpPr>
          <p:spPr>
            <a:xfrm>
              <a:off x="4044607" y="4697111"/>
              <a:ext cx="3094421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Sum-Product Belief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B324D-969D-4B36-9DCD-CF29E7D1967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8611" name="Group 15"/>
          <p:cNvGrpSpPr>
            <a:grpSpLocks/>
          </p:cNvGrpSpPr>
          <p:nvPr/>
        </p:nvGrpSpPr>
        <p:grpSpPr bwMode="auto">
          <a:xfrm>
            <a:off x="365125" y="1023938"/>
            <a:ext cx="7997825" cy="5005387"/>
            <a:chOff x="457200" y="997096"/>
            <a:chExt cx="8225709" cy="4872608"/>
          </a:xfrm>
        </p:grpSpPr>
        <p:grpSp>
          <p:nvGrpSpPr>
            <p:cNvPr id="68713" name="Group 9"/>
            <p:cNvGrpSpPr>
              <a:grpSpLocks/>
            </p:cNvGrpSpPr>
            <p:nvPr/>
          </p:nvGrpSpPr>
          <p:grpSpPr bwMode="auto">
            <a:xfrm>
              <a:off x="968571" y="1422452"/>
              <a:ext cx="7714338" cy="4447252"/>
              <a:chOff x="972462" y="1605523"/>
              <a:chExt cx="7703278" cy="477541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72137" y="1605121"/>
                <a:ext cx="3855877" cy="2387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72137" y="3993029"/>
                <a:ext cx="3855877" cy="23879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19863" y="1605121"/>
                <a:ext cx="3855877" cy="2387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19863" y="3993029"/>
                <a:ext cx="3855877" cy="23879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7200" y="1422452"/>
              <a:ext cx="511371" cy="2223626"/>
            </a:xfrm>
            <a:prstGeom prst="rect">
              <a:avLst/>
            </a:prstGeom>
            <a:noFill/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latin typeface="+mn-lt"/>
                  <a:cs typeface="+mn-cs"/>
                </a:rPr>
                <a:t>Beliefs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421" y="3646078"/>
              <a:ext cx="511371" cy="2223626"/>
            </a:xfrm>
            <a:prstGeom prst="rect">
              <a:avLst/>
            </a:prstGeom>
            <a:noFill/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latin typeface="+mn-lt"/>
                  <a:cs typeface="+mn-cs"/>
                </a:rPr>
                <a:t>Messages</a:t>
              </a:r>
            </a:p>
          </p:txBody>
        </p:sp>
        <p:sp>
          <p:nvSpPr>
            <p:cNvPr id="68716" name="TextBox 12"/>
            <p:cNvSpPr txBox="1">
              <a:spLocks noChangeArrowheads="1"/>
            </p:cNvSpPr>
            <p:nvPr/>
          </p:nvSpPr>
          <p:spPr bwMode="auto">
            <a:xfrm>
              <a:off x="968571" y="997096"/>
              <a:ext cx="3861060" cy="425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/>
                <a:t>Variables</a:t>
              </a:r>
            </a:p>
          </p:txBody>
        </p:sp>
        <p:sp>
          <p:nvSpPr>
            <p:cNvPr id="68717" name="TextBox 14"/>
            <p:cNvSpPr txBox="1">
              <a:spLocks noChangeArrowheads="1"/>
            </p:cNvSpPr>
            <p:nvPr/>
          </p:nvSpPr>
          <p:spPr bwMode="auto">
            <a:xfrm>
              <a:off x="4821849" y="997097"/>
              <a:ext cx="3861060" cy="425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/>
                <a:t>Factors</a:t>
              </a:r>
            </a:p>
          </p:txBody>
        </p:sp>
      </p:grpSp>
      <p:grpSp>
        <p:nvGrpSpPr>
          <p:cNvPr id="68612" name="Group 310"/>
          <p:cNvGrpSpPr>
            <a:grpSpLocks/>
          </p:cNvGrpSpPr>
          <p:nvPr/>
        </p:nvGrpSpPr>
        <p:grpSpPr bwMode="auto">
          <a:xfrm>
            <a:off x="4654550" y="3790950"/>
            <a:ext cx="3656013" cy="2028825"/>
            <a:chOff x="4655276" y="3790948"/>
            <a:chExt cx="3655520" cy="2028227"/>
          </a:xfrm>
        </p:grpSpPr>
        <p:sp>
          <p:nvSpPr>
            <p:cNvPr id="136" name="Oval 135"/>
            <p:cNvSpPr/>
            <p:nvPr/>
          </p:nvSpPr>
          <p:spPr>
            <a:xfrm>
              <a:off x="6237801" y="4287690"/>
              <a:ext cx="541264" cy="54911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77482" y="5404960"/>
              <a:ext cx="265076" cy="265034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38" name="Straight Connector 137"/>
            <p:cNvCxnSpPr>
              <a:stCxn id="136" idx="4"/>
              <a:endCxn id="137" idx="0"/>
            </p:cNvCxnSpPr>
            <p:nvPr/>
          </p:nvCxnSpPr>
          <p:spPr>
            <a:xfrm>
              <a:off x="6507639" y="4836803"/>
              <a:ext cx="1587" cy="56815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97" name="Group 138"/>
            <p:cNvGrpSpPr>
              <a:grpSpLocks/>
            </p:cNvGrpSpPr>
            <p:nvPr/>
          </p:nvGrpSpPr>
          <p:grpSpPr bwMode="auto">
            <a:xfrm>
              <a:off x="4655276" y="5393355"/>
              <a:ext cx="502920" cy="286902"/>
              <a:chOff x="2210686" y="5337254"/>
              <a:chExt cx="382892" cy="286902"/>
            </a:xfrm>
          </p:grpSpPr>
          <p:cxnSp>
            <p:nvCxnSpPr>
              <p:cNvPr id="152" name="Straight Connector 151"/>
              <p:cNvCxnSpPr>
                <a:stCxn id="137" idx="1"/>
              </p:cNvCxnSpPr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37" idx="1"/>
              </p:cNvCxnSpPr>
              <p:nvPr/>
            </p:nvCxnSpPr>
            <p:spPr>
              <a:xfrm flipH="1">
                <a:off x="2210686" y="5381044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37" idx="1"/>
              </p:cNvCxnSpPr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98" name="Group 139"/>
            <p:cNvGrpSpPr>
              <a:grpSpLocks/>
            </p:cNvGrpSpPr>
            <p:nvPr/>
          </p:nvGrpSpPr>
          <p:grpSpPr bwMode="auto">
            <a:xfrm rot="10800000">
              <a:off x="7807876" y="5382492"/>
              <a:ext cx="502920" cy="286902"/>
              <a:chOff x="3345037" y="5465825"/>
              <a:chExt cx="382892" cy="286902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3345037" y="5478683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99" name="Group 140"/>
            <p:cNvGrpSpPr>
              <a:grpSpLocks/>
            </p:cNvGrpSpPr>
            <p:nvPr/>
          </p:nvGrpSpPr>
          <p:grpSpPr bwMode="auto">
            <a:xfrm rot="5400000">
              <a:off x="6247592" y="3898957"/>
              <a:ext cx="502920" cy="286902"/>
              <a:chOff x="3345037" y="5465825"/>
              <a:chExt cx="382892" cy="28690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3345037" y="5475422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Oval 141"/>
            <p:cNvSpPr/>
            <p:nvPr/>
          </p:nvSpPr>
          <p:spPr>
            <a:xfrm>
              <a:off x="5164795" y="5258953"/>
              <a:ext cx="539677" cy="54911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43" name="Straight Connector 142"/>
            <p:cNvCxnSpPr>
              <a:stCxn id="142" idx="6"/>
              <a:endCxn id="137" idx="1"/>
            </p:cNvCxnSpPr>
            <p:nvPr/>
          </p:nvCxnSpPr>
          <p:spPr>
            <a:xfrm>
              <a:off x="5704473" y="5533509"/>
              <a:ext cx="673009" cy="317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7261599" y="5271649"/>
              <a:ext cx="541265" cy="547526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45" name="Straight Connector 144"/>
            <p:cNvCxnSpPr>
              <a:stCxn id="137" idx="3"/>
              <a:endCxn id="144" idx="2"/>
            </p:cNvCxnSpPr>
            <p:nvPr/>
          </p:nvCxnSpPr>
          <p:spPr>
            <a:xfrm>
              <a:off x="6642558" y="5536683"/>
              <a:ext cx="619042" cy="793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13" name="Group 289"/>
          <p:cNvGrpSpPr>
            <a:grpSpLocks/>
          </p:cNvGrpSpPr>
          <p:nvPr/>
        </p:nvGrpSpPr>
        <p:grpSpPr bwMode="auto">
          <a:xfrm>
            <a:off x="920750" y="3825875"/>
            <a:ext cx="3609975" cy="1973263"/>
            <a:chOff x="920829" y="3825274"/>
            <a:chExt cx="3609756" cy="1974166"/>
          </a:xfrm>
        </p:grpSpPr>
        <p:sp>
          <p:nvSpPr>
            <p:cNvPr id="212" name="Oval 211"/>
            <p:cNvSpPr/>
            <p:nvPr/>
          </p:nvSpPr>
          <p:spPr>
            <a:xfrm>
              <a:off x="2487597" y="5251501"/>
              <a:ext cx="541304" cy="547939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625701" y="4341448"/>
              <a:ext cx="265097" cy="263646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4" name="Straight Connector 213"/>
            <p:cNvCxnSpPr>
              <a:stCxn id="212" idx="0"/>
              <a:endCxn id="213" idx="2"/>
            </p:cNvCxnSpPr>
            <p:nvPr/>
          </p:nvCxnSpPr>
          <p:spPr>
            <a:xfrm flipV="1">
              <a:off x="2757456" y="4605094"/>
              <a:ext cx="0" cy="6464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2" idx="6"/>
              <a:endCxn id="216" idx="1"/>
            </p:cNvCxnSpPr>
            <p:nvPr/>
          </p:nvCxnSpPr>
          <p:spPr>
            <a:xfrm flipV="1">
              <a:off x="3028901" y="5523089"/>
              <a:ext cx="731794" cy="158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3760695" y="5391265"/>
              <a:ext cx="265096" cy="26523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431973" y="5392854"/>
              <a:ext cx="265097" cy="26523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8" name="Straight Connector 217"/>
            <p:cNvCxnSpPr>
              <a:stCxn id="212" idx="2"/>
              <a:endCxn id="217" idx="3"/>
            </p:cNvCxnSpPr>
            <p:nvPr/>
          </p:nvCxnSpPr>
          <p:spPr>
            <a:xfrm flipH="1">
              <a:off x="1697070" y="5524676"/>
              <a:ext cx="79052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82" name="Group 218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2210686" y="538166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83" name="Group 219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3345037" y="5477895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84" name="Group 220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345037" y="5479071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3" name="Straight Arrow Connector 262"/>
          <p:cNvCxnSpPr/>
          <p:nvPr/>
        </p:nvCxnSpPr>
        <p:spPr>
          <a:xfrm>
            <a:off x="1825625" y="5418138"/>
            <a:ext cx="593725" cy="3175"/>
          </a:xfrm>
          <a:prstGeom prst="straightConnector1">
            <a:avLst/>
          </a:prstGeom>
          <a:ln w="38100" cmpd="sng">
            <a:solidFill>
              <a:schemeClr val="accent4"/>
            </a:solidFill>
            <a:prstDash val="solid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615" name="Group 290"/>
          <p:cNvGrpSpPr>
            <a:grpSpLocks/>
          </p:cNvGrpSpPr>
          <p:nvPr/>
        </p:nvGrpSpPr>
        <p:grpSpPr bwMode="auto">
          <a:xfrm>
            <a:off x="927100" y="1531938"/>
            <a:ext cx="3609975" cy="1974850"/>
            <a:chOff x="920829" y="3825274"/>
            <a:chExt cx="3609756" cy="1974166"/>
          </a:xfrm>
        </p:grpSpPr>
        <p:sp>
          <p:nvSpPr>
            <p:cNvPr id="292" name="Oval 291"/>
            <p:cNvSpPr/>
            <p:nvPr/>
          </p:nvSpPr>
          <p:spPr>
            <a:xfrm>
              <a:off x="2487597" y="5251942"/>
              <a:ext cx="541304" cy="54749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625701" y="4341032"/>
              <a:ext cx="265097" cy="26502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94" name="Straight Connector 293"/>
            <p:cNvCxnSpPr>
              <a:stCxn id="292" idx="0"/>
              <a:endCxn id="293" idx="2"/>
            </p:cNvCxnSpPr>
            <p:nvPr/>
          </p:nvCxnSpPr>
          <p:spPr>
            <a:xfrm flipV="1">
              <a:off x="2757456" y="4606053"/>
              <a:ext cx="0" cy="64588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92" idx="6"/>
              <a:endCxn id="296" idx="1"/>
            </p:cNvCxnSpPr>
            <p:nvPr/>
          </p:nvCxnSpPr>
          <p:spPr>
            <a:xfrm flipV="1">
              <a:off x="3028901" y="5523311"/>
              <a:ext cx="731794" cy="158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3760695" y="5391593"/>
              <a:ext cx="265096" cy="265021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431973" y="5393181"/>
              <a:ext cx="265097" cy="26502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98" name="Straight Connector 297"/>
            <p:cNvCxnSpPr>
              <a:stCxn id="292" idx="2"/>
              <a:endCxn id="297" idx="3"/>
            </p:cNvCxnSpPr>
            <p:nvPr/>
          </p:nvCxnSpPr>
          <p:spPr>
            <a:xfrm flipH="1">
              <a:off x="1697070" y="5524897"/>
              <a:ext cx="79052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63" name="Group 298"/>
            <p:cNvGrpSpPr>
              <a:grpSpLocks/>
            </p:cNvGrpSpPr>
            <p:nvPr/>
          </p:nvGrpSpPr>
          <p:grpSpPr bwMode="auto">
            <a:xfrm>
              <a:off x="920829" y="5393355"/>
              <a:ext cx="502920" cy="286902"/>
              <a:chOff x="2210686" y="5337254"/>
              <a:chExt cx="382892" cy="286902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flipH="1">
                <a:off x="2210686" y="5382212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64" name="Group 299"/>
            <p:cNvGrpSpPr>
              <a:grpSpLocks/>
            </p:cNvGrpSpPr>
            <p:nvPr/>
          </p:nvGrpSpPr>
          <p:grpSpPr bwMode="auto">
            <a:xfrm rot="10800000">
              <a:off x="4027665" y="5382492"/>
              <a:ext cx="502920" cy="286902"/>
              <a:chOff x="3345037" y="5465825"/>
              <a:chExt cx="382892" cy="286902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>
                <a:off x="3345037" y="547752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65" name="Group 300"/>
            <p:cNvGrpSpPr>
              <a:grpSpLocks/>
            </p:cNvGrpSpPr>
            <p:nvPr/>
          </p:nvGrpSpPr>
          <p:grpSpPr bwMode="auto">
            <a:xfrm rot="5400000">
              <a:off x="2501704" y="3933283"/>
              <a:ext cx="502920" cy="286902"/>
              <a:chOff x="3345037" y="5465825"/>
              <a:chExt cx="382892" cy="286902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3345037" y="547932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616" name="Group 311"/>
          <p:cNvGrpSpPr>
            <a:grpSpLocks/>
          </p:cNvGrpSpPr>
          <p:nvPr/>
        </p:nvGrpSpPr>
        <p:grpSpPr bwMode="auto">
          <a:xfrm>
            <a:off x="4667250" y="1498600"/>
            <a:ext cx="3654425" cy="2027238"/>
            <a:chOff x="4655276" y="3790948"/>
            <a:chExt cx="3655520" cy="2028227"/>
          </a:xfrm>
        </p:grpSpPr>
        <p:sp>
          <p:nvSpPr>
            <p:cNvPr id="313" name="Oval 312"/>
            <p:cNvSpPr/>
            <p:nvPr/>
          </p:nvSpPr>
          <p:spPr>
            <a:xfrm>
              <a:off x="6236900" y="4288078"/>
              <a:ext cx="541500" cy="5479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76642" y="5404635"/>
              <a:ext cx="265192" cy="265242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15" name="Straight Connector 314"/>
            <p:cNvCxnSpPr>
              <a:stCxn id="313" idx="4"/>
              <a:endCxn id="314" idx="0"/>
            </p:cNvCxnSpPr>
            <p:nvPr/>
          </p:nvCxnSpPr>
          <p:spPr>
            <a:xfrm>
              <a:off x="6508444" y="4836033"/>
              <a:ext cx="1587" cy="56860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40" name="Group 315"/>
            <p:cNvGrpSpPr>
              <a:grpSpLocks/>
            </p:cNvGrpSpPr>
            <p:nvPr/>
          </p:nvGrpSpPr>
          <p:grpSpPr bwMode="auto">
            <a:xfrm>
              <a:off x="4655276" y="5393355"/>
              <a:ext cx="502920" cy="286902"/>
              <a:chOff x="2210686" y="5337254"/>
              <a:chExt cx="382892" cy="286902"/>
            </a:xfrm>
          </p:grpSpPr>
          <p:cxnSp>
            <p:nvCxnSpPr>
              <p:cNvPr id="329" name="Straight Connector 328"/>
              <p:cNvCxnSpPr>
                <a:stCxn id="314" idx="1"/>
              </p:cNvCxnSpPr>
              <p:nvPr/>
            </p:nvCxnSpPr>
            <p:spPr>
              <a:xfrm flipH="1" flipV="1">
                <a:off x="2210686" y="5337254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314" idx="1"/>
              </p:cNvCxnSpPr>
              <p:nvPr/>
            </p:nvCxnSpPr>
            <p:spPr>
              <a:xfrm flipH="1">
                <a:off x="2210686" y="5382586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stCxn id="314" idx="1"/>
              </p:cNvCxnSpPr>
              <p:nvPr/>
            </p:nvCxnSpPr>
            <p:spPr>
              <a:xfrm flipH="1">
                <a:off x="2210686" y="5471756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41" name="Group 316"/>
            <p:cNvGrpSpPr>
              <a:grpSpLocks/>
            </p:cNvGrpSpPr>
            <p:nvPr/>
          </p:nvGrpSpPr>
          <p:grpSpPr bwMode="auto">
            <a:xfrm rot="10800000">
              <a:off x="7807876" y="5382492"/>
              <a:ext cx="502920" cy="286902"/>
              <a:chOff x="3345037" y="5465825"/>
              <a:chExt cx="382892" cy="286902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3345037" y="5476968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42" name="Group 317"/>
            <p:cNvGrpSpPr>
              <a:grpSpLocks/>
            </p:cNvGrpSpPr>
            <p:nvPr/>
          </p:nvGrpSpPr>
          <p:grpSpPr bwMode="auto">
            <a:xfrm rot="5400000">
              <a:off x="6247592" y="3898957"/>
              <a:ext cx="502920" cy="286902"/>
              <a:chOff x="3345037" y="5465825"/>
              <a:chExt cx="382892" cy="286902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 flipH="1" flipV="1">
                <a:off x="3345037" y="5465825"/>
                <a:ext cx="382892" cy="134502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H="1">
                <a:off x="3345037" y="5481167"/>
                <a:ext cx="382892" cy="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H="1">
                <a:off x="3345037" y="5600327"/>
                <a:ext cx="382892" cy="152400"/>
              </a:xfrm>
              <a:prstGeom prst="line">
                <a:avLst/>
              </a:prstGeom>
              <a:solidFill>
                <a:schemeClr val="bg1"/>
              </a:solidFill>
              <a:ln w="28575" cmpd="sng">
                <a:gradFill flip="none" rotWithShape="1">
                  <a:gsLst>
                    <a:gs pos="23000">
                      <a:schemeClr val="tx1"/>
                    </a:gs>
                    <a:gs pos="100000">
                      <a:prstClr val="white"/>
                    </a:gs>
                  </a:gsLst>
                  <a:lin ang="0" scaled="0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Oval 318"/>
            <p:cNvSpPr/>
            <p:nvPr/>
          </p:nvSpPr>
          <p:spPr>
            <a:xfrm>
              <a:off x="5163428" y="5260102"/>
              <a:ext cx="541500" cy="5479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20" name="Straight Connector 319"/>
            <p:cNvCxnSpPr>
              <a:stCxn id="319" idx="6"/>
              <a:endCxn id="314" idx="1"/>
            </p:cNvCxnSpPr>
            <p:nvPr/>
          </p:nvCxnSpPr>
          <p:spPr>
            <a:xfrm>
              <a:off x="5704928" y="5533286"/>
              <a:ext cx="671713" cy="317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7261145" y="5271220"/>
              <a:ext cx="541499" cy="54795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22" name="Straight Connector 321"/>
            <p:cNvCxnSpPr>
              <a:stCxn id="314" idx="3"/>
              <a:endCxn id="321" idx="2"/>
            </p:cNvCxnSpPr>
            <p:nvPr/>
          </p:nvCxnSpPr>
          <p:spPr>
            <a:xfrm>
              <a:off x="6641834" y="5536462"/>
              <a:ext cx="619311" cy="794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Arrow Connector 331"/>
          <p:cNvCxnSpPr/>
          <p:nvPr/>
        </p:nvCxnSpPr>
        <p:spPr>
          <a:xfrm>
            <a:off x="2868613" y="4711700"/>
            <a:ext cx="0" cy="528638"/>
          </a:xfrm>
          <a:prstGeom prst="straightConnector1">
            <a:avLst/>
          </a:prstGeom>
          <a:ln w="38100" cmpd="sng">
            <a:solidFill>
              <a:schemeClr val="accent4"/>
            </a:solidFill>
            <a:prstDash val="solid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1835150" y="3122613"/>
            <a:ext cx="593725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879725" y="2416175"/>
            <a:ext cx="0" cy="528638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H="1">
            <a:off x="3057525" y="3121025"/>
            <a:ext cx="593725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>
            <a:off x="3119438" y="5399088"/>
            <a:ext cx="595312" cy="1587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>
            <a:off x="5803900" y="3148013"/>
            <a:ext cx="503238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>
            <a:off x="6596063" y="2614613"/>
            <a:ext cx="0" cy="4381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 flipH="1">
            <a:off x="6694488" y="3157538"/>
            <a:ext cx="503237" cy="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>
            <a:off x="5783263" y="5443538"/>
            <a:ext cx="503237" cy="3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6599238" y="4921250"/>
            <a:ext cx="0" cy="4381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>
            <a:off x="6767513" y="5413375"/>
            <a:ext cx="501650" cy="1588"/>
          </a:xfrm>
          <a:prstGeom prst="straightConnector1">
            <a:avLst/>
          </a:prstGeom>
          <a:ln w="57150" cmpd="sng">
            <a:solidFill>
              <a:schemeClr val="accent4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AutoShape 180"/>
          <p:cNvSpPr>
            <a:spLocks noChangeArrowheads="1"/>
          </p:cNvSpPr>
          <p:nvPr/>
        </p:nvSpPr>
        <p:spPr bwMode="auto">
          <a:xfrm>
            <a:off x="3049588" y="3303588"/>
            <a:ext cx="487362" cy="422275"/>
          </a:xfrm>
          <a:prstGeom prst="cloudCallout">
            <a:avLst>
              <a:gd name="adj1" fmla="val -75816"/>
              <a:gd name="adj2" fmla="val -5004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350" name="AutoShape 180"/>
          <p:cNvSpPr>
            <a:spLocks noChangeArrowheads="1"/>
          </p:cNvSpPr>
          <p:nvPr/>
        </p:nvSpPr>
        <p:spPr bwMode="auto">
          <a:xfrm>
            <a:off x="6756400" y="3298825"/>
            <a:ext cx="488950" cy="423863"/>
          </a:xfrm>
          <a:prstGeom prst="cloudCallout">
            <a:avLst>
              <a:gd name="adj1" fmla="val -75816"/>
              <a:gd name="adj2" fmla="val -5004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5113" y="1425575"/>
            <a:ext cx="8686800" cy="230505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68631" name="Group 115"/>
          <p:cNvGrpSpPr>
            <a:grpSpLocks/>
          </p:cNvGrpSpPr>
          <p:nvPr/>
        </p:nvGrpSpPr>
        <p:grpSpPr bwMode="auto">
          <a:xfrm>
            <a:off x="1095375" y="6135688"/>
            <a:ext cx="2589213" cy="536575"/>
            <a:chOff x="1136920" y="3747287"/>
            <a:chExt cx="2822626" cy="585936"/>
          </a:xfrm>
        </p:grpSpPr>
        <p:pic>
          <p:nvPicPr>
            <p:cNvPr id="68635" name="Picture 116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38" y="3795713"/>
              <a:ext cx="2643187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Rectangle 118"/>
            <p:cNvSpPr/>
            <p:nvPr/>
          </p:nvSpPr>
          <p:spPr>
            <a:xfrm>
              <a:off x="1136920" y="3747287"/>
              <a:ext cx="2822626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68632" name="Group 119"/>
          <p:cNvGrpSpPr>
            <a:grpSpLocks/>
          </p:cNvGrpSpPr>
          <p:nvPr/>
        </p:nvGrpSpPr>
        <p:grpSpPr bwMode="auto">
          <a:xfrm>
            <a:off x="4041775" y="6135688"/>
            <a:ext cx="4314825" cy="536575"/>
            <a:chOff x="4061771" y="3747287"/>
            <a:chExt cx="4705817" cy="585936"/>
          </a:xfrm>
        </p:grpSpPr>
        <p:pic>
          <p:nvPicPr>
            <p:cNvPr id="68633" name="Picture 120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6863" y="3795713"/>
              <a:ext cx="4562475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" name="Rectangle 121"/>
            <p:cNvSpPr/>
            <p:nvPr/>
          </p:nvSpPr>
          <p:spPr>
            <a:xfrm>
              <a:off x="4061771" y="3747287"/>
              <a:ext cx="4705817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 you want to push past the simple NLP models (logistic regression, PCFG, etc.) that we've all been using for 20 years?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Then this tutorial is extremely practical for you!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Models: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Factor graphs can express interactions among linguistic structures.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/>
              <a:t>Algorithm: </a:t>
            </a:r>
            <a:r>
              <a:rPr lang="en-US" dirty="0"/>
              <a:t>BP estimates the global effect of these interactions on each variable, using local computations.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Intuitions: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What’s going on here?  Can we trust BP’s estimates?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Fancier Models: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Hide a whole grammar and dynamic programming algorithm within a single factor.  BP coordinates multiple factors.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Tweaked Algorithm: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Finish in fewer steps and make the steps faster.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Learning: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Tune the parameters.  Approximately improve the true predictions -- or truly improve the approximate predictions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Software: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Build the model you want!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23CFD-8382-4814-8836-ACA167E60B4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0975" y="2317750"/>
            <a:ext cx="1155700" cy="113030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2317750"/>
            <a:ext cx="1155700" cy="113030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681163" y="2305050"/>
            <a:ext cx="1155700" cy="113030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7" name="Straight Connector 46"/>
          <p:cNvCxnSpPr>
            <a:stCxn id="164" idx="6"/>
            <a:endCxn id="165" idx="2"/>
          </p:cNvCxnSpPr>
          <p:nvPr/>
        </p:nvCxnSpPr>
        <p:spPr>
          <a:xfrm>
            <a:off x="2836863" y="2870200"/>
            <a:ext cx="1154112" cy="127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3588" y="2736850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>
            <a:stCxn id="165" idx="6"/>
            <a:endCxn id="166" idx="2"/>
          </p:cNvCxnSpPr>
          <p:nvPr/>
        </p:nvCxnSpPr>
        <p:spPr>
          <a:xfrm>
            <a:off x="5146675" y="2882900"/>
            <a:ext cx="1158875" cy="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4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CRF Tagging Model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63DC24-209F-4804-9502-F3A19F720BF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2663" y="3435350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378777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6125" y="3448050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380047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3435350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378777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46"/>
          <p:cNvCxnSpPr>
            <a:stCxn id="164" idx="6"/>
            <a:endCxn id="165" idx="2"/>
          </p:cNvCxnSpPr>
          <p:nvPr/>
        </p:nvCxnSpPr>
        <p:spPr>
          <a:xfrm>
            <a:off x="1258888" y="2863850"/>
            <a:ext cx="422275" cy="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650" name="Straight Connector 46"/>
          <p:cNvCxnSpPr>
            <a:cxnSpLocks noChangeShapeType="1"/>
          </p:cNvCxnSpPr>
          <p:nvPr/>
        </p:nvCxnSpPr>
        <p:spPr bwMode="auto">
          <a:xfrm flipH="1">
            <a:off x="7467600" y="2882900"/>
            <a:ext cx="422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65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652" name="Group 35"/>
          <p:cNvGrpSpPr>
            <a:grpSpLocks/>
          </p:cNvGrpSpPr>
          <p:nvPr/>
        </p:nvGrpSpPr>
        <p:grpSpPr bwMode="auto">
          <a:xfrm>
            <a:off x="1895475" y="4362450"/>
            <a:ext cx="5538788" cy="363538"/>
            <a:chOff x="1194" y="2874"/>
            <a:chExt cx="3489" cy="229"/>
          </a:xfrm>
        </p:grpSpPr>
        <p:sp>
          <p:nvSpPr>
            <p:cNvPr id="69656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69657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69658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sp>
        <p:nvSpPr>
          <p:cNvPr id="51221" name="Text Box 41"/>
          <p:cNvSpPr txBox="1">
            <a:spLocks noChangeArrowheads="1"/>
          </p:cNvSpPr>
          <p:nvPr/>
        </p:nvSpPr>
        <p:spPr bwMode="auto">
          <a:xfrm>
            <a:off x="3294063" y="4908550"/>
            <a:ext cx="2795587" cy="307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>
              <a:defRPr/>
            </a:pPr>
            <a:r>
              <a:rPr lang="en-US" sz="2000" b="1" i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Could be adjective or verb</a:t>
            </a:r>
          </a:p>
        </p:txBody>
      </p:sp>
      <p:sp>
        <p:nvSpPr>
          <p:cNvPr id="51222" name="Text Box 42"/>
          <p:cNvSpPr txBox="1">
            <a:spLocks noChangeArrowheads="1"/>
          </p:cNvSpPr>
          <p:nvPr/>
        </p:nvSpPr>
        <p:spPr bwMode="auto">
          <a:xfrm>
            <a:off x="6424613" y="4908550"/>
            <a:ext cx="2381250" cy="307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>
              <a:defRPr/>
            </a:pPr>
            <a:r>
              <a:rPr lang="en-US" sz="2000" b="1" i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Could be noun or verb</a:t>
            </a:r>
          </a:p>
        </p:txBody>
      </p:sp>
      <p:sp>
        <p:nvSpPr>
          <p:cNvPr id="51223" name="Text Box 43"/>
          <p:cNvSpPr txBox="1">
            <a:spLocks noChangeArrowheads="1"/>
          </p:cNvSpPr>
          <p:nvPr/>
        </p:nvSpPr>
        <p:spPr bwMode="auto">
          <a:xfrm>
            <a:off x="427038" y="4918075"/>
            <a:ext cx="2381250" cy="307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Could be verb or noun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4046538" y="1828800"/>
            <a:ext cx="1295400" cy="1295400"/>
          </a:xfrm>
          <a:prstGeom prst="cloudCallout">
            <a:avLst>
              <a:gd name="adj1" fmla="val 1593"/>
              <a:gd name="adj2" fmla="val 74264"/>
            </a:avLst>
          </a:prstGeom>
          <a:solidFill>
            <a:srgbClr val="FED4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>
              <a:latin typeface="Comic Sans MS" pitchFamily="66" charset="0"/>
            </a:endParaRPr>
          </a:p>
        </p:txBody>
      </p:sp>
      <p:sp>
        <p:nvSpPr>
          <p:cNvPr id="70658" name="Freeform 85"/>
          <p:cNvSpPr>
            <a:spLocks noChangeArrowheads="1"/>
          </p:cNvSpPr>
          <p:nvPr/>
        </p:nvSpPr>
        <p:spPr bwMode="auto">
          <a:xfrm>
            <a:off x="4038600" y="3048000"/>
            <a:ext cx="1295400" cy="1295400"/>
          </a:xfrm>
          <a:custGeom>
            <a:avLst/>
            <a:gdLst>
              <a:gd name="T0" fmla="*/ 97906 w 1298089"/>
              <a:gd name="T1" fmla="*/ 61521 h 1253266"/>
              <a:gd name="T2" fmla="*/ 172672 w 1298089"/>
              <a:gd name="T3" fmla="*/ 1218115 h 1253266"/>
              <a:gd name="T4" fmla="*/ 1133942 w 1298089"/>
              <a:gd name="T5" fmla="*/ 1230417 h 1253266"/>
              <a:gd name="T6" fmla="*/ 1101900 w 1298089"/>
              <a:gd name="T7" fmla="*/ 0 h 1253266"/>
              <a:gd name="T8" fmla="*/ 0 60000 65536"/>
              <a:gd name="T9" fmla="*/ 0 60000 65536"/>
              <a:gd name="T10" fmla="*/ 0 60000 65536"/>
              <a:gd name="T11" fmla="*/ 0 60000 65536"/>
              <a:gd name="T12" fmla="*/ 0 w 1298089"/>
              <a:gd name="T13" fmla="*/ 0 h 1253266"/>
              <a:gd name="T14" fmla="*/ 1298089 w 1298089"/>
              <a:gd name="T15" fmla="*/ 1253266 h 12532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089" h="1253266">
                <a:moveTo>
                  <a:pt x="98611" y="53788"/>
                </a:moveTo>
                <a:cubicBezTo>
                  <a:pt x="49305" y="474233"/>
                  <a:pt x="0" y="894678"/>
                  <a:pt x="173915" y="1065007"/>
                </a:cubicBezTo>
                <a:cubicBezTo>
                  <a:pt x="347830" y="1235336"/>
                  <a:pt x="986117" y="1253266"/>
                  <a:pt x="1142103" y="1075765"/>
                </a:cubicBezTo>
                <a:cubicBezTo>
                  <a:pt x="1298089" y="898264"/>
                  <a:pt x="1203959" y="449132"/>
                  <a:pt x="1109830" y="0"/>
                </a:cubicBezTo>
              </a:path>
            </a:pathLst>
          </a:custGeom>
          <a:noFill/>
          <a:ln w="222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" name="Slide Number Placeholder 4"/>
          <p:cNvSpPr txBox="1">
            <a:spLocks noGrp="1"/>
          </p:cNvSpPr>
          <p:nvPr/>
        </p:nvSpPr>
        <p:spPr bwMode="auto">
          <a:xfrm>
            <a:off x="8001000" y="6396038"/>
            <a:ext cx="68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defTabSz="914400">
              <a:defRPr/>
            </a:pPr>
            <a:fld id="{BB16494C-61BE-4899-8882-B1CF9B0F52D9}" type="slidenum">
              <a:rPr lang="en-US" sz="1200">
                <a:latin typeface="+mj-lt"/>
              </a:rPr>
              <a:pPr algn="r" defTabSz="914400">
                <a:defRPr/>
              </a:pPr>
              <a:t>31</a:t>
            </a:fld>
            <a:endParaRPr lang="en-US" sz="1200">
              <a:latin typeface="+mj-lt"/>
            </a:endParaRP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2057400" y="3657600"/>
            <a:ext cx="533400" cy="53340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4419600" y="3624263"/>
            <a:ext cx="533400" cy="533400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590800" y="3886200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7162800" y="3624263"/>
            <a:ext cx="533400" cy="533400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V="1">
            <a:off x="4953000" y="3890963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696200" y="3890963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8305800" y="3538538"/>
            <a:ext cx="5397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b="1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1524000" y="38862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 flipH="1">
            <a:off x="908050" y="3532188"/>
            <a:ext cx="5397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b="1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958975" y="5410200"/>
            <a:ext cx="6858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FF"/>
                </a:solidFill>
                <a:latin typeface="Rockwell"/>
                <a:ea typeface="Rockwell"/>
                <a:cs typeface="Rockwell"/>
              </a:rPr>
              <a:t>find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006850" y="5453063"/>
            <a:ext cx="140335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FF"/>
                </a:solidFill>
                <a:latin typeface="Rockwell"/>
                <a:ea typeface="Rockwell"/>
                <a:cs typeface="Rockwell"/>
              </a:rPr>
              <a:t>preferred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121525" y="5410200"/>
            <a:ext cx="7239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FF"/>
                </a:solidFill>
                <a:latin typeface="Rockwell"/>
                <a:ea typeface="Rockwell"/>
                <a:cs typeface="Rockwell"/>
              </a:rPr>
              <a:t>tags</a:t>
            </a:r>
          </a:p>
        </p:txBody>
      </p:sp>
      <p:sp>
        <p:nvSpPr>
          <p:cNvPr id="70672" name="Line 56"/>
          <p:cNvSpPr>
            <a:spLocks noChangeShapeType="1"/>
          </p:cNvSpPr>
          <p:nvPr/>
        </p:nvSpPr>
        <p:spPr bwMode="auto">
          <a:xfrm>
            <a:off x="2325688" y="4191000"/>
            <a:ext cx="0" cy="534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3" name="Rectangle 57"/>
          <p:cNvSpPr>
            <a:spLocks noChangeArrowheads="1"/>
          </p:cNvSpPr>
          <p:nvPr/>
        </p:nvSpPr>
        <p:spPr bwMode="auto">
          <a:xfrm>
            <a:off x="2209800" y="4719638"/>
            <a:ext cx="228600" cy="22860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sp>
        <p:nvSpPr>
          <p:cNvPr id="70674" name="Rectangle 58"/>
          <p:cNvSpPr>
            <a:spLocks noChangeArrowheads="1"/>
          </p:cNvSpPr>
          <p:nvPr/>
        </p:nvSpPr>
        <p:spPr bwMode="auto">
          <a:xfrm>
            <a:off x="5943600" y="3776663"/>
            <a:ext cx="228600" cy="228600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sp>
        <p:nvSpPr>
          <p:cNvPr id="70675" name="Line 98"/>
          <p:cNvSpPr>
            <a:spLocks noChangeShapeType="1"/>
          </p:cNvSpPr>
          <p:nvPr/>
        </p:nvSpPr>
        <p:spPr bwMode="auto">
          <a:xfrm>
            <a:off x="4687888" y="4141788"/>
            <a:ext cx="0" cy="5349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6" name="Rectangle 99"/>
          <p:cNvSpPr>
            <a:spLocks noChangeArrowheads="1"/>
          </p:cNvSpPr>
          <p:nvPr/>
        </p:nvSpPr>
        <p:spPr bwMode="auto">
          <a:xfrm>
            <a:off x="4572000" y="4670425"/>
            <a:ext cx="228600" cy="22860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sp>
        <p:nvSpPr>
          <p:cNvPr id="70677" name="Line 112"/>
          <p:cNvSpPr>
            <a:spLocks noChangeShapeType="1"/>
          </p:cNvSpPr>
          <p:nvPr/>
        </p:nvSpPr>
        <p:spPr bwMode="auto">
          <a:xfrm>
            <a:off x="7431088" y="4141788"/>
            <a:ext cx="0" cy="5349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8" name="Rectangle 113"/>
          <p:cNvSpPr>
            <a:spLocks noChangeArrowheads="1"/>
          </p:cNvSpPr>
          <p:nvPr/>
        </p:nvSpPr>
        <p:spPr bwMode="auto">
          <a:xfrm>
            <a:off x="7315200" y="4670425"/>
            <a:ext cx="228600" cy="22860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sp>
        <p:nvSpPr>
          <p:cNvPr id="706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sz="4000" smtClean="0"/>
              <a:t>CRF Tagging by Belief Propagation</a:t>
            </a:r>
          </a:p>
        </p:txBody>
      </p:sp>
      <p:graphicFrame>
        <p:nvGraphicFramePr>
          <p:cNvPr id="52392" name="Group 168"/>
          <p:cNvGraphicFramePr>
            <a:graphicFrameLocks noGrp="1"/>
          </p:cNvGraphicFramePr>
          <p:nvPr/>
        </p:nvGraphicFramePr>
        <p:xfrm>
          <a:off x="4351338" y="4419600"/>
          <a:ext cx="762000" cy="778510"/>
        </p:xfrm>
        <a:graphic>
          <a:graphicData uri="http://schemas.openxmlformats.org/drawingml/2006/table">
            <a:tbl>
              <a:tblPr/>
              <a:tblGrid>
                <a:gridCol w="266700"/>
                <a:gridCol w="495300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0.3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507" name="Group 163"/>
          <p:cNvGraphicFramePr>
            <a:graphicFrameLocks noGrp="1"/>
          </p:cNvGraphicFramePr>
          <p:nvPr/>
        </p:nvGraphicFramePr>
        <p:xfrm>
          <a:off x="4267200" y="2176463"/>
          <a:ext cx="685800" cy="822960"/>
        </p:xfrm>
        <a:graphic>
          <a:graphicData uri="http://schemas.openxmlformats.org/drawingml/2006/table">
            <a:tbl>
              <a:tblPr/>
              <a:tblGrid>
                <a:gridCol w="314325"/>
                <a:gridCol w="3714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v 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1.8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n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a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4.2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75" name="TextBox 41"/>
          <p:cNvSpPr txBox="1">
            <a:spLocks noChangeArrowheads="1"/>
          </p:cNvSpPr>
          <p:nvPr/>
        </p:nvSpPr>
        <p:spPr bwMode="auto">
          <a:xfrm>
            <a:off x="3733800" y="278765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l-GR" sz="3600" b="1">
                <a:latin typeface="Times" pitchFamily="18" charset="0"/>
              </a:rPr>
              <a:t>α</a:t>
            </a:r>
            <a:endParaRPr lang="en-US" sz="3600" b="1">
              <a:latin typeface="Comic Sans MS" pitchFamily="66" charset="0"/>
            </a:endParaRPr>
          </a:p>
        </p:txBody>
      </p:sp>
      <p:sp>
        <p:nvSpPr>
          <p:cNvPr id="81976" name="TextBox 42"/>
          <p:cNvSpPr txBox="1">
            <a:spLocks noChangeArrowheads="1"/>
          </p:cNvSpPr>
          <p:nvPr/>
        </p:nvSpPr>
        <p:spPr bwMode="auto">
          <a:xfrm>
            <a:off x="5257800" y="2787650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l-GR" sz="3600" b="1">
                <a:latin typeface="Times" pitchFamily="18" charset="0"/>
              </a:rPr>
              <a:t>β</a:t>
            </a:r>
            <a:endParaRPr lang="en-US" sz="3600" b="1">
              <a:latin typeface="Comic Sans MS" pitchFamily="66" charset="0"/>
            </a:endParaRPr>
          </a:p>
        </p:txBody>
      </p:sp>
      <p:cxnSp>
        <p:nvCxnSpPr>
          <p:cNvPr id="81977" name="Straight Arrow Connector 44"/>
          <p:cNvCxnSpPr>
            <a:cxnSpLocks noChangeShapeType="1"/>
          </p:cNvCxnSpPr>
          <p:nvPr/>
        </p:nvCxnSpPr>
        <p:spPr bwMode="auto">
          <a:xfrm flipV="1">
            <a:off x="4746625" y="3987800"/>
            <a:ext cx="7938" cy="431800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/>
            <a:tailEnd type="arrow" w="med" len="med"/>
          </a:ln>
        </p:spPr>
      </p:cxnSp>
      <p:sp>
        <p:nvSpPr>
          <p:cNvPr id="81978" name="TextBox 59"/>
          <p:cNvSpPr txBox="1">
            <a:spLocks noChangeArrowheads="1"/>
          </p:cNvSpPr>
          <p:nvPr/>
        </p:nvSpPr>
        <p:spPr bwMode="auto">
          <a:xfrm>
            <a:off x="1524000" y="278765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l-GR" sz="3600" b="1">
                <a:latin typeface="Times" pitchFamily="18" charset="0"/>
              </a:rPr>
              <a:t>α</a:t>
            </a:r>
            <a:endParaRPr lang="en-US" sz="3600" b="1">
              <a:latin typeface="Comic Sans MS" pitchFamily="66" charset="0"/>
            </a:endParaRPr>
          </a:p>
        </p:txBody>
      </p:sp>
      <p:cxnSp>
        <p:nvCxnSpPr>
          <p:cNvPr id="81979" name="Straight Arrow Connector 76"/>
          <p:cNvCxnSpPr>
            <a:cxnSpLocks noChangeShapeType="1"/>
          </p:cNvCxnSpPr>
          <p:nvPr/>
        </p:nvCxnSpPr>
        <p:spPr bwMode="auto">
          <a:xfrm flipH="1" flipV="1">
            <a:off x="4805363" y="3741738"/>
            <a:ext cx="1227137" cy="101600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/>
            <a:tailEnd type="arrow" w="med" len="med"/>
          </a:ln>
        </p:spPr>
      </p:cxnSp>
      <p:sp>
        <p:nvSpPr>
          <p:cNvPr id="81980" name="Text Box 60"/>
          <p:cNvSpPr txBox="1">
            <a:spLocks noChangeArrowheads="1"/>
          </p:cNvSpPr>
          <p:nvPr/>
        </p:nvSpPr>
        <p:spPr bwMode="auto">
          <a:xfrm>
            <a:off x="4251325" y="1828800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belief</a:t>
            </a:r>
          </a:p>
        </p:txBody>
      </p:sp>
      <p:sp>
        <p:nvSpPr>
          <p:cNvPr id="81981" name="Text Box 61"/>
          <p:cNvSpPr txBox="1">
            <a:spLocks noChangeArrowheads="1"/>
          </p:cNvSpPr>
          <p:nvPr/>
        </p:nvSpPr>
        <p:spPr bwMode="auto">
          <a:xfrm>
            <a:off x="2865438" y="2727325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message</a:t>
            </a:r>
          </a:p>
        </p:txBody>
      </p:sp>
      <p:sp>
        <p:nvSpPr>
          <p:cNvPr id="81982" name="Text Box 62"/>
          <p:cNvSpPr txBox="1">
            <a:spLocks noChangeArrowheads="1"/>
          </p:cNvSpPr>
          <p:nvPr/>
        </p:nvSpPr>
        <p:spPr bwMode="auto">
          <a:xfrm>
            <a:off x="5532438" y="2727325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message</a:t>
            </a:r>
          </a:p>
        </p:txBody>
      </p:sp>
      <p:graphicFrame>
        <p:nvGraphicFramePr>
          <p:cNvPr id="81983" name="Group 63"/>
          <p:cNvGraphicFramePr>
            <a:graphicFrameLocks noGrp="1"/>
          </p:cNvGraphicFramePr>
          <p:nvPr/>
        </p:nvGraphicFramePr>
        <p:xfrm>
          <a:off x="5265738" y="3429000"/>
          <a:ext cx="533400" cy="77851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74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5984875"/>
            <a:ext cx="8458200" cy="687388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z="2400" smtClean="0"/>
              <a:t>Forward-backward is a message passing algorithm.</a:t>
            </a:r>
          </a:p>
          <a:p>
            <a:pPr defTabSz="914400" eaLnBrk="1" hangingPunct="1">
              <a:lnSpc>
                <a:spcPct val="80000"/>
              </a:lnSpc>
            </a:pPr>
            <a:r>
              <a:rPr lang="en-US" sz="2400" smtClean="0"/>
              <a:t>It’s the simplest case of belief propagation.</a:t>
            </a:r>
          </a:p>
        </p:txBody>
      </p:sp>
      <p:sp>
        <p:nvSpPr>
          <p:cNvPr id="70721" name="Rectangle 16"/>
          <p:cNvSpPr>
            <a:spLocks noChangeArrowheads="1"/>
          </p:cNvSpPr>
          <p:nvPr/>
        </p:nvSpPr>
        <p:spPr bwMode="auto">
          <a:xfrm>
            <a:off x="3276600" y="3776663"/>
            <a:ext cx="228600" cy="228600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sz="2000">
              <a:latin typeface="Comic Sans MS" pitchFamily="66" charset="0"/>
            </a:endParaRPr>
          </a:p>
        </p:txBody>
      </p:sp>
      <p:cxnSp>
        <p:nvCxnSpPr>
          <p:cNvPr id="81997" name="Straight Arrow Connector 50"/>
          <p:cNvCxnSpPr>
            <a:cxnSpLocks noChangeShapeType="1"/>
          </p:cNvCxnSpPr>
          <p:nvPr/>
        </p:nvCxnSpPr>
        <p:spPr bwMode="auto">
          <a:xfrm>
            <a:off x="1177925" y="3724275"/>
            <a:ext cx="1082675" cy="133350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/>
            <a:tailEnd type="arrow" w="med" len="med"/>
          </a:ln>
        </p:spPr>
      </p:cxnSp>
      <p:graphicFrame>
        <p:nvGraphicFramePr>
          <p:cNvPr id="52385" name="Group 161"/>
          <p:cNvGraphicFramePr>
            <a:graphicFrameLocks noGrp="1"/>
          </p:cNvGraphicFramePr>
          <p:nvPr/>
        </p:nvGraphicFramePr>
        <p:xfrm>
          <a:off x="1447800" y="3429000"/>
          <a:ext cx="533400" cy="77724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cxnSp>
        <p:nvCxnSpPr>
          <p:cNvPr id="82010" name="Straight Arrow Connector 73"/>
          <p:cNvCxnSpPr>
            <a:cxnSpLocks noChangeShapeType="1"/>
          </p:cNvCxnSpPr>
          <p:nvPr/>
        </p:nvCxnSpPr>
        <p:spPr bwMode="auto">
          <a:xfrm flipV="1">
            <a:off x="3419475" y="3732213"/>
            <a:ext cx="1238250" cy="114300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/>
            <a:tailEnd type="arrow" w="med" len="med"/>
          </a:ln>
        </p:spPr>
      </p:cxnSp>
      <p:graphicFrame>
        <p:nvGraphicFramePr>
          <p:cNvPr id="52388" name="Group 164"/>
          <p:cNvGraphicFramePr>
            <a:graphicFrameLocks noGrp="1"/>
          </p:cNvGraphicFramePr>
          <p:nvPr/>
        </p:nvGraphicFramePr>
        <p:xfrm>
          <a:off x="3741738" y="3429000"/>
          <a:ext cx="533400" cy="77851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82023" name="TextBox 59"/>
          <p:cNvSpPr txBox="1">
            <a:spLocks noChangeArrowheads="1"/>
          </p:cNvSpPr>
          <p:nvPr/>
        </p:nvSpPr>
        <p:spPr bwMode="auto">
          <a:xfrm flipH="1">
            <a:off x="7724775" y="278765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l-GR" sz="3600" b="1">
                <a:latin typeface="Times" pitchFamily="18" charset="0"/>
              </a:rPr>
              <a:t>β</a:t>
            </a:r>
            <a:endParaRPr lang="en-US" sz="3600" b="1">
              <a:latin typeface="Times" pitchFamily="18" charset="0"/>
            </a:endParaRPr>
          </a:p>
        </p:txBody>
      </p:sp>
      <p:cxnSp>
        <p:nvCxnSpPr>
          <p:cNvPr id="82024" name="Straight Arrow Connector 44"/>
          <p:cNvCxnSpPr>
            <a:cxnSpLocks noChangeShapeType="1"/>
          </p:cNvCxnSpPr>
          <p:nvPr/>
        </p:nvCxnSpPr>
        <p:spPr bwMode="auto">
          <a:xfrm flipH="1" flipV="1">
            <a:off x="2371725" y="4003675"/>
            <a:ext cx="11113" cy="796925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/>
            <a:tailEnd type="arrow" w="med" len="med"/>
          </a:ln>
        </p:spPr>
      </p:cxnSp>
      <p:cxnSp>
        <p:nvCxnSpPr>
          <p:cNvPr id="82025" name="Straight Arrow Connector 50"/>
          <p:cNvCxnSpPr>
            <a:cxnSpLocks noChangeShapeType="1"/>
          </p:cNvCxnSpPr>
          <p:nvPr/>
        </p:nvCxnSpPr>
        <p:spPr bwMode="auto">
          <a:xfrm>
            <a:off x="2360613" y="3806825"/>
            <a:ext cx="1006475" cy="3175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/>
            <a:tailEnd type="arrow" w="med" len="med"/>
          </a:ln>
        </p:spPr>
      </p:cxnSp>
      <p:graphicFrame>
        <p:nvGraphicFramePr>
          <p:cNvPr id="52394" name="Group 170"/>
          <p:cNvGraphicFramePr>
            <a:graphicFrameLocks noGrp="1"/>
          </p:cNvGraphicFramePr>
          <p:nvPr/>
        </p:nvGraphicFramePr>
        <p:xfrm>
          <a:off x="2819400" y="3352800"/>
          <a:ext cx="1066800" cy="1036320"/>
        </p:xfrm>
        <a:graphic>
          <a:graphicData uri="http://schemas.openxmlformats.org/drawingml/2006/table">
            <a:tbl>
              <a:tblPr/>
              <a:tblGrid>
                <a:gridCol w="266700"/>
                <a:gridCol w="266700"/>
                <a:gridCol w="266700"/>
                <a:gridCol w="2667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2051" name="Straight Arrow Connector 50"/>
          <p:cNvCxnSpPr>
            <a:cxnSpLocks noChangeShapeType="1"/>
          </p:cNvCxnSpPr>
          <p:nvPr/>
        </p:nvCxnSpPr>
        <p:spPr bwMode="auto">
          <a:xfrm flipV="1">
            <a:off x="7486650" y="3767138"/>
            <a:ext cx="1200150" cy="42862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 type="arrow" w="med" len="med"/>
            <a:tailEnd/>
          </a:ln>
        </p:spPr>
      </p:cxnSp>
      <p:graphicFrame>
        <p:nvGraphicFramePr>
          <p:cNvPr id="52387" name="Group 163"/>
          <p:cNvGraphicFramePr>
            <a:graphicFrameLocks noGrp="1"/>
          </p:cNvGraphicFramePr>
          <p:nvPr/>
        </p:nvGraphicFramePr>
        <p:xfrm>
          <a:off x="7848600" y="3429000"/>
          <a:ext cx="533400" cy="79756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cxnSp>
        <p:nvCxnSpPr>
          <p:cNvPr id="82064" name="Straight Arrow Connector 44"/>
          <p:cNvCxnSpPr>
            <a:cxnSpLocks noChangeShapeType="1"/>
          </p:cNvCxnSpPr>
          <p:nvPr/>
        </p:nvCxnSpPr>
        <p:spPr bwMode="auto">
          <a:xfrm flipH="1" flipV="1">
            <a:off x="7486650" y="3962400"/>
            <a:ext cx="11113" cy="796925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/>
            <a:tailEnd type="arrow" w="med" len="med"/>
          </a:ln>
        </p:spPr>
      </p:cxnSp>
      <p:cxnSp>
        <p:nvCxnSpPr>
          <p:cNvPr id="82065" name="Straight Arrow Connector 50"/>
          <p:cNvCxnSpPr>
            <a:cxnSpLocks noChangeShapeType="1"/>
          </p:cNvCxnSpPr>
          <p:nvPr/>
        </p:nvCxnSpPr>
        <p:spPr bwMode="auto">
          <a:xfrm flipV="1">
            <a:off x="6096000" y="3819525"/>
            <a:ext cx="1249363" cy="33338"/>
          </a:xfrm>
          <a:prstGeom prst="straightConnector1">
            <a:avLst/>
          </a:prstGeom>
          <a:noFill/>
          <a:ln w="38100" algn="ctr">
            <a:solidFill>
              <a:schemeClr val="accent4"/>
            </a:solidFill>
            <a:round/>
            <a:headEnd type="arrow" w="med" len="med"/>
            <a:tailEnd/>
          </a:ln>
        </p:spPr>
      </p:cxnSp>
      <p:graphicFrame>
        <p:nvGraphicFramePr>
          <p:cNvPr id="52395" name="Group 171"/>
          <p:cNvGraphicFramePr>
            <a:graphicFrameLocks noGrp="1"/>
          </p:cNvGraphicFramePr>
          <p:nvPr/>
        </p:nvGraphicFramePr>
        <p:xfrm>
          <a:off x="5410200" y="3352800"/>
          <a:ext cx="1066800" cy="1036320"/>
        </p:xfrm>
        <a:graphic>
          <a:graphicData uri="http://schemas.openxmlformats.org/drawingml/2006/table">
            <a:tbl>
              <a:tblPr/>
              <a:tblGrid>
                <a:gridCol w="266700"/>
                <a:gridCol w="266700"/>
                <a:gridCol w="266700"/>
                <a:gridCol w="2667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cs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v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Rockwell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071">
                        <a:alpha val="6901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62"/>
          <p:cNvSpPr txBox="1">
            <a:spLocks noChangeArrowheads="1"/>
          </p:cNvSpPr>
          <p:nvPr/>
        </p:nvSpPr>
        <p:spPr bwMode="auto">
          <a:xfrm>
            <a:off x="785813" y="1630363"/>
            <a:ext cx="25654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37F26"/>
                </a:solidFill>
              </a:rPr>
              <a:t>Forward algorithm =</a:t>
            </a:r>
            <a:br>
              <a:rPr lang="en-US" sz="2000">
                <a:solidFill>
                  <a:srgbClr val="637F26"/>
                </a:solidFill>
              </a:rPr>
            </a:br>
            <a:r>
              <a:rPr lang="en-US" sz="2000">
                <a:solidFill>
                  <a:srgbClr val="637F26"/>
                </a:solidFill>
              </a:rPr>
              <a:t>message passing</a:t>
            </a:r>
            <a:br>
              <a:rPr lang="en-US" sz="2000">
                <a:solidFill>
                  <a:srgbClr val="637F26"/>
                </a:solidFill>
              </a:rPr>
            </a:br>
            <a:r>
              <a:rPr lang="en-US" sz="1800">
                <a:solidFill>
                  <a:srgbClr val="637F26"/>
                </a:solidFill>
              </a:rPr>
              <a:t>(matrix-vector products)</a:t>
            </a:r>
          </a:p>
        </p:txBody>
      </p:sp>
      <p:sp>
        <p:nvSpPr>
          <p:cNvPr id="3" name="Text Box 62"/>
          <p:cNvSpPr txBox="1">
            <a:spLocks noChangeArrowheads="1"/>
          </p:cNvSpPr>
          <p:nvPr/>
        </p:nvSpPr>
        <p:spPr bwMode="auto">
          <a:xfrm>
            <a:off x="5867400" y="1609725"/>
            <a:ext cx="2565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37F26"/>
                </a:solidFill>
              </a:rPr>
              <a:t>Backward algorithm =</a:t>
            </a:r>
            <a:br>
              <a:rPr lang="en-US" sz="2000">
                <a:solidFill>
                  <a:srgbClr val="637F26"/>
                </a:solidFill>
              </a:rPr>
            </a:br>
            <a:r>
              <a:rPr lang="en-US" sz="2000">
                <a:solidFill>
                  <a:srgbClr val="637F26"/>
                </a:solidFill>
              </a:rPr>
              <a:t>message passing</a:t>
            </a:r>
            <a:br>
              <a:rPr lang="en-US" sz="2000">
                <a:solidFill>
                  <a:srgbClr val="637F26"/>
                </a:solidFill>
              </a:rPr>
            </a:br>
            <a:r>
              <a:rPr lang="en-US" sz="1800">
                <a:solidFill>
                  <a:srgbClr val="637F26"/>
                </a:solidFill>
              </a:rPr>
              <a:t>(matrix-vector products)</a:t>
            </a:r>
            <a:endParaRPr lang="en-US" sz="2000">
              <a:solidFill>
                <a:srgbClr val="637F2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5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"/>
                                        <p:tgtEl>
                                          <p:spTgt spid="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2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2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52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23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23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8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8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5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5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8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819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819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1" animBg="1"/>
      <p:bldP spid="81922" grpId="2" animBg="1"/>
      <p:bldP spid="81922" grpId="3" animBg="1"/>
      <p:bldP spid="81975" grpId="0" build="p" autoUpdateAnimBg="0"/>
      <p:bldP spid="81975" grpId="1" build="allAtOnce"/>
      <p:bldP spid="81976" grpId="0" build="p" autoUpdateAnimBg="0"/>
      <p:bldP spid="81976" grpId="1" build="allAtOnce"/>
      <p:bldP spid="81976" grpId="2" build="allAtOnce"/>
      <p:bldP spid="81978" grpId="0" build="p" autoUpdateAnimBg="0"/>
      <p:bldP spid="81980" grpId="1"/>
      <p:bldP spid="81981" grpId="0"/>
      <p:bldP spid="81981" grpId="1"/>
      <p:bldP spid="81982" grpId="0"/>
      <p:bldP spid="81982" grpId="1"/>
      <p:bldP spid="57408" grpId="0" build="p"/>
      <p:bldP spid="820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0975" y="2317750"/>
            <a:ext cx="1155700" cy="113030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2317750"/>
            <a:ext cx="1155700" cy="113030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681163" y="2305050"/>
            <a:ext cx="1155700" cy="113030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7" name="Straight Connector 46"/>
          <p:cNvCxnSpPr>
            <a:stCxn id="164" idx="6"/>
            <a:endCxn id="165" idx="2"/>
          </p:cNvCxnSpPr>
          <p:nvPr/>
        </p:nvCxnSpPr>
        <p:spPr>
          <a:xfrm>
            <a:off x="2836863" y="2870200"/>
            <a:ext cx="1154112" cy="127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3588" y="2736850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>
            <a:stCxn id="165" idx="6"/>
            <a:endCxn id="166" idx="2"/>
          </p:cNvCxnSpPr>
          <p:nvPr/>
        </p:nvCxnSpPr>
        <p:spPr>
          <a:xfrm>
            <a:off x="5146675" y="2882900"/>
            <a:ext cx="1158875" cy="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971272F-C1F8-4ECB-97BF-82307D273D5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2663" y="3435350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378777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6125" y="3448050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380047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3435350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378777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46"/>
          <p:cNvCxnSpPr>
            <a:stCxn id="164" idx="6"/>
            <a:endCxn id="165" idx="2"/>
          </p:cNvCxnSpPr>
          <p:nvPr/>
        </p:nvCxnSpPr>
        <p:spPr>
          <a:xfrm>
            <a:off x="1258888" y="2863850"/>
            <a:ext cx="422275" cy="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721" name="Straight Connector 46"/>
          <p:cNvCxnSpPr>
            <a:cxnSpLocks noChangeShapeType="1"/>
          </p:cNvCxnSpPr>
          <p:nvPr/>
        </p:nvCxnSpPr>
        <p:spPr bwMode="auto">
          <a:xfrm flipH="1">
            <a:off x="7467600" y="2882900"/>
            <a:ext cx="422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2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2723" name="Group 35"/>
          <p:cNvGrpSpPr>
            <a:grpSpLocks/>
          </p:cNvGrpSpPr>
          <p:nvPr/>
        </p:nvGrpSpPr>
        <p:grpSpPr bwMode="auto">
          <a:xfrm>
            <a:off x="1895475" y="4362450"/>
            <a:ext cx="5538788" cy="363538"/>
            <a:chOff x="1194" y="2874"/>
            <a:chExt cx="3489" cy="229"/>
          </a:xfrm>
        </p:grpSpPr>
        <p:sp>
          <p:nvSpPr>
            <p:cNvPr id="72728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2729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2730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sp>
        <p:nvSpPr>
          <p:cNvPr id="51221" name="Text Box 41"/>
          <p:cNvSpPr txBox="1">
            <a:spLocks noChangeArrowheads="1"/>
          </p:cNvSpPr>
          <p:nvPr/>
        </p:nvSpPr>
        <p:spPr bwMode="auto">
          <a:xfrm>
            <a:off x="3294063" y="4908550"/>
            <a:ext cx="2795587" cy="307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>
              <a:defRPr/>
            </a:pPr>
            <a:r>
              <a:rPr lang="en-US" sz="2000" b="1" i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Could be adjective or verb</a:t>
            </a:r>
          </a:p>
        </p:txBody>
      </p:sp>
      <p:sp>
        <p:nvSpPr>
          <p:cNvPr id="51222" name="Text Box 42"/>
          <p:cNvSpPr txBox="1">
            <a:spLocks noChangeArrowheads="1"/>
          </p:cNvSpPr>
          <p:nvPr/>
        </p:nvSpPr>
        <p:spPr bwMode="auto">
          <a:xfrm>
            <a:off x="6424613" y="4908550"/>
            <a:ext cx="2381250" cy="307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>
              <a:defRPr/>
            </a:pPr>
            <a:r>
              <a:rPr lang="en-US" sz="2000" b="1" i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Could be noun or verb</a:t>
            </a:r>
          </a:p>
        </p:txBody>
      </p:sp>
      <p:sp>
        <p:nvSpPr>
          <p:cNvPr id="51223" name="Text Box 43"/>
          <p:cNvSpPr txBox="1">
            <a:spLocks noChangeArrowheads="1"/>
          </p:cNvSpPr>
          <p:nvPr/>
        </p:nvSpPr>
        <p:spPr bwMode="auto">
          <a:xfrm>
            <a:off x="427038" y="4918075"/>
            <a:ext cx="2381250" cy="307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Could be verb or noun</a:t>
            </a:r>
          </a:p>
        </p:txBody>
      </p:sp>
      <p:sp>
        <p:nvSpPr>
          <p:cNvPr id="72727" name="Title 1"/>
          <p:cNvSpPr>
            <a:spLocks/>
          </p:cNvSpPr>
          <p:nvPr/>
        </p:nvSpPr>
        <p:spPr bwMode="auto">
          <a:xfrm>
            <a:off x="457200" y="274638"/>
            <a:ext cx="8229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/>
              <a:t>So Let’s Review Forward-Backward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93" idx="1"/>
          </p:cNvCxnSpPr>
          <p:nvPr/>
        </p:nvCxnSpPr>
        <p:spPr>
          <a:xfrm flipV="1">
            <a:off x="4735513" y="2873375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3375"/>
            <a:ext cx="197008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 Let’s Review Forward-Backward …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1BB9B3E-3B39-4343-ADE4-21F7E2AE1E1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  <a:endCxn id="68" idx="1"/>
          </p:cNvCxnSpPr>
          <p:nvPr/>
        </p:nvCxnSpPr>
        <p:spPr>
          <a:xfrm flipV="1">
            <a:off x="592138" y="2874963"/>
            <a:ext cx="15144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5"/>
            <a:endCxn id="70" idx="1"/>
          </p:cNvCxnSpPr>
          <p:nvPr/>
        </p:nvCxnSpPr>
        <p:spPr>
          <a:xfrm>
            <a:off x="592138" y="2884488"/>
            <a:ext cx="1514475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7" idx="5"/>
            <a:endCxn id="73" idx="1"/>
          </p:cNvCxnSpPr>
          <p:nvPr/>
        </p:nvCxnSpPr>
        <p:spPr>
          <a:xfrm>
            <a:off x="2444750" y="1943100"/>
            <a:ext cx="1960563" cy="9398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0563" cy="19177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35225" y="2873375"/>
            <a:ext cx="1970088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2900"/>
            <a:ext cx="197008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35225" y="3851275"/>
            <a:ext cx="197008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6" idx="5"/>
            <a:endCxn id="96" idx="1"/>
          </p:cNvCxnSpPr>
          <p:nvPr/>
        </p:nvCxnSpPr>
        <p:spPr>
          <a:xfrm>
            <a:off x="70564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4" idx="5"/>
            <a:endCxn id="96" idx="1"/>
          </p:cNvCxnSpPr>
          <p:nvPr/>
        </p:nvCxnSpPr>
        <p:spPr>
          <a:xfrm flipV="1">
            <a:off x="7045325" y="2884488"/>
            <a:ext cx="150653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0725" cy="9398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2900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0725" cy="19177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3375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1275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771" name="Content Placeholder 172"/>
          <p:cNvSpPr>
            <a:spLocks noGrp="1"/>
          </p:cNvSpPr>
          <p:nvPr>
            <p:ph idx="4294967295"/>
          </p:nvPr>
        </p:nvSpPr>
        <p:spPr>
          <a:xfrm>
            <a:off x="457200" y="5653088"/>
            <a:ext cx="8229600" cy="919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smtClean="0">
                <a:cs typeface="Times New Roman" pitchFamily="18" charset="0"/>
              </a:rPr>
              <a:t>Show the possible </a:t>
            </a:r>
            <a:r>
              <a:rPr lang="en-US" sz="2700" i="1" smtClean="0">
                <a:cs typeface="Times New Roman" pitchFamily="18" charset="0"/>
              </a:rPr>
              <a:t>values</a:t>
            </a:r>
            <a:r>
              <a:rPr lang="en-US" sz="2700" smtClean="0">
                <a:cs typeface="Times New Roman" pitchFamily="18" charset="0"/>
              </a:rPr>
              <a:t> for each variable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700" smtClean="0">
              <a:cs typeface="Times New Roman" pitchFamily="18" charset="0"/>
            </a:endParaRPr>
          </a:p>
        </p:txBody>
      </p:sp>
      <p:grpSp>
        <p:nvGrpSpPr>
          <p:cNvPr id="73772" name="Group 77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73781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3782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3783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80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74768" idx="1"/>
          </p:cNvCxnSpPr>
          <p:nvPr/>
        </p:nvCxnSpPr>
        <p:spPr>
          <a:xfrm flipV="1">
            <a:off x="4735513" y="28749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3375"/>
            <a:ext cx="197008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DDA0440-F22B-489F-BA2D-A66B0D16727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761" name="Isosceles Triangle 66"/>
          <p:cNvSpPr>
            <a:spLocks noChangeArrowheads="1"/>
          </p:cNvSpPr>
          <p:nvPr/>
        </p:nvSpPr>
        <p:spPr bwMode="auto">
          <a:xfrm>
            <a:off x="1951038" y="1687513"/>
            <a:ext cx="658812" cy="509587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4766" name="Isosceles Triangle 73"/>
          <p:cNvSpPr>
            <a:spLocks noChangeArrowheads="1"/>
          </p:cNvSpPr>
          <p:nvPr/>
        </p:nvSpPr>
        <p:spPr bwMode="auto">
          <a:xfrm>
            <a:off x="4241800" y="36068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4768" name="Isosceles Triangle 92"/>
          <p:cNvSpPr>
            <a:spLocks noChangeArrowheads="1"/>
          </p:cNvSpPr>
          <p:nvPr/>
        </p:nvSpPr>
        <p:spPr bwMode="auto">
          <a:xfrm>
            <a:off x="6551613" y="2619375"/>
            <a:ext cx="658812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97" name="Straight Connector 96"/>
          <p:cNvCxnSpPr>
            <a:stCxn id="95" idx="5"/>
            <a:endCxn id="74761" idx="1"/>
          </p:cNvCxnSpPr>
          <p:nvPr/>
        </p:nvCxnSpPr>
        <p:spPr>
          <a:xfrm flipV="1">
            <a:off x="5921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  <a:endCxn id="68" idx="1"/>
          </p:cNvCxnSpPr>
          <p:nvPr/>
        </p:nvCxnSpPr>
        <p:spPr>
          <a:xfrm flipV="1">
            <a:off x="592138" y="2874963"/>
            <a:ext cx="15144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5"/>
            <a:endCxn id="70" idx="1"/>
          </p:cNvCxnSpPr>
          <p:nvPr/>
        </p:nvCxnSpPr>
        <p:spPr>
          <a:xfrm>
            <a:off x="592138" y="2884488"/>
            <a:ext cx="1514475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761" idx="5"/>
            <a:endCxn id="71" idx="1"/>
          </p:cNvCxnSpPr>
          <p:nvPr/>
        </p:nvCxnSpPr>
        <p:spPr>
          <a:xfrm>
            <a:off x="2473325" y="1943100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4761" idx="5"/>
            <a:endCxn id="73" idx="1"/>
          </p:cNvCxnSpPr>
          <p:nvPr/>
        </p:nvCxnSpPr>
        <p:spPr>
          <a:xfrm>
            <a:off x="2473325" y="1943100"/>
            <a:ext cx="193357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4761" idx="5"/>
            <a:endCxn id="74766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766" idx="1"/>
          </p:cNvCxnSpPr>
          <p:nvPr/>
        </p:nvCxnSpPr>
        <p:spPr>
          <a:xfrm>
            <a:off x="24352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2900"/>
            <a:ext cx="197008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0" idx="5"/>
            <a:endCxn id="74766" idx="1"/>
          </p:cNvCxnSpPr>
          <p:nvPr/>
        </p:nvCxnSpPr>
        <p:spPr>
          <a:xfrm>
            <a:off x="2435225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6" idx="5"/>
            <a:endCxn id="96" idx="1"/>
          </p:cNvCxnSpPr>
          <p:nvPr/>
        </p:nvCxnSpPr>
        <p:spPr>
          <a:xfrm>
            <a:off x="70564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4768" idx="5"/>
            <a:endCxn id="96" idx="1"/>
          </p:cNvCxnSpPr>
          <p:nvPr/>
        </p:nvCxnSpPr>
        <p:spPr>
          <a:xfrm>
            <a:off x="7073900" y="2874963"/>
            <a:ext cx="1477963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4" idx="5"/>
            <a:endCxn id="96" idx="1"/>
          </p:cNvCxnSpPr>
          <p:nvPr/>
        </p:nvCxnSpPr>
        <p:spPr>
          <a:xfrm flipV="1">
            <a:off x="7045325" y="2884488"/>
            <a:ext cx="150653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74768" idx="1"/>
          </p:cNvCxnSpPr>
          <p:nvPr/>
        </p:nvCxnSpPr>
        <p:spPr>
          <a:xfrm>
            <a:off x="4745038" y="1952625"/>
            <a:ext cx="1943100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0725" cy="9398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2900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4766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766" idx="5"/>
            <a:endCxn id="74768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766" idx="5"/>
            <a:endCxn id="94" idx="1"/>
          </p:cNvCxnSpPr>
          <p:nvPr/>
        </p:nvCxnSpPr>
        <p:spPr>
          <a:xfrm flipV="1">
            <a:off x="4764088" y="38528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94" name="Content Placeholder 172"/>
          <p:cNvSpPr>
            <a:spLocks noGrp="1"/>
          </p:cNvSpPr>
          <p:nvPr>
            <p:ph idx="4294967295"/>
          </p:nvPr>
        </p:nvSpPr>
        <p:spPr>
          <a:xfrm>
            <a:off x="457200" y="5653088"/>
            <a:ext cx="8229600" cy="919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smtClean="0">
                <a:cs typeface="Times New Roman" pitchFamily="18" charset="0"/>
              </a:rPr>
              <a:t>Let’s show the possible </a:t>
            </a:r>
            <a:r>
              <a:rPr lang="en-US" sz="2700" i="1" smtClean="0">
                <a:cs typeface="Times New Roman" pitchFamily="18" charset="0"/>
              </a:rPr>
              <a:t>values</a:t>
            </a:r>
            <a:r>
              <a:rPr lang="en-US" sz="2700" smtClean="0">
                <a:cs typeface="Times New Roman" pitchFamily="18" charset="0"/>
              </a:rPr>
              <a:t> for each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>
                <a:cs typeface="Times New Roman" pitchFamily="18" charset="0"/>
              </a:rPr>
              <a:t>One possible assignment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700" smtClean="0">
              <a:cs typeface="Times New Roman" pitchFamily="18" charset="0"/>
            </a:endParaRPr>
          </a:p>
        </p:txBody>
      </p:sp>
      <p:grpSp>
        <p:nvGrpSpPr>
          <p:cNvPr id="74795" name="Group 45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74805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4806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4807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803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804" name="Title 1"/>
          <p:cNvSpPr>
            <a:spLocks/>
          </p:cNvSpPr>
          <p:nvPr/>
        </p:nvSpPr>
        <p:spPr bwMode="auto">
          <a:xfrm>
            <a:off x="457200" y="274638"/>
            <a:ext cx="8229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/>
              <a:t>So Let’s Review Forward-Backward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93" idx="1"/>
          </p:cNvCxnSpPr>
          <p:nvPr/>
        </p:nvCxnSpPr>
        <p:spPr>
          <a:xfrm flipV="1">
            <a:off x="4735513" y="28749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96"/>
          <p:cNvCxnSpPr>
            <a:cxnSpLocks noChangeShapeType="1"/>
          </p:cNvCxnSpPr>
          <p:nvPr/>
        </p:nvCxnSpPr>
        <p:spPr bwMode="auto">
          <a:xfrm flipV="1">
            <a:off x="592138" y="1943100"/>
            <a:ext cx="1495425" cy="9413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73900" y="2874963"/>
            <a:ext cx="1477963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cxnSpLocks noChangeShapeType="1"/>
          </p:cNvCxnSpPr>
          <p:nvPr/>
        </p:nvCxnSpPr>
        <p:spPr bwMode="auto">
          <a:xfrm>
            <a:off x="2473325" y="1943100"/>
            <a:ext cx="1905000" cy="19192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cxnSpLocks noChangeShapeType="1"/>
          </p:cNvCxnSpPr>
          <p:nvPr/>
        </p:nvCxnSpPr>
        <p:spPr bwMode="auto">
          <a:xfrm flipV="1">
            <a:off x="4764088" y="2874963"/>
            <a:ext cx="1924050" cy="9874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3375"/>
            <a:ext cx="197008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C8F108-3BC6-43EE-9F84-0A240B3F837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>
            <a:spLocks noChangeArrowheads="1"/>
          </p:cNvSpPr>
          <p:nvPr/>
        </p:nvSpPr>
        <p:spPr bwMode="auto">
          <a:xfrm>
            <a:off x="1951038" y="1687513"/>
            <a:ext cx="658812" cy="509587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>
            <a:spLocks noChangeArrowheads="1"/>
          </p:cNvSpPr>
          <p:nvPr/>
        </p:nvSpPr>
        <p:spPr bwMode="auto">
          <a:xfrm>
            <a:off x="4241800" y="36068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>
            <a:spLocks noChangeArrowheads="1"/>
          </p:cNvSpPr>
          <p:nvPr/>
        </p:nvSpPr>
        <p:spPr bwMode="auto">
          <a:xfrm>
            <a:off x="6551613" y="2619375"/>
            <a:ext cx="658812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98" name="Straight Connector 97"/>
          <p:cNvCxnSpPr>
            <a:stCxn id="95" idx="5"/>
            <a:endCxn id="68" idx="1"/>
          </p:cNvCxnSpPr>
          <p:nvPr/>
        </p:nvCxnSpPr>
        <p:spPr>
          <a:xfrm flipV="1">
            <a:off x="592138" y="2874963"/>
            <a:ext cx="15144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5"/>
            <a:endCxn id="70" idx="1"/>
          </p:cNvCxnSpPr>
          <p:nvPr/>
        </p:nvCxnSpPr>
        <p:spPr>
          <a:xfrm>
            <a:off x="592138" y="2884488"/>
            <a:ext cx="1514475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73325" y="1943100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7" idx="5"/>
            <a:endCxn id="73" idx="1"/>
          </p:cNvCxnSpPr>
          <p:nvPr/>
        </p:nvCxnSpPr>
        <p:spPr>
          <a:xfrm>
            <a:off x="2473325" y="1943100"/>
            <a:ext cx="193357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352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2900"/>
            <a:ext cx="197008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35225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6" idx="5"/>
            <a:endCxn id="96" idx="1"/>
          </p:cNvCxnSpPr>
          <p:nvPr/>
        </p:nvCxnSpPr>
        <p:spPr>
          <a:xfrm>
            <a:off x="70564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4" idx="5"/>
            <a:endCxn id="96" idx="1"/>
          </p:cNvCxnSpPr>
          <p:nvPr/>
        </p:nvCxnSpPr>
        <p:spPr>
          <a:xfrm flipV="1">
            <a:off x="7045325" y="2884488"/>
            <a:ext cx="150653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43100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0725" cy="9398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2900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64088" y="38528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ontent Placeholder 172"/>
          <p:cNvSpPr>
            <a:spLocks noGrp="1"/>
          </p:cNvSpPr>
          <p:nvPr>
            <p:ph idx="4294967295"/>
          </p:nvPr>
        </p:nvSpPr>
        <p:spPr>
          <a:xfrm>
            <a:off x="457200" y="5653088"/>
            <a:ext cx="8229600" cy="91916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700" smtClean="0">
                <a:cs typeface="Times New Roman" pitchFamily="18" charset="0"/>
              </a:rPr>
              <a:t>Let’s show the possible </a:t>
            </a:r>
            <a:r>
              <a:rPr lang="en-US" sz="2700" i="1" smtClean="0">
                <a:cs typeface="Times New Roman" pitchFamily="18" charset="0"/>
              </a:rPr>
              <a:t>values</a:t>
            </a:r>
            <a:r>
              <a:rPr lang="en-US" sz="2700" smtClean="0">
                <a:cs typeface="Times New Roman" pitchFamily="18" charset="0"/>
              </a:rPr>
              <a:t> for each variable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smtClean="0">
                <a:cs typeface="Times New Roman" pitchFamily="18" charset="0"/>
              </a:rPr>
              <a:t>One possible assignment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smtClean="0">
                <a:cs typeface="Times New Roman" pitchFamily="18" charset="0"/>
              </a:rPr>
              <a:t>And what the 7 factors </a:t>
            </a:r>
            <a:r>
              <a:rPr lang="en-US" sz="2700" smtClean="0">
                <a:solidFill>
                  <a:srgbClr val="FF0000"/>
                </a:solidFill>
                <a:cs typeface="Times New Roman" pitchFamily="18" charset="0"/>
              </a:rPr>
              <a:t>think of it</a:t>
            </a:r>
            <a:r>
              <a:rPr lang="en-US" sz="2700" smtClean="0">
                <a:cs typeface="Times New Roman" pitchFamily="18" charset="0"/>
              </a:rPr>
              <a:t> 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2700" smtClean="0">
              <a:cs typeface="Times New Roman" pitchFamily="18" charset="0"/>
            </a:endParaRPr>
          </a:p>
        </p:txBody>
      </p:sp>
      <p:grpSp>
        <p:nvGrpSpPr>
          <p:cNvPr id="75823" name="Group 45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75858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5859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5860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83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857" name="Title 1"/>
          <p:cNvSpPr>
            <a:spLocks/>
          </p:cNvSpPr>
          <p:nvPr/>
        </p:nvSpPr>
        <p:spPr bwMode="auto">
          <a:xfrm>
            <a:off x="457200" y="274638"/>
            <a:ext cx="8229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/>
              <a:t>So Let’s Review Forward-Backward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4" grpId="0" animBg="1"/>
      <p:bldP spid="93" grpId="0" animBg="1"/>
      <p:bldP spid="25" grpId="0" animBg="1"/>
      <p:bldP spid="26" grpId="0" animBg="1"/>
      <p:bldP spid="28" grpId="0" animBg="1"/>
      <p:bldP spid="29" grpId="0" animBg="1"/>
      <p:bldP spid="32" grpId="0" animBg="1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76825" idx="1"/>
          </p:cNvCxnSpPr>
          <p:nvPr/>
        </p:nvCxnSpPr>
        <p:spPr>
          <a:xfrm flipV="1">
            <a:off x="4735513" y="28749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76818" idx="1"/>
          </p:cNvCxnSpPr>
          <p:nvPr/>
        </p:nvCxnSpPr>
        <p:spPr>
          <a:xfrm flipV="1">
            <a:off x="5921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06" name="Straight Connector 96"/>
          <p:cNvCxnSpPr>
            <a:cxnSpLocks noChangeShapeType="1"/>
          </p:cNvCxnSpPr>
          <p:nvPr/>
        </p:nvCxnSpPr>
        <p:spPr bwMode="auto">
          <a:xfrm flipV="1">
            <a:off x="592138" y="1943100"/>
            <a:ext cx="1495425" cy="9413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76818" idx="5"/>
            <a:endCxn id="76823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6825" idx="5"/>
            <a:endCxn id="96" idx="1"/>
          </p:cNvCxnSpPr>
          <p:nvPr/>
        </p:nvCxnSpPr>
        <p:spPr>
          <a:xfrm>
            <a:off x="7073900" y="2874963"/>
            <a:ext cx="1477963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6823" idx="5"/>
            <a:endCxn id="76825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10" name="Straight Connector 101"/>
          <p:cNvCxnSpPr>
            <a:cxnSpLocks noChangeShapeType="1"/>
          </p:cNvCxnSpPr>
          <p:nvPr/>
        </p:nvCxnSpPr>
        <p:spPr bwMode="auto">
          <a:xfrm>
            <a:off x="2473325" y="1943100"/>
            <a:ext cx="1905000" cy="19192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6811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6812" name="Straight Connector 118"/>
          <p:cNvCxnSpPr>
            <a:cxnSpLocks noChangeShapeType="1"/>
          </p:cNvCxnSpPr>
          <p:nvPr/>
        </p:nvCxnSpPr>
        <p:spPr bwMode="auto">
          <a:xfrm flipV="1">
            <a:off x="4764088" y="2874963"/>
            <a:ext cx="1924050" cy="9874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3375"/>
            <a:ext cx="197008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1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Viterbi Algorithm: Most Probable Assignment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9291D9E-2EB8-45E1-8FC7-0A357F97857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6818" name="Isosceles Triangle 66"/>
          <p:cNvSpPr>
            <a:spLocks noChangeArrowheads="1"/>
          </p:cNvSpPr>
          <p:nvPr/>
        </p:nvSpPr>
        <p:spPr bwMode="auto">
          <a:xfrm>
            <a:off x="1951038" y="1687513"/>
            <a:ext cx="658812" cy="509587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6823" name="Isosceles Triangle 73"/>
          <p:cNvSpPr>
            <a:spLocks noChangeArrowheads="1"/>
          </p:cNvSpPr>
          <p:nvPr/>
        </p:nvSpPr>
        <p:spPr bwMode="auto">
          <a:xfrm>
            <a:off x="4241800" y="36068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6825" name="Isosceles Triangle 92"/>
          <p:cNvSpPr>
            <a:spLocks noChangeArrowheads="1"/>
          </p:cNvSpPr>
          <p:nvPr/>
        </p:nvSpPr>
        <p:spPr bwMode="auto">
          <a:xfrm>
            <a:off x="6551613" y="2619375"/>
            <a:ext cx="658812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98" name="Straight Connector 97"/>
          <p:cNvCxnSpPr>
            <a:stCxn id="95" idx="5"/>
            <a:endCxn id="68" idx="1"/>
          </p:cNvCxnSpPr>
          <p:nvPr/>
        </p:nvCxnSpPr>
        <p:spPr>
          <a:xfrm flipV="1">
            <a:off x="592138" y="2874963"/>
            <a:ext cx="15144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5"/>
            <a:endCxn id="70" idx="1"/>
          </p:cNvCxnSpPr>
          <p:nvPr/>
        </p:nvCxnSpPr>
        <p:spPr>
          <a:xfrm>
            <a:off x="592138" y="2884488"/>
            <a:ext cx="1514475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6818" idx="5"/>
            <a:endCxn id="71" idx="1"/>
          </p:cNvCxnSpPr>
          <p:nvPr/>
        </p:nvCxnSpPr>
        <p:spPr>
          <a:xfrm>
            <a:off x="2473325" y="1943100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818" idx="5"/>
            <a:endCxn id="73" idx="1"/>
          </p:cNvCxnSpPr>
          <p:nvPr/>
        </p:nvCxnSpPr>
        <p:spPr>
          <a:xfrm>
            <a:off x="2473325" y="1943100"/>
            <a:ext cx="193357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6823" idx="1"/>
          </p:cNvCxnSpPr>
          <p:nvPr/>
        </p:nvCxnSpPr>
        <p:spPr>
          <a:xfrm>
            <a:off x="24352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2900"/>
            <a:ext cx="197008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0" idx="5"/>
            <a:endCxn id="76823" idx="1"/>
          </p:cNvCxnSpPr>
          <p:nvPr/>
        </p:nvCxnSpPr>
        <p:spPr>
          <a:xfrm>
            <a:off x="2435225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6" idx="5"/>
            <a:endCxn id="96" idx="1"/>
          </p:cNvCxnSpPr>
          <p:nvPr/>
        </p:nvCxnSpPr>
        <p:spPr>
          <a:xfrm>
            <a:off x="70564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4" idx="5"/>
            <a:endCxn id="96" idx="1"/>
          </p:cNvCxnSpPr>
          <p:nvPr/>
        </p:nvCxnSpPr>
        <p:spPr>
          <a:xfrm flipV="1">
            <a:off x="7045325" y="2884488"/>
            <a:ext cx="150653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76825" idx="1"/>
          </p:cNvCxnSpPr>
          <p:nvPr/>
        </p:nvCxnSpPr>
        <p:spPr>
          <a:xfrm>
            <a:off x="4745038" y="1952625"/>
            <a:ext cx="1943100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0725" cy="9398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2900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6823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6823" idx="5"/>
            <a:endCxn id="94" idx="1"/>
          </p:cNvCxnSpPr>
          <p:nvPr/>
        </p:nvCxnSpPr>
        <p:spPr>
          <a:xfrm flipV="1">
            <a:off x="4764088" y="38528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847" name="Group 49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76889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6890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6891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55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6823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6823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7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Content Placeholder 172"/>
          <p:cNvSpPr>
            <a:spLocks/>
          </p:cNvSpPr>
          <p:nvPr/>
        </p:nvSpPr>
        <p:spPr bwMode="auto">
          <a:xfrm>
            <a:off x="469900" y="5653088"/>
            <a:ext cx="85883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So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dirty="0">
                <a:latin typeface="Rockwell"/>
                <a:cs typeface="Rockwell"/>
              </a:rPr>
              <a:t>v a n</a:t>
            </a:r>
            <a:r>
              <a:rPr lang="en-US" sz="2700" dirty="0">
                <a:latin typeface="Times New Roman"/>
                <a:cs typeface="Times New Roman"/>
              </a:rPr>
              <a:t>) = (1/Z) *</a:t>
            </a:r>
            <a:r>
              <a:rPr lang="en-US" sz="2700" dirty="0">
                <a:cs typeface="Times New Roman" pitchFamily="18" charset="0"/>
              </a:rPr>
              <a:t> product of </a:t>
            </a:r>
            <a:r>
              <a:rPr lang="en-US" sz="2700" dirty="0">
                <a:solidFill>
                  <a:srgbClr val="FF0000"/>
                </a:solidFill>
                <a:cs typeface="Times New Roman" pitchFamily="18" charset="0"/>
              </a:rPr>
              <a:t>7 numbers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Numbers associated with edges and nodes of path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Most probable assignment = </a:t>
            </a:r>
            <a:r>
              <a:rPr lang="en-US" sz="2700" b="1" dirty="0">
                <a:cs typeface="Times New Roman" pitchFamily="18" charset="0"/>
              </a:rPr>
              <a:t>path with highest product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700" dirty="0">
              <a:cs typeface="Times New Roman" pitchFamily="18" charset="0"/>
            </a:endParaRPr>
          </a:p>
        </p:txBody>
      </p:sp>
      <p:sp>
        <p:nvSpPr>
          <p:cNvPr id="88152" name="Rectangle 88"/>
          <p:cNvSpPr>
            <a:spLocks noChangeArrowheads="1"/>
          </p:cNvSpPr>
          <p:nvPr/>
        </p:nvSpPr>
        <p:spPr bwMode="auto">
          <a:xfrm rot="-1905752">
            <a:off x="561975" y="2058988"/>
            <a:ext cx="1338263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,v)</a:t>
            </a:r>
          </a:p>
        </p:txBody>
      </p:sp>
      <p:sp>
        <p:nvSpPr>
          <p:cNvPr id="88154" name="Rectangle 90"/>
          <p:cNvSpPr>
            <a:spLocks noChangeArrowheads="1"/>
          </p:cNvSpPr>
          <p:nvPr/>
        </p:nvSpPr>
        <p:spPr bwMode="auto">
          <a:xfrm rot="2773000">
            <a:off x="3165475" y="2597150"/>
            <a:ext cx="877888" cy="274638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{1,2}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(v,a)</a:t>
            </a:r>
          </a:p>
        </p:txBody>
      </p:sp>
      <p:sp>
        <p:nvSpPr>
          <p:cNvPr id="88155" name="Rectangle 91"/>
          <p:cNvSpPr>
            <a:spLocks noChangeArrowheads="1"/>
          </p:cNvSpPr>
          <p:nvPr/>
        </p:nvSpPr>
        <p:spPr bwMode="auto">
          <a:xfrm rot="19993202" flipH="1">
            <a:off x="5205413" y="3052763"/>
            <a:ext cx="877887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{2,3}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(a,n)</a:t>
            </a:r>
          </a:p>
        </p:txBody>
      </p:sp>
      <p:sp>
        <p:nvSpPr>
          <p:cNvPr id="88156" name="Rectangle 92"/>
          <p:cNvSpPr>
            <a:spLocks noChangeArrowheads="1"/>
          </p:cNvSpPr>
          <p:nvPr/>
        </p:nvSpPr>
        <p:spPr bwMode="auto">
          <a:xfrm>
            <a:off x="7227888" y="2519363"/>
            <a:ext cx="1128712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{3,4}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(a,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8157" name="Rectangle 93"/>
          <p:cNvSpPr>
            <a:spLocks noChangeArrowheads="1"/>
          </p:cNvSpPr>
          <p:nvPr/>
        </p:nvSpPr>
        <p:spPr bwMode="auto">
          <a:xfrm rot="-149612">
            <a:off x="2058988" y="2205038"/>
            <a:ext cx="579437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8158" name="Rectangle 94"/>
          <p:cNvSpPr>
            <a:spLocks noChangeArrowheads="1"/>
          </p:cNvSpPr>
          <p:nvPr/>
        </p:nvSpPr>
        <p:spPr bwMode="auto">
          <a:xfrm rot="-149612">
            <a:off x="4271963" y="4116388"/>
            <a:ext cx="569912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{2}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8159" name="Rectangle 95"/>
          <p:cNvSpPr>
            <a:spLocks noChangeArrowheads="1"/>
          </p:cNvSpPr>
          <p:nvPr/>
        </p:nvSpPr>
        <p:spPr bwMode="auto">
          <a:xfrm>
            <a:off x="6591300" y="3171825"/>
            <a:ext cx="579438" cy="274638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{3}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52" grpId="0" animBg="1"/>
      <p:bldP spid="88154" grpId="0" animBg="1"/>
      <p:bldP spid="88155" grpId="0" animBg="1"/>
      <p:bldP spid="88156" grpId="0" animBg="1"/>
      <p:bldP spid="88157" grpId="0" animBg="1"/>
      <p:bldP spid="88158" grpId="0" animBg="1"/>
      <p:bldP spid="881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77849" idx="1"/>
          </p:cNvCxnSpPr>
          <p:nvPr/>
        </p:nvCxnSpPr>
        <p:spPr>
          <a:xfrm flipV="1">
            <a:off x="4735513" y="28749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77842" idx="1"/>
          </p:cNvCxnSpPr>
          <p:nvPr/>
        </p:nvCxnSpPr>
        <p:spPr>
          <a:xfrm flipV="1">
            <a:off x="5921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30" name="Straight Connector 96"/>
          <p:cNvCxnSpPr>
            <a:cxnSpLocks noChangeShapeType="1"/>
          </p:cNvCxnSpPr>
          <p:nvPr/>
        </p:nvCxnSpPr>
        <p:spPr bwMode="auto">
          <a:xfrm flipV="1">
            <a:off x="592138" y="1943100"/>
            <a:ext cx="1495425" cy="9413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77842" idx="5"/>
            <a:endCxn id="77847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7849" idx="5"/>
            <a:endCxn id="96" idx="1"/>
          </p:cNvCxnSpPr>
          <p:nvPr/>
        </p:nvCxnSpPr>
        <p:spPr>
          <a:xfrm>
            <a:off x="7073900" y="2874963"/>
            <a:ext cx="1477963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7847" idx="5"/>
            <a:endCxn id="77849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34" name="Straight Connector 101"/>
          <p:cNvCxnSpPr>
            <a:cxnSpLocks noChangeShapeType="1"/>
          </p:cNvCxnSpPr>
          <p:nvPr/>
        </p:nvCxnSpPr>
        <p:spPr bwMode="auto">
          <a:xfrm>
            <a:off x="2473325" y="1943100"/>
            <a:ext cx="1905000" cy="19192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7835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7836" name="Straight Connector 118"/>
          <p:cNvCxnSpPr>
            <a:cxnSpLocks noChangeShapeType="1"/>
          </p:cNvCxnSpPr>
          <p:nvPr/>
        </p:nvCxnSpPr>
        <p:spPr bwMode="auto">
          <a:xfrm flipV="1">
            <a:off x="4764088" y="2874963"/>
            <a:ext cx="1924050" cy="9874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3375"/>
            <a:ext cx="197008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4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Viterbi Algorithm: Most Probable Assignment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653E92-B588-4B83-B4FC-82B8D6406E9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842" name="Isosceles Triangle 66"/>
          <p:cNvSpPr>
            <a:spLocks noChangeArrowheads="1"/>
          </p:cNvSpPr>
          <p:nvPr/>
        </p:nvSpPr>
        <p:spPr bwMode="auto">
          <a:xfrm>
            <a:off x="1951038" y="1687513"/>
            <a:ext cx="658812" cy="509587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7847" name="Isosceles Triangle 73"/>
          <p:cNvSpPr>
            <a:spLocks noChangeArrowheads="1"/>
          </p:cNvSpPr>
          <p:nvPr/>
        </p:nvSpPr>
        <p:spPr bwMode="auto">
          <a:xfrm>
            <a:off x="4241800" y="36068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7849" name="Isosceles Triangle 92"/>
          <p:cNvSpPr>
            <a:spLocks noChangeArrowheads="1"/>
          </p:cNvSpPr>
          <p:nvPr/>
        </p:nvSpPr>
        <p:spPr bwMode="auto">
          <a:xfrm>
            <a:off x="6551613" y="2619375"/>
            <a:ext cx="658812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98" name="Straight Connector 97"/>
          <p:cNvCxnSpPr>
            <a:stCxn id="95" idx="5"/>
            <a:endCxn id="68" idx="1"/>
          </p:cNvCxnSpPr>
          <p:nvPr/>
        </p:nvCxnSpPr>
        <p:spPr>
          <a:xfrm flipV="1">
            <a:off x="592138" y="2874963"/>
            <a:ext cx="15144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5"/>
            <a:endCxn id="70" idx="1"/>
          </p:cNvCxnSpPr>
          <p:nvPr/>
        </p:nvCxnSpPr>
        <p:spPr>
          <a:xfrm>
            <a:off x="592138" y="2884488"/>
            <a:ext cx="1514475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7842" idx="5"/>
            <a:endCxn id="71" idx="1"/>
          </p:cNvCxnSpPr>
          <p:nvPr/>
        </p:nvCxnSpPr>
        <p:spPr>
          <a:xfrm>
            <a:off x="2473325" y="1943100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7842" idx="5"/>
            <a:endCxn id="73" idx="1"/>
          </p:cNvCxnSpPr>
          <p:nvPr/>
        </p:nvCxnSpPr>
        <p:spPr>
          <a:xfrm>
            <a:off x="2473325" y="1943100"/>
            <a:ext cx="193357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7847" idx="1"/>
          </p:cNvCxnSpPr>
          <p:nvPr/>
        </p:nvCxnSpPr>
        <p:spPr>
          <a:xfrm>
            <a:off x="24352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2900"/>
            <a:ext cx="197008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0" idx="5"/>
            <a:endCxn id="77847" idx="1"/>
          </p:cNvCxnSpPr>
          <p:nvPr/>
        </p:nvCxnSpPr>
        <p:spPr>
          <a:xfrm>
            <a:off x="2435225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6" idx="5"/>
            <a:endCxn id="96" idx="1"/>
          </p:cNvCxnSpPr>
          <p:nvPr/>
        </p:nvCxnSpPr>
        <p:spPr>
          <a:xfrm>
            <a:off x="70564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4" idx="5"/>
            <a:endCxn id="96" idx="1"/>
          </p:cNvCxnSpPr>
          <p:nvPr/>
        </p:nvCxnSpPr>
        <p:spPr>
          <a:xfrm flipV="1">
            <a:off x="7045325" y="2884488"/>
            <a:ext cx="150653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77849" idx="1"/>
          </p:cNvCxnSpPr>
          <p:nvPr/>
        </p:nvCxnSpPr>
        <p:spPr>
          <a:xfrm>
            <a:off x="4745038" y="1952625"/>
            <a:ext cx="1943100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0725" cy="9398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2900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7847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7847" idx="5"/>
            <a:endCxn id="94" idx="1"/>
          </p:cNvCxnSpPr>
          <p:nvPr/>
        </p:nvCxnSpPr>
        <p:spPr>
          <a:xfrm flipV="1">
            <a:off x="4764088" y="38528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871" name="Group 48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77913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7914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7915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79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7847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7847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95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905" name="Content Placeholder 172"/>
          <p:cNvSpPr>
            <a:spLocks/>
          </p:cNvSpPr>
          <p:nvPr/>
        </p:nvSpPr>
        <p:spPr bwMode="auto">
          <a:xfrm>
            <a:off x="469900" y="5653088"/>
            <a:ext cx="85883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So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dirty="0">
                <a:latin typeface="Rockwell"/>
                <a:cs typeface="Rockwell"/>
              </a:rPr>
              <a:t>v a n</a:t>
            </a:r>
            <a:r>
              <a:rPr lang="en-US" sz="2700" dirty="0">
                <a:latin typeface="Times New Roman"/>
                <a:cs typeface="Times New Roman"/>
              </a:rPr>
              <a:t>) = (1/Z) *</a:t>
            </a:r>
            <a:r>
              <a:rPr lang="en-US" sz="2700" dirty="0">
                <a:cs typeface="Times New Roman" pitchFamily="18" charset="0"/>
              </a:rPr>
              <a:t> product weight of </a:t>
            </a:r>
            <a:r>
              <a:rPr lang="en-US" sz="2700" dirty="0">
                <a:solidFill>
                  <a:srgbClr val="FF0000"/>
                </a:solidFill>
                <a:cs typeface="Times New Roman" pitchFamily="18" charset="0"/>
              </a:rPr>
              <a:t>one path</a:t>
            </a:r>
          </a:p>
        </p:txBody>
      </p:sp>
      <p:sp>
        <p:nvSpPr>
          <p:cNvPr id="77906" name="Rectangle 86"/>
          <p:cNvSpPr>
            <a:spLocks noChangeArrowheads="1"/>
          </p:cNvSpPr>
          <p:nvPr/>
        </p:nvSpPr>
        <p:spPr bwMode="auto">
          <a:xfrm rot="-1905752">
            <a:off x="561975" y="2058988"/>
            <a:ext cx="1338263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,v)</a:t>
            </a:r>
          </a:p>
        </p:txBody>
      </p:sp>
      <p:sp>
        <p:nvSpPr>
          <p:cNvPr id="77907" name="Rectangle 87"/>
          <p:cNvSpPr>
            <a:spLocks noChangeArrowheads="1"/>
          </p:cNvSpPr>
          <p:nvPr/>
        </p:nvSpPr>
        <p:spPr bwMode="auto">
          <a:xfrm rot="2773000">
            <a:off x="3165475" y="2597150"/>
            <a:ext cx="877888" cy="274638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{1,2}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(v,a)</a:t>
            </a:r>
          </a:p>
        </p:txBody>
      </p:sp>
      <p:sp>
        <p:nvSpPr>
          <p:cNvPr id="77908" name="Rectangle 88"/>
          <p:cNvSpPr>
            <a:spLocks noChangeArrowheads="1"/>
          </p:cNvSpPr>
          <p:nvPr/>
        </p:nvSpPr>
        <p:spPr bwMode="auto">
          <a:xfrm rot="19993202" flipH="1">
            <a:off x="5205413" y="3052763"/>
            <a:ext cx="877887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{2,3}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(a,n)</a:t>
            </a:r>
          </a:p>
        </p:txBody>
      </p:sp>
      <p:sp>
        <p:nvSpPr>
          <p:cNvPr id="77909" name="Rectangle 89"/>
          <p:cNvSpPr>
            <a:spLocks noChangeArrowheads="1"/>
          </p:cNvSpPr>
          <p:nvPr/>
        </p:nvSpPr>
        <p:spPr bwMode="auto">
          <a:xfrm>
            <a:off x="7227888" y="2519363"/>
            <a:ext cx="1128712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{3,4}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(a,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7910" name="Rectangle 90"/>
          <p:cNvSpPr>
            <a:spLocks noChangeArrowheads="1"/>
          </p:cNvSpPr>
          <p:nvPr/>
        </p:nvSpPr>
        <p:spPr bwMode="auto">
          <a:xfrm rot="-149612">
            <a:off x="2058988" y="2205038"/>
            <a:ext cx="579437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7911" name="Rectangle 91"/>
          <p:cNvSpPr>
            <a:spLocks noChangeArrowheads="1"/>
          </p:cNvSpPr>
          <p:nvPr/>
        </p:nvSpPr>
        <p:spPr bwMode="auto">
          <a:xfrm rot="-149612">
            <a:off x="4271963" y="4116388"/>
            <a:ext cx="569912" cy="274637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{2}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7912" name="Rectangle 92"/>
          <p:cNvSpPr>
            <a:spLocks noChangeArrowheads="1"/>
          </p:cNvSpPr>
          <p:nvPr/>
        </p:nvSpPr>
        <p:spPr bwMode="auto">
          <a:xfrm>
            <a:off x="6591300" y="3171825"/>
            <a:ext cx="579438" cy="274638"/>
          </a:xfrm>
          <a:prstGeom prst="rect">
            <a:avLst/>
          </a:prstGeom>
          <a:solidFill>
            <a:srgbClr val="FFFFFF">
              <a:alpha val="89803"/>
            </a:srgbClr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Ctr="1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8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{3}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78873" idx="1"/>
          </p:cNvCxnSpPr>
          <p:nvPr/>
        </p:nvCxnSpPr>
        <p:spPr>
          <a:xfrm flipV="1">
            <a:off x="4735513" y="2874963"/>
            <a:ext cx="195262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78866" idx="1"/>
          </p:cNvCxnSpPr>
          <p:nvPr/>
        </p:nvCxnSpPr>
        <p:spPr>
          <a:xfrm flipV="1">
            <a:off x="592138" y="1943100"/>
            <a:ext cx="149542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4" name="Straight Connector 96"/>
          <p:cNvCxnSpPr>
            <a:cxnSpLocks noChangeShapeType="1"/>
          </p:cNvCxnSpPr>
          <p:nvPr/>
        </p:nvCxnSpPr>
        <p:spPr bwMode="auto">
          <a:xfrm flipV="1">
            <a:off x="592138" y="1943100"/>
            <a:ext cx="1495425" cy="9413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78866" idx="5"/>
            <a:endCxn id="78871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8873" idx="5"/>
            <a:endCxn id="96" idx="1"/>
          </p:cNvCxnSpPr>
          <p:nvPr/>
        </p:nvCxnSpPr>
        <p:spPr>
          <a:xfrm>
            <a:off x="7073900" y="2874963"/>
            <a:ext cx="1477963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8871" idx="5"/>
            <a:endCxn id="7887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8" name="Straight Connector 101"/>
          <p:cNvCxnSpPr>
            <a:cxnSpLocks noChangeShapeType="1"/>
          </p:cNvCxnSpPr>
          <p:nvPr/>
        </p:nvCxnSpPr>
        <p:spPr bwMode="auto">
          <a:xfrm>
            <a:off x="2473325" y="1943100"/>
            <a:ext cx="1905000" cy="1919288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8859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8860" name="Straight Connector 118"/>
          <p:cNvCxnSpPr>
            <a:cxnSpLocks noChangeShapeType="1"/>
          </p:cNvCxnSpPr>
          <p:nvPr/>
        </p:nvCxnSpPr>
        <p:spPr bwMode="auto">
          <a:xfrm flipV="1">
            <a:off x="4764088" y="2874963"/>
            <a:ext cx="1924050" cy="9874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3375"/>
            <a:ext cx="197008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6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491A98-0F23-4BFB-9179-0740EA30DEC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8866" name="Isosceles Triangle 66"/>
          <p:cNvSpPr>
            <a:spLocks noChangeArrowheads="1"/>
          </p:cNvSpPr>
          <p:nvPr/>
        </p:nvSpPr>
        <p:spPr bwMode="auto">
          <a:xfrm>
            <a:off x="1951038" y="1687513"/>
            <a:ext cx="658812" cy="509587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8871" name="Isosceles Triangle 73"/>
          <p:cNvSpPr>
            <a:spLocks noChangeArrowheads="1"/>
          </p:cNvSpPr>
          <p:nvPr/>
        </p:nvSpPr>
        <p:spPr bwMode="auto">
          <a:xfrm>
            <a:off x="4241800" y="36068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8873" name="Isosceles Triangle 92"/>
          <p:cNvSpPr>
            <a:spLocks noChangeArrowheads="1"/>
          </p:cNvSpPr>
          <p:nvPr/>
        </p:nvSpPr>
        <p:spPr bwMode="auto">
          <a:xfrm>
            <a:off x="6551613" y="2619375"/>
            <a:ext cx="658812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78877" name="Straight Connector 97"/>
          <p:cNvCxnSpPr>
            <a:cxnSpLocks noChangeShapeType="1"/>
          </p:cNvCxnSpPr>
          <p:nvPr/>
        </p:nvCxnSpPr>
        <p:spPr bwMode="auto">
          <a:xfrm flipV="1">
            <a:off x="615950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8878" name="Straight Connector 98"/>
          <p:cNvCxnSpPr>
            <a:cxnSpLocks noChangeShapeType="1"/>
          </p:cNvCxnSpPr>
          <p:nvPr/>
        </p:nvCxnSpPr>
        <p:spPr bwMode="auto">
          <a:xfrm>
            <a:off x="615950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78866" idx="5"/>
            <a:endCxn id="71" idx="1"/>
          </p:cNvCxnSpPr>
          <p:nvPr/>
        </p:nvCxnSpPr>
        <p:spPr>
          <a:xfrm>
            <a:off x="2473325" y="1943100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8866" idx="5"/>
            <a:endCxn id="73" idx="1"/>
          </p:cNvCxnSpPr>
          <p:nvPr/>
        </p:nvCxnSpPr>
        <p:spPr>
          <a:xfrm>
            <a:off x="2473325" y="1943100"/>
            <a:ext cx="1933575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82" name="Straight Connector 104"/>
          <p:cNvCxnSpPr>
            <a:cxnSpLocks noChangeShapeType="1"/>
          </p:cNvCxnSpPr>
          <p:nvPr/>
        </p:nvCxnSpPr>
        <p:spPr bwMode="auto">
          <a:xfrm>
            <a:off x="2459038" y="2874963"/>
            <a:ext cx="1943100" cy="9874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2900"/>
            <a:ext cx="1970088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85" name="Straight Connector 107"/>
          <p:cNvCxnSpPr>
            <a:cxnSpLocks noChangeShapeType="1"/>
          </p:cNvCxnSpPr>
          <p:nvPr/>
        </p:nvCxnSpPr>
        <p:spPr bwMode="auto">
          <a:xfrm>
            <a:off x="2444750" y="38528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8886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8887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78873" idx="1"/>
          </p:cNvCxnSpPr>
          <p:nvPr/>
        </p:nvCxnSpPr>
        <p:spPr>
          <a:xfrm>
            <a:off x="4745038" y="1952625"/>
            <a:ext cx="1943100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0725" cy="9398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2900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8871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94" name="Straight Connector 122"/>
          <p:cNvCxnSpPr>
            <a:cxnSpLocks noChangeShapeType="1"/>
            <a:stCxn id="78871" idx="5"/>
            <a:endCxn id="94" idx="1"/>
          </p:cNvCxnSpPr>
          <p:nvPr/>
        </p:nvCxnSpPr>
        <p:spPr bwMode="auto">
          <a:xfrm flipV="1">
            <a:off x="4764088" y="38528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grpSp>
        <p:nvGrpSpPr>
          <p:cNvPr id="78895" name="Group 48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78931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8932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8933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903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8871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12" name="Straight Connector 117"/>
          <p:cNvCxnSpPr>
            <a:cxnSpLocks noChangeShapeType="1"/>
          </p:cNvCxnSpPr>
          <p:nvPr/>
        </p:nvCxnSpPr>
        <p:spPr bwMode="auto">
          <a:xfrm flipV="1">
            <a:off x="4764088" y="1943100"/>
            <a:ext cx="1963737" cy="19192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919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Content Placeholder 172"/>
          <p:cNvSpPr>
            <a:spLocks/>
          </p:cNvSpPr>
          <p:nvPr/>
        </p:nvSpPr>
        <p:spPr bwMode="auto">
          <a:xfrm>
            <a:off x="457200" y="5653088"/>
            <a:ext cx="82296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So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dirty="0">
                <a:latin typeface="Rockwell"/>
                <a:cs typeface="Rockwell"/>
              </a:rPr>
              <a:t>v a n</a:t>
            </a:r>
            <a:r>
              <a:rPr lang="en-US" sz="2700" dirty="0">
                <a:latin typeface="Times New Roman"/>
                <a:cs typeface="Times New Roman"/>
              </a:rPr>
              <a:t>) = (1/Z) *</a:t>
            </a:r>
            <a:r>
              <a:rPr lang="en-US" sz="2700" dirty="0">
                <a:cs typeface="Times New Roman" pitchFamily="18" charset="0"/>
              </a:rPr>
              <a:t> product weight of </a:t>
            </a:r>
            <a:r>
              <a:rPr lang="en-US" sz="2700" dirty="0">
                <a:solidFill>
                  <a:srgbClr val="FF0000"/>
                </a:solidFill>
                <a:cs typeface="Times New Roman" pitchFamily="18" charset="0"/>
              </a:rPr>
              <a:t>one path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Marginal probability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i="1" dirty="0">
                <a:latin typeface="Times New Roman"/>
                <a:cs typeface="Times New Roman"/>
              </a:rPr>
              <a:t>X</a:t>
            </a:r>
            <a:r>
              <a:rPr lang="en-US" sz="2700" i="1" baseline="-25000" dirty="0">
                <a:latin typeface="Times New Roman"/>
                <a:cs typeface="Times New Roman"/>
              </a:rPr>
              <a:t>2</a:t>
            </a:r>
            <a:r>
              <a:rPr lang="en-US" sz="2700" dirty="0">
                <a:latin typeface="Times New Roman"/>
                <a:cs typeface="Times New Roman"/>
              </a:rPr>
              <a:t> = a)</a:t>
            </a:r>
            <a:br>
              <a:rPr lang="en-US" sz="2700" dirty="0">
                <a:latin typeface="Times New Roman"/>
                <a:cs typeface="Times New Roman"/>
              </a:rPr>
            </a:br>
            <a:r>
              <a:rPr lang="en-US" sz="2700" dirty="0">
                <a:latin typeface="Times New Roman"/>
                <a:cs typeface="Times New Roman"/>
              </a:rPr>
              <a:t>		 = (1/Z) * </a:t>
            </a:r>
            <a:r>
              <a:rPr lang="en-US" sz="2700" dirty="0">
                <a:cs typeface="Times New Roman" pitchFamily="18" charset="0"/>
              </a:rPr>
              <a:t>total weight of </a:t>
            </a:r>
            <a:r>
              <a:rPr lang="en-US" sz="2700" i="1" dirty="0">
                <a:solidFill>
                  <a:schemeClr val="accent2"/>
                </a:solidFill>
                <a:cs typeface="Times New Roman" pitchFamily="18" charset="0"/>
              </a:rPr>
              <a:t>all</a:t>
            </a:r>
            <a:r>
              <a:rPr lang="en-US" sz="2700" dirty="0">
                <a:solidFill>
                  <a:schemeClr val="accent2"/>
                </a:solidFill>
                <a:cs typeface="Times New Roman" pitchFamily="18" charset="0"/>
              </a:rPr>
              <a:t> paths through</a:t>
            </a:r>
          </a:p>
        </p:txBody>
      </p:sp>
      <p:sp>
        <p:nvSpPr>
          <p:cNvPr id="64599" name="Isosceles Triangle 73"/>
          <p:cNvSpPr>
            <a:spLocks noChangeArrowheads="1"/>
          </p:cNvSpPr>
          <p:nvPr/>
        </p:nvSpPr>
        <p:spPr bwMode="auto">
          <a:xfrm>
            <a:off x="7505700" y="63246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79875" name="Straight Connector 115"/>
          <p:cNvCxnSpPr>
            <a:cxnSpLocks noChangeShapeType="1"/>
            <a:stCxn id="79894" idx="5"/>
            <a:endCxn id="93" idx="1"/>
          </p:cNvCxnSpPr>
          <p:nvPr/>
        </p:nvCxnSpPr>
        <p:spPr bwMode="auto">
          <a:xfrm flipV="1">
            <a:off x="4764088" y="28749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878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883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885" name="Straight Connector 103"/>
          <p:cNvCxnSpPr>
            <a:cxnSpLocks noChangeShapeType="1"/>
            <a:stCxn id="68" idx="5"/>
            <a:endCxn id="79894" idx="1"/>
          </p:cNvCxnSpPr>
          <p:nvPr/>
        </p:nvCxnSpPr>
        <p:spPr bwMode="auto">
          <a:xfrm>
            <a:off x="2435225" y="28749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8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A9F022-85FE-4F6A-9ED1-5FFB724B6565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9894" name="Isosceles Triangle 72"/>
          <p:cNvSpPr>
            <a:spLocks noChangeArrowheads="1"/>
          </p:cNvSpPr>
          <p:nvPr/>
        </p:nvSpPr>
        <p:spPr bwMode="auto">
          <a:xfrm>
            <a:off x="4241800" y="26289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79901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9902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04" name="Straight Connector 100"/>
          <p:cNvCxnSpPr>
            <a:cxnSpLocks noChangeShapeType="1"/>
            <a:stCxn id="67" idx="5"/>
            <a:endCxn id="79894" idx="1"/>
          </p:cNvCxnSpPr>
          <p:nvPr/>
        </p:nvCxnSpPr>
        <p:spPr bwMode="auto">
          <a:xfrm>
            <a:off x="2444750" y="1943100"/>
            <a:ext cx="193357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08" name="Straight Connector 106"/>
          <p:cNvCxnSpPr>
            <a:cxnSpLocks noChangeShapeType="1"/>
            <a:stCxn id="70" idx="5"/>
            <a:endCxn id="79894" idx="1"/>
          </p:cNvCxnSpPr>
          <p:nvPr/>
        </p:nvCxnSpPr>
        <p:spPr bwMode="auto">
          <a:xfrm flipV="1">
            <a:off x="2435225" y="2884488"/>
            <a:ext cx="1943100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10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9911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15" name="Straight Connector 114"/>
          <p:cNvCxnSpPr>
            <a:cxnSpLocks noChangeShapeType="1"/>
            <a:stCxn id="79894" idx="5"/>
            <a:endCxn id="76" idx="1"/>
          </p:cNvCxnSpPr>
          <p:nvPr/>
        </p:nvCxnSpPr>
        <p:spPr bwMode="auto">
          <a:xfrm flipV="1">
            <a:off x="4764088" y="1943100"/>
            <a:ext cx="1963737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9916" name="Straight Connector 116"/>
          <p:cNvCxnSpPr>
            <a:cxnSpLocks noChangeShapeType="1"/>
            <a:stCxn id="79894" idx="5"/>
            <a:endCxn id="94" idx="1"/>
          </p:cNvCxnSpPr>
          <p:nvPr/>
        </p:nvCxnSpPr>
        <p:spPr bwMode="auto">
          <a:xfrm>
            <a:off x="4764088" y="2884488"/>
            <a:ext cx="195262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919" name="Group 48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79955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79956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79957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927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943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953" name="Content Placeholder 172"/>
          <p:cNvSpPr>
            <a:spLocks/>
          </p:cNvSpPr>
          <p:nvPr/>
        </p:nvSpPr>
        <p:spPr bwMode="auto">
          <a:xfrm>
            <a:off x="457200" y="5653088"/>
            <a:ext cx="82296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So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dirty="0">
                <a:latin typeface="Rockwell"/>
                <a:cs typeface="Rockwell"/>
              </a:rPr>
              <a:t>v a n</a:t>
            </a:r>
            <a:r>
              <a:rPr lang="en-US" sz="2700" dirty="0">
                <a:latin typeface="Times New Roman"/>
                <a:cs typeface="Times New Roman"/>
              </a:rPr>
              <a:t>) = (1/Z) *</a:t>
            </a:r>
            <a:r>
              <a:rPr lang="en-US" sz="2700" dirty="0">
                <a:cs typeface="Times New Roman" pitchFamily="18" charset="0"/>
              </a:rPr>
              <a:t> product weight of </a:t>
            </a:r>
            <a:r>
              <a:rPr lang="en-US" sz="2700" dirty="0">
                <a:solidFill>
                  <a:srgbClr val="FF0000"/>
                </a:solidFill>
                <a:cs typeface="Times New Roman" pitchFamily="18" charset="0"/>
              </a:rPr>
              <a:t>one path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Marginal probability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i="1" dirty="0">
                <a:latin typeface="Times New Roman"/>
                <a:cs typeface="Times New Roman"/>
              </a:rPr>
              <a:t>X</a:t>
            </a:r>
            <a:r>
              <a:rPr lang="en-US" sz="2700" i="1" baseline="-25000" dirty="0">
                <a:latin typeface="Times New Roman"/>
                <a:cs typeface="Times New Roman"/>
              </a:rPr>
              <a:t>2</a:t>
            </a:r>
            <a:r>
              <a:rPr lang="en-US" sz="2700" dirty="0">
                <a:latin typeface="Times New Roman"/>
                <a:cs typeface="Times New Roman"/>
              </a:rPr>
              <a:t> = a)</a:t>
            </a:r>
            <a:br>
              <a:rPr lang="en-US" sz="2700" dirty="0">
                <a:latin typeface="Times New Roman"/>
                <a:cs typeface="Times New Roman"/>
              </a:rPr>
            </a:br>
            <a:r>
              <a:rPr lang="en-US" sz="2700" dirty="0">
                <a:latin typeface="Times New Roman"/>
                <a:cs typeface="Times New Roman"/>
              </a:rPr>
              <a:t>		 = (1/Z) * </a:t>
            </a:r>
            <a:r>
              <a:rPr lang="en-US" sz="2700" dirty="0">
                <a:cs typeface="Times New Roman" pitchFamily="18" charset="0"/>
              </a:rPr>
              <a:t>total weight of </a:t>
            </a:r>
            <a:r>
              <a:rPr lang="en-US" sz="2700" i="1" dirty="0">
                <a:solidFill>
                  <a:schemeClr val="accent2"/>
                </a:solidFill>
                <a:cs typeface="Times New Roman" pitchFamily="18" charset="0"/>
              </a:rPr>
              <a:t>all</a:t>
            </a:r>
            <a:r>
              <a:rPr lang="en-US" sz="2700" dirty="0">
                <a:solidFill>
                  <a:schemeClr val="accent2"/>
                </a:solidFill>
                <a:cs typeface="Times New Roman" pitchFamily="18" charset="0"/>
              </a:rPr>
              <a:t> paths through</a:t>
            </a:r>
          </a:p>
        </p:txBody>
      </p:sp>
      <p:sp>
        <p:nvSpPr>
          <p:cNvPr id="79954" name="Isosceles Triangle 73"/>
          <p:cNvSpPr>
            <a:spLocks noChangeArrowheads="1"/>
          </p:cNvSpPr>
          <p:nvPr/>
        </p:nvSpPr>
        <p:spPr bwMode="auto">
          <a:xfrm>
            <a:off x="7505700" y="63246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Factor Graph Notation</a:t>
            </a: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9C83BD1-0745-42AC-A90E-770F6A43ABD5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Content Placeholder 110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6"/>
                </a:solidFill>
              </a:rPr>
              <a:t>Variables</a:t>
            </a:r>
            <a:r>
              <a:rPr lang="en-US" dirty="0" smtClean="0"/>
              <a:t>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solidFill>
                <a:schemeClr val="accent3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</a:rPr>
              <a:t>Factors</a:t>
            </a:r>
            <a:r>
              <a:rPr lang="en-US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6288" y="4122935"/>
            <a:ext cx="4121001" cy="2688352"/>
            <a:chOff x="96288" y="3943547"/>
            <a:chExt cx="4283891" cy="2794614"/>
          </a:xfrm>
          <a:solidFill>
            <a:schemeClr val="bg1"/>
          </a:solidFill>
        </p:grpSpPr>
        <p:sp>
          <p:nvSpPr>
            <p:cNvPr id="69" name="TextBox 68"/>
            <p:cNvSpPr txBox="1"/>
            <p:nvPr/>
          </p:nvSpPr>
          <p:spPr>
            <a:xfrm>
              <a:off x="96288" y="3943547"/>
              <a:ext cx="4283891" cy="27946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dirty="0">
                  <a:latin typeface="+mn-lt"/>
                  <a:cs typeface="+mn-cs"/>
                </a:rPr>
                <a:t>Joint Distribution</a:t>
              </a:r>
            </a:p>
          </p:txBody>
        </p:sp>
        <p:pic>
          <p:nvPicPr>
            <p:cNvPr id="70" name="Picture 69" descr="latex-image-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0247" y="4907755"/>
              <a:ext cx="4178300" cy="1155700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32773" name="Picture 71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2938463"/>
            <a:ext cx="27305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7" descr="ql_47aa2ee3f53a16ed3701df244e894c0b_l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3663" y="1803400"/>
            <a:ext cx="4791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152" descr="ql_7fe5f871dee48758d09424a2f757ce33_l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3" y="3568700"/>
            <a:ext cx="4486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6" name="Group 158"/>
          <p:cNvGrpSpPr>
            <a:grpSpLocks/>
          </p:cNvGrpSpPr>
          <p:nvPr/>
        </p:nvGrpSpPr>
        <p:grpSpPr bwMode="auto">
          <a:xfrm>
            <a:off x="4217988" y="1296988"/>
            <a:ext cx="7113587" cy="5178425"/>
            <a:chOff x="2657" y="817"/>
            <a:chExt cx="4481" cy="3262"/>
          </a:xfrm>
        </p:grpSpPr>
        <p:sp>
          <p:nvSpPr>
            <p:cNvPr id="74" name="Oval 73"/>
            <p:cNvSpPr/>
            <p:nvPr/>
          </p:nvSpPr>
          <p:spPr>
            <a:xfrm>
              <a:off x="2876" y="3031"/>
              <a:ext cx="301" cy="30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6" name="Straight Connector 75"/>
            <p:cNvCxnSpPr>
              <a:stCxn id="74" idx="4"/>
              <a:endCxn id="75" idx="0"/>
            </p:cNvCxnSpPr>
            <p:nvPr/>
          </p:nvCxnSpPr>
          <p:spPr>
            <a:xfrm>
              <a:off x="3027" y="3336"/>
              <a:ext cx="6" cy="3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6"/>
              <a:endCxn id="79" idx="2"/>
            </p:cNvCxnSpPr>
            <p:nvPr/>
          </p:nvCxnSpPr>
          <p:spPr>
            <a:xfrm>
              <a:off x="3177" y="3184"/>
              <a:ext cx="61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794" y="3031"/>
              <a:ext cx="301" cy="30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1" name="Straight Connector 80"/>
            <p:cNvCxnSpPr>
              <a:stCxn id="79" idx="4"/>
              <a:endCxn id="80" idx="0"/>
            </p:cNvCxnSpPr>
            <p:nvPr/>
          </p:nvCxnSpPr>
          <p:spPr>
            <a:xfrm>
              <a:off x="3945" y="3336"/>
              <a:ext cx="6" cy="3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9" idx="6"/>
              <a:endCxn id="84" idx="2"/>
            </p:cNvCxnSpPr>
            <p:nvPr/>
          </p:nvCxnSpPr>
          <p:spPr>
            <a:xfrm flipV="1">
              <a:off x="4095" y="3182"/>
              <a:ext cx="632" cy="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4727" y="3030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6" name="Straight Connector 85"/>
            <p:cNvCxnSpPr>
              <a:stCxn id="84" idx="4"/>
              <a:endCxn id="85" idx="0"/>
            </p:cNvCxnSpPr>
            <p:nvPr/>
          </p:nvCxnSpPr>
          <p:spPr>
            <a:xfrm>
              <a:off x="4877" y="3334"/>
              <a:ext cx="6" cy="30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6"/>
              <a:endCxn id="89" idx="2"/>
            </p:cNvCxnSpPr>
            <p:nvPr/>
          </p:nvCxnSpPr>
          <p:spPr>
            <a:xfrm>
              <a:off x="5027" y="3182"/>
              <a:ext cx="622" cy="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5649" y="3031"/>
              <a:ext cx="301" cy="30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1" name="Straight Connector 90"/>
            <p:cNvCxnSpPr>
              <a:stCxn id="89" idx="4"/>
              <a:endCxn id="90" idx="0"/>
            </p:cNvCxnSpPr>
            <p:nvPr/>
          </p:nvCxnSpPr>
          <p:spPr>
            <a:xfrm>
              <a:off x="5800" y="3336"/>
              <a:ext cx="6" cy="3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6"/>
              <a:endCxn id="94" idx="2"/>
            </p:cNvCxnSpPr>
            <p:nvPr/>
          </p:nvCxnSpPr>
          <p:spPr>
            <a:xfrm flipV="1">
              <a:off x="5950" y="3182"/>
              <a:ext cx="618" cy="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185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6568" y="3030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50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6" name="Straight Connector 95"/>
            <p:cNvCxnSpPr>
              <a:stCxn id="94" idx="4"/>
              <a:endCxn id="95" idx="0"/>
            </p:cNvCxnSpPr>
            <p:nvPr/>
          </p:nvCxnSpPr>
          <p:spPr>
            <a:xfrm>
              <a:off x="6718" y="3334"/>
              <a:ext cx="6" cy="30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798" name="Group 96"/>
            <p:cNvGrpSpPr>
              <a:grpSpLocks/>
            </p:cNvGrpSpPr>
            <p:nvPr/>
          </p:nvGrpSpPr>
          <p:grpSpPr bwMode="auto">
            <a:xfrm>
              <a:off x="2657" y="3873"/>
              <a:ext cx="4481" cy="206"/>
              <a:chOff x="492120" y="3950977"/>
              <a:chExt cx="8067290" cy="370958"/>
            </a:xfrm>
          </p:grpSpPr>
          <p:sp>
            <p:nvSpPr>
              <p:cNvPr id="32886" name="TextBox 117"/>
              <p:cNvSpPr txBox="1">
                <a:spLocks noChangeArrowheads="1"/>
              </p:cNvSpPr>
              <p:nvPr/>
            </p:nvSpPr>
            <p:spPr bwMode="auto">
              <a:xfrm>
                <a:off x="492120" y="3962637"/>
                <a:ext cx="1330509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time</a:t>
                </a:r>
              </a:p>
            </p:txBody>
          </p:sp>
          <p:sp>
            <p:nvSpPr>
              <p:cNvPr id="32887" name="TextBox 118"/>
              <p:cNvSpPr txBox="1">
                <a:spLocks noChangeArrowheads="1"/>
              </p:cNvSpPr>
              <p:nvPr/>
            </p:nvSpPr>
            <p:spPr bwMode="auto">
              <a:xfrm>
                <a:off x="3769260" y="395097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like</a:t>
                </a:r>
              </a:p>
            </p:txBody>
          </p:sp>
          <p:sp>
            <p:nvSpPr>
              <p:cNvPr id="32888" name="TextBox 119"/>
              <p:cNvSpPr txBox="1">
                <a:spLocks noChangeArrowheads="1"/>
              </p:cNvSpPr>
              <p:nvPr/>
            </p:nvSpPr>
            <p:spPr bwMode="auto">
              <a:xfrm>
                <a:off x="2084801" y="3957332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flies</a:t>
                </a:r>
              </a:p>
            </p:txBody>
          </p:sp>
          <p:sp>
            <p:nvSpPr>
              <p:cNvPr id="32889" name="TextBox 120"/>
              <p:cNvSpPr txBox="1">
                <a:spLocks noChangeArrowheads="1"/>
              </p:cNvSpPr>
              <p:nvPr/>
            </p:nvSpPr>
            <p:spPr bwMode="auto">
              <a:xfrm>
                <a:off x="5446910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an</a:t>
                </a:r>
              </a:p>
            </p:txBody>
          </p:sp>
          <p:sp>
            <p:nvSpPr>
              <p:cNvPr id="32890" name="TextBox 121"/>
              <p:cNvSpPr txBox="1">
                <a:spLocks noChangeArrowheads="1"/>
              </p:cNvSpPr>
              <p:nvPr/>
            </p:nvSpPr>
            <p:spPr bwMode="auto">
              <a:xfrm>
                <a:off x="7108264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arrow</a:t>
                </a: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980" y="2413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8" y="2796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0" name="Straight Connector 99"/>
            <p:cNvCxnSpPr>
              <a:stCxn id="99" idx="1"/>
              <a:endCxn id="89" idx="0"/>
            </p:cNvCxnSpPr>
            <p:nvPr/>
          </p:nvCxnSpPr>
          <p:spPr>
            <a:xfrm flipH="1">
              <a:off x="5800" y="2870"/>
              <a:ext cx="258" cy="16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0"/>
              <a:endCxn id="98" idx="4"/>
            </p:cNvCxnSpPr>
            <p:nvPr/>
          </p:nvCxnSpPr>
          <p:spPr>
            <a:xfrm flipH="1" flipV="1">
              <a:off x="6130" y="2717"/>
              <a:ext cx="2" cy="7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9" idx="3"/>
              <a:endCxn id="94" idx="0"/>
            </p:cNvCxnSpPr>
            <p:nvPr/>
          </p:nvCxnSpPr>
          <p:spPr>
            <a:xfrm>
              <a:off x="6206" y="2870"/>
              <a:ext cx="512" cy="16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823" y="1319"/>
              <a:ext cx="301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5" name="Straight Connector 104"/>
            <p:cNvCxnSpPr>
              <a:stCxn id="104" idx="1"/>
              <a:endCxn id="79" idx="0"/>
            </p:cNvCxnSpPr>
            <p:nvPr/>
          </p:nvCxnSpPr>
          <p:spPr>
            <a:xfrm flipH="1">
              <a:off x="3945" y="1776"/>
              <a:ext cx="956" cy="125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4" idx="0"/>
              <a:endCxn id="103" idx="4"/>
            </p:cNvCxnSpPr>
            <p:nvPr/>
          </p:nvCxnSpPr>
          <p:spPr>
            <a:xfrm flipH="1" flipV="1">
              <a:off x="4973" y="1623"/>
              <a:ext cx="2" cy="7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4" idx="3"/>
              <a:endCxn id="108" idx="0"/>
            </p:cNvCxnSpPr>
            <p:nvPr/>
          </p:nvCxnSpPr>
          <p:spPr>
            <a:xfrm>
              <a:off x="5048" y="1776"/>
              <a:ext cx="518" cy="7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5416" y="1847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0" name="Straight Connector 109"/>
            <p:cNvCxnSpPr>
              <a:stCxn id="109" idx="1"/>
              <a:endCxn id="84" idx="0"/>
            </p:cNvCxnSpPr>
            <p:nvPr/>
          </p:nvCxnSpPr>
          <p:spPr>
            <a:xfrm flipH="1">
              <a:off x="4877" y="2314"/>
              <a:ext cx="617" cy="7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0"/>
              <a:endCxn id="108" idx="4"/>
            </p:cNvCxnSpPr>
            <p:nvPr/>
          </p:nvCxnSpPr>
          <p:spPr>
            <a:xfrm flipH="1" flipV="1">
              <a:off x="5566" y="2151"/>
              <a:ext cx="1" cy="8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9" idx="3"/>
              <a:endCxn id="98" idx="0"/>
            </p:cNvCxnSpPr>
            <p:nvPr/>
          </p:nvCxnSpPr>
          <p:spPr>
            <a:xfrm>
              <a:off x="5641" y="2314"/>
              <a:ext cx="489" cy="9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4190" y="817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Straight Connector 114"/>
            <p:cNvCxnSpPr>
              <a:stCxn id="114" idx="1"/>
              <a:endCxn id="74" idx="0"/>
            </p:cNvCxnSpPr>
            <p:nvPr/>
          </p:nvCxnSpPr>
          <p:spPr>
            <a:xfrm flipH="1">
              <a:off x="3027" y="1274"/>
              <a:ext cx="1241" cy="175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4" idx="0"/>
              <a:endCxn id="113" idx="4"/>
            </p:cNvCxnSpPr>
            <p:nvPr/>
          </p:nvCxnSpPr>
          <p:spPr>
            <a:xfrm flipH="1" flipV="1">
              <a:off x="4340" y="1121"/>
              <a:ext cx="2" cy="7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4" idx="3"/>
              <a:endCxn id="103" idx="0"/>
            </p:cNvCxnSpPr>
            <p:nvPr/>
          </p:nvCxnSpPr>
          <p:spPr>
            <a:xfrm>
              <a:off x="4415" y="1274"/>
              <a:ext cx="558" cy="4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94"/>
            <p:cNvSpPr/>
            <p:nvPr/>
          </p:nvSpPr>
          <p:spPr>
            <a:xfrm>
              <a:off x="6650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0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1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2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003" name="Rectangle 92"/>
            <p:cNvSpPr/>
            <p:nvPr/>
          </p:nvSpPr>
          <p:spPr>
            <a:xfrm>
              <a:off x="6185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4" name="Rectangle 94"/>
            <p:cNvSpPr/>
            <p:nvPr/>
          </p:nvSpPr>
          <p:spPr>
            <a:xfrm>
              <a:off x="6650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5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6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7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8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09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0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011" name="Rectangle 98"/>
            <p:cNvSpPr/>
            <p:nvPr/>
          </p:nvSpPr>
          <p:spPr>
            <a:xfrm>
              <a:off x="6067" y="2796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2" name="Rectangle 92"/>
            <p:cNvSpPr/>
            <p:nvPr/>
          </p:nvSpPr>
          <p:spPr>
            <a:xfrm>
              <a:off x="6194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3" name="Rectangle 94"/>
            <p:cNvSpPr/>
            <p:nvPr/>
          </p:nvSpPr>
          <p:spPr>
            <a:xfrm>
              <a:off x="665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4" name="Rectangle 89"/>
            <p:cNvSpPr/>
            <p:nvPr/>
          </p:nvSpPr>
          <p:spPr>
            <a:xfrm>
              <a:off x="5741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5" name="Rectangle 84"/>
            <p:cNvSpPr/>
            <p:nvPr/>
          </p:nvSpPr>
          <p:spPr>
            <a:xfrm>
              <a:off x="4818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6" name="Rectangle 79"/>
            <p:cNvSpPr/>
            <p:nvPr/>
          </p:nvSpPr>
          <p:spPr>
            <a:xfrm>
              <a:off x="3886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7" name="Rectangle 77"/>
            <p:cNvSpPr/>
            <p:nvPr/>
          </p:nvSpPr>
          <p:spPr>
            <a:xfrm>
              <a:off x="3421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8" name="Rectangle 74"/>
            <p:cNvSpPr/>
            <p:nvPr/>
          </p:nvSpPr>
          <p:spPr>
            <a:xfrm>
              <a:off x="2968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19" name="Rectangle 113"/>
            <p:cNvSpPr/>
            <p:nvPr/>
          </p:nvSpPr>
          <p:spPr>
            <a:xfrm>
              <a:off x="4277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020" name="Rectangle 98"/>
            <p:cNvSpPr/>
            <p:nvPr/>
          </p:nvSpPr>
          <p:spPr>
            <a:xfrm>
              <a:off x="6075" y="2796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21" name="Rectangle 92"/>
            <p:cNvSpPr/>
            <p:nvPr/>
          </p:nvSpPr>
          <p:spPr>
            <a:xfrm>
              <a:off x="620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22" name="Rectangle 94"/>
            <p:cNvSpPr/>
            <p:nvPr/>
          </p:nvSpPr>
          <p:spPr>
            <a:xfrm>
              <a:off x="6667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023" name="Rectangle 89"/>
            <p:cNvSpPr/>
            <p:nvPr/>
          </p:nvSpPr>
          <p:spPr>
            <a:xfrm>
              <a:off x="574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25" name="Rectangle 84"/>
            <p:cNvSpPr/>
            <p:nvPr/>
          </p:nvSpPr>
          <p:spPr>
            <a:xfrm>
              <a:off x="4826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26" name="Rectangle 79"/>
            <p:cNvSpPr/>
            <p:nvPr/>
          </p:nvSpPr>
          <p:spPr>
            <a:xfrm>
              <a:off x="3894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27" name="Rectangle 77"/>
            <p:cNvSpPr/>
            <p:nvPr/>
          </p:nvSpPr>
          <p:spPr>
            <a:xfrm>
              <a:off x="3429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28" name="Rectangle 74"/>
            <p:cNvSpPr/>
            <p:nvPr/>
          </p:nvSpPr>
          <p:spPr>
            <a:xfrm>
              <a:off x="2976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029" name="Rectangle 113"/>
            <p:cNvSpPr/>
            <p:nvPr/>
          </p:nvSpPr>
          <p:spPr>
            <a:xfrm>
              <a:off x="4285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031" name="Rectangle 98"/>
            <p:cNvSpPr/>
            <p:nvPr/>
          </p:nvSpPr>
          <p:spPr>
            <a:xfrm>
              <a:off x="6075" y="2798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92"/>
            <p:cNvSpPr/>
            <p:nvPr/>
          </p:nvSpPr>
          <p:spPr>
            <a:xfrm>
              <a:off x="6202" y="3105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89"/>
            <p:cNvSpPr/>
            <p:nvPr/>
          </p:nvSpPr>
          <p:spPr>
            <a:xfrm>
              <a:off x="5749" y="3646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84"/>
            <p:cNvSpPr/>
            <p:nvPr/>
          </p:nvSpPr>
          <p:spPr>
            <a:xfrm>
              <a:off x="4826" y="3645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{3}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Rectangle 79"/>
            <p:cNvSpPr/>
            <p:nvPr/>
          </p:nvSpPr>
          <p:spPr>
            <a:xfrm>
              <a:off x="3894" y="3646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{2}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7"/>
            <p:cNvSpPr/>
            <p:nvPr/>
          </p:nvSpPr>
          <p:spPr>
            <a:xfrm>
              <a:off x="3356" y="3105"/>
              <a:ext cx="292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{1,2}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Rectangle 74"/>
            <p:cNvSpPr/>
            <p:nvPr/>
          </p:nvSpPr>
          <p:spPr>
            <a:xfrm>
              <a:off x="2976" y="3646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Rectangle 113"/>
            <p:cNvSpPr/>
            <p:nvPr/>
          </p:nvSpPr>
          <p:spPr>
            <a:xfrm>
              <a:off x="4222" y="1202"/>
              <a:ext cx="272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ctangle 113"/>
            <p:cNvSpPr/>
            <p:nvPr/>
          </p:nvSpPr>
          <p:spPr>
            <a:xfrm>
              <a:off x="4838" y="1699"/>
              <a:ext cx="272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{2,7,8}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Rectangle 113"/>
            <p:cNvSpPr/>
            <p:nvPr/>
          </p:nvSpPr>
          <p:spPr>
            <a:xfrm>
              <a:off x="5424" y="2208"/>
              <a:ext cx="272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{3,6,7}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Rectangle 77"/>
            <p:cNvSpPr/>
            <p:nvPr/>
          </p:nvSpPr>
          <p:spPr>
            <a:xfrm>
              <a:off x="4272" y="3108"/>
              <a:ext cx="292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{2,3}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Rectangle 77"/>
            <p:cNvSpPr/>
            <p:nvPr/>
          </p:nvSpPr>
          <p:spPr>
            <a:xfrm>
              <a:off x="5184" y="3102"/>
              <a:ext cx="292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{3,4}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0899" name="Straight Connector 115"/>
          <p:cNvCxnSpPr>
            <a:cxnSpLocks noChangeShapeType="1"/>
            <a:stCxn id="73" idx="5"/>
            <a:endCxn id="93" idx="1"/>
          </p:cNvCxnSpPr>
          <p:nvPr/>
        </p:nvCxnSpPr>
        <p:spPr bwMode="auto">
          <a:xfrm>
            <a:off x="4735513" y="2874963"/>
            <a:ext cx="1981200" cy="0"/>
          </a:xfrm>
          <a:prstGeom prst="line">
            <a:avLst/>
          </a:prstGeom>
          <a:noFill/>
          <a:ln w="12700" algn="ctr">
            <a:solidFill>
              <a:srgbClr val="35436A"/>
            </a:solidFill>
            <a:round/>
            <a:headEnd/>
            <a:tailEnd/>
          </a:ln>
        </p:spPr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02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07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4963"/>
            <a:ext cx="197167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1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31F6A44-6BBA-4472-8120-E03CB3ADC60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80917" name="Isosceles Triangle 70"/>
          <p:cNvSpPr>
            <a:spLocks noChangeArrowheads="1"/>
          </p:cNvSpPr>
          <p:nvPr/>
        </p:nvSpPr>
        <p:spPr bwMode="auto">
          <a:xfrm>
            <a:off x="4251325" y="1697038"/>
            <a:ext cx="658813" cy="509587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0925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0926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0927" name="Straight Connector 99"/>
          <p:cNvCxnSpPr>
            <a:cxnSpLocks noChangeShapeType="1"/>
            <a:stCxn id="67" idx="5"/>
            <a:endCxn id="80917" idx="1"/>
          </p:cNvCxnSpPr>
          <p:nvPr/>
        </p:nvCxnSpPr>
        <p:spPr bwMode="auto">
          <a:xfrm>
            <a:off x="2444750" y="1943100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1" name="Straight Connector 100"/>
          <p:cNvCxnSpPr>
            <a:stCxn id="67" idx="5"/>
            <a:endCxn id="73" idx="1"/>
          </p:cNvCxnSpPr>
          <p:nvPr/>
        </p:nvCxnSpPr>
        <p:spPr>
          <a:xfrm>
            <a:off x="2444750" y="1943100"/>
            <a:ext cx="1962150" cy="931863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29" name="Straight Connector 102"/>
          <p:cNvCxnSpPr>
            <a:cxnSpLocks noChangeShapeType="1"/>
            <a:stCxn id="68" idx="5"/>
            <a:endCxn id="80917" idx="1"/>
          </p:cNvCxnSpPr>
          <p:nvPr/>
        </p:nvCxnSpPr>
        <p:spPr bwMode="auto">
          <a:xfrm flipV="1">
            <a:off x="2435225" y="1952625"/>
            <a:ext cx="1952625" cy="92233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31" name="Straight Connector 105"/>
          <p:cNvCxnSpPr>
            <a:cxnSpLocks noChangeShapeType="1"/>
          </p:cNvCxnSpPr>
          <p:nvPr/>
        </p:nvCxnSpPr>
        <p:spPr bwMode="auto">
          <a:xfrm flipV="1">
            <a:off x="2444750" y="1952625"/>
            <a:ext cx="1981200" cy="18986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74963"/>
            <a:ext cx="1971675" cy="9779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34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0935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0936" name="Straight Connector 111"/>
          <p:cNvCxnSpPr>
            <a:cxnSpLocks noChangeShapeType="1"/>
            <a:stCxn id="80917" idx="5"/>
            <a:endCxn id="76" idx="1"/>
          </p:cNvCxnSpPr>
          <p:nvPr/>
        </p:nvCxnSpPr>
        <p:spPr bwMode="auto">
          <a:xfrm flipV="1">
            <a:off x="4773613" y="1943100"/>
            <a:ext cx="1954212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0937" name="Straight Connector 112"/>
          <p:cNvCxnSpPr>
            <a:cxnSpLocks noChangeShapeType="1"/>
            <a:stCxn id="80917" idx="5"/>
            <a:endCxn id="93" idx="1"/>
          </p:cNvCxnSpPr>
          <p:nvPr/>
        </p:nvCxnSpPr>
        <p:spPr bwMode="auto">
          <a:xfrm>
            <a:off x="4773613" y="1952625"/>
            <a:ext cx="1943100" cy="92233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4" name="Straight Connector 113"/>
          <p:cNvCxnSpPr>
            <a:stCxn id="80917" idx="5"/>
            <a:endCxn id="94" idx="1"/>
          </p:cNvCxnSpPr>
          <p:nvPr/>
        </p:nvCxnSpPr>
        <p:spPr>
          <a:xfrm>
            <a:off x="4773613" y="1952625"/>
            <a:ext cx="1943100" cy="19002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2312" cy="931863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74963"/>
            <a:ext cx="1981200" cy="9779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943" name="Group 48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0979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0980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0981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5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80917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80917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67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969" name="Straight Connector 113"/>
          <p:cNvCxnSpPr>
            <a:cxnSpLocks noChangeShapeType="1"/>
          </p:cNvCxnSpPr>
          <p:nvPr/>
        </p:nvCxnSpPr>
        <p:spPr bwMode="auto">
          <a:xfrm>
            <a:off x="4745038" y="1952625"/>
            <a:ext cx="1971675" cy="18986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77" name="Content Placeholder 172"/>
          <p:cNvSpPr>
            <a:spLocks/>
          </p:cNvSpPr>
          <p:nvPr/>
        </p:nvSpPr>
        <p:spPr bwMode="auto">
          <a:xfrm>
            <a:off x="457200" y="5653088"/>
            <a:ext cx="82296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So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dirty="0">
                <a:latin typeface="Rockwell"/>
                <a:cs typeface="Rockwell"/>
              </a:rPr>
              <a:t>v a n</a:t>
            </a:r>
            <a:r>
              <a:rPr lang="en-US" sz="2700" dirty="0">
                <a:latin typeface="Times New Roman"/>
                <a:cs typeface="Times New Roman"/>
              </a:rPr>
              <a:t>) = (1/Z) *</a:t>
            </a:r>
            <a:r>
              <a:rPr lang="en-US" sz="2700" dirty="0">
                <a:cs typeface="Times New Roman" pitchFamily="18" charset="0"/>
              </a:rPr>
              <a:t> product weight of </a:t>
            </a:r>
            <a:r>
              <a:rPr lang="en-US" sz="2700" dirty="0">
                <a:solidFill>
                  <a:srgbClr val="FF0000"/>
                </a:solidFill>
                <a:cs typeface="Times New Roman" pitchFamily="18" charset="0"/>
              </a:rPr>
              <a:t>one path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Marginal probability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i="1" dirty="0">
                <a:latin typeface="Times New Roman"/>
                <a:cs typeface="Times New Roman"/>
              </a:rPr>
              <a:t>X</a:t>
            </a:r>
            <a:r>
              <a:rPr lang="en-US" sz="2700" i="1" baseline="-25000" dirty="0">
                <a:latin typeface="Times New Roman"/>
                <a:cs typeface="Times New Roman"/>
              </a:rPr>
              <a:t>2</a:t>
            </a:r>
            <a:r>
              <a:rPr lang="en-US" sz="2700" dirty="0">
                <a:latin typeface="Times New Roman"/>
                <a:cs typeface="Times New Roman"/>
              </a:rPr>
              <a:t> = a)</a:t>
            </a:r>
            <a:br>
              <a:rPr lang="en-US" sz="2700" dirty="0">
                <a:latin typeface="Times New Roman"/>
                <a:cs typeface="Times New Roman"/>
              </a:rPr>
            </a:br>
            <a:r>
              <a:rPr lang="en-US" sz="2700" dirty="0">
                <a:latin typeface="Times New Roman"/>
                <a:cs typeface="Times New Roman"/>
              </a:rPr>
              <a:t>		 = (1/Z) * </a:t>
            </a:r>
            <a:r>
              <a:rPr lang="en-US" sz="2700" dirty="0">
                <a:cs typeface="Times New Roman" pitchFamily="18" charset="0"/>
              </a:rPr>
              <a:t>total weight of </a:t>
            </a:r>
            <a:r>
              <a:rPr lang="en-US" sz="2700" i="1" dirty="0">
                <a:solidFill>
                  <a:schemeClr val="accent2"/>
                </a:solidFill>
                <a:cs typeface="Times New Roman" pitchFamily="18" charset="0"/>
              </a:rPr>
              <a:t>all</a:t>
            </a:r>
            <a:r>
              <a:rPr lang="en-US" sz="2700" dirty="0">
                <a:solidFill>
                  <a:schemeClr val="accent2"/>
                </a:solidFill>
                <a:cs typeface="Times New Roman" pitchFamily="18" charset="0"/>
              </a:rPr>
              <a:t> paths through</a:t>
            </a:r>
          </a:p>
        </p:txBody>
      </p:sp>
      <p:sp>
        <p:nvSpPr>
          <p:cNvPr id="80978" name="Isosceles Triangle 73"/>
          <p:cNvSpPr>
            <a:spLocks noChangeArrowheads="1"/>
          </p:cNvSpPr>
          <p:nvPr/>
        </p:nvSpPr>
        <p:spPr bwMode="auto">
          <a:xfrm>
            <a:off x="7505700" y="63246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1923" name="Straight Connector 115"/>
          <p:cNvCxnSpPr>
            <a:cxnSpLocks noChangeShapeType="1"/>
            <a:stCxn id="81942" idx="5"/>
            <a:endCxn id="93" idx="1"/>
          </p:cNvCxnSpPr>
          <p:nvPr/>
        </p:nvCxnSpPr>
        <p:spPr bwMode="auto">
          <a:xfrm flipV="1">
            <a:off x="4764088" y="28749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26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31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33" name="Straight Connector 103"/>
          <p:cNvCxnSpPr>
            <a:cxnSpLocks noChangeShapeType="1"/>
            <a:stCxn id="68" idx="5"/>
            <a:endCxn id="81942" idx="1"/>
          </p:cNvCxnSpPr>
          <p:nvPr/>
        </p:nvCxnSpPr>
        <p:spPr bwMode="auto">
          <a:xfrm>
            <a:off x="2435225" y="28749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3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70717C-1534-4263-8BC7-585DF6DCE22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81942" name="Isosceles Triangle 72"/>
          <p:cNvSpPr>
            <a:spLocks noChangeArrowheads="1"/>
          </p:cNvSpPr>
          <p:nvPr/>
        </p:nvSpPr>
        <p:spPr bwMode="auto">
          <a:xfrm>
            <a:off x="4241800" y="26289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1949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1950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52" name="Straight Connector 100"/>
          <p:cNvCxnSpPr>
            <a:cxnSpLocks noChangeShapeType="1"/>
            <a:stCxn id="67" idx="5"/>
            <a:endCxn id="81942" idx="1"/>
          </p:cNvCxnSpPr>
          <p:nvPr/>
        </p:nvCxnSpPr>
        <p:spPr bwMode="auto">
          <a:xfrm>
            <a:off x="2444750" y="1943100"/>
            <a:ext cx="193357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56" name="Straight Connector 106"/>
          <p:cNvCxnSpPr>
            <a:cxnSpLocks noChangeShapeType="1"/>
            <a:stCxn id="70" idx="5"/>
            <a:endCxn id="81942" idx="1"/>
          </p:cNvCxnSpPr>
          <p:nvPr/>
        </p:nvCxnSpPr>
        <p:spPr bwMode="auto">
          <a:xfrm flipV="1">
            <a:off x="2435225" y="2884488"/>
            <a:ext cx="1943100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58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1959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63" name="Straight Connector 114"/>
          <p:cNvCxnSpPr>
            <a:cxnSpLocks noChangeShapeType="1"/>
            <a:stCxn id="81942" idx="5"/>
            <a:endCxn id="76" idx="1"/>
          </p:cNvCxnSpPr>
          <p:nvPr/>
        </p:nvCxnSpPr>
        <p:spPr bwMode="auto">
          <a:xfrm flipV="1">
            <a:off x="4764088" y="1943100"/>
            <a:ext cx="1963737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1964" name="Straight Connector 116"/>
          <p:cNvCxnSpPr>
            <a:cxnSpLocks noChangeShapeType="1"/>
            <a:stCxn id="81942" idx="5"/>
            <a:endCxn id="94" idx="1"/>
          </p:cNvCxnSpPr>
          <p:nvPr/>
        </p:nvCxnSpPr>
        <p:spPr bwMode="auto">
          <a:xfrm>
            <a:off x="4764088" y="2884488"/>
            <a:ext cx="195262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967" name="Group 48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2003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2004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2005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5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9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01" name="Content Placeholder 172"/>
          <p:cNvSpPr>
            <a:spLocks/>
          </p:cNvSpPr>
          <p:nvPr/>
        </p:nvSpPr>
        <p:spPr bwMode="auto">
          <a:xfrm>
            <a:off x="457200" y="5653088"/>
            <a:ext cx="86868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So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dirty="0">
                <a:latin typeface="Rockwell"/>
                <a:cs typeface="Rockwell"/>
              </a:rPr>
              <a:t>v a n</a:t>
            </a:r>
            <a:r>
              <a:rPr lang="en-US" sz="2700" dirty="0">
                <a:latin typeface="Times New Roman"/>
                <a:cs typeface="Times New Roman"/>
              </a:rPr>
              <a:t>) = (1/Z) *</a:t>
            </a:r>
            <a:r>
              <a:rPr lang="en-US" sz="2700" dirty="0">
                <a:cs typeface="Times New Roman" pitchFamily="18" charset="0"/>
              </a:rPr>
              <a:t> product weight of </a:t>
            </a:r>
            <a:r>
              <a:rPr lang="en-US" sz="2700" dirty="0">
                <a:solidFill>
                  <a:srgbClr val="FF0000"/>
                </a:solidFill>
                <a:cs typeface="Times New Roman" pitchFamily="18" charset="0"/>
              </a:rPr>
              <a:t>one path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cs typeface="Times New Roman" pitchFamily="18" charset="0"/>
              </a:rPr>
              <a:t>Marginal probability </a:t>
            </a:r>
            <a:r>
              <a:rPr lang="en-US" sz="2700" dirty="0">
                <a:latin typeface="Times New Roman"/>
                <a:cs typeface="Times New Roman"/>
              </a:rPr>
              <a:t>p(</a:t>
            </a:r>
            <a:r>
              <a:rPr lang="en-US" sz="2700" i="1" dirty="0">
                <a:latin typeface="Times New Roman"/>
                <a:cs typeface="Times New Roman"/>
              </a:rPr>
              <a:t>X</a:t>
            </a:r>
            <a:r>
              <a:rPr lang="en-US" sz="2700" i="1" baseline="-25000" dirty="0">
                <a:latin typeface="Times New Roman"/>
                <a:cs typeface="Times New Roman"/>
              </a:rPr>
              <a:t>2</a:t>
            </a:r>
            <a:r>
              <a:rPr lang="en-US" sz="2700" dirty="0">
                <a:latin typeface="Times New Roman"/>
                <a:cs typeface="Times New Roman"/>
              </a:rPr>
              <a:t> = a)</a:t>
            </a:r>
            <a:br>
              <a:rPr lang="en-US" sz="2700" dirty="0">
                <a:latin typeface="Times New Roman"/>
                <a:cs typeface="Times New Roman"/>
              </a:rPr>
            </a:br>
            <a:r>
              <a:rPr lang="en-US" sz="2700" dirty="0">
                <a:latin typeface="Times New Roman"/>
                <a:cs typeface="Times New Roman"/>
              </a:rPr>
              <a:t>		 = (1/Z) * </a:t>
            </a:r>
            <a:r>
              <a:rPr lang="en-US" sz="2700" dirty="0">
                <a:cs typeface="Times New Roman" pitchFamily="18" charset="0"/>
              </a:rPr>
              <a:t>total weight of </a:t>
            </a:r>
            <a:r>
              <a:rPr lang="en-US" sz="2700" i="1" dirty="0">
                <a:solidFill>
                  <a:schemeClr val="accent2"/>
                </a:solidFill>
                <a:cs typeface="Times New Roman" pitchFamily="18" charset="0"/>
              </a:rPr>
              <a:t>all</a:t>
            </a:r>
            <a:r>
              <a:rPr lang="en-US" sz="2700" dirty="0">
                <a:solidFill>
                  <a:schemeClr val="accent2"/>
                </a:solidFill>
                <a:cs typeface="Times New Roman" pitchFamily="18" charset="0"/>
              </a:rPr>
              <a:t> paths through</a:t>
            </a:r>
          </a:p>
        </p:txBody>
      </p:sp>
      <p:sp>
        <p:nvSpPr>
          <p:cNvPr id="82002" name="Isosceles Triangle 73"/>
          <p:cNvSpPr>
            <a:spLocks noChangeArrowheads="1"/>
          </p:cNvSpPr>
          <p:nvPr/>
        </p:nvSpPr>
        <p:spPr bwMode="auto">
          <a:xfrm>
            <a:off x="7505700" y="63246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5" name="Group 93"/>
          <p:cNvGrpSpPr>
            <a:grpSpLocks/>
          </p:cNvGrpSpPr>
          <p:nvPr/>
        </p:nvGrpSpPr>
        <p:grpSpPr bwMode="auto">
          <a:xfrm>
            <a:off x="531813" y="1744663"/>
            <a:ext cx="4030662" cy="4678362"/>
            <a:chOff x="335" y="1099"/>
            <a:chExt cx="2539" cy="2947"/>
          </a:xfrm>
        </p:grpSpPr>
        <p:sp>
          <p:nvSpPr>
            <p:cNvPr id="83030" name="Freeform 92"/>
            <p:cNvSpPr>
              <a:spLocks/>
            </p:cNvSpPr>
            <p:nvPr/>
          </p:nvSpPr>
          <p:spPr bwMode="auto">
            <a:xfrm>
              <a:off x="335" y="1099"/>
              <a:ext cx="2539" cy="1452"/>
            </a:xfrm>
            <a:custGeom>
              <a:avLst/>
              <a:gdLst>
                <a:gd name="T0" fmla="*/ 0 w 2539"/>
                <a:gd name="T1" fmla="*/ 794 h 1452"/>
                <a:gd name="T2" fmla="*/ 1076 w 2539"/>
                <a:gd name="T3" fmla="*/ 1452 h 1452"/>
                <a:gd name="T4" fmla="*/ 2527 w 2539"/>
                <a:gd name="T5" fmla="*/ 788 h 1452"/>
                <a:gd name="T6" fmla="*/ 2539 w 2539"/>
                <a:gd name="T7" fmla="*/ 623 h 1452"/>
                <a:gd name="T8" fmla="*/ 1087 w 2539"/>
                <a:gd name="T9" fmla="*/ 0 h 1452"/>
                <a:gd name="T10" fmla="*/ 18 w 2539"/>
                <a:gd name="T11" fmla="*/ 623 h 1452"/>
                <a:gd name="T12" fmla="*/ 0 w 2539"/>
                <a:gd name="T13" fmla="*/ 794 h 14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39"/>
                <a:gd name="T22" fmla="*/ 0 h 1452"/>
                <a:gd name="T23" fmla="*/ 2539 w 2539"/>
                <a:gd name="T24" fmla="*/ 1452 h 14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39" h="1452">
                  <a:moveTo>
                    <a:pt x="0" y="794"/>
                  </a:moveTo>
                  <a:lnTo>
                    <a:pt x="1076" y="1452"/>
                  </a:lnTo>
                  <a:lnTo>
                    <a:pt x="2527" y="788"/>
                  </a:lnTo>
                  <a:lnTo>
                    <a:pt x="2539" y="623"/>
                  </a:lnTo>
                  <a:lnTo>
                    <a:pt x="1087" y="0"/>
                  </a:lnTo>
                  <a:lnTo>
                    <a:pt x="18" y="623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6699FF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endParaRPr lang="en-US"/>
            </a:p>
          </p:txBody>
        </p:sp>
        <p:sp>
          <p:nvSpPr>
            <p:cNvPr id="83031" name="Rectangle 89"/>
            <p:cNvSpPr>
              <a:spLocks noChangeArrowheads="1"/>
            </p:cNvSpPr>
            <p:nvPr/>
          </p:nvSpPr>
          <p:spPr bwMode="auto">
            <a:xfrm>
              <a:off x="573" y="3529"/>
              <a:ext cx="41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latin typeface="Times New Roman"/>
                  <a:cs typeface="Times New Roman"/>
                </a:rPr>
                <a:t>α</a:t>
              </a:r>
              <a:r>
                <a:rPr lang="en-US" sz="2000" baseline="-25000" dirty="0">
                  <a:latin typeface="Times New Roman"/>
                  <a:cs typeface="Times New Roman"/>
                </a:rPr>
                <a:t>2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2000" dirty="0">
                  <a:latin typeface="Rockwell"/>
                  <a:cs typeface="Rockwell"/>
                </a:rPr>
                <a:t>n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83032" name="Text Box 90"/>
            <p:cNvSpPr txBox="1">
              <a:spLocks noChangeArrowheads="1"/>
            </p:cNvSpPr>
            <p:nvPr/>
          </p:nvSpPr>
          <p:spPr bwMode="auto">
            <a:xfrm>
              <a:off x="1003" y="3526"/>
              <a:ext cx="1637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/>
                <a:t>= total weight of these</a:t>
              </a:r>
              <a:br>
                <a:rPr lang="en-US" sz="2000"/>
              </a:br>
              <a:r>
                <a:rPr lang="en-US" sz="2000"/>
                <a:t>   path </a:t>
              </a:r>
              <a:r>
                <a:rPr lang="en-US" sz="2000" i="1"/>
                <a:t>prefixes</a:t>
              </a:r>
              <a:br>
                <a:rPr lang="en-US" sz="2000" i="1"/>
              </a:br>
              <a:endParaRPr lang="en-US" sz="2000"/>
            </a:p>
          </p:txBody>
        </p:sp>
      </p:grpSp>
      <p:sp>
        <p:nvSpPr>
          <p:cNvPr id="102491" name="Rectangle 91"/>
          <p:cNvSpPr>
            <a:spLocks noChangeArrowheads="1"/>
          </p:cNvSpPr>
          <p:nvPr/>
        </p:nvSpPr>
        <p:spPr bwMode="auto">
          <a:xfrm>
            <a:off x="1482725" y="6508750"/>
            <a:ext cx="63484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 (found by dynamic programming: matrix-vector products)</a:t>
            </a:r>
          </a:p>
        </p:txBody>
      </p:sp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2949" name="Straight Connector 115"/>
          <p:cNvCxnSpPr>
            <a:cxnSpLocks noChangeShapeType="1"/>
            <a:stCxn id="82968" idx="5"/>
            <a:endCxn id="93" idx="1"/>
          </p:cNvCxnSpPr>
          <p:nvPr/>
        </p:nvCxnSpPr>
        <p:spPr bwMode="auto">
          <a:xfrm flipV="1">
            <a:off x="4764088" y="28749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52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57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59" name="Straight Connector 103"/>
          <p:cNvCxnSpPr>
            <a:cxnSpLocks noChangeShapeType="1"/>
            <a:stCxn id="68" idx="5"/>
            <a:endCxn id="82968" idx="1"/>
          </p:cNvCxnSpPr>
          <p:nvPr/>
        </p:nvCxnSpPr>
        <p:spPr bwMode="auto">
          <a:xfrm>
            <a:off x="2435225" y="28749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01E7C5D-7ABB-46B5-95B1-AEFABD9AD3E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82968" name="Isosceles Triangle 72"/>
          <p:cNvSpPr>
            <a:spLocks noChangeArrowheads="1"/>
          </p:cNvSpPr>
          <p:nvPr/>
        </p:nvSpPr>
        <p:spPr bwMode="auto">
          <a:xfrm>
            <a:off x="4241800" y="26289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2975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976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78" name="Straight Connector 100"/>
          <p:cNvCxnSpPr>
            <a:cxnSpLocks noChangeShapeType="1"/>
            <a:stCxn id="67" idx="5"/>
            <a:endCxn id="82968" idx="1"/>
          </p:cNvCxnSpPr>
          <p:nvPr/>
        </p:nvCxnSpPr>
        <p:spPr bwMode="auto">
          <a:xfrm>
            <a:off x="2444750" y="1943100"/>
            <a:ext cx="193357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82" name="Straight Connector 106"/>
          <p:cNvCxnSpPr>
            <a:cxnSpLocks noChangeShapeType="1"/>
            <a:stCxn id="70" idx="5"/>
            <a:endCxn id="82968" idx="1"/>
          </p:cNvCxnSpPr>
          <p:nvPr/>
        </p:nvCxnSpPr>
        <p:spPr bwMode="auto">
          <a:xfrm flipV="1">
            <a:off x="2435225" y="2884488"/>
            <a:ext cx="1943100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84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985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89" name="Straight Connector 114"/>
          <p:cNvCxnSpPr>
            <a:cxnSpLocks noChangeShapeType="1"/>
            <a:stCxn id="82968" idx="5"/>
            <a:endCxn id="76" idx="1"/>
          </p:cNvCxnSpPr>
          <p:nvPr/>
        </p:nvCxnSpPr>
        <p:spPr bwMode="auto">
          <a:xfrm flipV="1">
            <a:off x="4764088" y="1943100"/>
            <a:ext cx="1963737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2990" name="Straight Connector 116"/>
          <p:cNvCxnSpPr>
            <a:cxnSpLocks noChangeShapeType="1"/>
            <a:stCxn id="82968" idx="5"/>
            <a:endCxn id="94" idx="1"/>
          </p:cNvCxnSpPr>
          <p:nvPr/>
        </p:nvCxnSpPr>
        <p:spPr bwMode="auto">
          <a:xfrm>
            <a:off x="4764088" y="2884488"/>
            <a:ext cx="195262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993" name="Group 48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3027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3028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3029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0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17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reeform 93"/>
          <p:cNvSpPr>
            <a:spLocks/>
          </p:cNvSpPr>
          <p:nvPr/>
        </p:nvSpPr>
        <p:spPr bwMode="auto">
          <a:xfrm flipH="1">
            <a:off x="4648200" y="1752600"/>
            <a:ext cx="4030663" cy="2305050"/>
          </a:xfrm>
          <a:custGeom>
            <a:avLst/>
            <a:gdLst>
              <a:gd name="T0" fmla="*/ 0 w 2539"/>
              <a:gd name="T1" fmla="*/ 2147483647 h 1452"/>
              <a:gd name="T2" fmla="*/ 2147483647 w 2539"/>
              <a:gd name="T3" fmla="*/ 2147483647 h 1452"/>
              <a:gd name="T4" fmla="*/ 2147483647 w 2539"/>
              <a:gd name="T5" fmla="*/ 2147483647 h 1452"/>
              <a:gd name="T6" fmla="*/ 2147483647 w 2539"/>
              <a:gd name="T7" fmla="*/ 2147483647 h 1452"/>
              <a:gd name="T8" fmla="*/ 2147483647 w 2539"/>
              <a:gd name="T9" fmla="*/ 0 h 1452"/>
              <a:gd name="T10" fmla="*/ 2147483647 w 2539"/>
              <a:gd name="T11" fmla="*/ 2147483647 h 1452"/>
              <a:gd name="T12" fmla="*/ 0 w 2539"/>
              <a:gd name="T13" fmla="*/ 2147483647 h 1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39"/>
              <a:gd name="T22" fmla="*/ 0 h 1452"/>
              <a:gd name="T23" fmla="*/ 2539 w 2539"/>
              <a:gd name="T24" fmla="*/ 1452 h 14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39" h="1452">
                <a:moveTo>
                  <a:pt x="0" y="794"/>
                </a:moveTo>
                <a:lnTo>
                  <a:pt x="1076" y="1452"/>
                </a:lnTo>
                <a:lnTo>
                  <a:pt x="2527" y="788"/>
                </a:lnTo>
                <a:lnTo>
                  <a:pt x="2539" y="623"/>
                </a:lnTo>
                <a:lnTo>
                  <a:pt x="1087" y="0"/>
                </a:lnTo>
                <a:lnTo>
                  <a:pt x="18" y="623"/>
                </a:lnTo>
                <a:lnTo>
                  <a:pt x="0" y="794"/>
                </a:lnTo>
                <a:close/>
              </a:path>
            </a:pathLst>
          </a:custGeom>
          <a:solidFill>
            <a:srgbClr val="6699FF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83970" name="Text Box 91"/>
          <p:cNvSpPr txBox="1">
            <a:spLocks noChangeArrowheads="1"/>
          </p:cNvSpPr>
          <p:nvPr/>
        </p:nvSpPr>
        <p:spPr bwMode="auto">
          <a:xfrm>
            <a:off x="5715000" y="5562600"/>
            <a:ext cx="2598738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= total weight of these</a:t>
            </a:r>
            <a:br>
              <a:rPr lang="en-US" sz="2000"/>
            </a:br>
            <a:r>
              <a:rPr lang="en-US" sz="2000"/>
              <a:t>   path </a:t>
            </a:r>
            <a:r>
              <a:rPr lang="en-US" sz="2000" i="1"/>
              <a:t>suffixes</a:t>
            </a:r>
            <a:br>
              <a:rPr lang="en-US" sz="2000" i="1"/>
            </a:br>
            <a:endParaRPr lang="en-US" sz="2000"/>
          </a:p>
        </p:txBody>
      </p:sp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3973" name="Straight Connector 115"/>
          <p:cNvCxnSpPr>
            <a:cxnSpLocks noChangeShapeType="1"/>
            <a:stCxn id="83992" idx="5"/>
            <a:endCxn id="93" idx="1"/>
          </p:cNvCxnSpPr>
          <p:nvPr/>
        </p:nvCxnSpPr>
        <p:spPr bwMode="auto">
          <a:xfrm flipV="1">
            <a:off x="4764088" y="28749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76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81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83" name="Straight Connector 103"/>
          <p:cNvCxnSpPr>
            <a:cxnSpLocks noChangeShapeType="1"/>
            <a:stCxn id="68" idx="5"/>
            <a:endCxn id="83992" idx="1"/>
          </p:cNvCxnSpPr>
          <p:nvPr/>
        </p:nvCxnSpPr>
        <p:spPr bwMode="auto">
          <a:xfrm>
            <a:off x="2435225" y="28749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150FFB3-E1E7-42D3-9194-54E11F95D08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83992" name="Isosceles Triangle 72"/>
          <p:cNvSpPr>
            <a:spLocks noChangeArrowheads="1"/>
          </p:cNvSpPr>
          <p:nvPr/>
        </p:nvSpPr>
        <p:spPr bwMode="auto">
          <a:xfrm>
            <a:off x="4241800" y="26289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3999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4000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02" name="Straight Connector 100"/>
          <p:cNvCxnSpPr>
            <a:cxnSpLocks noChangeShapeType="1"/>
            <a:stCxn id="67" idx="5"/>
            <a:endCxn id="83992" idx="1"/>
          </p:cNvCxnSpPr>
          <p:nvPr/>
        </p:nvCxnSpPr>
        <p:spPr bwMode="auto">
          <a:xfrm>
            <a:off x="2444750" y="1943100"/>
            <a:ext cx="193357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06" name="Straight Connector 106"/>
          <p:cNvCxnSpPr>
            <a:cxnSpLocks noChangeShapeType="1"/>
            <a:stCxn id="70" idx="5"/>
            <a:endCxn id="83992" idx="1"/>
          </p:cNvCxnSpPr>
          <p:nvPr/>
        </p:nvCxnSpPr>
        <p:spPr bwMode="auto">
          <a:xfrm flipV="1">
            <a:off x="2435225" y="2884488"/>
            <a:ext cx="1943100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08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4009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13" name="Straight Connector 114"/>
          <p:cNvCxnSpPr>
            <a:cxnSpLocks noChangeShapeType="1"/>
            <a:stCxn id="83992" idx="5"/>
            <a:endCxn id="76" idx="1"/>
          </p:cNvCxnSpPr>
          <p:nvPr/>
        </p:nvCxnSpPr>
        <p:spPr bwMode="auto">
          <a:xfrm flipV="1">
            <a:off x="4764088" y="1943100"/>
            <a:ext cx="1963737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4014" name="Straight Connector 116"/>
          <p:cNvCxnSpPr>
            <a:cxnSpLocks noChangeShapeType="1"/>
            <a:stCxn id="83992" idx="5"/>
            <a:endCxn id="94" idx="1"/>
          </p:cNvCxnSpPr>
          <p:nvPr/>
        </p:nvCxnSpPr>
        <p:spPr bwMode="auto">
          <a:xfrm>
            <a:off x="4764088" y="2884488"/>
            <a:ext cx="195262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017" name="Group 53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4053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4054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4055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025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04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88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89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9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051" name="Rectangle 92"/>
          <p:cNvSpPr>
            <a:spLocks noChangeArrowheads="1"/>
          </p:cNvSpPr>
          <p:nvPr/>
        </p:nvSpPr>
        <p:spPr bwMode="auto">
          <a:xfrm>
            <a:off x="4953000" y="5562600"/>
            <a:ext cx="663575" cy="348813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l-GR" sz="2000" dirty="0">
                <a:latin typeface="Times New Roman"/>
                <a:cs typeface="Times New Roman"/>
                <a:sym typeface="Symbol" pitchFamily="18" charset="2"/>
              </a:rPr>
              <a:t></a:t>
            </a:r>
            <a:r>
              <a:rPr lang="en-US" sz="2000" baseline="-25000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>
                <a:latin typeface="Rockwell"/>
                <a:cs typeface="Rockwell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4052" name="Rectangle 94"/>
          <p:cNvSpPr>
            <a:spLocks noChangeArrowheads="1"/>
          </p:cNvSpPr>
          <p:nvPr/>
        </p:nvSpPr>
        <p:spPr bwMode="auto">
          <a:xfrm>
            <a:off x="1484313" y="6508750"/>
            <a:ext cx="63484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 (found by dynamic programming: matrix-vector products)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3" name="Group 93"/>
          <p:cNvGrpSpPr>
            <a:grpSpLocks/>
          </p:cNvGrpSpPr>
          <p:nvPr/>
        </p:nvGrpSpPr>
        <p:grpSpPr bwMode="auto">
          <a:xfrm>
            <a:off x="531813" y="1744663"/>
            <a:ext cx="4030662" cy="4678362"/>
            <a:chOff x="335" y="1099"/>
            <a:chExt cx="2539" cy="2947"/>
          </a:xfrm>
        </p:grpSpPr>
        <p:sp>
          <p:nvSpPr>
            <p:cNvPr id="85085" name="Freeform 92"/>
            <p:cNvSpPr>
              <a:spLocks/>
            </p:cNvSpPr>
            <p:nvPr/>
          </p:nvSpPr>
          <p:spPr bwMode="auto">
            <a:xfrm>
              <a:off x="335" y="1099"/>
              <a:ext cx="2539" cy="1452"/>
            </a:xfrm>
            <a:custGeom>
              <a:avLst/>
              <a:gdLst>
                <a:gd name="T0" fmla="*/ 0 w 2539"/>
                <a:gd name="T1" fmla="*/ 794 h 1452"/>
                <a:gd name="T2" fmla="*/ 1076 w 2539"/>
                <a:gd name="T3" fmla="*/ 1452 h 1452"/>
                <a:gd name="T4" fmla="*/ 2527 w 2539"/>
                <a:gd name="T5" fmla="*/ 788 h 1452"/>
                <a:gd name="T6" fmla="*/ 2539 w 2539"/>
                <a:gd name="T7" fmla="*/ 623 h 1452"/>
                <a:gd name="T8" fmla="*/ 1087 w 2539"/>
                <a:gd name="T9" fmla="*/ 0 h 1452"/>
                <a:gd name="T10" fmla="*/ 18 w 2539"/>
                <a:gd name="T11" fmla="*/ 623 h 1452"/>
                <a:gd name="T12" fmla="*/ 0 w 2539"/>
                <a:gd name="T13" fmla="*/ 794 h 14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39"/>
                <a:gd name="T22" fmla="*/ 0 h 1452"/>
                <a:gd name="T23" fmla="*/ 2539 w 2539"/>
                <a:gd name="T24" fmla="*/ 1452 h 14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39" h="1452">
                  <a:moveTo>
                    <a:pt x="0" y="794"/>
                  </a:moveTo>
                  <a:lnTo>
                    <a:pt x="1076" y="1452"/>
                  </a:lnTo>
                  <a:lnTo>
                    <a:pt x="2527" y="788"/>
                  </a:lnTo>
                  <a:lnTo>
                    <a:pt x="2539" y="623"/>
                  </a:lnTo>
                  <a:lnTo>
                    <a:pt x="1087" y="0"/>
                  </a:lnTo>
                  <a:lnTo>
                    <a:pt x="18" y="623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6699FF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endParaRPr lang="en-US"/>
            </a:p>
          </p:txBody>
        </p:sp>
        <p:sp>
          <p:nvSpPr>
            <p:cNvPr id="85086" name="Rectangle 89"/>
            <p:cNvSpPr>
              <a:spLocks noChangeArrowheads="1"/>
            </p:cNvSpPr>
            <p:nvPr/>
          </p:nvSpPr>
          <p:spPr bwMode="auto">
            <a:xfrm>
              <a:off x="573" y="3529"/>
              <a:ext cx="41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latin typeface="Times New Roman"/>
                  <a:cs typeface="Times New Roman"/>
                </a:rPr>
                <a:t>α</a:t>
              </a:r>
              <a:r>
                <a:rPr lang="en-US" sz="2000" baseline="-25000" dirty="0">
                  <a:latin typeface="Times New Roman"/>
                  <a:cs typeface="Times New Roman"/>
                </a:rPr>
                <a:t>2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2000" dirty="0">
                  <a:latin typeface="Rockwell"/>
                  <a:cs typeface="Rockwell"/>
                </a:rPr>
                <a:t>n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85087" name="Text Box 90"/>
            <p:cNvSpPr txBox="1">
              <a:spLocks noChangeArrowheads="1"/>
            </p:cNvSpPr>
            <p:nvPr/>
          </p:nvSpPr>
          <p:spPr bwMode="auto">
            <a:xfrm>
              <a:off x="1003" y="3526"/>
              <a:ext cx="1637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/>
                <a:t>= total weight of these</a:t>
              </a:r>
              <a:br>
                <a:rPr lang="en-US" sz="2000"/>
              </a:br>
              <a:r>
                <a:rPr lang="en-US" sz="2000"/>
                <a:t>   path </a:t>
              </a:r>
              <a:r>
                <a:rPr lang="en-US" sz="2000" i="1"/>
                <a:t>prefixes</a:t>
              </a:r>
              <a:br>
                <a:rPr lang="en-US" sz="2000" i="1"/>
              </a:br>
              <a:endParaRPr lang="en-US" sz="2000"/>
            </a:p>
          </p:txBody>
        </p:sp>
      </p:grpSp>
      <p:sp>
        <p:nvSpPr>
          <p:cNvPr id="84994" name="Freeform 93"/>
          <p:cNvSpPr>
            <a:spLocks/>
          </p:cNvSpPr>
          <p:nvPr/>
        </p:nvSpPr>
        <p:spPr bwMode="auto">
          <a:xfrm flipH="1">
            <a:off x="4648200" y="1752600"/>
            <a:ext cx="4030663" cy="2305050"/>
          </a:xfrm>
          <a:custGeom>
            <a:avLst/>
            <a:gdLst>
              <a:gd name="T0" fmla="*/ 0 w 2539"/>
              <a:gd name="T1" fmla="*/ 2147483647 h 1452"/>
              <a:gd name="T2" fmla="*/ 2147483647 w 2539"/>
              <a:gd name="T3" fmla="*/ 2147483647 h 1452"/>
              <a:gd name="T4" fmla="*/ 2147483647 w 2539"/>
              <a:gd name="T5" fmla="*/ 2147483647 h 1452"/>
              <a:gd name="T6" fmla="*/ 2147483647 w 2539"/>
              <a:gd name="T7" fmla="*/ 2147483647 h 1452"/>
              <a:gd name="T8" fmla="*/ 2147483647 w 2539"/>
              <a:gd name="T9" fmla="*/ 0 h 1452"/>
              <a:gd name="T10" fmla="*/ 2147483647 w 2539"/>
              <a:gd name="T11" fmla="*/ 2147483647 h 1452"/>
              <a:gd name="T12" fmla="*/ 0 w 2539"/>
              <a:gd name="T13" fmla="*/ 2147483647 h 1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39"/>
              <a:gd name="T22" fmla="*/ 0 h 1452"/>
              <a:gd name="T23" fmla="*/ 2539 w 2539"/>
              <a:gd name="T24" fmla="*/ 1452 h 14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39" h="1452">
                <a:moveTo>
                  <a:pt x="0" y="794"/>
                </a:moveTo>
                <a:lnTo>
                  <a:pt x="1076" y="1452"/>
                </a:lnTo>
                <a:lnTo>
                  <a:pt x="2527" y="788"/>
                </a:lnTo>
                <a:lnTo>
                  <a:pt x="2539" y="623"/>
                </a:lnTo>
                <a:lnTo>
                  <a:pt x="1087" y="0"/>
                </a:lnTo>
                <a:lnTo>
                  <a:pt x="18" y="623"/>
                </a:lnTo>
                <a:lnTo>
                  <a:pt x="0" y="794"/>
                </a:lnTo>
                <a:close/>
              </a:path>
            </a:pathLst>
          </a:custGeom>
          <a:solidFill>
            <a:srgbClr val="6699FF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84995" name="Text Box 91"/>
          <p:cNvSpPr txBox="1">
            <a:spLocks noChangeArrowheads="1"/>
          </p:cNvSpPr>
          <p:nvPr/>
        </p:nvSpPr>
        <p:spPr bwMode="auto">
          <a:xfrm>
            <a:off x="5715000" y="5562600"/>
            <a:ext cx="2598738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= total weight of these</a:t>
            </a:r>
            <a:br>
              <a:rPr lang="en-US" sz="2000"/>
            </a:br>
            <a:r>
              <a:rPr lang="en-US" sz="2000"/>
              <a:t>   path </a:t>
            </a:r>
            <a:r>
              <a:rPr lang="en-US" sz="2000" i="1"/>
              <a:t>suffixes</a:t>
            </a:r>
            <a:br>
              <a:rPr lang="en-US" sz="2000" i="1"/>
            </a:br>
            <a:endParaRPr lang="en-US" sz="2000"/>
          </a:p>
        </p:txBody>
      </p:sp>
      <p:sp>
        <p:nvSpPr>
          <p:cNvPr id="165" name="Oval 164"/>
          <p:cNvSpPr/>
          <p:nvPr/>
        </p:nvSpPr>
        <p:spPr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4998" name="Straight Connector 115"/>
          <p:cNvCxnSpPr>
            <a:cxnSpLocks noChangeShapeType="1"/>
            <a:stCxn id="85017" idx="5"/>
            <a:endCxn id="93" idx="1"/>
          </p:cNvCxnSpPr>
          <p:nvPr/>
        </p:nvCxnSpPr>
        <p:spPr bwMode="auto">
          <a:xfrm flipV="1">
            <a:off x="4764088" y="28749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01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06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08" name="Straight Connector 103"/>
          <p:cNvCxnSpPr>
            <a:cxnSpLocks noChangeShapeType="1"/>
            <a:stCxn id="68" idx="5"/>
            <a:endCxn id="85017" idx="1"/>
          </p:cNvCxnSpPr>
          <p:nvPr/>
        </p:nvCxnSpPr>
        <p:spPr bwMode="auto">
          <a:xfrm>
            <a:off x="2435225" y="28749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1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27062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656C0E9-ACC6-4B33-BC8E-51BA27ED976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85017" name="Isosceles Triangle 72"/>
          <p:cNvSpPr>
            <a:spLocks noChangeArrowheads="1"/>
          </p:cNvSpPr>
          <p:nvPr/>
        </p:nvSpPr>
        <p:spPr bwMode="auto">
          <a:xfrm>
            <a:off x="4241800" y="26289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5024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5025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27" name="Straight Connector 100"/>
          <p:cNvCxnSpPr>
            <a:cxnSpLocks noChangeShapeType="1"/>
            <a:stCxn id="67" idx="5"/>
            <a:endCxn id="85017" idx="1"/>
          </p:cNvCxnSpPr>
          <p:nvPr/>
        </p:nvCxnSpPr>
        <p:spPr bwMode="auto">
          <a:xfrm>
            <a:off x="2444750" y="1943100"/>
            <a:ext cx="193357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31" name="Straight Connector 106"/>
          <p:cNvCxnSpPr>
            <a:cxnSpLocks noChangeShapeType="1"/>
            <a:stCxn id="70" idx="5"/>
            <a:endCxn id="85017" idx="1"/>
          </p:cNvCxnSpPr>
          <p:nvPr/>
        </p:nvCxnSpPr>
        <p:spPr bwMode="auto">
          <a:xfrm flipV="1">
            <a:off x="2435225" y="2884488"/>
            <a:ext cx="1943100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33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5034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38" name="Straight Connector 114"/>
          <p:cNvCxnSpPr>
            <a:cxnSpLocks noChangeShapeType="1"/>
            <a:stCxn id="85017" idx="5"/>
            <a:endCxn id="76" idx="1"/>
          </p:cNvCxnSpPr>
          <p:nvPr/>
        </p:nvCxnSpPr>
        <p:spPr bwMode="auto">
          <a:xfrm flipV="1">
            <a:off x="4764088" y="1943100"/>
            <a:ext cx="1963737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5039" name="Straight Connector 116"/>
          <p:cNvCxnSpPr>
            <a:cxnSpLocks noChangeShapeType="1"/>
            <a:stCxn id="85017" idx="5"/>
            <a:endCxn id="94" idx="1"/>
          </p:cNvCxnSpPr>
          <p:nvPr/>
        </p:nvCxnSpPr>
        <p:spPr bwMode="auto">
          <a:xfrm>
            <a:off x="4764088" y="2884488"/>
            <a:ext cx="195262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042" name="Group 53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5082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5083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5084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50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66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88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89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9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76" name="Rectangle 92"/>
          <p:cNvSpPr>
            <a:spLocks noChangeArrowheads="1"/>
          </p:cNvSpPr>
          <p:nvPr/>
        </p:nvSpPr>
        <p:spPr bwMode="auto">
          <a:xfrm>
            <a:off x="4953000" y="5562600"/>
            <a:ext cx="663575" cy="348813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l-GR" sz="2000" dirty="0">
                <a:sym typeface="Symbol" pitchFamily="18" charset="2"/>
              </a:rPr>
              <a:t>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>
                <a:latin typeface="Rockwell"/>
                <a:cs typeface="Rockwell"/>
              </a:rPr>
              <a:t>n</a:t>
            </a:r>
            <a:r>
              <a:rPr lang="en-US" sz="2000" dirty="0"/>
              <a:t>)</a:t>
            </a:r>
          </a:p>
        </p:txBody>
      </p:sp>
      <p:sp>
        <p:nvSpPr>
          <p:cNvPr id="69726" name="Text Box 94"/>
          <p:cNvSpPr txBox="1">
            <a:spLocks noChangeArrowheads="1"/>
          </p:cNvSpPr>
          <p:nvPr/>
        </p:nvSpPr>
        <p:spPr bwMode="auto">
          <a:xfrm>
            <a:off x="3155950" y="5764213"/>
            <a:ext cx="1636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84AA33"/>
                </a:solidFill>
              </a:rPr>
              <a:t>(a + b + c)</a:t>
            </a:r>
          </a:p>
        </p:txBody>
      </p:sp>
      <p:sp>
        <p:nvSpPr>
          <p:cNvPr id="69729" name="Text Box 97"/>
          <p:cNvSpPr txBox="1">
            <a:spLocks noChangeArrowheads="1"/>
          </p:cNvSpPr>
          <p:nvPr/>
        </p:nvSpPr>
        <p:spPr bwMode="auto">
          <a:xfrm>
            <a:off x="7253288" y="5726113"/>
            <a:ext cx="1611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4AA33"/>
                </a:solidFill>
              </a:rPr>
              <a:t>(x + y + z)</a:t>
            </a:r>
          </a:p>
        </p:txBody>
      </p:sp>
      <p:grpSp>
        <p:nvGrpSpPr>
          <p:cNvPr id="69732" name="Group 100"/>
          <p:cNvGrpSpPr>
            <a:grpSpLocks/>
          </p:cNvGrpSpPr>
          <p:nvPr/>
        </p:nvGrpSpPr>
        <p:grpSpPr bwMode="auto">
          <a:xfrm>
            <a:off x="180975" y="6343650"/>
            <a:ext cx="9028113" cy="457200"/>
            <a:chOff x="114" y="4050"/>
            <a:chExt cx="5687" cy="288"/>
          </a:xfrm>
        </p:grpSpPr>
        <p:sp>
          <p:nvSpPr>
            <p:cNvPr id="85080" name="Rectangle 99"/>
            <p:cNvSpPr>
              <a:spLocks noChangeArrowheads="1"/>
            </p:cNvSpPr>
            <p:nvPr/>
          </p:nvSpPr>
          <p:spPr bwMode="auto">
            <a:xfrm>
              <a:off x="1336" y="4128"/>
              <a:ext cx="2504" cy="192"/>
            </a:xfrm>
            <a:prstGeom prst="rect">
              <a:avLst/>
            </a:prstGeom>
            <a:solidFill>
              <a:srgbClr val="FED46C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81" name="Text Box 98"/>
            <p:cNvSpPr txBox="1">
              <a:spLocks noChangeArrowheads="1"/>
            </p:cNvSpPr>
            <p:nvPr/>
          </p:nvSpPr>
          <p:spPr bwMode="auto">
            <a:xfrm>
              <a:off x="114" y="4050"/>
              <a:ext cx="56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dirty="0"/>
                <a:t>Product gives  </a:t>
              </a:r>
              <a:r>
                <a:rPr lang="en-US" sz="2400" dirty="0" err="1"/>
                <a:t>ax+ay+az+bx+by+bz+cx+cy+cz</a:t>
              </a:r>
              <a:r>
                <a:rPr lang="en-US" sz="2400" dirty="0"/>
                <a:t>  = total weight of paths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6" grpId="0"/>
      <p:bldP spid="697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172"/>
          <p:cNvSpPr>
            <a:spLocks/>
          </p:cNvSpPr>
          <p:nvPr/>
        </p:nvSpPr>
        <p:spPr bwMode="auto">
          <a:xfrm>
            <a:off x="457200" y="5653088"/>
            <a:ext cx="82296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>
                <a:cs typeface="Times New Roman" pitchFamily="18" charset="0"/>
              </a:rPr>
              <a:t>total weight of </a:t>
            </a:r>
            <a:r>
              <a:rPr lang="en-US" sz="2700" i="1">
                <a:solidFill>
                  <a:schemeClr val="accent2"/>
                </a:solidFill>
                <a:cs typeface="Times New Roman" pitchFamily="18" charset="0"/>
              </a:rPr>
              <a:t>all</a:t>
            </a:r>
            <a:r>
              <a:rPr lang="en-US" sz="2700">
                <a:solidFill>
                  <a:schemeClr val="accent2"/>
                </a:solidFill>
                <a:cs typeface="Times New Roman" pitchFamily="18" charset="0"/>
              </a:rPr>
              <a:t> paths through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>
                <a:cs typeface="Times New Roman" pitchFamily="18" charset="0"/>
              </a:rPr>
              <a:t>	=</a:t>
            </a:r>
            <a:r>
              <a:rPr lang="en-US" sz="2700">
                <a:solidFill>
                  <a:schemeClr val="accent2"/>
                </a:solidFill>
                <a:cs typeface="Times New Roman" pitchFamily="18" charset="0"/>
              </a:rPr>
              <a:t>          </a:t>
            </a:r>
            <a:r>
              <a:rPr lang="en-US" sz="2700">
                <a:cs typeface="Times New Roman" pitchFamily="18" charset="0"/>
                <a:sym typeface="Symbol" pitchFamily="18" charset="2"/>
              </a:rPr>
              <a:t>           </a:t>
            </a:r>
            <a:endParaRPr lang="en-US" sz="2700">
              <a:cs typeface="Times New Roman" pitchFamily="18" charset="0"/>
            </a:endParaRPr>
          </a:p>
        </p:txBody>
      </p:sp>
      <p:sp>
        <p:nvSpPr>
          <p:cNvPr id="86018" name="Oval 164"/>
          <p:cNvSpPr>
            <a:spLocks noChangeArrowheads="1"/>
          </p:cNvSpPr>
          <p:nvPr/>
        </p:nvSpPr>
        <p:spPr bwMode="auto"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66FF"/>
            </a:solidFill>
            <a:round/>
            <a:headEnd/>
            <a:tailEnd/>
          </a:ln>
        </p:spPr>
        <p:txBody>
          <a:bodyPr wrap="none" lIns="0" tIns="0" rIns="0" bIns="3200400"/>
          <a:lstStyle/>
          <a:p>
            <a:pPr algn="ctr"/>
            <a:r>
              <a:rPr lang="en-US" sz="1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6020" name="Straight Connector 115"/>
          <p:cNvCxnSpPr>
            <a:cxnSpLocks noChangeShapeType="1"/>
            <a:stCxn id="86039" idx="5"/>
            <a:endCxn id="93" idx="1"/>
          </p:cNvCxnSpPr>
          <p:nvPr/>
        </p:nvCxnSpPr>
        <p:spPr bwMode="auto">
          <a:xfrm flipV="1">
            <a:off x="4764088" y="28749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23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28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30" name="Straight Connector 103"/>
          <p:cNvCxnSpPr>
            <a:cxnSpLocks noChangeShapeType="1"/>
            <a:stCxn id="68" idx="5"/>
            <a:endCxn id="86039" idx="1"/>
          </p:cNvCxnSpPr>
          <p:nvPr/>
        </p:nvCxnSpPr>
        <p:spPr bwMode="auto">
          <a:xfrm>
            <a:off x="2435225" y="28749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Forward-Backward Algorithm: Finds </a:t>
            </a:r>
            <a:r>
              <a:rPr lang="en-US" sz="3200" dirty="0" err="1" smtClean="0"/>
              <a:t>Marginals</a:t>
            </a:r>
            <a:endParaRPr 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853C2EC-9666-4E26-A29A-B4A3B9D98B3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86039" name="Isosceles Triangle 72"/>
          <p:cNvSpPr>
            <a:spLocks noChangeArrowheads="1"/>
          </p:cNvSpPr>
          <p:nvPr/>
        </p:nvSpPr>
        <p:spPr bwMode="auto">
          <a:xfrm>
            <a:off x="4241800" y="26289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6046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6047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49" name="Straight Connector 100"/>
          <p:cNvCxnSpPr>
            <a:cxnSpLocks noChangeShapeType="1"/>
            <a:stCxn id="67" idx="5"/>
            <a:endCxn id="86039" idx="1"/>
          </p:cNvCxnSpPr>
          <p:nvPr/>
        </p:nvCxnSpPr>
        <p:spPr bwMode="auto">
          <a:xfrm>
            <a:off x="2444750" y="1943100"/>
            <a:ext cx="193357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53" name="Straight Connector 106"/>
          <p:cNvCxnSpPr>
            <a:cxnSpLocks noChangeShapeType="1"/>
            <a:stCxn id="70" idx="5"/>
            <a:endCxn id="86039" idx="1"/>
          </p:cNvCxnSpPr>
          <p:nvPr/>
        </p:nvCxnSpPr>
        <p:spPr bwMode="auto">
          <a:xfrm flipV="1">
            <a:off x="2435225" y="2884488"/>
            <a:ext cx="1943100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55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6056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60" name="Straight Connector 114"/>
          <p:cNvCxnSpPr>
            <a:cxnSpLocks noChangeShapeType="1"/>
            <a:stCxn id="86039" idx="5"/>
            <a:endCxn id="76" idx="1"/>
          </p:cNvCxnSpPr>
          <p:nvPr/>
        </p:nvCxnSpPr>
        <p:spPr bwMode="auto">
          <a:xfrm flipV="1">
            <a:off x="4764088" y="1943100"/>
            <a:ext cx="1963737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6061" name="Straight Connector 116"/>
          <p:cNvCxnSpPr>
            <a:cxnSpLocks noChangeShapeType="1"/>
            <a:stCxn id="86039" idx="5"/>
            <a:endCxn id="94" idx="1"/>
          </p:cNvCxnSpPr>
          <p:nvPr/>
        </p:nvCxnSpPr>
        <p:spPr bwMode="auto">
          <a:xfrm>
            <a:off x="4764088" y="2884488"/>
            <a:ext cx="195262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6116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6117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6118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72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88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320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321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32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738" name="Isosceles Triangle 73"/>
          <p:cNvSpPr>
            <a:spLocks noChangeArrowheads="1"/>
          </p:cNvSpPr>
          <p:nvPr/>
        </p:nvSpPr>
        <p:spPr bwMode="auto">
          <a:xfrm>
            <a:off x="5334000" y="55626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n</a:t>
            </a:r>
          </a:p>
        </p:txBody>
      </p:sp>
      <p:sp>
        <p:nvSpPr>
          <p:cNvPr id="86099" name="Rectangle 87"/>
          <p:cNvSpPr>
            <a:spLocks noChangeArrowheads="1"/>
          </p:cNvSpPr>
          <p:nvPr/>
        </p:nvSpPr>
        <p:spPr bwMode="auto">
          <a:xfrm>
            <a:off x="0" y="915988"/>
            <a:ext cx="3305175" cy="4610100"/>
          </a:xfrm>
          <a:prstGeom prst="rect">
            <a:avLst/>
          </a:prstGeom>
          <a:solidFill>
            <a:srgbClr val="FFFFFF"/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86100" name="Rectangle 88"/>
          <p:cNvSpPr>
            <a:spLocks noChangeArrowheads="1"/>
          </p:cNvSpPr>
          <p:nvPr/>
        </p:nvSpPr>
        <p:spPr bwMode="auto">
          <a:xfrm>
            <a:off x="5881688" y="996950"/>
            <a:ext cx="3262312" cy="4529138"/>
          </a:xfrm>
          <a:prstGeom prst="rect">
            <a:avLst/>
          </a:prstGeom>
          <a:solidFill>
            <a:srgbClr val="FFFFFF"/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</a:pPr>
            <a:endParaRPr lang="en-US" sz="2000"/>
          </a:p>
        </p:txBody>
      </p:sp>
      <p:grpSp>
        <p:nvGrpSpPr>
          <p:cNvPr id="96362" name="Group 106"/>
          <p:cNvGrpSpPr>
            <a:grpSpLocks/>
          </p:cNvGrpSpPr>
          <p:nvPr/>
        </p:nvGrpSpPr>
        <p:grpSpPr bwMode="auto">
          <a:xfrm>
            <a:off x="4557713" y="4494213"/>
            <a:ext cx="1176337" cy="415925"/>
            <a:chOff x="2871" y="2831"/>
            <a:chExt cx="741" cy="262"/>
          </a:xfrm>
        </p:grpSpPr>
        <p:sp>
          <p:nvSpPr>
            <p:cNvPr id="86114" name="Rectangle 89"/>
            <p:cNvSpPr>
              <a:spLocks noChangeArrowheads="1"/>
            </p:cNvSpPr>
            <p:nvPr/>
          </p:nvSpPr>
          <p:spPr bwMode="auto">
            <a:xfrm>
              <a:off x="3110" y="2831"/>
              <a:ext cx="502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err="1">
                  <a:latin typeface="Times New Roman"/>
                  <a:cs typeface="Times New Roman"/>
                </a:rPr>
                <a:t>ψ</a:t>
              </a:r>
              <a:r>
                <a:rPr lang="en-US" sz="2000" baseline="-25000" dirty="0">
                  <a:latin typeface="Times New Roman"/>
                  <a:cs typeface="Times New Roman"/>
                </a:rPr>
                <a:t>{2}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1800" dirty="0">
                  <a:latin typeface="Rockwell"/>
                  <a:cs typeface="Rockwell"/>
                </a:rPr>
                <a:t>n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  <p:cxnSp>
          <p:nvCxnSpPr>
            <p:cNvPr id="86115" name="Straight Arrow Connector 44"/>
            <p:cNvCxnSpPr>
              <a:cxnSpLocks noChangeShapeType="1"/>
              <a:endCxn id="86018" idx="4"/>
            </p:cNvCxnSpPr>
            <p:nvPr/>
          </p:nvCxnSpPr>
          <p:spPr bwMode="auto">
            <a:xfrm flipV="1">
              <a:off x="2871" y="2884"/>
              <a:ext cx="8" cy="209"/>
            </a:xfrm>
            <a:prstGeom prst="straightConnector1">
              <a:avLst/>
            </a:prstGeom>
            <a:noFill/>
            <a:ln w="57150" algn="ctr">
              <a:solidFill>
                <a:srgbClr val="84AA33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96360" name="Group 104"/>
          <p:cNvGrpSpPr>
            <a:grpSpLocks/>
          </p:cNvGrpSpPr>
          <p:nvPr/>
        </p:nvGrpSpPr>
        <p:grpSpPr bwMode="auto">
          <a:xfrm>
            <a:off x="3336925" y="2873375"/>
            <a:ext cx="663575" cy="528638"/>
            <a:chOff x="2102" y="1810"/>
            <a:chExt cx="418" cy="333"/>
          </a:xfrm>
        </p:grpSpPr>
        <p:cxnSp>
          <p:nvCxnSpPr>
            <p:cNvPr id="86112" name="Straight Arrow Connector 44"/>
            <p:cNvCxnSpPr>
              <a:cxnSpLocks noChangeShapeType="1"/>
            </p:cNvCxnSpPr>
            <p:nvPr/>
          </p:nvCxnSpPr>
          <p:spPr bwMode="auto">
            <a:xfrm>
              <a:off x="2254" y="1810"/>
              <a:ext cx="257" cy="6"/>
            </a:xfrm>
            <a:prstGeom prst="straightConnector1">
              <a:avLst/>
            </a:prstGeom>
            <a:noFill/>
            <a:ln w="57150" algn="ctr">
              <a:solidFill>
                <a:srgbClr val="84AA33"/>
              </a:solidFill>
              <a:round/>
              <a:headEnd/>
              <a:tailEnd type="arrow" w="med" len="med"/>
            </a:ln>
          </p:spPr>
        </p:cxnSp>
        <p:sp>
          <p:nvSpPr>
            <p:cNvPr id="86113" name="Rectangle 92"/>
            <p:cNvSpPr>
              <a:spLocks noChangeArrowheads="1"/>
            </p:cNvSpPr>
            <p:nvPr/>
          </p:nvSpPr>
          <p:spPr bwMode="auto">
            <a:xfrm>
              <a:off x="2102" y="1923"/>
              <a:ext cx="41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latin typeface="Times New Roman"/>
                  <a:cs typeface="Times New Roman"/>
                </a:rPr>
                <a:t>α</a:t>
              </a:r>
              <a:r>
                <a:rPr lang="en-US" sz="2000" baseline="-25000" dirty="0">
                  <a:latin typeface="Times New Roman"/>
                  <a:cs typeface="Times New Roman"/>
                </a:rPr>
                <a:t>2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2000" dirty="0">
                  <a:latin typeface="Rockwell"/>
                  <a:cs typeface="Rockwell"/>
                </a:rPr>
                <a:t>n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96361" name="Group 105"/>
          <p:cNvGrpSpPr>
            <a:grpSpLocks/>
          </p:cNvGrpSpPr>
          <p:nvPr/>
        </p:nvGrpSpPr>
        <p:grpSpPr bwMode="auto">
          <a:xfrm>
            <a:off x="5162550" y="2882900"/>
            <a:ext cx="769938" cy="519113"/>
            <a:chOff x="3252" y="1816"/>
            <a:chExt cx="485" cy="327"/>
          </a:xfrm>
        </p:grpSpPr>
        <p:cxnSp>
          <p:nvCxnSpPr>
            <p:cNvPr id="86110" name="Straight Arrow Connector 44"/>
            <p:cNvCxnSpPr>
              <a:cxnSpLocks noChangeShapeType="1"/>
              <a:endCxn id="86018" idx="6"/>
            </p:cNvCxnSpPr>
            <p:nvPr/>
          </p:nvCxnSpPr>
          <p:spPr bwMode="auto">
            <a:xfrm flipH="1" flipV="1">
              <a:off x="3252" y="1816"/>
              <a:ext cx="252" cy="8"/>
            </a:xfrm>
            <a:prstGeom prst="straightConnector1">
              <a:avLst/>
            </a:prstGeom>
            <a:noFill/>
            <a:ln w="57150" algn="ctr">
              <a:solidFill>
                <a:srgbClr val="84AA33"/>
              </a:solidFill>
              <a:round/>
              <a:headEnd/>
              <a:tailEnd type="arrow" w="med" len="med"/>
            </a:ln>
          </p:spPr>
        </p:cxnSp>
        <p:sp>
          <p:nvSpPr>
            <p:cNvPr id="86111" name="Rectangle 95"/>
            <p:cNvSpPr>
              <a:spLocks noChangeArrowheads="1"/>
            </p:cNvSpPr>
            <p:nvPr/>
          </p:nvSpPr>
          <p:spPr bwMode="auto">
            <a:xfrm flipH="1">
              <a:off x="3339" y="1923"/>
              <a:ext cx="39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sym typeface="Symbol" pitchFamily="18" charset="2"/>
                </a:rPr>
                <a:t></a:t>
              </a:r>
              <a:r>
                <a:rPr lang="en-US" sz="2000" baseline="-25000" dirty="0"/>
                <a:t>2</a:t>
              </a:r>
              <a:r>
                <a:rPr lang="en-US" sz="2000" dirty="0"/>
                <a:t>(</a:t>
              </a:r>
              <a:r>
                <a:rPr lang="en-US" sz="2000" dirty="0">
                  <a:latin typeface="Rockwell"/>
                  <a:cs typeface="Rockwell"/>
                </a:rPr>
                <a:t>n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70760" name="Group 104"/>
          <p:cNvGrpSpPr>
            <a:grpSpLocks/>
          </p:cNvGrpSpPr>
          <p:nvPr/>
        </p:nvGrpSpPr>
        <p:grpSpPr bwMode="auto">
          <a:xfrm>
            <a:off x="1219200" y="6096000"/>
            <a:ext cx="2308225" cy="349250"/>
            <a:chOff x="768" y="3840"/>
            <a:chExt cx="1454" cy="220"/>
          </a:xfrm>
        </p:grpSpPr>
        <p:sp>
          <p:nvSpPr>
            <p:cNvPr id="86107" name="Rectangle 97"/>
            <p:cNvSpPr>
              <a:spLocks noChangeArrowheads="1"/>
            </p:cNvSpPr>
            <p:nvPr/>
          </p:nvSpPr>
          <p:spPr bwMode="auto">
            <a:xfrm>
              <a:off x="768" y="3840"/>
              <a:ext cx="41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latin typeface="Times New Roman"/>
                  <a:cs typeface="Times New Roman"/>
                </a:rPr>
                <a:t>α</a:t>
              </a:r>
              <a:r>
                <a:rPr lang="en-US" sz="2000" baseline="-25000" dirty="0">
                  <a:latin typeface="Times New Roman"/>
                  <a:cs typeface="Times New Roman"/>
                </a:rPr>
                <a:t>2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2000" dirty="0">
                  <a:latin typeface="Rockwell"/>
                  <a:cs typeface="Rockwell"/>
                </a:rPr>
                <a:t>n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86108" name="Rectangle 98"/>
            <p:cNvSpPr>
              <a:spLocks noChangeArrowheads="1"/>
            </p:cNvSpPr>
            <p:nvPr/>
          </p:nvSpPr>
          <p:spPr bwMode="auto">
            <a:xfrm>
              <a:off x="1248" y="3840"/>
              <a:ext cx="539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err="1">
                  <a:latin typeface="Times New Roman"/>
                  <a:cs typeface="Times New Roman"/>
                </a:rPr>
                <a:t>ψ</a:t>
              </a:r>
              <a:r>
                <a:rPr lang="en-US" sz="2000" baseline="-25000" dirty="0">
                  <a:latin typeface="Times New Roman"/>
                  <a:cs typeface="Times New Roman"/>
                </a:rPr>
                <a:t>{2}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2000" dirty="0">
                  <a:latin typeface="Rockwell"/>
                  <a:cs typeface="Rockwell"/>
                </a:rPr>
                <a:t>n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86109" name="Rectangle 99"/>
            <p:cNvSpPr>
              <a:spLocks noChangeArrowheads="1"/>
            </p:cNvSpPr>
            <p:nvPr/>
          </p:nvSpPr>
          <p:spPr bwMode="auto">
            <a:xfrm flipH="1">
              <a:off x="1824" y="3840"/>
              <a:ext cx="39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sym typeface="Symbol" pitchFamily="18" charset="2"/>
                </a:rPr>
                <a:t></a:t>
              </a:r>
              <a:r>
                <a:rPr lang="en-US" sz="2000" baseline="-25000" dirty="0"/>
                <a:t>2</a:t>
              </a:r>
              <a:r>
                <a:rPr lang="en-US" sz="2000" dirty="0"/>
                <a:t>(</a:t>
              </a:r>
              <a:r>
                <a:rPr lang="en-US" sz="2000" dirty="0">
                  <a:latin typeface="Rockwell"/>
                  <a:cs typeface="Rockwell"/>
                </a:rPr>
                <a:t>n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96363" name="Rectangle 107"/>
          <p:cNvSpPr>
            <a:spLocks noChangeArrowheads="1"/>
          </p:cNvSpPr>
          <p:nvPr/>
        </p:nvSpPr>
        <p:spPr bwMode="auto">
          <a:xfrm>
            <a:off x="6500813" y="2714625"/>
            <a:ext cx="2148142" cy="348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“belief that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</a:t>
            </a:r>
            <a:r>
              <a:rPr lang="en-US" sz="2000" dirty="0">
                <a:latin typeface="Rockwell"/>
                <a:cs typeface="Rockwell"/>
              </a:rPr>
              <a:t>n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70759" name="Text Box 103"/>
          <p:cNvSpPr txBox="1">
            <a:spLocks noChangeArrowheads="1"/>
          </p:cNvSpPr>
          <p:nvPr/>
        </p:nvSpPr>
        <p:spPr bwMode="auto">
          <a:xfrm>
            <a:off x="171450" y="1740615"/>
            <a:ext cx="2724150" cy="2585323"/>
          </a:xfrm>
          <a:prstGeom prst="rect">
            <a:avLst/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91440" anchor="b" anchorCtr="1">
            <a:spAutoFit/>
          </a:bodyPr>
          <a:lstStyle/>
          <a:p>
            <a:pPr algn="ctr"/>
            <a:r>
              <a:rPr lang="en-US" sz="1800" dirty="0" smtClean="0">
                <a:latin typeface="Candara"/>
                <a:cs typeface="Candara"/>
              </a:rPr>
              <a:t>Oops! The weight of a path through a state also includes a weight at that state.</a:t>
            </a:r>
            <a:br>
              <a:rPr lang="en-US" sz="1800" dirty="0" smtClean="0">
                <a:latin typeface="Candara"/>
                <a:cs typeface="Candara"/>
              </a:rPr>
            </a:br>
            <a:r>
              <a:rPr lang="en-US" sz="1800" dirty="0" smtClean="0">
                <a:latin typeface="Candara"/>
                <a:cs typeface="Candara"/>
              </a:rPr>
              <a:t>So </a:t>
            </a:r>
            <a:r>
              <a:rPr lang="el-GR" sz="1800" dirty="0" smtClean="0">
                <a:latin typeface="Times New Roman"/>
                <a:cs typeface="Times New Roman"/>
              </a:rPr>
              <a:t>α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dirty="0" smtClean="0">
                <a:latin typeface="Rockwell"/>
                <a:cs typeface="Rockwell"/>
              </a:rPr>
              <a:t>n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r>
              <a:rPr lang="el-GR" sz="1800" dirty="0" smtClean="0">
                <a:latin typeface="Times New Roman"/>
                <a:cs typeface="Times New Roman"/>
              </a:rPr>
              <a:t>∙β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dirty="0" smtClean="0">
                <a:latin typeface="Rockwell"/>
                <a:cs typeface="Rockwell"/>
              </a:rPr>
              <a:t>n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r>
              <a:rPr lang="en-US" sz="1800" dirty="0" smtClean="0">
                <a:latin typeface="Candara"/>
                <a:cs typeface="Candara"/>
              </a:rPr>
              <a:t> isn’t enough.</a:t>
            </a:r>
          </a:p>
          <a:p>
            <a:pPr algn="ctr"/>
            <a:endParaRPr lang="en-US" sz="1800" dirty="0" smtClean="0">
              <a:latin typeface="Candara"/>
              <a:cs typeface="Candara"/>
            </a:endParaRPr>
          </a:p>
          <a:p>
            <a:pPr algn="ctr"/>
            <a:r>
              <a:rPr lang="en-US" sz="1800" dirty="0" smtClean="0">
                <a:latin typeface="Candara"/>
                <a:cs typeface="Candara"/>
              </a:rPr>
              <a:t>The extra weight is the opinion of the unigram factor at this variable.</a:t>
            </a:r>
            <a:endParaRPr lang="el-GR" sz="18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allAtOnce"/>
      <p:bldP spid="70738" grpId="0" animBg="1"/>
      <p:bldP spid="96363" grpId="0"/>
      <p:bldP spid="7075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164"/>
          <p:cNvSpPr>
            <a:spLocks noChangeArrowheads="1"/>
          </p:cNvSpPr>
          <p:nvPr/>
        </p:nvSpPr>
        <p:spPr bwMode="auto"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66FF"/>
            </a:solidFill>
            <a:round/>
            <a:headEnd/>
            <a:tailEnd/>
          </a:ln>
        </p:spPr>
        <p:txBody>
          <a:bodyPr wrap="none" lIns="0" tIns="0" rIns="0" bIns="3200400"/>
          <a:lstStyle/>
          <a:p>
            <a:pPr algn="ctr"/>
            <a:r>
              <a:rPr lang="en-US" sz="1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93" idx="1"/>
          </p:cNvCxnSpPr>
          <p:nvPr/>
        </p:nvCxnSpPr>
        <p:spPr>
          <a:xfrm flipV="1">
            <a:off x="4735513" y="28749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47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74" idx="1"/>
          </p:cNvCxnSpPr>
          <p:nvPr/>
        </p:nvCxnSpPr>
        <p:spPr>
          <a:xfrm>
            <a:off x="2444750" y="1943100"/>
            <a:ext cx="196215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5"/>
            <a:endCxn id="93" idx="1"/>
          </p:cNvCxnSpPr>
          <p:nvPr/>
        </p:nvCxnSpPr>
        <p:spPr>
          <a:xfrm flipV="1">
            <a:off x="4735513" y="2874963"/>
            <a:ext cx="19812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1"/>
          <p:cNvCxnSpPr>
            <a:stCxn id="67" idx="5"/>
            <a:endCxn id="74" idx="1"/>
          </p:cNvCxnSpPr>
          <p:nvPr/>
        </p:nvCxnSpPr>
        <p:spPr>
          <a:xfrm>
            <a:off x="2473325" y="1943100"/>
            <a:ext cx="1905000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52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" name="Straight Connector 118"/>
          <p:cNvCxnSpPr>
            <a:stCxn id="74" idx="5"/>
            <a:endCxn id="93" idx="1"/>
          </p:cNvCxnSpPr>
          <p:nvPr/>
        </p:nvCxnSpPr>
        <p:spPr>
          <a:xfrm flipV="1">
            <a:off x="4764088" y="2874963"/>
            <a:ext cx="192405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4963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136570F-599E-4468-AE32-234E86C830F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4241800" y="36068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7069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7070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7071" name="Straight Connector 99"/>
          <p:cNvCxnSpPr>
            <a:cxnSpLocks noChangeShapeType="1"/>
            <a:stCxn id="67" idx="5"/>
            <a:endCxn id="87129" idx="1"/>
          </p:cNvCxnSpPr>
          <p:nvPr/>
        </p:nvCxnSpPr>
        <p:spPr bwMode="auto">
          <a:xfrm>
            <a:off x="2444750" y="1943100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1" name="Straight Connector 100"/>
          <p:cNvCxnSpPr>
            <a:stCxn id="67" idx="5"/>
            <a:endCxn id="73" idx="1"/>
          </p:cNvCxnSpPr>
          <p:nvPr/>
        </p:nvCxnSpPr>
        <p:spPr>
          <a:xfrm>
            <a:off x="2444750" y="1943100"/>
            <a:ext cx="196215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73" name="Straight Connector 102"/>
          <p:cNvCxnSpPr>
            <a:cxnSpLocks noChangeShapeType="1"/>
            <a:stCxn id="68" idx="5"/>
            <a:endCxn id="87129" idx="1"/>
          </p:cNvCxnSpPr>
          <p:nvPr/>
        </p:nvCxnSpPr>
        <p:spPr bwMode="auto">
          <a:xfrm flipV="1">
            <a:off x="2435225" y="1952625"/>
            <a:ext cx="1952625" cy="92233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5" name="Straight Connector 104"/>
          <p:cNvCxnSpPr>
            <a:stCxn id="68" idx="5"/>
            <a:endCxn id="74" idx="1"/>
          </p:cNvCxnSpPr>
          <p:nvPr/>
        </p:nvCxnSpPr>
        <p:spPr>
          <a:xfrm>
            <a:off x="2473325" y="2874963"/>
            <a:ext cx="1943100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75" name="Straight Connector 105"/>
          <p:cNvCxnSpPr>
            <a:cxnSpLocks noChangeShapeType="1"/>
          </p:cNvCxnSpPr>
          <p:nvPr/>
        </p:nvCxnSpPr>
        <p:spPr bwMode="auto">
          <a:xfrm flipV="1">
            <a:off x="2444750" y="1952625"/>
            <a:ext cx="1981200" cy="18986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4488"/>
            <a:ext cx="1971675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0" idx="5"/>
            <a:endCxn id="74" idx="1"/>
          </p:cNvCxnSpPr>
          <p:nvPr/>
        </p:nvCxnSpPr>
        <p:spPr>
          <a:xfrm>
            <a:off x="2459038" y="3852863"/>
            <a:ext cx="19431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78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7079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7080" name="Straight Connector 111"/>
          <p:cNvCxnSpPr>
            <a:cxnSpLocks noChangeShapeType="1"/>
            <a:stCxn id="87129" idx="5"/>
            <a:endCxn id="76" idx="1"/>
          </p:cNvCxnSpPr>
          <p:nvPr/>
        </p:nvCxnSpPr>
        <p:spPr bwMode="auto">
          <a:xfrm flipV="1">
            <a:off x="4773613" y="1943100"/>
            <a:ext cx="1954212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7081" name="Straight Connector 112"/>
          <p:cNvCxnSpPr>
            <a:cxnSpLocks noChangeShapeType="1"/>
            <a:stCxn id="87129" idx="5"/>
            <a:endCxn id="93" idx="1"/>
          </p:cNvCxnSpPr>
          <p:nvPr/>
        </p:nvCxnSpPr>
        <p:spPr bwMode="auto">
          <a:xfrm>
            <a:off x="4773613" y="1952625"/>
            <a:ext cx="1943100" cy="92233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4" name="Straight Connector 113"/>
          <p:cNvCxnSpPr>
            <a:stCxn id="87129" idx="5"/>
            <a:endCxn id="94" idx="1"/>
          </p:cNvCxnSpPr>
          <p:nvPr/>
        </p:nvCxnSpPr>
        <p:spPr>
          <a:xfrm>
            <a:off x="4773613" y="1952625"/>
            <a:ext cx="1943100" cy="19002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2312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4488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4" idx="5"/>
            <a:endCxn id="76" idx="1"/>
          </p:cNvCxnSpPr>
          <p:nvPr/>
        </p:nvCxnSpPr>
        <p:spPr>
          <a:xfrm flipV="1">
            <a:off x="4735513" y="1943100"/>
            <a:ext cx="1992312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4" idx="5"/>
            <a:endCxn id="94" idx="1"/>
          </p:cNvCxnSpPr>
          <p:nvPr/>
        </p:nvCxnSpPr>
        <p:spPr>
          <a:xfrm flipV="1">
            <a:off x="4735513" y="38528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087" name="Group 49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7139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7140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7141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5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87129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7"/>
          <p:cNvCxnSpPr>
            <a:stCxn id="74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87129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1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112" name="Straight Connector 113"/>
          <p:cNvCxnSpPr>
            <a:cxnSpLocks noChangeShapeType="1"/>
          </p:cNvCxnSpPr>
          <p:nvPr/>
        </p:nvCxnSpPr>
        <p:spPr bwMode="auto">
          <a:xfrm>
            <a:off x="4745038" y="1952625"/>
            <a:ext cx="1971675" cy="18986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647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648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649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21" name="Rectangle 88"/>
          <p:cNvSpPr>
            <a:spLocks noChangeArrowheads="1"/>
          </p:cNvSpPr>
          <p:nvPr/>
        </p:nvSpPr>
        <p:spPr bwMode="auto">
          <a:xfrm>
            <a:off x="5881688" y="996950"/>
            <a:ext cx="3262312" cy="4529138"/>
          </a:xfrm>
          <a:prstGeom prst="rect">
            <a:avLst/>
          </a:prstGeom>
          <a:solidFill>
            <a:srgbClr val="FFFFFF"/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</a:pPr>
            <a:endParaRPr lang="en-US" sz="2000"/>
          </a:p>
        </p:txBody>
      </p:sp>
      <p:grpSp>
        <p:nvGrpSpPr>
          <p:cNvPr id="87122" name="Group 89"/>
          <p:cNvGrpSpPr>
            <a:grpSpLocks/>
          </p:cNvGrpSpPr>
          <p:nvPr/>
        </p:nvGrpSpPr>
        <p:grpSpPr bwMode="auto">
          <a:xfrm>
            <a:off x="4557713" y="4503738"/>
            <a:ext cx="1176337" cy="415925"/>
            <a:chOff x="2871" y="2831"/>
            <a:chExt cx="741" cy="262"/>
          </a:xfrm>
        </p:grpSpPr>
        <p:sp>
          <p:nvSpPr>
            <p:cNvPr id="87137" name="Rectangle 90"/>
            <p:cNvSpPr>
              <a:spLocks noChangeArrowheads="1"/>
            </p:cNvSpPr>
            <p:nvPr/>
          </p:nvSpPr>
          <p:spPr bwMode="auto">
            <a:xfrm>
              <a:off x="3110" y="2831"/>
              <a:ext cx="502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err="1">
                  <a:latin typeface="Times New Roman"/>
                  <a:cs typeface="Times New Roman"/>
                </a:rPr>
                <a:t>ψ</a:t>
              </a:r>
              <a:r>
                <a:rPr lang="en-US" sz="2000" baseline="-25000" dirty="0">
                  <a:latin typeface="Times New Roman"/>
                  <a:cs typeface="Times New Roman"/>
                </a:rPr>
                <a:t>{2}</a:t>
              </a:r>
              <a:r>
                <a:rPr lang="en-US" sz="2000" dirty="0" smtClean="0">
                  <a:latin typeface="Times New Roman"/>
                  <a:cs typeface="Times New Roman"/>
                </a:rPr>
                <a:t>(</a:t>
              </a:r>
              <a:r>
                <a:rPr lang="en-US" sz="1800" dirty="0" smtClean="0">
                  <a:latin typeface="Rockwell"/>
                  <a:cs typeface="Rockwell"/>
                </a:rPr>
                <a:t>v</a:t>
              </a:r>
              <a:r>
                <a:rPr lang="en-US" sz="2000" dirty="0" smtClean="0">
                  <a:latin typeface="Times New Roman"/>
                  <a:cs typeface="Times New Roman"/>
                </a:rPr>
                <a:t>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7138" name="Straight Arrow Connector 44"/>
            <p:cNvCxnSpPr>
              <a:cxnSpLocks noChangeShapeType="1"/>
              <a:endCxn id="87042" idx="4"/>
            </p:cNvCxnSpPr>
            <p:nvPr/>
          </p:nvCxnSpPr>
          <p:spPr bwMode="auto">
            <a:xfrm flipV="1">
              <a:off x="2871" y="2884"/>
              <a:ext cx="8" cy="209"/>
            </a:xfrm>
            <a:prstGeom prst="straightConnector1">
              <a:avLst/>
            </a:prstGeom>
            <a:noFill/>
            <a:ln w="57150" algn="ctr">
              <a:solidFill>
                <a:srgbClr val="6699FF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87123" name="Group 92"/>
          <p:cNvGrpSpPr>
            <a:grpSpLocks/>
          </p:cNvGrpSpPr>
          <p:nvPr/>
        </p:nvGrpSpPr>
        <p:grpSpPr bwMode="auto">
          <a:xfrm>
            <a:off x="3336925" y="2882900"/>
            <a:ext cx="663575" cy="528638"/>
            <a:chOff x="2102" y="1810"/>
            <a:chExt cx="418" cy="333"/>
          </a:xfrm>
        </p:grpSpPr>
        <p:cxnSp>
          <p:nvCxnSpPr>
            <p:cNvPr id="87135" name="Straight Arrow Connector 44"/>
            <p:cNvCxnSpPr>
              <a:cxnSpLocks noChangeShapeType="1"/>
            </p:cNvCxnSpPr>
            <p:nvPr/>
          </p:nvCxnSpPr>
          <p:spPr bwMode="auto">
            <a:xfrm>
              <a:off x="2254" y="1810"/>
              <a:ext cx="257" cy="6"/>
            </a:xfrm>
            <a:prstGeom prst="straightConnector1">
              <a:avLst/>
            </a:prstGeom>
            <a:noFill/>
            <a:ln w="57150" algn="ctr">
              <a:solidFill>
                <a:srgbClr val="6699FF"/>
              </a:solidFill>
              <a:round/>
              <a:headEnd/>
              <a:tailEnd type="arrow" w="med" len="med"/>
            </a:ln>
          </p:spPr>
        </p:cxnSp>
        <p:sp>
          <p:nvSpPr>
            <p:cNvPr id="87136" name="Rectangle 94"/>
            <p:cNvSpPr>
              <a:spLocks noChangeArrowheads="1"/>
            </p:cNvSpPr>
            <p:nvPr/>
          </p:nvSpPr>
          <p:spPr bwMode="auto">
            <a:xfrm>
              <a:off x="2102" y="1923"/>
              <a:ext cx="41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latin typeface="Times New Roman"/>
                  <a:cs typeface="Times New Roman"/>
                </a:rPr>
                <a:t>α</a:t>
              </a:r>
              <a:r>
                <a:rPr lang="en-US" sz="2000" baseline="-25000" dirty="0">
                  <a:latin typeface="Times New Roman"/>
                  <a:cs typeface="Times New Roman"/>
                </a:rPr>
                <a:t>2</a:t>
              </a:r>
              <a:r>
                <a:rPr lang="en-US" sz="2000" dirty="0" smtClean="0">
                  <a:latin typeface="Times New Roman"/>
                  <a:cs typeface="Times New Roman"/>
                </a:rPr>
                <a:t>(</a:t>
              </a:r>
              <a:r>
                <a:rPr lang="en-US" sz="2000" dirty="0" smtClean="0">
                  <a:latin typeface="Rockwell"/>
                  <a:cs typeface="Rockwell"/>
                </a:rPr>
                <a:t>v</a:t>
              </a:r>
              <a:r>
                <a:rPr lang="en-US" sz="2000" dirty="0" smtClean="0">
                  <a:latin typeface="Times New Roman"/>
                  <a:cs typeface="Times New Roman"/>
                </a:rPr>
                <a:t>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7124" name="Group 95"/>
          <p:cNvGrpSpPr>
            <a:grpSpLocks/>
          </p:cNvGrpSpPr>
          <p:nvPr/>
        </p:nvGrpSpPr>
        <p:grpSpPr bwMode="auto">
          <a:xfrm>
            <a:off x="5162550" y="2892425"/>
            <a:ext cx="769938" cy="519113"/>
            <a:chOff x="3252" y="1816"/>
            <a:chExt cx="485" cy="327"/>
          </a:xfrm>
        </p:grpSpPr>
        <p:cxnSp>
          <p:nvCxnSpPr>
            <p:cNvPr id="87133" name="Straight Arrow Connector 44"/>
            <p:cNvCxnSpPr>
              <a:cxnSpLocks noChangeShapeType="1"/>
              <a:endCxn id="87042" idx="6"/>
            </p:cNvCxnSpPr>
            <p:nvPr/>
          </p:nvCxnSpPr>
          <p:spPr bwMode="auto">
            <a:xfrm flipH="1" flipV="1">
              <a:off x="3252" y="1816"/>
              <a:ext cx="252" cy="8"/>
            </a:xfrm>
            <a:prstGeom prst="straightConnector1">
              <a:avLst/>
            </a:prstGeom>
            <a:noFill/>
            <a:ln w="57150" algn="ctr">
              <a:solidFill>
                <a:srgbClr val="6699FF"/>
              </a:solidFill>
              <a:round/>
              <a:headEnd/>
              <a:tailEnd type="arrow" w="med" len="med"/>
            </a:ln>
          </p:spPr>
        </p:cxnSp>
        <p:sp>
          <p:nvSpPr>
            <p:cNvPr id="87134" name="Rectangle 97"/>
            <p:cNvSpPr>
              <a:spLocks noChangeArrowheads="1"/>
            </p:cNvSpPr>
            <p:nvPr/>
          </p:nvSpPr>
          <p:spPr bwMode="auto">
            <a:xfrm flipH="1">
              <a:off x="3339" y="1923"/>
              <a:ext cx="39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sym typeface="Symbol" pitchFamily="18" charset="2"/>
                </a:rPr>
                <a:t></a:t>
              </a:r>
              <a:r>
                <a:rPr lang="en-US" sz="2000" baseline="-25000" dirty="0"/>
                <a:t>2</a:t>
              </a:r>
              <a:r>
                <a:rPr lang="en-US" sz="2000" dirty="0"/>
                <a:t>(</a:t>
              </a:r>
              <a:r>
                <a:rPr lang="en-US" sz="2000" dirty="0">
                  <a:latin typeface="Rockwell"/>
                  <a:cs typeface="Rockwell"/>
                </a:rPr>
                <a:t>v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08645" name="Rectangle 101"/>
          <p:cNvSpPr>
            <a:spLocks noChangeArrowheads="1"/>
          </p:cNvSpPr>
          <p:nvPr/>
        </p:nvSpPr>
        <p:spPr bwMode="auto">
          <a:xfrm>
            <a:off x="6553200" y="1828800"/>
            <a:ext cx="2144177" cy="348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“belief that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</a:t>
            </a:r>
            <a:r>
              <a:rPr lang="en-US" sz="2000" dirty="0">
                <a:latin typeface="Rockwell"/>
                <a:cs typeface="Rockwell"/>
              </a:rPr>
              <a:t>v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87129" name="Isosceles Triangle 70"/>
          <p:cNvSpPr>
            <a:spLocks noChangeArrowheads="1"/>
          </p:cNvSpPr>
          <p:nvPr/>
        </p:nvSpPr>
        <p:spPr bwMode="auto">
          <a:xfrm>
            <a:off x="4251325" y="1697038"/>
            <a:ext cx="658813" cy="509587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sp>
        <p:nvSpPr>
          <p:cNvPr id="87130" name="Rectangle 102"/>
          <p:cNvSpPr>
            <a:spLocks noChangeArrowheads="1"/>
          </p:cNvSpPr>
          <p:nvPr/>
        </p:nvSpPr>
        <p:spPr bwMode="auto">
          <a:xfrm>
            <a:off x="6500813" y="2714625"/>
            <a:ext cx="2148142" cy="348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“belief that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</a:t>
            </a:r>
            <a:r>
              <a:rPr lang="en-US" sz="2000" dirty="0">
                <a:latin typeface="Rockwell"/>
                <a:cs typeface="Rockwell"/>
              </a:rPr>
              <a:t>n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87131" name="Rectangle 87"/>
          <p:cNvSpPr>
            <a:spLocks noChangeArrowheads="1"/>
          </p:cNvSpPr>
          <p:nvPr/>
        </p:nvSpPr>
        <p:spPr bwMode="auto">
          <a:xfrm>
            <a:off x="0" y="915988"/>
            <a:ext cx="3305175" cy="4610100"/>
          </a:xfrm>
          <a:prstGeom prst="rect">
            <a:avLst/>
          </a:prstGeom>
          <a:solidFill>
            <a:srgbClr val="FFFFFF"/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Content Placeholder 172"/>
          <p:cNvSpPr>
            <a:spLocks/>
          </p:cNvSpPr>
          <p:nvPr/>
        </p:nvSpPr>
        <p:spPr bwMode="auto">
          <a:xfrm>
            <a:off x="457200" y="5653088"/>
            <a:ext cx="82296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>
                <a:cs typeface="Times New Roman" pitchFamily="18" charset="0"/>
              </a:rPr>
              <a:t>total weight of </a:t>
            </a:r>
            <a:r>
              <a:rPr lang="en-US" sz="2700" i="1">
                <a:solidFill>
                  <a:schemeClr val="accent2"/>
                </a:solidFill>
                <a:cs typeface="Times New Roman" pitchFamily="18" charset="0"/>
              </a:rPr>
              <a:t>all</a:t>
            </a:r>
            <a:r>
              <a:rPr lang="en-US" sz="2700">
                <a:solidFill>
                  <a:schemeClr val="accent2"/>
                </a:solidFill>
                <a:cs typeface="Times New Roman" pitchFamily="18" charset="0"/>
              </a:rPr>
              <a:t> paths through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>
                <a:cs typeface="Times New Roman" pitchFamily="18" charset="0"/>
              </a:rPr>
              <a:t>	=</a:t>
            </a:r>
            <a:r>
              <a:rPr lang="en-US" sz="2700">
                <a:solidFill>
                  <a:schemeClr val="accent2"/>
                </a:solidFill>
                <a:cs typeface="Times New Roman" pitchFamily="18" charset="0"/>
              </a:rPr>
              <a:t>          </a:t>
            </a:r>
            <a:r>
              <a:rPr lang="en-US" sz="2700">
                <a:cs typeface="Times New Roman" pitchFamily="18" charset="0"/>
                <a:sym typeface="Symbol" pitchFamily="18" charset="2"/>
              </a:rPr>
              <a:t>           </a:t>
            </a:r>
            <a:endParaRPr lang="en-US" sz="2700">
              <a:cs typeface="Times New Roman" pitchFamily="18" charset="0"/>
            </a:endParaRPr>
          </a:p>
        </p:txBody>
      </p:sp>
      <p:sp>
        <p:nvSpPr>
          <p:cNvPr id="70738" name="Isosceles Triangle 73"/>
          <p:cNvSpPr>
            <a:spLocks noChangeArrowheads="1"/>
          </p:cNvSpPr>
          <p:nvPr/>
        </p:nvSpPr>
        <p:spPr bwMode="auto">
          <a:xfrm>
            <a:off x="5334000" y="55626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v</a:t>
            </a:r>
          </a:p>
        </p:txBody>
      </p:sp>
      <p:grpSp>
        <p:nvGrpSpPr>
          <p:cNvPr id="70760" name="Group 104"/>
          <p:cNvGrpSpPr>
            <a:grpSpLocks/>
          </p:cNvGrpSpPr>
          <p:nvPr/>
        </p:nvGrpSpPr>
        <p:grpSpPr bwMode="auto">
          <a:xfrm>
            <a:off x="1219200" y="6096000"/>
            <a:ext cx="2308225" cy="349250"/>
            <a:chOff x="768" y="3840"/>
            <a:chExt cx="1454" cy="220"/>
          </a:xfrm>
        </p:grpSpPr>
        <p:sp>
          <p:nvSpPr>
            <p:cNvPr id="87152" name="Rectangle 97"/>
            <p:cNvSpPr>
              <a:spLocks noChangeArrowheads="1"/>
            </p:cNvSpPr>
            <p:nvPr/>
          </p:nvSpPr>
          <p:spPr bwMode="auto">
            <a:xfrm>
              <a:off x="768" y="3840"/>
              <a:ext cx="41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latin typeface="Times New Roman"/>
                  <a:cs typeface="Times New Roman"/>
                </a:rPr>
                <a:t>α</a:t>
              </a:r>
              <a:r>
                <a:rPr lang="en-US" sz="2000" baseline="-25000" dirty="0">
                  <a:latin typeface="Times New Roman"/>
                  <a:cs typeface="Times New Roman"/>
                </a:rPr>
                <a:t>2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2000" dirty="0">
                  <a:latin typeface="Rockwell"/>
                  <a:cs typeface="Rockwell"/>
                </a:rPr>
                <a:t>v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87153" name="Rectangle 98"/>
            <p:cNvSpPr>
              <a:spLocks noChangeArrowheads="1"/>
            </p:cNvSpPr>
            <p:nvPr/>
          </p:nvSpPr>
          <p:spPr bwMode="auto">
            <a:xfrm>
              <a:off x="1248" y="3840"/>
              <a:ext cx="502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err="1">
                  <a:latin typeface="Times New Roman"/>
                  <a:cs typeface="Times New Roman"/>
                </a:rPr>
                <a:t>ψ</a:t>
              </a:r>
              <a:r>
                <a:rPr lang="en-US" sz="2000" baseline="-25000" dirty="0">
                  <a:latin typeface="Times New Roman"/>
                  <a:cs typeface="Times New Roman"/>
                </a:rPr>
                <a:t>{2}</a:t>
              </a:r>
              <a:r>
                <a:rPr lang="en-US" sz="2000" dirty="0" smtClean="0">
                  <a:latin typeface="Times New Roman"/>
                  <a:cs typeface="Times New Roman"/>
                </a:rPr>
                <a:t>(</a:t>
              </a:r>
              <a:r>
                <a:rPr lang="en-US" sz="1800" dirty="0" smtClean="0">
                  <a:latin typeface="Rockwell"/>
                  <a:cs typeface="Rockwell"/>
                </a:rPr>
                <a:t>v</a:t>
              </a:r>
              <a:r>
                <a:rPr lang="en-US" sz="2000" dirty="0" smtClean="0">
                  <a:latin typeface="Times New Roman"/>
                  <a:cs typeface="Times New Roman"/>
                </a:rPr>
                <a:t>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87154" name="Rectangle 99"/>
            <p:cNvSpPr>
              <a:spLocks noChangeArrowheads="1"/>
            </p:cNvSpPr>
            <p:nvPr/>
          </p:nvSpPr>
          <p:spPr bwMode="auto">
            <a:xfrm flipH="1">
              <a:off x="1824" y="3840"/>
              <a:ext cx="39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sym typeface="Symbol" pitchFamily="18" charset="2"/>
                </a:rPr>
                <a:t></a:t>
              </a:r>
              <a:r>
                <a:rPr lang="en-US" sz="2000" baseline="-25000" dirty="0"/>
                <a:t>2</a:t>
              </a:r>
              <a:r>
                <a:rPr lang="en-US" sz="2000" dirty="0"/>
                <a:t>(</a:t>
              </a:r>
              <a:r>
                <a:rPr lang="en-US" sz="2000" dirty="0">
                  <a:latin typeface="Rockwell"/>
                  <a:cs typeface="Rockwell"/>
                </a:rPr>
                <a:t>v</a:t>
              </a:r>
              <a:r>
                <a:rPr lang="en-US" sz="2000" dirty="0"/>
                <a:t>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Oval 164"/>
          <p:cNvSpPr>
            <a:spLocks noChangeArrowheads="1"/>
          </p:cNvSpPr>
          <p:nvPr/>
        </p:nvSpPr>
        <p:spPr bwMode="auto">
          <a:xfrm>
            <a:off x="3992563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66FF"/>
            </a:solidFill>
            <a:round/>
            <a:headEnd/>
            <a:tailEnd/>
          </a:ln>
        </p:spPr>
        <p:txBody>
          <a:bodyPr wrap="none" lIns="0" tIns="0" rIns="0" bIns="3200400"/>
          <a:lstStyle/>
          <a:p>
            <a:pPr algn="ctr"/>
            <a:r>
              <a:rPr lang="en-US" sz="1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305550" y="12001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>
            <a:stCxn id="73" idx="5"/>
            <a:endCxn id="93" idx="1"/>
          </p:cNvCxnSpPr>
          <p:nvPr/>
        </p:nvCxnSpPr>
        <p:spPr>
          <a:xfrm flipV="1">
            <a:off x="4735513" y="2874963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81163" y="1187450"/>
            <a:ext cx="1155700" cy="33639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32004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Straight Connector 96"/>
          <p:cNvCxnSpPr>
            <a:stCxn id="95" idx="5"/>
            <a:endCxn id="67" idx="1"/>
          </p:cNvCxnSpPr>
          <p:nvPr/>
        </p:nvCxnSpPr>
        <p:spPr>
          <a:xfrm flipV="1">
            <a:off x="592138" y="1943100"/>
            <a:ext cx="152400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071" name="Straight Connector 96"/>
          <p:cNvCxnSpPr>
            <a:cxnSpLocks noChangeShapeType="1"/>
          </p:cNvCxnSpPr>
          <p:nvPr/>
        </p:nvCxnSpPr>
        <p:spPr bwMode="auto">
          <a:xfrm flipV="1">
            <a:off x="606425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stCxn id="67" idx="5"/>
            <a:endCxn id="88088" idx="1"/>
          </p:cNvCxnSpPr>
          <p:nvPr/>
        </p:nvCxnSpPr>
        <p:spPr>
          <a:xfrm>
            <a:off x="2444750" y="1943100"/>
            <a:ext cx="1933575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3" idx="5"/>
            <a:endCxn id="96" idx="1"/>
          </p:cNvCxnSpPr>
          <p:nvPr/>
        </p:nvCxnSpPr>
        <p:spPr>
          <a:xfrm>
            <a:off x="7045325" y="2874963"/>
            <a:ext cx="1506538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8088" idx="5"/>
            <a:endCxn id="93" idx="1"/>
          </p:cNvCxnSpPr>
          <p:nvPr/>
        </p:nvCxnSpPr>
        <p:spPr>
          <a:xfrm flipV="1">
            <a:off x="4764088" y="2874963"/>
            <a:ext cx="1952625" cy="9874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075" name="Straight Connector 101"/>
          <p:cNvCxnSpPr>
            <a:cxnSpLocks noChangeShapeType="1"/>
          </p:cNvCxnSpPr>
          <p:nvPr/>
        </p:nvCxnSpPr>
        <p:spPr bwMode="auto">
          <a:xfrm>
            <a:off x="2473325" y="1943100"/>
            <a:ext cx="1905000" cy="19192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8076" name="Straight Connector 109"/>
          <p:cNvCxnSpPr>
            <a:cxnSpLocks noChangeShapeType="1"/>
          </p:cNvCxnSpPr>
          <p:nvPr/>
        </p:nvCxnSpPr>
        <p:spPr bwMode="auto">
          <a:xfrm>
            <a:off x="7073900" y="2874963"/>
            <a:ext cx="1477963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8077" name="Straight Connector 118"/>
          <p:cNvCxnSpPr>
            <a:cxnSpLocks noChangeShapeType="1"/>
          </p:cNvCxnSpPr>
          <p:nvPr/>
        </p:nvCxnSpPr>
        <p:spPr bwMode="auto">
          <a:xfrm flipV="1">
            <a:off x="4764088" y="2874963"/>
            <a:ext cx="1924050" cy="9874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4" name="Straight Connector 103"/>
          <p:cNvCxnSpPr>
            <a:stCxn id="68" idx="5"/>
            <a:endCxn id="73" idx="1"/>
          </p:cNvCxnSpPr>
          <p:nvPr/>
        </p:nvCxnSpPr>
        <p:spPr>
          <a:xfrm>
            <a:off x="2435225" y="2874963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Forward-Backward Algorithm: Finds Marginals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8E1A3C-6935-4FCF-A372-60E8926A02E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951038" y="1687513"/>
            <a:ext cx="658812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941513" y="26193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1941513" y="3597275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251325" y="1697038"/>
            <a:ext cx="658813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4241800" y="2628900"/>
            <a:ext cx="657225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88088" name="Isosceles Triangle 73"/>
          <p:cNvSpPr>
            <a:spLocks noChangeArrowheads="1"/>
          </p:cNvSpPr>
          <p:nvPr/>
        </p:nvSpPr>
        <p:spPr bwMode="auto">
          <a:xfrm>
            <a:off x="4241800" y="36068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6562725" y="1687513"/>
            <a:ext cx="657225" cy="509587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3" name="Isosceles Triangle 92"/>
          <p:cNvSpPr/>
          <p:nvPr/>
        </p:nvSpPr>
        <p:spPr>
          <a:xfrm>
            <a:off x="6551613" y="26193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94" name="Isosceles Triangle 93"/>
          <p:cNvSpPr/>
          <p:nvPr/>
        </p:nvSpPr>
        <p:spPr>
          <a:xfrm>
            <a:off x="6551613" y="3597275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Rockwell"/>
                <a:cs typeface="Rockwell"/>
              </a:rPr>
              <a:t>a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98425" y="2628900"/>
            <a:ext cx="658813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START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8386763" y="2628900"/>
            <a:ext cx="658812" cy="509588"/>
          </a:xfrm>
          <a:prstGeom prst="triangle">
            <a:avLst/>
          </a:prstGeom>
          <a:solidFill>
            <a:schemeClr val="accent6"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Rockwell"/>
                <a:cs typeface="Rockwell"/>
              </a:rPr>
              <a:t>END</a:t>
            </a:r>
          </a:p>
        </p:txBody>
      </p:sp>
      <p:cxnSp>
        <p:nvCxnSpPr>
          <p:cNvPr id="88094" name="Straight Connector 97"/>
          <p:cNvCxnSpPr>
            <a:cxnSpLocks noChangeShapeType="1"/>
          </p:cNvCxnSpPr>
          <p:nvPr/>
        </p:nvCxnSpPr>
        <p:spPr bwMode="auto">
          <a:xfrm flipV="1">
            <a:off x="630238" y="2874963"/>
            <a:ext cx="151447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8095" name="Straight Connector 98"/>
          <p:cNvCxnSpPr>
            <a:cxnSpLocks noChangeShapeType="1"/>
          </p:cNvCxnSpPr>
          <p:nvPr/>
        </p:nvCxnSpPr>
        <p:spPr bwMode="auto">
          <a:xfrm>
            <a:off x="630238" y="2884488"/>
            <a:ext cx="1514475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stCxn id="67" idx="5"/>
            <a:endCxn id="71" idx="1"/>
          </p:cNvCxnSpPr>
          <p:nvPr/>
        </p:nvCxnSpPr>
        <p:spPr>
          <a:xfrm>
            <a:off x="2444750" y="1943100"/>
            <a:ext cx="1971675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7" idx="5"/>
            <a:endCxn id="73" idx="1"/>
          </p:cNvCxnSpPr>
          <p:nvPr/>
        </p:nvCxnSpPr>
        <p:spPr>
          <a:xfrm>
            <a:off x="2444750" y="1943100"/>
            <a:ext cx="1962150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5"/>
            <a:endCxn id="71" idx="1"/>
          </p:cNvCxnSpPr>
          <p:nvPr/>
        </p:nvCxnSpPr>
        <p:spPr>
          <a:xfrm flipV="1">
            <a:off x="2435225" y="1952625"/>
            <a:ext cx="1981200" cy="9207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099" name="Straight Connector 104"/>
          <p:cNvCxnSpPr>
            <a:cxnSpLocks noChangeShapeType="1"/>
          </p:cNvCxnSpPr>
          <p:nvPr/>
        </p:nvCxnSpPr>
        <p:spPr bwMode="auto">
          <a:xfrm>
            <a:off x="2473325" y="2874963"/>
            <a:ext cx="1943100" cy="9874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6" name="Straight Connector 105"/>
          <p:cNvCxnSpPr>
            <a:stCxn id="70" idx="5"/>
            <a:endCxn id="71" idx="1"/>
          </p:cNvCxnSpPr>
          <p:nvPr/>
        </p:nvCxnSpPr>
        <p:spPr>
          <a:xfrm flipV="1">
            <a:off x="2444750" y="1952625"/>
            <a:ext cx="1981200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5"/>
            <a:endCxn id="73" idx="1"/>
          </p:cNvCxnSpPr>
          <p:nvPr/>
        </p:nvCxnSpPr>
        <p:spPr>
          <a:xfrm flipV="1">
            <a:off x="2435225" y="2884488"/>
            <a:ext cx="1971675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102" name="Straight Connector 107"/>
          <p:cNvCxnSpPr>
            <a:cxnSpLocks noChangeShapeType="1"/>
          </p:cNvCxnSpPr>
          <p:nvPr/>
        </p:nvCxnSpPr>
        <p:spPr bwMode="auto">
          <a:xfrm>
            <a:off x="2459038" y="3852863"/>
            <a:ext cx="1943100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8103" name="Straight Connector 108"/>
          <p:cNvCxnSpPr>
            <a:cxnSpLocks noChangeShapeType="1"/>
            <a:stCxn id="76" idx="5"/>
            <a:endCxn id="96" idx="1"/>
          </p:cNvCxnSpPr>
          <p:nvPr/>
        </p:nvCxnSpPr>
        <p:spPr bwMode="auto">
          <a:xfrm>
            <a:off x="7056438" y="1943100"/>
            <a:ext cx="1495425" cy="9413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88104" name="Straight Connector 110"/>
          <p:cNvCxnSpPr>
            <a:cxnSpLocks noChangeShapeType="1"/>
            <a:stCxn id="94" idx="5"/>
            <a:endCxn id="96" idx="1"/>
          </p:cNvCxnSpPr>
          <p:nvPr/>
        </p:nvCxnSpPr>
        <p:spPr bwMode="auto">
          <a:xfrm flipV="1">
            <a:off x="7045325" y="2884488"/>
            <a:ext cx="1506538" cy="9683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stCxn id="71" idx="5"/>
            <a:endCxn id="76" idx="1"/>
          </p:cNvCxnSpPr>
          <p:nvPr/>
        </p:nvCxnSpPr>
        <p:spPr>
          <a:xfrm flipV="1">
            <a:off x="4745038" y="1943100"/>
            <a:ext cx="1981200" cy="952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5"/>
            <a:endCxn id="93" idx="1"/>
          </p:cNvCxnSpPr>
          <p:nvPr/>
        </p:nvCxnSpPr>
        <p:spPr>
          <a:xfrm>
            <a:off x="4745038" y="1952625"/>
            <a:ext cx="1971675" cy="92233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3" idx="5"/>
            <a:endCxn id="76" idx="1"/>
          </p:cNvCxnSpPr>
          <p:nvPr/>
        </p:nvCxnSpPr>
        <p:spPr>
          <a:xfrm flipV="1">
            <a:off x="4735513" y="1943100"/>
            <a:ext cx="1992312" cy="9413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5"/>
            <a:endCxn id="94" idx="1"/>
          </p:cNvCxnSpPr>
          <p:nvPr/>
        </p:nvCxnSpPr>
        <p:spPr>
          <a:xfrm>
            <a:off x="4735513" y="2884488"/>
            <a:ext cx="1981200" cy="96837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8088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111" name="Straight Connector 122"/>
          <p:cNvCxnSpPr>
            <a:cxnSpLocks noChangeShapeType="1"/>
            <a:stCxn id="88088" idx="5"/>
            <a:endCxn id="94" idx="1"/>
          </p:cNvCxnSpPr>
          <p:nvPr/>
        </p:nvCxnSpPr>
        <p:spPr bwMode="auto">
          <a:xfrm flipV="1">
            <a:off x="4764088" y="3852863"/>
            <a:ext cx="1952625" cy="95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grpSp>
        <p:nvGrpSpPr>
          <p:cNvPr id="88112" name="Group 49"/>
          <p:cNvGrpSpPr>
            <a:grpSpLocks/>
          </p:cNvGrpSpPr>
          <p:nvPr/>
        </p:nvGrpSpPr>
        <p:grpSpPr bwMode="auto">
          <a:xfrm>
            <a:off x="1895475" y="5162550"/>
            <a:ext cx="5538788" cy="363538"/>
            <a:chOff x="1194" y="2874"/>
            <a:chExt cx="3489" cy="229"/>
          </a:xfrm>
        </p:grpSpPr>
        <p:sp>
          <p:nvSpPr>
            <p:cNvPr id="88184" name="TextBox 53"/>
            <p:cNvSpPr txBox="1">
              <a:spLocks noChangeArrowheads="1"/>
            </p:cNvSpPr>
            <p:nvPr/>
          </p:nvSpPr>
          <p:spPr bwMode="auto">
            <a:xfrm>
              <a:off x="1194" y="2874"/>
              <a:ext cx="49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find</a:t>
              </a:r>
            </a:p>
          </p:txBody>
        </p:sp>
        <p:sp>
          <p:nvSpPr>
            <p:cNvPr id="88185" name="TextBox 54"/>
            <p:cNvSpPr txBox="1">
              <a:spLocks noChangeArrowheads="1"/>
            </p:cNvSpPr>
            <p:nvPr/>
          </p:nvSpPr>
          <p:spPr bwMode="auto">
            <a:xfrm>
              <a:off x="2454" y="2874"/>
              <a:ext cx="8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preferred</a:t>
              </a:r>
            </a:p>
          </p:txBody>
        </p:sp>
        <p:sp>
          <p:nvSpPr>
            <p:cNvPr id="88186" name="TextBox 55"/>
            <p:cNvSpPr txBox="1">
              <a:spLocks noChangeArrowheads="1"/>
            </p:cNvSpPr>
            <p:nvPr/>
          </p:nvSpPr>
          <p:spPr bwMode="auto">
            <a:xfrm>
              <a:off x="4015" y="2874"/>
              <a:ext cx="6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Rockwell"/>
                  <a:ea typeface="Rockwell"/>
                  <a:cs typeface="Rockwell"/>
                </a:rPr>
                <a:t>tags</a:t>
              </a:r>
            </a:p>
          </p:txBody>
        </p:sp>
      </p:grpSp>
      <p:cxnSp>
        <p:nvCxnSpPr>
          <p:cNvPr id="69" name="Straight Connector 68"/>
          <p:cNvCxnSpPr>
            <a:stCxn id="72" idx="0"/>
            <a:endCxn id="164" idx="4"/>
          </p:cNvCxnSpPr>
          <p:nvPr/>
        </p:nvCxnSpPr>
        <p:spPr>
          <a:xfrm flipV="1">
            <a:off x="2254250" y="45450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7" idx="0"/>
          </p:cNvCxnSpPr>
          <p:nvPr/>
        </p:nvCxnSpPr>
        <p:spPr>
          <a:xfrm flipV="1">
            <a:off x="4557713" y="4557713"/>
            <a:ext cx="6350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V="1">
            <a:off x="6878638" y="4545013"/>
            <a:ext cx="4762" cy="35242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120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17"/>
          <p:cNvCxnSpPr>
            <a:stCxn id="88088" idx="5"/>
            <a:endCxn id="76" idx="1"/>
          </p:cNvCxnSpPr>
          <p:nvPr/>
        </p:nvCxnSpPr>
        <p:spPr>
          <a:xfrm flipV="1">
            <a:off x="4764088" y="1943100"/>
            <a:ext cx="1963737" cy="1919288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129" name="Straight Connector 117"/>
          <p:cNvCxnSpPr>
            <a:cxnSpLocks noChangeShapeType="1"/>
          </p:cNvCxnSpPr>
          <p:nvPr/>
        </p:nvCxnSpPr>
        <p:spPr bwMode="auto">
          <a:xfrm flipV="1">
            <a:off x="4764088" y="1943100"/>
            <a:ext cx="1963737" cy="19192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9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136" name="Rectangle 47"/>
          <p:cNvSpPr>
            <a:spLocks noChangeArrowheads="1"/>
          </p:cNvSpPr>
          <p:nvPr/>
        </p:nvSpPr>
        <p:spPr bwMode="auto">
          <a:xfrm flipH="1">
            <a:off x="7889875" y="2743200"/>
            <a:ext cx="265113" cy="265113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5616575" y="2738438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113"/>
          <p:cNvCxnSpPr>
            <a:stCxn id="71" idx="5"/>
            <a:endCxn id="94" idx="1"/>
          </p:cNvCxnSpPr>
          <p:nvPr/>
        </p:nvCxnSpPr>
        <p:spPr>
          <a:xfrm>
            <a:off x="4745038" y="1952625"/>
            <a:ext cx="1971675" cy="189865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47"/>
          <p:cNvSpPr/>
          <p:nvPr/>
        </p:nvSpPr>
        <p:spPr>
          <a:xfrm>
            <a:off x="3305175" y="2735263"/>
            <a:ext cx="265113" cy="265112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993775" y="2724150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504" name="Rectangle 78"/>
          <p:cNvSpPr/>
          <p:nvPr/>
        </p:nvSpPr>
        <p:spPr>
          <a:xfrm>
            <a:off x="6745288" y="49117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505" name="Rectangle 76"/>
          <p:cNvSpPr/>
          <p:nvPr/>
        </p:nvSpPr>
        <p:spPr>
          <a:xfrm>
            <a:off x="4424363" y="4924425"/>
            <a:ext cx="265112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506" name="Rectangle 71"/>
          <p:cNvSpPr/>
          <p:nvPr/>
        </p:nvSpPr>
        <p:spPr>
          <a:xfrm>
            <a:off x="2120900" y="4911725"/>
            <a:ext cx="265113" cy="26511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1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147" name="Rectangle 88"/>
          <p:cNvSpPr>
            <a:spLocks noChangeArrowheads="1"/>
          </p:cNvSpPr>
          <p:nvPr/>
        </p:nvSpPr>
        <p:spPr bwMode="auto">
          <a:xfrm>
            <a:off x="5881688" y="996950"/>
            <a:ext cx="3262312" cy="4529138"/>
          </a:xfrm>
          <a:prstGeom prst="rect">
            <a:avLst/>
          </a:prstGeom>
          <a:solidFill>
            <a:srgbClr val="FFFFFF"/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</a:pPr>
            <a:endParaRPr lang="en-US" sz="2000"/>
          </a:p>
        </p:txBody>
      </p:sp>
      <p:sp>
        <p:nvSpPr>
          <p:cNvPr id="88148" name="Rectangle 89"/>
          <p:cNvSpPr>
            <a:spLocks noChangeArrowheads="1"/>
          </p:cNvSpPr>
          <p:nvPr/>
        </p:nvSpPr>
        <p:spPr bwMode="auto">
          <a:xfrm>
            <a:off x="4937125" y="4494213"/>
            <a:ext cx="796925" cy="348813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Times New Roman"/>
                <a:cs typeface="Times New Roman"/>
              </a:rPr>
              <a:t>ψ</a:t>
            </a:r>
            <a:r>
              <a:rPr lang="en-US" sz="2000" baseline="-25000" dirty="0">
                <a:latin typeface="Times New Roman"/>
                <a:cs typeface="Times New Roman"/>
              </a:rPr>
              <a:t>{2}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1800" dirty="0" smtClean="0">
                <a:latin typeface="Rockwell"/>
                <a:cs typeface="Rockwell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8149" name="Straight Arrow Connector 44"/>
          <p:cNvCxnSpPr>
            <a:cxnSpLocks noChangeShapeType="1"/>
            <a:endCxn id="88066" idx="4"/>
          </p:cNvCxnSpPr>
          <p:nvPr/>
        </p:nvCxnSpPr>
        <p:spPr bwMode="auto">
          <a:xfrm flipV="1">
            <a:off x="4557713" y="4578350"/>
            <a:ext cx="12700" cy="331788"/>
          </a:xfrm>
          <a:prstGeom prst="straightConnector1">
            <a:avLst/>
          </a:prstGeom>
          <a:noFill/>
          <a:ln w="57150" algn="ctr">
            <a:solidFill>
              <a:srgbClr val="84AA33"/>
            </a:solidFill>
            <a:round/>
            <a:headEnd/>
            <a:tailEnd type="arrow" w="med" len="med"/>
          </a:ln>
        </p:spPr>
      </p:cxnSp>
      <p:cxnSp>
        <p:nvCxnSpPr>
          <p:cNvPr id="88150" name="Straight Arrow Connector 44"/>
          <p:cNvCxnSpPr>
            <a:cxnSpLocks noChangeShapeType="1"/>
            <a:endCxn id="88066" idx="2"/>
          </p:cNvCxnSpPr>
          <p:nvPr/>
        </p:nvCxnSpPr>
        <p:spPr bwMode="auto">
          <a:xfrm>
            <a:off x="3570288" y="2873375"/>
            <a:ext cx="407987" cy="9525"/>
          </a:xfrm>
          <a:prstGeom prst="straightConnector1">
            <a:avLst/>
          </a:prstGeom>
          <a:noFill/>
          <a:ln w="57150" algn="ctr">
            <a:solidFill>
              <a:srgbClr val="84AA33"/>
            </a:solidFill>
            <a:round/>
            <a:headEnd/>
            <a:tailEnd type="arrow" w="med" len="med"/>
          </a:ln>
        </p:spPr>
      </p:cxnSp>
      <p:sp>
        <p:nvSpPr>
          <p:cNvPr id="88151" name="Rectangle 92"/>
          <p:cNvSpPr>
            <a:spLocks noChangeArrowheads="1"/>
          </p:cNvSpPr>
          <p:nvPr/>
        </p:nvSpPr>
        <p:spPr bwMode="auto">
          <a:xfrm>
            <a:off x="3328988" y="3052763"/>
            <a:ext cx="663575" cy="348813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l-GR" sz="2000" dirty="0" smtClean="0">
                <a:latin typeface="Times New Roman"/>
                <a:cs typeface="Times New Roman"/>
              </a:rPr>
              <a:t>α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Rockwell"/>
                <a:cs typeface="Rockwell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8152" name="Straight Arrow Connector 44"/>
          <p:cNvCxnSpPr>
            <a:cxnSpLocks noChangeShapeType="1"/>
            <a:endCxn id="88066" idx="6"/>
          </p:cNvCxnSpPr>
          <p:nvPr/>
        </p:nvCxnSpPr>
        <p:spPr bwMode="auto">
          <a:xfrm flipH="1" flipV="1">
            <a:off x="5162550" y="2882900"/>
            <a:ext cx="400050" cy="12700"/>
          </a:xfrm>
          <a:prstGeom prst="straightConnector1">
            <a:avLst/>
          </a:prstGeom>
          <a:noFill/>
          <a:ln w="57150" algn="ctr">
            <a:solidFill>
              <a:srgbClr val="84AA33"/>
            </a:solidFill>
            <a:round/>
            <a:headEnd/>
            <a:tailEnd type="arrow" w="med" len="med"/>
          </a:ln>
        </p:spPr>
      </p:cxnSp>
      <p:sp>
        <p:nvSpPr>
          <p:cNvPr id="88153" name="Rectangle 94"/>
          <p:cNvSpPr>
            <a:spLocks noChangeArrowheads="1"/>
          </p:cNvSpPr>
          <p:nvPr/>
        </p:nvSpPr>
        <p:spPr bwMode="auto">
          <a:xfrm flipH="1">
            <a:off x="5300663" y="3052763"/>
            <a:ext cx="631825" cy="348813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l-GR" sz="2000" dirty="0">
                <a:sym typeface="Symbol" pitchFamily="18" charset="2"/>
              </a:rPr>
              <a:t>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>
                <a:latin typeface="Rockwell"/>
                <a:cs typeface="Rockwell"/>
              </a:rPr>
              <a:t>a</a:t>
            </a:r>
            <a:r>
              <a:rPr lang="en-US" sz="2000" dirty="0"/>
              <a:t>)</a:t>
            </a:r>
          </a:p>
        </p:txBody>
      </p:sp>
      <p:sp>
        <p:nvSpPr>
          <p:cNvPr id="105570" name="Rectangle 98"/>
          <p:cNvSpPr>
            <a:spLocks noChangeArrowheads="1"/>
          </p:cNvSpPr>
          <p:nvPr/>
        </p:nvSpPr>
        <p:spPr bwMode="auto">
          <a:xfrm>
            <a:off x="6553200" y="3657600"/>
            <a:ext cx="2157001" cy="348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“belief that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</a:t>
            </a:r>
            <a:r>
              <a:rPr lang="en-US" sz="2000" dirty="0">
                <a:latin typeface="Rockwell"/>
                <a:cs typeface="Rockwell"/>
              </a:rPr>
              <a:t>a</a:t>
            </a:r>
            <a:r>
              <a:rPr lang="en-US" sz="2000" dirty="0"/>
              <a:t>”</a:t>
            </a:r>
          </a:p>
        </p:txBody>
      </p:sp>
      <p:sp>
        <p:nvSpPr>
          <p:cNvPr id="88158" name="Rectangle 109"/>
          <p:cNvSpPr>
            <a:spLocks noChangeArrowheads="1"/>
          </p:cNvSpPr>
          <p:nvPr/>
        </p:nvSpPr>
        <p:spPr bwMode="auto">
          <a:xfrm>
            <a:off x="6553200" y="1828800"/>
            <a:ext cx="2208297" cy="348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“belief that </a:t>
            </a:r>
            <a:r>
              <a:rPr lang="en-US" sz="2000" i="1" dirty="0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>
                <a:latin typeface="Rockwell"/>
                <a:cs typeface="Rockwell"/>
              </a:rPr>
              <a:t>v</a:t>
            </a:r>
            <a:r>
              <a:rPr lang="en-US" sz="2000" dirty="0"/>
              <a:t>”</a:t>
            </a:r>
          </a:p>
        </p:txBody>
      </p:sp>
      <p:sp>
        <p:nvSpPr>
          <p:cNvPr id="88159" name="Rectangle 110"/>
          <p:cNvSpPr>
            <a:spLocks noChangeArrowheads="1"/>
          </p:cNvSpPr>
          <p:nvPr/>
        </p:nvSpPr>
        <p:spPr bwMode="auto">
          <a:xfrm>
            <a:off x="6500813" y="2714625"/>
            <a:ext cx="2221121" cy="348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“belief that </a:t>
            </a:r>
            <a:r>
              <a:rPr lang="en-US" sz="2000" i="1" dirty="0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>
                <a:latin typeface="Rockwell"/>
                <a:cs typeface="Rockwell"/>
              </a:rPr>
              <a:t>n</a:t>
            </a:r>
            <a:r>
              <a:rPr lang="en-US" sz="2000" dirty="0"/>
              <a:t>”</a:t>
            </a:r>
          </a:p>
        </p:txBody>
      </p:sp>
      <p:sp>
        <p:nvSpPr>
          <p:cNvPr id="88160" name="Line 111"/>
          <p:cNvSpPr>
            <a:spLocks noChangeShapeType="1"/>
          </p:cNvSpPr>
          <p:nvPr/>
        </p:nvSpPr>
        <p:spPr bwMode="auto">
          <a:xfrm>
            <a:off x="6562725" y="4116388"/>
            <a:ext cx="229235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lIns="45720" rIns="45720">
            <a:spAutoFit/>
          </a:bodyPr>
          <a:lstStyle/>
          <a:p>
            <a:endParaRPr lang="en-US"/>
          </a:p>
        </p:txBody>
      </p:sp>
      <p:grpSp>
        <p:nvGrpSpPr>
          <p:cNvPr id="72808" name="Group 104"/>
          <p:cNvGrpSpPr>
            <a:grpSpLocks/>
          </p:cNvGrpSpPr>
          <p:nvPr/>
        </p:nvGrpSpPr>
        <p:grpSpPr bwMode="auto">
          <a:xfrm>
            <a:off x="6551613" y="4116388"/>
            <a:ext cx="2135187" cy="1028700"/>
            <a:chOff x="4127" y="2593"/>
            <a:chExt cx="1345" cy="648"/>
          </a:xfrm>
        </p:grpSpPr>
        <p:sp>
          <p:nvSpPr>
            <p:cNvPr id="88182" name="Line 112"/>
            <p:cNvSpPr>
              <a:spLocks noChangeShapeType="1"/>
            </p:cNvSpPr>
            <p:nvPr/>
          </p:nvSpPr>
          <p:spPr bwMode="auto">
            <a:xfrm>
              <a:off x="4127" y="2593"/>
              <a:ext cx="13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endParaRPr lang="en-US"/>
            </a:p>
          </p:txBody>
        </p:sp>
        <p:sp>
          <p:nvSpPr>
            <p:cNvPr id="88183" name="Text Box 114"/>
            <p:cNvSpPr txBox="1">
              <a:spLocks noChangeArrowheads="1"/>
            </p:cNvSpPr>
            <p:nvPr/>
          </p:nvSpPr>
          <p:spPr bwMode="auto">
            <a:xfrm>
              <a:off x="4213" y="2711"/>
              <a:ext cx="1209" cy="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sum = </a:t>
              </a:r>
              <a:r>
                <a:rPr lang="en-US" sz="2000" dirty="0">
                  <a:latin typeface="Times New Roman"/>
                  <a:cs typeface="Times New Roman"/>
                </a:rPr>
                <a:t>Z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(total probability</a:t>
              </a:r>
              <a:br>
                <a:rPr lang="en-US" sz="2000" dirty="0"/>
              </a:br>
              <a:r>
                <a:rPr lang="en-US" sz="2000" dirty="0"/>
                <a:t>of </a:t>
              </a:r>
              <a:r>
                <a:rPr lang="en-US" sz="2000" i="1" dirty="0"/>
                <a:t>all</a:t>
              </a:r>
              <a:r>
                <a:rPr lang="en-US" sz="2000" dirty="0"/>
                <a:t> paths)</a:t>
              </a:r>
            </a:p>
          </p:txBody>
        </p:sp>
      </p:grpSp>
      <p:sp>
        <p:nvSpPr>
          <p:cNvPr id="88162" name="Rectangle 87"/>
          <p:cNvSpPr>
            <a:spLocks noChangeArrowheads="1"/>
          </p:cNvSpPr>
          <p:nvPr/>
        </p:nvSpPr>
        <p:spPr bwMode="auto">
          <a:xfrm>
            <a:off x="0" y="915988"/>
            <a:ext cx="3305175" cy="4610100"/>
          </a:xfrm>
          <a:prstGeom prst="rect">
            <a:avLst/>
          </a:prstGeom>
          <a:solidFill>
            <a:srgbClr val="FFFFFF"/>
          </a:solidFill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1681163" y="915988"/>
            <a:ext cx="1295400" cy="1295400"/>
          </a:xfrm>
          <a:prstGeom prst="cloudCallout">
            <a:avLst>
              <a:gd name="adj1" fmla="val 130394"/>
              <a:gd name="adj2" fmla="val 16912"/>
            </a:avLst>
          </a:prstGeom>
          <a:solidFill>
            <a:srgbClr val="FED4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72811" name="Group 107"/>
          <p:cNvGraphicFramePr>
            <a:graphicFrameLocks noGrp="1"/>
          </p:cNvGraphicFramePr>
          <p:nvPr/>
        </p:nvGraphicFramePr>
        <p:xfrm>
          <a:off x="1901825" y="1149350"/>
          <a:ext cx="685800" cy="822960"/>
        </p:xfrm>
        <a:graphic>
          <a:graphicData uri="http://schemas.openxmlformats.org/drawingml/2006/table">
            <a:tbl>
              <a:tblPr/>
              <a:tblGrid>
                <a:gridCol w="314325"/>
                <a:gridCol w="3714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v 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1.8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n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a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4.2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09538" y="2311400"/>
            <a:ext cx="1295400" cy="1295400"/>
          </a:xfrm>
          <a:prstGeom prst="cloudCallout">
            <a:avLst>
              <a:gd name="adj1" fmla="val 72796"/>
              <a:gd name="adj2" fmla="val -65565"/>
            </a:avLst>
          </a:prstGeom>
          <a:solidFill>
            <a:srgbClr val="FED4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72829" name="Group 125"/>
          <p:cNvGraphicFramePr>
            <a:graphicFrameLocks noGrp="1"/>
          </p:cNvGraphicFramePr>
          <p:nvPr/>
        </p:nvGraphicFramePr>
        <p:xfrm>
          <a:off x="341313" y="2544763"/>
          <a:ext cx="855662" cy="822960"/>
        </p:xfrm>
        <a:graphic>
          <a:graphicData uri="http://schemas.openxmlformats.org/drawingml/2006/table">
            <a:tbl>
              <a:tblPr/>
              <a:tblGrid>
                <a:gridCol w="314325"/>
                <a:gridCol w="541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v 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0.3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n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ea typeface="Rockwell"/>
                          <a:cs typeface="Rockwell"/>
                        </a:rPr>
                        <a:t>a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0.7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30" name="Text Box 126"/>
          <p:cNvSpPr txBox="1">
            <a:spLocks noChangeArrowheads="1"/>
          </p:cNvSpPr>
          <p:nvPr/>
        </p:nvSpPr>
        <p:spPr bwMode="auto">
          <a:xfrm>
            <a:off x="1400175" y="2263775"/>
            <a:ext cx="111283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sz="1800">
                <a:solidFill>
                  <a:schemeClr val="accent2"/>
                </a:solidFill>
              </a:rPr>
              <a:t>divide 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>
                <a:solidFill>
                  <a:schemeClr val="accent2"/>
                </a:solidFill>
              </a:rPr>
              <a:t>by Z=6 to get marginal probs</a:t>
            </a:r>
          </a:p>
        </p:txBody>
      </p:sp>
      <p:sp>
        <p:nvSpPr>
          <p:cNvPr id="124" name="Content Placeholder 172"/>
          <p:cNvSpPr>
            <a:spLocks/>
          </p:cNvSpPr>
          <p:nvPr/>
        </p:nvSpPr>
        <p:spPr bwMode="auto">
          <a:xfrm>
            <a:off x="457200" y="5653088"/>
            <a:ext cx="82296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>
                <a:cs typeface="Times New Roman" pitchFamily="18" charset="0"/>
              </a:rPr>
              <a:t>total weight of </a:t>
            </a:r>
            <a:r>
              <a:rPr lang="en-US" sz="2700" i="1">
                <a:solidFill>
                  <a:schemeClr val="accent2"/>
                </a:solidFill>
                <a:cs typeface="Times New Roman" pitchFamily="18" charset="0"/>
              </a:rPr>
              <a:t>all</a:t>
            </a:r>
            <a:r>
              <a:rPr lang="en-US" sz="2700">
                <a:solidFill>
                  <a:schemeClr val="accent2"/>
                </a:solidFill>
                <a:cs typeface="Times New Roman" pitchFamily="18" charset="0"/>
              </a:rPr>
              <a:t> paths through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>
                <a:cs typeface="Times New Roman" pitchFamily="18" charset="0"/>
              </a:rPr>
              <a:t>	=</a:t>
            </a:r>
            <a:r>
              <a:rPr lang="en-US" sz="2700">
                <a:solidFill>
                  <a:schemeClr val="accent2"/>
                </a:solidFill>
                <a:cs typeface="Times New Roman" pitchFamily="18" charset="0"/>
              </a:rPr>
              <a:t>          </a:t>
            </a:r>
            <a:r>
              <a:rPr lang="en-US" sz="2700">
                <a:cs typeface="Times New Roman" pitchFamily="18" charset="0"/>
                <a:sym typeface="Symbol" pitchFamily="18" charset="2"/>
              </a:rPr>
              <a:t>           </a:t>
            </a:r>
            <a:endParaRPr lang="en-US" sz="2700">
              <a:cs typeface="Times New Roman" pitchFamily="18" charset="0"/>
            </a:endParaRPr>
          </a:p>
        </p:txBody>
      </p:sp>
      <p:sp>
        <p:nvSpPr>
          <p:cNvPr id="70738" name="Isosceles Triangle 73"/>
          <p:cNvSpPr>
            <a:spLocks noChangeArrowheads="1"/>
          </p:cNvSpPr>
          <p:nvPr/>
        </p:nvSpPr>
        <p:spPr bwMode="auto">
          <a:xfrm>
            <a:off x="5334000" y="5562600"/>
            <a:ext cx="657225" cy="509588"/>
          </a:xfrm>
          <a:prstGeom prst="triangle">
            <a:avLst>
              <a:gd name="adj" fmla="val 50000"/>
            </a:avLst>
          </a:prstGeom>
          <a:solidFill>
            <a:srgbClr val="475A8D">
              <a:alpha val="47842"/>
            </a:srgbClr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91440" anchor="b" anchorCtr="1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a</a:t>
            </a:r>
          </a:p>
        </p:txBody>
      </p:sp>
      <p:grpSp>
        <p:nvGrpSpPr>
          <p:cNvPr id="70760" name="Group 104"/>
          <p:cNvGrpSpPr>
            <a:grpSpLocks/>
          </p:cNvGrpSpPr>
          <p:nvPr/>
        </p:nvGrpSpPr>
        <p:grpSpPr bwMode="auto">
          <a:xfrm>
            <a:off x="1219200" y="6096000"/>
            <a:ext cx="2308225" cy="349250"/>
            <a:chOff x="768" y="3840"/>
            <a:chExt cx="1454" cy="220"/>
          </a:xfrm>
        </p:grpSpPr>
        <p:sp>
          <p:nvSpPr>
            <p:cNvPr id="88191" name="Rectangle 97"/>
            <p:cNvSpPr>
              <a:spLocks noChangeArrowheads="1"/>
            </p:cNvSpPr>
            <p:nvPr/>
          </p:nvSpPr>
          <p:spPr bwMode="auto">
            <a:xfrm>
              <a:off x="768" y="3840"/>
              <a:ext cx="41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latin typeface="Times New Roman"/>
                  <a:cs typeface="Times New Roman"/>
                </a:rPr>
                <a:t>α</a:t>
              </a:r>
              <a:r>
                <a:rPr lang="en-US" sz="2000" baseline="-25000" dirty="0">
                  <a:latin typeface="Times New Roman"/>
                  <a:cs typeface="Times New Roman"/>
                </a:rPr>
                <a:t>2</a:t>
              </a:r>
              <a:r>
                <a:rPr lang="en-US" sz="2000" dirty="0">
                  <a:latin typeface="Times New Roman"/>
                  <a:cs typeface="Times New Roman"/>
                </a:rPr>
                <a:t>(</a:t>
              </a:r>
              <a:r>
                <a:rPr lang="en-US" sz="2000" dirty="0">
                  <a:latin typeface="Rockwell"/>
                  <a:cs typeface="Rockwell"/>
                </a:rPr>
                <a:t>a</a:t>
              </a:r>
              <a:r>
                <a:rPr lang="en-US" sz="20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88192" name="Rectangle 98"/>
            <p:cNvSpPr>
              <a:spLocks noChangeArrowheads="1"/>
            </p:cNvSpPr>
            <p:nvPr/>
          </p:nvSpPr>
          <p:spPr bwMode="auto">
            <a:xfrm>
              <a:off x="1248" y="3840"/>
              <a:ext cx="502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err="1">
                  <a:latin typeface="Times New Roman"/>
                  <a:cs typeface="Times New Roman"/>
                </a:rPr>
                <a:t>ψ</a:t>
              </a:r>
              <a:r>
                <a:rPr lang="en-US" sz="2000" baseline="-25000" dirty="0">
                  <a:latin typeface="Times New Roman"/>
                  <a:cs typeface="Times New Roman"/>
                </a:rPr>
                <a:t>{2}</a:t>
              </a:r>
              <a:r>
                <a:rPr lang="en-US" sz="2000" dirty="0" smtClean="0">
                  <a:latin typeface="Times New Roman"/>
                  <a:cs typeface="Times New Roman"/>
                </a:rPr>
                <a:t>(</a:t>
              </a:r>
              <a:r>
                <a:rPr lang="en-US" sz="1800" dirty="0" smtClean="0">
                  <a:latin typeface="Rockwell"/>
                  <a:cs typeface="Rockwell"/>
                </a:rPr>
                <a:t>a</a:t>
              </a:r>
              <a:r>
                <a:rPr lang="en-US" sz="2000" dirty="0" smtClean="0">
                  <a:latin typeface="Times New Roman"/>
                  <a:cs typeface="Times New Roman"/>
                </a:rPr>
                <a:t>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88193" name="Rectangle 99"/>
            <p:cNvSpPr>
              <a:spLocks noChangeArrowheads="1"/>
            </p:cNvSpPr>
            <p:nvPr/>
          </p:nvSpPr>
          <p:spPr bwMode="auto">
            <a:xfrm flipH="1">
              <a:off x="1824" y="3840"/>
              <a:ext cx="398" cy="22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000" dirty="0">
                  <a:sym typeface="Symbol" pitchFamily="18" charset="2"/>
                </a:rPr>
                <a:t></a:t>
              </a:r>
              <a:r>
                <a:rPr lang="en-US" sz="2000" baseline="-25000" dirty="0"/>
                <a:t>2</a:t>
              </a:r>
              <a:r>
                <a:rPr lang="en-US" sz="2000" dirty="0"/>
                <a:t>(</a:t>
              </a:r>
              <a:r>
                <a:rPr lang="en-US" sz="2000" dirty="0">
                  <a:latin typeface="Rockwell"/>
                  <a:cs typeface="Rockwell"/>
                </a:rPr>
                <a:t>a</a:t>
              </a:r>
              <a:r>
                <a:rPr lang="en-US" sz="2000" dirty="0"/>
                <a:t>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0" grpId="0"/>
      <p:bldP spid="81922" grpId="0" animBg="1"/>
      <p:bldP spid="3" grpId="0" animBg="1"/>
      <p:bldP spid="728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94" name="AutoShape 66"/>
          <p:cNvSpPr>
            <a:spLocks noChangeArrowheads="1"/>
          </p:cNvSpPr>
          <p:nvPr/>
        </p:nvSpPr>
        <p:spPr bwMode="auto">
          <a:xfrm rot="-7781544">
            <a:off x="5097462" y="4349751"/>
            <a:ext cx="225425" cy="1200150"/>
          </a:xfrm>
          <a:prstGeom prst="roundRect">
            <a:avLst>
              <a:gd name="adj" fmla="val 50000"/>
            </a:avLst>
          </a:prstGeom>
          <a:solidFill>
            <a:srgbClr val="FED46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93" name="AutoShape 65"/>
          <p:cNvSpPr>
            <a:spLocks noChangeArrowheads="1"/>
          </p:cNvSpPr>
          <p:nvPr/>
        </p:nvSpPr>
        <p:spPr bwMode="auto">
          <a:xfrm>
            <a:off x="5943600" y="3962400"/>
            <a:ext cx="198438" cy="457200"/>
          </a:xfrm>
          <a:prstGeom prst="roundRect">
            <a:avLst>
              <a:gd name="adj" fmla="val 50000"/>
            </a:avLst>
          </a:prstGeom>
          <a:solidFill>
            <a:srgbClr val="FED46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92" name="AutoShape 64"/>
          <p:cNvSpPr>
            <a:spLocks noChangeArrowheads="1"/>
          </p:cNvSpPr>
          <p:nvPr/>
        </p:nvSpPr>
        <p:spPr bwMode="auto">
          <a:xfrm rot="-4309691">
            <a:off x="6265069" y="4215607"/>
            <a:ext cx="198437" cy="457200"/>
          </a:xfrm>
          <a:prstGeom prst="roundRect">
            <a:avLst>
              <a:gd name="adj" fmla="val 50000"/>
            </a:avLst>
          </a:prstGeom>
          <a:solidFill>
            <a:srgbClr val="FED46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(Acyclic) Belief Propagation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56-E636-48A9-AC35-2860454F83B3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57200" y="1044575"/>
            <a:ext cx="8389938" cy="193833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/>
              <a:t>In a factor graph with no cycles: 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Candara" pitchFamily="34" charset="0"/>
              <a:buAutoNum type="arabicPeriod"/>
              <a:defRPr/>
            </a:pPr>
            <a:r>
              <a:rPr lang="en-US" sz="2000"/>
              <a:t>Pick any node to serve as the root.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Candara" pitchFamily="34" charset="0"/>
              <a:buAutoNum type="arabicPeriod"/>
              <a:defRPr/>
            </a:pPr>
            <a:r>
              <a:rPr lang="en-US" sz="2000"/>
              <a:t>Send messages from the </a:t>
            </a:r>
            <a:r>
              <a:rPr lang="en-US" sz="2000" b="1"/>
              <a:t>leaves</a:t>
            </a:r>
            <a:r>
              <a:rPr lang="en-US" sz="2000"/>
              <a:t> to the </a:t>
            </a:r>
            <a:r>
              <a:rPr lang="en-US" sz="2000" b="1"/>
              <a:t>root</a:t>
            </a:r>
            <a:r>
              <a:rPr lang="en-US" sz="2000"/>
              <a:t>.</a:t>
            </a:r>
            <a:endParaRPr lang="en-US" sz="2000" b="1"/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Candara" pitchFamily="34" charset="0"/>
              <a:buAutoNum type="arabicPeriod"/>
              <a:defRPr/>
            </a:pPr>
            <a:r>
              <a:rPr lang="en-US" sz="2000"/>
              <a:t>Send messages from the </a:t>
            </a:r>
            <a:r>
              <a:rPr lang="en-US" sz="2000" b="1"/>
              <a:t>root</a:t>
            </a:r>
            <a:r>
              <a:rPr lang="en-US" sz="2000"/>
              <a:t> to the </a:t>
            </a:r>
            <a:r>
              <a:rPr lang="en-US" sz="2000" b="1"/>
              <a:t>leaves</a:t>
            </a:r>
            <a:r>
              <a:rPr lang="en-US" sz="2000"/>
              <a:t>.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/>
              <a:t>A node computes an outgoing message along an edge </a:t>
            </a:r>
            <a:br>
              <a:rPr lang="en-US" sz="2000"/>
            </a:br>
            <a:r>
              <a:rPr lang="en-US" sz="2000"/>
              <a:t>only after it has received incoming messages along all its other edges.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/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/>
          </a:p>
        </p:txBody>
      </p:sp>
      <p:grpSp>
        <p:nvGrpSpPr>
          <p:cNvPr id="89095" name="Group 3"/>
          <p:cNvGrpSpPr>
            <a:grpSpLocks/>
          </p:cNvGrpSpPr>
          <p:nvPr/>
        </p:nvGrpSpPr>
        <p:grpSpPr bwMode="auto">
          <a:xfrm>
            <a:off x="1524000" y="3068638"/>
            <a:ext cx="6096000" cy="3754437"/>
            <a:chOff x="619510" y="1501169"/>
            <a:chExt cx="8067290" cy="4970132"/>
          </a:xfrm>
        </p:grpSpPr>
        <p:sp>
          <p:nvSpPr>
            <p:cNvPr id="84" name="Oval 83"/>
            <p:cNvSpPr/>
            <p:nvPr/>
          </p:nvSpPr>
          <p:spPr>
            <a:xfrm>
              <a:off x="1014471" y="4584122"/>
              <a:ext cx="539921" cy="54850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63633" y="5687429"/>
              <a:ext cx="2647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>
              <a:stCxn id="84" idx="4"/>
              <a:endCxn id="85" idx="0"/>
            </p:cNvCxnSpPr>
            <p:nvPr/>
          </p:nvCxnSpPr>
          <p:spPr>
            <a:xfrm>
              <a:off x="1285482" y="5132623"/>
              <a:ext cx="10504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667846" y="4584122"/>
              <a:ext cx="539920" cy="54850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17006" y="5687429"/>
              <a:ext cx="2647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4" name="Straight Connector 93"/>
            <p:cNvCxnSpPr>
              <a:stCxn id="88" idx="4"/>
              <a:endCxn id="89" idx="0"/>
            </p:cNvCxnSpPr>
            <p:nvPr/>
          </p:nvCxnSpPr>
          <p:spPr>
            <a:xfrm>
              <a:off x="2936756" y="5132623"/>
              <a:ext cx="12605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4346430" y="4582021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95591" y="5685327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7" name="Straight Connector 96"/>
            <p:cNvCxnSpPr>
              <a:stCxn id="95" idx="4"/>
              <a:endCxn id="96" idx="0"/>
            </p:cNvCxnSpPr>
            <p:nvPr/>
          </p:nvCxnSpPr>
          <p:spPr>
            <a:xfrm>
              <a:off x="4615340" y="5130521"/>
              <a:ext cx="12605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006107" y="4584122"/>
              <a:ext cx="542021" cy="54850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55268" y="5687429"/>
              <a:ext cx="2668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0" name="Straight Connector 99"/>
            <p:cNvCxnSpPr>
              <a:stCxn id="98" idx="4"/>
              <a:endCxn id="99" idx="0"/>
            </p:cNvCxnSpPr>
            <p:nvPr/>
          </p:nvCxnSpPr>
          <p:spPr>
            <a:xfrm>
              <a:off x="6277118" y="5132623"/>
              <a:ext cx="10504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659482" y="4582021"/>
              <a:ext cx="5420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808642" y="5685327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3" name="Straight Connector 102"/>
            <p:cNvCxnSpPr>
              <a:stCxn id="101" idx="4"/>
              <a:endCxn id="102" idx="0"/>
            </p:cNvCxnSpPr>
            <p:nvPr/>
          </p:nvCxnSpPr>
          <p:spPr>
            <a:xfrm>
              <a:off x="7930492" y="5130521"/>
              <a:ext cx="10505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128" name="Group 103"/>
            <p:cNvGrpSpPr>
              <a:grpSpLocks/>
            </p:cNvGrpSpPr>
            <p:nvPr/>
          </p:nvGrpSpPr>
          <p:grpSpPr bwMode="auto">
            <a:xfrm>
              <a:off x="619510" y="6100343"/>
              <a:ext cx="8067290" cy="370958"/>
              <a:chOff x="492120" y="3950977"/>
              <a:chExt cx="8067290" cy="370958"/>
            </a:xfrm>
          </p:grpSpPr>
          <p:sp>
            <p:nvSpPr>
              <p:cNvPr id="89149" name="TextBox 104"/>
              <p:cNvSpPr txBox="1">
                <a:spLocks noChangeArrowheads="1"/>
              </p:cNvSpPr>
              <p:nvPr/>
            </p:nvSpPr>
            <p:spPr bwMode="auto">
              <a:xfrm>
                <a:off x="492120" y="3962637"/>
                <a:ext cx="1330509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time</a:t>
                </a:r>
              </a:p>
            </p:txBody>
          </p:sp>
          <p:sp>
            <p:nvSpPr>
              <p:cNvPr id="89150" name="TextBox 105"/>
              <p:cNvSpPr txBox="1">
                <a:spLocks noChangeArrowheads="1"/>
              </p:cNvSpPr>
              <p:nvPr/>
            </p:nvSpPr>
            <p:spPr bwMode="auto">
              <a:xfrm>
                <a:off x="3769260" y="395097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like</a:t>
                </a:r>
              </a:p>
            </p:txBody>
          </p:sp>
          <p:sp>
            <p:nvSpPr>
              <p:cNvPr id="89151" name="TextBox 106"/>
              <p:cNvSpPr txBox="1">
                <a:spLocks noChangeArrowheads="1"/>
              </p:cNvSpPr>
              <p:nvPr/>
            </p:nvSpPr>
            <p:spPr bwMode="auto">
              <a:xfrm>
                <a:off x="2084801" y="3957332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flies</a:t>
                </a:r>
              </a:p>
            </p:txBody>
          </p:sp>
          <p:sp>
            <p:nvSpPr>
              <p:cNvPr id="89152" name="TextBox 107"/>
              <p:cNvSpPr txBox="1">
                <a:spLocks noChangeArrowheads="1"/>
              </p:cNvSpPr>
              <p:nvPr/>
            </p:nvSpPr>
            <p:spPr bwMode="auto">
              <a:xfrm>
                <a:off x="5446910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an</a:t>
                </a:r>
              </a:p>
            </p:txBody>
          </p:sp>
          <p:sp>
            <p:nvSpPr>
              <p:cNvPr id="89153" name="TextBox 108"/>
              <p:cNvSpPr txBox="1">
                <a:spLocks noChangeArrowheads="1"/>
              </p:cNvSpPr>
              <p:nvPr/>
            </p:nvSpPr>
            <p:spPr bwMode="auto">
              <a:xfrm>
                <a:off x="7108264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arrow</a:t>
                </a:r>
              </a:p>
            </p:txBody>
          </p:sp>
        </p:grpSp>
        <p:sp>
          <p:nvSpPr>
            <p:cNvPr id="110" name="Oval 109"/>
            <p:cNvSpPr/>
            <p:nvPr/>
          </p:nvSpPr>
          <p:spPr>
            <a:xfrm>
              <a:off x="6829643" y="3472410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70401" y="4161714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2" name="Straight Connector 111"/>
            <p:cNvCxnSpPr>
              <a:stCxn id="111" idx="1"/>
              <a:endCxn id="98" idx="0"/>
            </p:cNvCxnSpPr>
            <p:nvPr/>
          </p:nvCxnSpPr>
          <p:spPr>
            <a:xfrm flipH="1">
              <a:off x="6277118" y="4294110"/>
              <a:ext cx="693283" cy="29001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1" idx="0"/>
              <a:endCxn id="110" idx="4"/>
            </p:cNvCxnSpPr>
            <p:nvPr/>
          </p:nvCxnSpPr>
          <p:spPr>
            <a:xfrm flipH="1" flipV="1">
              <a:off x="7098552" y="4020910"/>
              <a:ext cx="4202" cy="14080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1" idx="3"/>
              <a:endCxn id="101" idx="0"/>
            </p:cNvCxnSpPr>
            <p:nvPr/>
          </p:nvCxnSpPr>
          <p:spPr>
            <a:xfrm>
              <a:off x="7235109" y="4294110"/>
              <a:ext cx="695383" cy="28791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4359035" y="1501169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9793" y="2190473"/>
              <a:ext cx="2647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7" name="Straight Connector 116"/>
            <p:cNvCxnSpPr>
              <a:stCxn id="116" idx="1"/>
              <a:endCxn id="125" idx="0"/>
            </p:cNvCxnSpPr>
            <p:nvPr/>
          </p:nvCxnSpPr>
          <p:spPr>
            <a:xfrm flipH="1">
              <a:off x="2096413" y="2324971"/>
              <a:ext cx="2403380" cy="114113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6" idx="0"/>
              <a:endCxn id="115" idx="4"/>
            </p:cNvCxnSpPr>
            <p:nvPr/>
          </p:nvCxnSpPr>
          <p:spPr>
            <a:xfrm flipH="1" flipV="1">
              <a:off x="4630046" y="2049669"/>
              <a:ext cx="2100" cy="14080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6" idx="3"/>
              <a:endCxn id="120" idx="0"/>
            </p:cNvCxnSpPr>
            <p:nvPr/>
          </p:nvCxnSpPr>
          <p:spPr>
            <a:xfrm>
              <a:off x="4764501" y="2324971"/>
              <a:ext cx="1567239" cy="12609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060729" y="2451063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201487" y="3161382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2" name="Straight Connector 121"/>
            <p:cNvCxnSpPr>
              <a:stCxn id="121" idx="1"/>
              <a:endCxn id="95" idx="0"/>
            </p:cNvCxnSpPr>
            <p:nvPr/>
          </p:nvCxnSpPr>
          <p:spPr>
            <a:xfrm flipH="1">
              <a:off x="4615340" y="3293779"/>
              <a:ext cx="1586148" cy="128824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21" idx="0"/>
              <a:endCxn id="120" idx="4"/>
            </p:cNvCxnSpPr>
            <p:nvPr/>
          </p:nvCxnSpPr>
          <p:spPr>
            <a:xfrm flipH="1" flipV="1">
              <a:off x="6331740" y="2999564"/>
              <a:ext cx="2100" cy="1618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1" idx="3"/>
              <a:endCxn id="110" idx="0"/>
            </p:cNvCxnSpPr>
            <p:nvPr/>
          </p:nvCxnSpPr>
          <p:spPr>
            <a:xfrm>
              <a:off x="6466195" y="3293779"/>
              <a:ext cx="632357" cy="17863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825402" y="3466105"/>
              <a:ext cx="542021" cy="546399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8260" y="4155408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7" name="Straight Connector 126"/>
            <p:cNvCxnSpPr>
              <a:stCxn id="126" idx="1"/>
              <a:endCxn id="84" idx="0"/>
            </p:cNvCxnSpPr>
            <p:nvPr/>
          </p:nvCxnSpPr>
          <p:spPr>
            <a:xfrm flipH="1">
              <a:off x="1285482" y="4287806"/>
              <a:ext cx="682778" cy="296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6" idx="0"/>
              <a:endCxn id="125" idx="4"/>
            </p:cNvCxnSpPr>
            <p:nvPr/>
          </p:nvCxnSpPr>
          <p:spPr>
            <a:xfrm flipH="1" flipV="1">
              <a:off x="2096413" y="4012504"/>
              <a:ext cx="4202" cy="14290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6" idx="3"/>
              <a:endCxn id="88" idx="0"/>
            </p:cNvCxnSpPr>
            <p:nvPr/>
          </p:nvCxnSpPr>
          <p:spPr>
            <a:xfrm>
              <a:off x="2232968" y="4287806"/>
              <a:ext cx="703788" cy="296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 flipV="1">
            <a:off x="2109788" y="5827713"/>
            <a:ext cx="3175" cy="3206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3351213" y="5811838"/>
            <a:ext cx="3175" cy="31908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4629150" y="5811838"/>
            <a:ext cx="3175" cy="31908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5875338" y="5830888"/>
            <a:ext cx="4762" cy="3206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7148513" y="5830888"/>
            <a:ext cx="3175" cy="3206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2220913" y="5273675"/>
            <a:ext cx="292100" cy="131763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2924175" y="5178425"/>
            <a:ext cx="376238" cy="141288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2841625" y="4860925"/>
            <a:ext cx="0" cy="217488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4838700" y="4630738"/>
            <a:ext cx="769938" cy="627062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6003925" y="5278438"/>
            <a:ext cx="257175" cy="12700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6710363" y="5173663"/>
            <a:ext cx="392112" cy="1460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6653213" y="4827588"/>
            <a:ext cx="0" cy="246062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3276600" y="3840163"/>
            <a:ext cx="1047750" cy="511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142038" y="4394200"/>
            <a:ext cx="381000" cy="1047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6064250" y="4057650"/>
            <a:ext cx="0" cy="2476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4994275" y="3638550"/>
            <a:ext cx="811213" cy="68263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781550" y="3335338"/>
            <a:ext cx="0" cy="2476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94" grpId="0" animBg="1"/>
      <p:bldP spid="73793" grpId="0" animBg="1"/>
      <p:bldP spid="7379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39" name="AutoShape 87"/>
          <p:cNvSpPr>
            <a:spLocks noChangeArrowheads="1"/>
          </p:cNvSpPr>
          <p:nvPr/>
        </p:nvSpPr>
        <p:spPr bwMode="auto">
          <a:xfrm rot="-7781544">
            <a:off x="4935537" y="4206876"/>
            <a:ext cx="225425" cy="1200150"/>
          </a:xfrm>
          <a:prstGeom prst="roundRect">
            <a:avLst>
              <a:gd name="adj" fmla="val 50000"/>
            </a:avLst>
          </a:prstGeom>
          <a:solidFill>
            <a:srgbClr val="FED46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840" name="AutoShape 88"/>
          <p:cNvSpPr>
            <a:spLocks noChangeArrowheads="1"/>
          </p:cNvSpPr>
          <p:nvPr/>
        </p:nvSpPr>
        <p:spPr bwMode="auto">
          <a:xfrm>
            <a:off x="5543550" y="4010025"/>
            <a:ext cx="198438" cy="457200"/>
          </a:xfrm>
          <a:prstGeom prst="roundRect">
            <a:avLst>
              <a:gd name="adj" fmla="val 50000"/>
            </a:avLst>
          </a:prstGeom>
          <a:solidFill>
            <a:srgbClr val="FED46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841" name="AutoShape 89"/>
          <p:cNvSpPr>
            <a:spLocks noChangeArrowheads="1"/>
          </p:cNvSpPr>
          <p:nvPr/>
        </p:nvSpPr>
        <p:spPr bwMode="auto">
          <a:xfrm rot="-4309691">
            <a:off x="6265069" y="4215607"/>
            <a:ext cx="198437" cy="457200"/>
          </a:xfrm>
          <a:prstGeom prst="roundRect">
            <a:avLst>
              <a:gd name="adj" fmla="val 50000"/>
            </a:avLst>
          </a:prstGeom>
          <a:solidFill>
            <a:srgbClr val="FED46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(Acyclic) Belief Propagation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0013B-D08A-4A4F-A00A-381988AD566F}" type="slidenum">
              <a:rPr lang="en-US"/>
              <a:pPr>
                <a:defRPr/>
              </a:pPr>
              <a:t>49</a:t>
            </a:fld>
            <a:endParaRPr lang="en-US"/>
          </a:p>
        </p:txBody>
      </p:sp>
      <p:grpSp>
        <p:nvGrpSpPr>
          <p:cNvPr id="90118" name="Group 3"/>
          <p:cNvGrpSpPr>
            <a:grpSpLocks/>
          </p:cNvGrpSpPr>
          <p:nvPr/>
        </p:nvGrpSpPr>
        <p:grpSpPr bwMode="auto">
          <a:xfrm>
            <a:off x="1524000" y="3059113"/>
            <a:ext cx="6096000" cy="3754437"/>
            <a:chOff x="619510" y="1501169"/>
            <a:chExt cx="8067290" cy="4970132"/>
          </a:xfrm>
        </p:grpSpPr>
        <p:sp>
          <p:nvSpPr>
            <p:cNvPr id="84" name="Oval 83"/>
            <p:cNvSpPr/>
            <p:nvPr/>
          </p:nvSpPr>
          <p:spPr>
            <a:xfrm>
              <a:off x="1014471" y="4584122"/>
              <a:ext cx="539921" cy="54850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63633" y="5687429"/>
              <a:ext cx="2647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>
              <a:stCxn id="84" idx="4"/>
              <a:endCxn id="85" idx="0"/>
            </p:cNvCxnSpPr>
            <p:nvPr/>
          </p:nvCxnSpPr>
          <p:spPr>
            <a:xfrm>
              <a:off x="1285482" y="5132623"/>
              <a:ext cx="10504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667846" y="4584122"/>
              <a:ext cx="539920" cy="54850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17006" y="5687429"/>
              <a:ext cx="2647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4" name="Straight Connector 93"/>
            <p:cNvCxnSpPr>
              <a:stCxn id="88" idx="4"/>
              <a:endCxn id="89" idx="0"/>
            </p:cNvCxnSpPr>
            <p:nvPr/>
          </p:nvCxnSpPr>
          <p:spPr>
            <a:xfrm>
              <a:off x="2936756" y="5132623"/>
              <a:ext cx="12605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4346430" y="4582021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95591" y="5685327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7" name="Straight Connector 96"/>
            <p:cNvCxnSpPr>
              <a:stCxn id="95" idx="4"/>
              <a:endCxn id="96" idx="0"/>
            </p:cNvCxnSpPr>
            <p:nvPr/>
          </p:nvCxnSpPr>
          <p:spPr>
            <a:xfrm>
              <a:off x="4615340" y="5130521"/>
              <a:ext cx="12605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006107" y="4584122"/>
              <a:ext cx="542021" cy="54850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55268" y="5687429"/>
              <a:ext cx="2668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0" name="Straight Connector 99"/>
            <p:cNvCxnSpPr>
              <a:stCxn id="98" idx="4"/>
              <a:endCxn id="99" idx="0"/>
            </p:cNvCxnSpPr>
            <p:nvPr/>
          </p:nvCxnSpPr>
          <p:spPr>
            <a:xfrm>
              <a:off x="6277118" y="5132623"/>
              <a:ext cx="10504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659482" y="4582021"/>
              <a:ext cx="5420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808642" y="5685327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3" name="Straight Connector 102"/>
            <p:cNvCxnSpPr>
              <a:stCxn id="101" idx="4"/>
              <a:endCxn id="102" idx="0"/>
            </p:cNvCxnSpPr>
            <p:nvPr/>
          </p:nvCxnSpPr>
          <p:spPr>
            <a:xfrm>
              <a:off x="7930492" y="5130521"/>
              <a:ext cx="10505" cy="5548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70" name="Group 103"/>
            <p:cNvGrpSpPr>
              <a:grpSpLocks/>
            </p:cNvGrpSpPr>
            <p:nvPr/>
          </p:nvGrpSpPr>
          <p:grpSpPr bwMode="auto">
            <a:xfrm>
              <a:off x="619510" y="6100343"/>
              <a:ext cx="8067290" cy="370958"/>
              <a:chOff x="492120" y="3950977"/>
              <a:chExt cx="8067290" cy="370958"/>
            </a:xfrm>
          </p:grpSpPr>
          <p:sp>
            <p:nvSpPr>
              <p:cNvPr id="90191" name="TextBox 104"/>
              <p:cNvSpPr txBox="1">
                <a:spLocks noChangeArrowheads="1"/>
              </p:cNvSpPr>
              <p:nvPr/>
            </p:nvSpPr>
            <p:spPr bwMode="auto">
              <a:xfrm>
                <a:off x="492120" y="3962637"/>
                <a:ext cx="1330509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time</a:t>
                </a:r>
              </a:p>
            </p:txBody>
          </p:sp>
          <p:sp>
            <p:nvSpPr>
              <p:cNvPr id="90192" name="TextBox 105"/>
              <p:cNvSpPr txBox="1">
                <a:spLocks noChangeArrowheads="1"/>
              </p:cNvSpPr>
              <p:nvPr/>
            </p:nvSpPr>
            <p:spPr bwMode="auto">
              <a:xfrm>
                <a:off x="3769260" y="395097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like</a:t>
                </a:r>
              </a:p>
            </p:txBody>
          </p:sp>
          <p:sp>
            <p:nvSpPr>
              <p:cNvPr id="90193" name="TextBox 106"/>
              <p:cNvSpPr txBox="1">
                <a:spLocks noChangeArrowheads="1"/>
              </p:cNvSpPr>
              <p:nvPr/>
            </p:nvSpPr>
            <p:spPr bwMode="auto">
              <a:xfrm>
                <a:off x="2084801" y="3957332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flies</a:t>
                </a:r>
              </a:p>
            </p:txBody>
          </p:sp>
          <p:sp>
            <p:nvSpPr>
              <p:cNvPr id="90194" name="TextBox 107"/>
              <p:cNvSpPr txBox="1">
                <a:spLocks noChangeArrowheads="1"/>
              </p:cNvSpPr>
              <p:nvPr/>
            </p:nvSpPr>
            <p:spPr bwMode="auto">
              <a:xfrm>
                <a:off x="5446910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an</a:t>
                </a:r>
              </a:p>
            </p:txBody>
          </p:sp>
          <p:sp>
            <p:nvSpPr>
              <p:cNvPr id="90195" name="TextBox 108"/>
              <p:cNvSpPr txBox="1">
                <a:spLocks noChangeArrowheads="1"/>
              </p:cNvSpPr>
              <p:nvPr/>
            </p:nvSpPr>
            <p:spPr bwMode="auto">
              <a:xfrm>
                <a:off x="7108264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200" dirty="0">
                    <a:latin typeface="Rockwell"/>
                    <a:ea typeface="Rockwell"/>
                    <a:cs typeface="Rockwell"/>
                  </a:rPr>
                  <a:t>arrow</a:t>
                </a:r>
              </a:p>
            </p:txBody>
          </p:sp>
        </p:grpSp>
        <p:sp>
          <p:nvSpPr>
            <p:cNvPr id="110" name="Oval 109"/>
            <p:cNvSpPr/>
            <p:nvPr/>
          </p:nvSpPr>
          <p:spPr>
            <a:xfrm>
              <a:off x="6829643" y="3472410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70401" y="4161714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2" name="Straight Connector 111"/>
            <p:cNvCxnSpPr>
              <a:stCxn id="111" idx="1"/>
              <a:endCxn id="98" idx="0"/>
            </p:cNvCxnSpPr>
            <p:nvPr/>
          </p:nvCxnSpPr>
          <p:spPr>
            <a:xfrm flipH="1">
              <a:off x="6277118" y="4294110"/>
              <a:ext cx="693283" cy="29001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1" idx="0"/>
              <a:endCxn id="110" idx="4"/>
            </p:cNvCxnSpPr>
            <p:nvPr/>
          </p:nvCxnSpPr>
          <p:spPr>
            <a:xfrm flipH="1" flipV="1">
              <a:off x="7098552" y="4020910"/>
              <a:ext cx="4202" cy="14080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1" idx="3"/>
              <a:endCxn id="101" idx="0"/>
            </p:cNvCxnSpPr>
            <p:nvPr/>
          </p:nvCxnSpPr>
          <p:spPr>
            <a:xfrm>
              <a:off x="7235109" y="4294110"/>
              <a:ext cx="695383" cy="28791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4359035" y="1501169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9793" y="2190473"/>
              <a:ext cx="264708" cy="2668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7" name="Straight Connector 116"/>
            <p:cNvCxnSpPr>
              <a:stCxn id="116" idx="1"/>
              <a:endCxn id="125" idx="0"/>
            </p:cNvCxnSpPr>
            <p:nvPr/>
          </p:nvCxnSpPr>
          <p:spPr>
            <a:xfrm flipH="1">
              <a:off x="2096413" y="2324971"/>
              <a:ext cx="2403380" cy="114113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6" idx="0"/>
              <a:endCxn id="115" idx="4"/>
            </p:cNvCxnSpPr>
            <p:nvPr/>
          </p:nvCxnSpPr>
          <p:spPr>
            <a:xfrm flipH="1" flipV="1">
              <a:off x="4630046" y="2049669"/>
              <a:ext cx="2100" cy="14080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6" idx="3"/>
              <a:endCxn id="120" idx="0"/>
            </p:cNvCxnSpPr>
            <p:nvPr/>
          </p:nvCxnSpPr>
          <p:spPr>
            <a:xfrm>
              <a:off x="4764501" y="2324971"/>
              <a:ext cx="1567239" cy="12609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060729" y="2451063"/>
              <a:ext cx="539921" cy="5485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201487" y="3161382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2" name="Straight Connector 121"/>
            <p:cNvCxnSpPr>
              <a:stCxn id="121" idx="1"/>
              <a:endCxn id="95" idx="0"/>
            </p:cNvCxnSpPr>
            <p:nvPr/>
          </p:nvCxnSpPr>
          <p:spPr>
            <a:xfrm flipH="1">
              <a:off x="4615340" y="3293779"/>
              <a:ext cx="1586148" cy="128824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21" idx="0"/>
              <a:endCxn id="120" idx="4"/>
            </p:cNvCxnSpPr>
            <p:nvPr/>
          </p:nvCxnSpPr>
          <p:spPr>
            <a:xfrm flipH="1" flipV="1">
              <a:off x="6331740" y="2999564"/>
              <a:ext cx="2100" cy="1618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1" idx="3"/>
              <a:endCxn id="110" idx="0"/>
            </p:cNvCxnSpPr>
            <p:nvPr/>
          </p:nvCxnSpPr>
          <p:spPr>
            <a:xfrm>
              <a:off x="6466195" y="3293779"/>
              <a:ext cx="632357" cy="17863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825402" y="3466105"/>
              <a:ext cx="542021" cy="546399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2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8260" y="4155408"/>
              <a:ext cx="264708" cy="26479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7" name="Straight Connector 126"/>
            <p:cNvCxnSpPr>
              <a:stCxn id="126" idx="1"/>
              <a:endCxn id="84" idx="0"/>
            </p:cNvCxnSpPr>
            <p:nvPr/>
          </p:nvCxnSpPr>
          <p:spPr>
            <a:xfrm flipH="1">
              <a:off x="1285482" y="4287806"/>
              <a:ext cx="682778" cy="296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6" idx="0"/>
              <a:endCxn id="125" idx="4"/>
            </p:cNvCxnSpPr>
            <p:nvPr/>
          </p:nvCxnSpPr>
          <p:spPr>
            <a:xfrm flipH="1" flipV="1">
              <a:off x="2096413" y="4012504"/>
              <a:ext cx="4202" cy="14290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6" idx="3"/>
              <a:endCxn id="88" idx="0"/>
            </p:cNvCxnSpPr>
            <p:nvPr/>
          </p:nvCxnSpPr>
          <p:spPr>
            <a:xfrm>
              <a:off x="2232968" y="4287806"/>
              <a:ext cx="703788" cy="296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 flipV="1">
            <a:off x="1933575" y="5864225"/>
            <a:ext cx="4763" cy="3206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3175000" y="5862638"/>
            <a:ext cx="3175" cy="31908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4452938" y="5862638"/>
            <a:ext cx="3175" cy="31908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5699125" y="5868988"/>
            <a:ext cx="4763" cy="31908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6953250" y="5868988"/>
            <a:ext cx="4763" cy="319087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933575" y="5168900"/>
            <a:ext cx="360363" cy="1714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2844800" y="5316538"/>
            <a:ext cx="255588" cy="106362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2462213" y="4962525"/>
            <a:ext cx="0" cy="217488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4600575" y="4587875"/>
            <a:ext cx="771525" cy="627063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811838" y="5180013"/>
            <a:ext cx="258762" cy="125412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6618288" y="5299075"/>
            <a:ext cx="257175" cy="12382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6224588" y="4941888"/>
            <a:ext cx="0" cy="247650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2998788" y="3773488"/>
            <a:ext cx="1046162" cy="511175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021388" y="4527550"/>
            <a:ext cx="209550" cy="74613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656263" y="4189413"/>
            <a:ext cx="0" cy="246062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4838700" y="3789363"/>
            <a:ext cx="809625" cy="68262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291013" y="3409950"/>
            <a:ext cx="0" cy="246063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>
          <a:xfrm>
            <a:off x="457200" y="1044575"/>
            <a:ext cx="8389938" cy="193833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/>
              <a:t>In a factor graph with no cycles: 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Candara" pitchFamily="34" charset="0"/>
              <a:buAutoNum type="arabicPeriod"/>
              <a:defRPr/>
            </a:pPr>
            <a:r>
              <a:rPr lang="en-US" sz="2000"/>
              <a:t>Pick any node to serve as the root.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Candara" pitchFamily="34" charset="0"/>
              <a:buAutoNum type="arabicPeriod"/>
              <a:defRPr/>
            </a:pPr>
            <a:r>
              <a:rPr lang="en-US" sz="2000"/>
              <a:t>Send messages from the </a:t>
            </a:r>
            <a:r>
              <a:rPr lang="en-US" sz="2000" b="1"/>
              <a:t>leaves</a:t>
            </a:r>
            <a:r>
              <a:rPr lang="en-US" sz="2000"/>
              <a:t> to the </a:t>
            </a:r>
            <a:r>
              <a:rPr lang="en-US" sz="2000" b="1"/>
              <a:t>root</a:t>
            </a:r>
            <a:r>
              <a:rPr lang="en-US" sz="2000"/>
              <a:t>.</a:t>
            </a:r>
            <a:endParaRPr lang="en-US" sz="2000" b="1"/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Candara" pitchFamily="34" charset="0"/>
              <a:buAutoNum type="arabicPeriod"/>
              <a:defRPr/>
            </a:pPr>
            <a:r>
              <a:rPr lang="en-US" sz="2000"/>
              <a:t>Send messages from the </a:t>
            </a:r>
            <a:r>
              <a:rPr lang="en-US" sz="2000" b="1"/>
              <a:t>root</a:t>
            </a:r>
            <a:r>
              <a:rPr lang="en-US" sz="2000"/>
              <a:t> to the </a:t>
            </a:r>
            <a:r>
              <a:rPr lang="en-US" sz="2000" b="1"/>
              <a:t>leaves</a:t>
            </a:r>
            <a:r>
              <a:rPr lang="en-US" sz="2000"/>
              <a:t>.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/>
              <a:t>A node computes an outgoing message along an edge </a:t>
            </a:r>
            <a:br>
              <a:rPr lang="en-US" sz="2000"/>
            </a:br>
            <a:r>
              <a:rPr lang="en-US" sz="2000"/>
              <a:t>only after it has received incoming messages along all its other edges.</a:t>
            </a:r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/>
          </a:p>
          <a:p>
            <a:pPr marL="280988" indent="-280988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/>
          </a:p>
        </p:txBody>
      </p:sp>
      <p:grpSp>
        <p:nvGrpSpPr>
          <p:cNvPr id="90137" name="Group 82"/>
          <p:cNvGrpSpPr>
            <a:grpSpLocks/>
          </p:cNvGrpSpPr>
          <p:nvPr/>
        </p:nvGrpSpPr>
        <p:grpSpPr bwMode="auto">
          <a:xfrm>
            <a:off x="2109788" y="3335338"/>
            <a:ext cx="5041900" cy="2816225"/>
            <a:chOff x="1329" y="2101"/>
            <a:chExt cx="3176" cy="1774"/>
          </a:xfrm>
        </p:grpSpPr>
        <p:cxnSp>
          <p:nvCxnSpPr>
            <p:cNvPr id="90138" name="Straight Arrow Connector 129"/>
            <p:cNvCxnSpPr>
              <a:cxnSpLocks noChangeShapeType="1"/>
            </p:cNvCxnSpPr>
            <p:nvPr/>
          </p:nvCxnSpPr>
          <p:spPr bwMode="auto">
            <a:xfrm flipH="1" flipV="1">
              <a:off x="1329" y="3671"/>
              <a:ext cx="2" cy="202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39" name="Straight Arrow Connector 130"/>
            <p:cNvCxnSpPr>
              <a:cxnSpLocks noChangeShapeType="1"/>
            </p:cNvCxnSpPr>
            <p:nvPr/>
          </p:nvCxnSpPr>
          <p:spPr bwMode="auto">
            <a:xfrm flipH="1" flipV="1">
              <a:off x="2111" y="3661"/>
              <a:ext cx="2" cy="201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0" name="Straight Arrow Connector 131"/>
            <p:cNvCxnSpPr>
              <a:cxnSpLocks noChangeShapeType="1"/>
            </p:cNvCxnSpPr>
            <p:nvPr/>
          </p:nvCxnSpPr>
          <p:spPr bwMode="auto">
            <a:xfrm flipH="1" flipV="1">
              <a:off x="2916" y="3661"/>
              <a:ext cx="2" cy="201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1" name="Straight Arrow Connector 132"/>
            <p:cNvCxnSpPr>
              <a:cxnSpLocks noChangeShapeType="1"/>
            </p:cNvCxnSpPr>
            <p:nvPr/>
          </p:nvCxnSpPr>
          <p:spPr bwMode="auto">
            <a:xfrm flipH="1" flipV="1">
              <a:off x="3701" y="3673"/>
              <a:ext cx="3" cy="202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2" name="Straight Arrow Connector 133"/>
            <p:cNvCxnSpPr>
              <a:cxnSpLocks noChangeShapeType="1"/>
            </p:cNvCxnSpPr>
            <p:nvPr/>
          </p:nvCxnSpPr>
          <p:spPr bwMode="auto">
            <a:xfrm flipH="1" flipV="1">
              <a:off x="4503" y="3673"/>
              <a:ext cx="2" cy="202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3" name="Straight Arrow Connector 134"/>
            <p:cNvCxnSpPr>
              <a:cxnSpLocks noChangeShapeType="1"/>
            </p:cNvCxnSpPr>
            <p:nvPr/>
          </p:nvCxnSpPr>
          <p:spPr bwMode="auto">
            <a:xfrm flipV="1">
              <a:off x="1399" y="3322"/>
              <a:ext cx="184" cy="83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4" name="Straight Arrow Connector 135"/>
            <p:cNvCxnSpPr>
              <a:cxnSpLocks noChangeShapeType="1"/>
            </p:cNvCxnSpPr>
            <p:nvPr/>
          </p:nvCxnSpPr>
          <p:spPr bwMode="auto">
            <a:xfrm flipH="1" flipV="1">
              <a:off x="1842" y="3262"/>
              <a:ext cx="237" cy="89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5" name="Straight Arrow Connector 136"/>
            <p:cNvCxnSpPr>
              <a:cxnSpLocks noChangeShapeType="1"/>
            </p:cNvCxnSpPr>
            <p:nvPr/>
          </p:nvCxnSpPr>
          <p:spPr bwMode="auto">
            <a:xfrm flipV="1">
              <a:off x="1790" y="3062"/>
              <a:ext cx="0" cy="137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6" name="Straight Arrow Connector 138"/>
            <p:cNvCxnSpPr>
              <a:cxnSpLocks noChangeShapeType="1"/>
            </p:cNvCxnSpPr>
            <p:nvPr/>
          </p:nvCxnSpPr>
          <p:spPr bwMode="auto">
            <a:xfrm flipV="1">
              <a:off x="3048" y="2917"/>
              <a:ext cx="485" cy="395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7" name="Straight Arrow Connector 139"/>
            <p:cNvCxnSpPr>
              <a:cxnSpLocks noChangeShapeType="1"/>
            </p:cNvCxnSpPr>
            <p:nvPr/>
          </p:nvCxnSpPr>
          <p:spPr bwMode="auto">
            <a:xfrm flipV="1">
              <a:off x="3782" y="3325"/>
              <a:ext cx="162" cy="80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8" name="Straight Arrow Connector 140"/>
            <p:cNvCxnSpPr>
              <a:cxnSpLocks noChangeShapeType="1"/>
            </p:cNvCxnSpPr>
            <p:nvPr/>
          </p:nvCxnSpPr>
          <p:spPr bwMode="auto">
            <a:xfrm flipH="1" flipV="1">
              <a:off x="4227" y="3259"/>
              <a:ext cx="247" cy="92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49" name="Straight Arrow Connector 141"/>
            <p:cNvCxnSpPr>
              <a:cxnSpLocks noChangeShapeType="1"/>
            </p:cNvCxnSpPr>
            <p:nvPr/>
          </p:nvCxnSpPr>
          <p:spPr bwMode="auto">
            <a:xfrm flipV="1">
              <a:off x="4191" y="3041"/>
              <a:ext cx="0" cy="155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50" name="Straight Arrow Connector 143"/>
            <p:cNvCxnSpPr>
              <a:cxnSpLocks noChangeShapeType="1"/>
            </p:cNvCxnSpPr>
            <p:nvPr/>
          </p:nvCxnSpPr>
          <p:spPr bwMode="auto">
            <a:xfrm flipV="1">
              <a:off x="2064" y="2419"/>
              <a:ext cx="660" cy="322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51" name="Straight Arrow Connector 144"/>
            <p:cNvCxnSpPr>
              <a:cxnSpLocks noChangeShapeType="1"/>
            </p:cNvCxnSpPr>
            <p:nvPr/>
          </p:nvCxnSpPr>
          <p:spPr bwMode="auto">
            <a:xfrm flipH="1" flipV="1">
              <a:off x="3869" y="2768"/>
              <a:ext cx="240" cy="66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52" name="Straight Arrow Connector 145"/>
            <p:cNvCxnSpPr>
              <a:cxnSpLocks noChangeShapeType="1"/>
            </p:cNvCxnSpPr>
            <p:nvPr/>
          </p:nvCxnSpPr>
          <p:spPr bwMode="auto">
            <a:xfrm flipV="1">
              <a:off x="3820" y="2556"/>
              <a:ext cx="0" cy="156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53" name="Straight Arrow Connector 146"/>
            <p:cNvCxnSpPr>
              <a:cxnSpLocks noChangeShapeType="1"/>
            </p:cNvCxnSpPr>
            <p:nvPr/>
          </p:nvCxnSpPr>
          <p:spPr bwMode="auto">
            <a:xfrm flipH="1" flipV="1">
              <a:off x="3146" y="2292"/>
              <a:ext cx="511" cy="43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90154" name="Straight Arrow Connector 147"/>
            <p:cNvCxnSpPr>
              <a:cxnSpLocks noChangeShapeType="1"/>
            </p:cNvCxnSpPr>
            <p:nvPr/>
          </p:nvCxnSpPr>
          <p:spPr bwMode="auto">
            <a:xfrm flipV="1">
              <a:off x="3012" y="2101"/>
              <a:ext cx="0" cy="156"/>
            </a:xfrm>
            <a:prstGeom prst="straightConnector1">
              <a:avLst/>
            </a:prstGeom>
            <a:noFill/>
            <a:ln w="12700" algn="ctr">
              <a:solidFill>
                <a:srgbClr val="84AA33"/>
              </a:solidFill>
              <a:round/>
              <a:headEnd type="oval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39" grpId="0" animBg="1"/>
      <p:bldP spid="74840" grpId="0" animBg="1"/>
      <p:bldP spid="748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70"/>
          <p:cNvGrpSpPr>
            <a:grpSpLocks/>
          </p:cNvGrpSpPr>
          <p:nvPr/>
        </p:nvGrpSpPr>
        <p:grpSpPr bwMode="auto">
          <a:xfrm>
            <a:off x="4217988" y="1296988"/>
            <a:ext cx="7113587" cy="5178425"/>
            <a:chOff x="2657" y="817"/>
            <a:chExt cx="4481" cy="3262"/>
          </a:xfrm>
        </p:grpSpPr>
        <p:sp>
          <p:nvSpPr>
            <p:cNvPr id="74" name="Oval 73"/>
            <p:cNvSpPr/>
            <p:nvPr/>
          </p:nvSpPr>
          <p:spPr>
            <a:xfrm>
              <a:off x="2876" y="3031"/>
              <a:ext cx="301" cy="30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6" name="Straight Connector 75"/>
            <p:cNvCxnSpPr>
              <a:stCxn id="74" idx="4"/>
              <a:endCxn id="75" idx="0"/>
            </p:cNvCxnSpPr>
            <p:nvPr/>
          </p:nvCxnSpPr>
          <p:spPr>
            <a:xfrm>
              <a:off x="3027" y="3336"/>
              <a:ext cx="6" cy="3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6"/>
              <a:endCxn id="79" idx="2"/>
            </p:cNvCxnSpPr>
            <p:nvPr/>
          </p:nvCxnSpPr>
          <p:spPr>
            <a:xfrm>
              <a:off x="3177" y="3184"/>
              <a:ext cx="617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794" y="3031"/>
              <a:ext cx="301" cy="30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1" name="Straight Connector 80"/>
            <p:cNvCxnSpPr>
              <a:stCxn id="79" idx="4"/>
              <a:endCxn id="80" idx="0"/>
            </p:cNvCxnSpPr>
            <p:nvPr/>
          </p:nvCxnSpPr>
          <p:spPr>
            <a:xfrm>
              <a:off x="3945" y="3336"/>
              <a:ext cx="6" cy="3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9" idx="6"/>
              <a:endCxn id="84" idx="2"/>
            </p:cNvCxnSpPr>
            <p:nvPr/>
          </p:nvCxnSpPr>
          <p:spPr>
            <a:xfrm flipV="1">
              <a:off x="4095" y="3182"/>
              <a:ext cx="632" cy="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4727" y="3030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6" name="Straight Connector 85"/>
            <p:cNvCxnSpPr>
              <a:stCxn id="84" idx="4"/>
              <a:endCxn id="85" idx="0"/>
            </p:cNvCxnSpPr>
            <p:nvPr/>
          </p:nvCxnSpPr>
          <p:spPr>
            <a:xfrm>
              <a:off x="4877" y="3334"/>
              <a:ext cx="6" cy="30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6"/>
              <a:endCxn id="89" idx="2"/>
            </p:cNvCxnSpPr>
            <p:nvPr/>
          </p:nvCxnSpPr>
          <p:spPr>
            <a:xfrm>
              <a:off x="5027" y="3182"/>
              <a:ext cx="622" cy="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5649" y="3031"/>
              <a:ext cx="301" cy="30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1" name="Straight Connector 90"/>
            <p:cNvCxnSpPr>
              <a:stCxn id="89" idx="4"/>
              <a:endCxn id="90" idx="0"/>
            </p:cNvCxnSpPr>
            <p:nvPr/>
          </p:nvCxnSpPr>
          <p:spPr>
            <a:xfrm>
              <a:off x="5800" y="3336"/>
              <a:ext cx="6" cy="308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6"/>
              <a:endCxn id="94" idx="2"/>
            </p:cNvCxnSpPr>
            <p:nvPr/>
          </p:nvCxnSpPr>
          <p:spPr>
            <a:xfrm flipV="1">
              <a:off x="5950" y="3182"/>
              <a:ext cx="618" cy="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185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6568" y="3030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50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6" name="Straight Connector 95"/>
            <p:cNvCxnSpPr>
              <a:stCxn id="94" idx="4"/>
              <a:endCxn id="95" idx="0"/>
            </p:cNvCxnSpPr>
            <p:nvPr/>
          </p:nvCxnSpPr>
          <p:spPr>
            <a:xfrm>
              <a:off x="6718" y="3334"/>
              <a:ext cx="6" cy="30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32" name="Group 96"/>
            <p:cNvGrpSpPr>
              <a:grpSpLocks/>
            </p:cNvGrpSpPr>
            <p:nvPr/>
          </p:nvGrpSpPr>
          <p:grpSpPr bwMode="auto">
            <a:xfrm>
              <a:off x="2657" y="3873"/>
              <a:ext cx="4481" cy="206"/>
              <a:chOff x="492120" y="3950977"/>
              <a:chExt cx="8067290" cy="370958"/>
            </a:xfrm>
          </p:grpSpPr>
          <p:sp>
            <p:nvSpPr>
              <p:cNvPr id="33920" name="TextBox 117"/>
              <p:cNvSpPr txBox="1">
                <a:spLocks noChangeArrowheads="1"/>
              </p:cNvSpPr>
              <p:nvPr/>
            </p:nvSpPr>
            <p:spPr bwMode="auto">
              <a:xfrm>
                <a:off x="492120" y="3962637"/>
                <a:ext cx="1330509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time</a:t>
                </a:r>
              </a:p>
            </p:txBody>
          </p:sp>
          <p:sp>
            <p:nvSpPr>
              <p:cNvPr id="33921" name="TextBox 118"/>
              <p:cNvSpPr txBox="1">
                <a:spLocks noChangeArrowheads="1"/>
              </p:cNvSpPr>
              <p:nvPr/>
            </p:nvSpPr>
            <p:spPr bwMode="auto">
              <a:xfrm>
                <a:off x="3769260" y="395097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like</a:t>
                </a:r>
              </a:p>
            </p:txBody>
          </p:sp>
          <p:sp>
            <p:nvSpPr>
              <p:cNvPr id="33922" name="TextBox 119"/>
              <p:cNvSpPr txBox="1">
                <a:spLocks noChangeArrowheads="1"/>
              </p:cNvSpPr>
              <p:nvPr/>
            </p:nvSpPr>
            <p:spPr bwMode="auto">
              <a:xfrm>
                <a:off x="2084801" y="3957332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flies</a:t>
                </a:r>
              </a:p>
            </p:txBody>
          </p:sp>
          <p:sp>
            <p:nvSpPr>
              <p:cNvPr id="33923" name="TextBox 120"/>
              <p:cNvSpPr txBox="1">
                <a:spLocks noChangeArrowheads="1"/>
              </p:cNvSpPr>
              <p:nvPr/>
            </p:nvSpPr>
            <p:spPr bwMode="auto">
              <a:xfrm>
                <a:off x="5446910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an</a:t>
                </a:r>
              </a:p>
            </p:txBody>
          </p:sp>
          <p:sp>
            <p:nvSpPr>
              <p:cNvPr id="33924" name="TextBox 121"/>
              <p:cNvSpPr txBox="1">
                <a:spLocks noChangeArrowheads="1"/>
              </p:cNvSpPr>
              <p:nvPr/>
            </p:nvSpPr>
            <p:spPr bwMode="auto">
              <a:xfrm>
                <a:off x="7108264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dirty="0">
                    <a:latin typeface="Rockwell"/>
                    <a:ea typeface="Rockwell"/>
                    <a:cs typeface="Rockwell"/>
                  </a:rPr>
                  <a:t>arrow</a:t>
                </a: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980" y="2413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8" y="2796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0" name="Straight Connector 99"/>
            <p:cNvCxnSpPr>
              <a:stCxn id="99" idx="1"/>
              <a:endCxn id="89" idx="0"/>
            </p:cNvCxnSpPr>
            <p:nvPr/>
          </p:nvCxnSpPr>
          <p:spPr>
            <a:xfrm flipH="1">
              <a:off x="5800" y="2870"/>
              <a:ext cx="258" cy="16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0"/>
              <a:endCxn id="98" idx="4"/>
            </p:cNvCxnSpPr>
            <p:nvPr/>
          </p:nvCxnSpPr>
          <p:spPr>
            <a:xfrm flipH="1" flipV="1">
              <a:off x="6130" y="2717"/>
              <a:ext cx="2" cy="7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9" idx="3"/>
              <a:endCxn id="94" idx="0"/>
            </p:cNvCxnSpPr>
            <p:nvPr/>
          </p:nvCxnSpPr>
          <p:spPr>
            <a:xfrm>
              <a:off x="6206" y="2870"/>
              <a:ext cx="512" cy="16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823" y="1319"/>
              <a:ext cx="301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5" name="Straight Connector 104"/>
            <p:cNvCxnSpPr>
              <a:stCxn id="104" idx="1"/>
              <a:endCxn id="79" idx="0"/>
            </p:cNvCxnSpPr>
            <p:nvPr/>
          </p:nvCxnSpPr>
          <p:spPr>
            <a:xfrm flipH="1">
              <a:off x="3945" y="1776"/>
              <a:ext cx="956" cy="125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4" idx="0"/>
              <a:endCxn id="103" idx="4"/>
            </p:cNvCxnSpPr>
            <p:nvPr/>
          </p:nvCxnSpPr>
          <p:spPr>
            <a:xfrm flipH="1" flipV="1">
              <a:off x="4973" y="1623"/>
              <a:ext cx="2" cy="7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4" idx="3"/>
              <a:endCxn id="108" idx="0"/>
            </p:cNvCxnSpPr>
            <p:nvPr/>
          </p:nvCxnSpPr>
          <p:spPr>
            <a:xfrm>
              <a:off x="5048" y="1776"/>
              <a:ext cx="518" cy="7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5416" y="1847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0" name="Straight Connector 109"/>
            <p:cNvCxnSpPr>
              <a:stCxn id="109" idx="1"/>
              <a:endCxn id="84" idx="0"/>
            </p:cNvCxnSpPr>
            <p:nvPr/>
          </p:nvCxnSpPr>
          <p:spPr>
            <a:xfrm flipH="1">
              <a:off x="4877" y="2314"/>
              <a:ext cx="617" cy="7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0"/>
              <a:endCxn id="108" idx="4"/>
            </p:cNvCxnSpPr>
            <p:nvPr/>
          </p:nvCxnSpPr>
          <p:spPr>
            <a:xfrm flipH="1" flipV="1">
              <a:off x="5566" y="2151"/>
              <a:ext cx="1" cy="8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9" idx="3"/>
              <a:endCxn id="98" idx="0"/>
            </p:cNvCxnSpPr>
            <p:nvPr/>
          </p:nvCxnSpPr>
          <p:spPr>
            <a:xfrm>
              <a:off x="5641" y="2314"/>
              <a:ext cx="489" cy="9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4190" y="817"/>
              <a:ext cx="300" cy="3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Straight Connector 114"/>
            <p:cNvCxnSpPr>
              <a:stCxn id="114" idx="1"/>
              <a:endCxn id="74" idx="0"/>
            </p:cNvCxnSpPr>
            <p:nvPr/>
          </p:nvCxnSpPr>
          <p:spPr>
            <a:xfrm flipH="1">
              <a:off x="3027" y="1274"/>
              <a:ext cx="1241" cy="175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4" idx="0"/>
              <a:endCxn id="113" idx="4"/>
            </p:cNvCxnSpPr>
            <p:nvPr/>
          </p:nvCxnSpPr>
          <p:spPr>
            <a:xfrm flipH="1" flipV="1">
              <a:off x="4340" y="1121"/>
              <a:ext cx="2" cy="7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4" idx="3"/>
              <a:endCxn id="103" idx="0"/>
            </p:cNvCxnSpPr>
            <p:nvPr/>
          </p:nvCxnSpPr>
          <p:spPr>
            <a:xfrm>
              <a:off x="4415" y="1274"/>
              <a:ext cx="558" cy="4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94"/>
            <p:cNvSpPr/>
            <p:nvPr/>
          </p:nvSpPr>
          <p:spPr>
            <a:xfrm>
              <a:off x="6650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ectangle 92"/>
            <p:cNvSpPr/>
            <p:nvPr/>
          </p:nvSpPr>
          <p:spPr>
            <a:xfrm>
              <a:off x="6185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" name="Rectangle 94"/>
            <p:cNvSpPr/>
            <p:nvPr/>
          </p:nvSpPr>
          <p:spPr>
            <a:xfrm>
              <a:off x="6650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" name="Rectangle 89"/>
            <p:cNvSpPr/>
            <p:nvPr/>
          </p:nvSpPr>
          <p:spPr>
            <a:xfrm>
              <a:off x="5732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0" name="Rectangle 84"/>
            <p:cNvSpPr/>
            <p:nvPr/>
          </p:nvSpPr>
          <p:spPr>
            <a:xfrm>
              <a:off x="480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1" name="Rectangle 79"/>
            <p:cNvSpPr/>
            <p:nvPr/>
          </p:nvSpPr>
          <p:spPr>
            <a:xfrm>
              <a:off x="3877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Rectangle 77"/>
            <p:cNvSpPr/>
            <p:nvPr/>
          </p:nvSpPr>
          <p:spPr>
            <a:xfrm>
              <a:off x="341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Rectangle 74"/>
            <p:cNvSpPr/>
            <p:nvPr/>
          </p:nvSpPr>
          <p:spPr>
            <a:xfrm>
              <a:off x="295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" name="Rectangle 113"/>
            <p:cNvSpPr/>
            <p:nvPr/>
          </p:nvSpPr>
          <p:spPr>
            <a:xfrm>
              <a:off x="4268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ctangle 98"/>
            <p:cNvSpPr/>
            <p:nvPr/>
          </p:nvSpPr>
          <p:spPr>
            <a:xfrm>
              <a:off x="6067" y="2796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6" name="Rectangle 92"/>
            <p:cNvSpPr/>
            <p:nvPr/>
          </p:nvSpPr>
          <p:spPr>
            <a:xfrm>
              <a:off x="6194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Rectangle 94"/>
            <p:cNvSpPr/>
            <p:nvPr/>
          </p:nvSpPr>
          <p:spPr>
            <a:xfrm>
              <a:off x="6659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Rectangle 89"/>
            <p:cNvSpPr/>
            <p:nvPr/>
          </p:nvSpPr>
          <p:spPr>
            <a:xfrm>
              <a:off x="5741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" name="Rectangle 84"/>
            <p:cNvSpPr/>
            <p:nvPr/>
          </p:nvSpPr>
          <p:spPr>
            <a:xfrm>
              <a:off x="4818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" name="Rectangle 79"/>
            <p:cNvSpPr/>
            <p:nvPr/>
          </p:nvSpPr>
          <p:spPr>
            <a:xfrm>
              <a:off x="3886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" name="Rectangle 77"/>
            <p:cNvSpPr/>
            <p:nvPr/>
          </p:nvSpPr>
          <p:spPr>
            <a:xfrm>
              <a:off x="3421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2" name="Rectangle 74"/>
            <p:cNvSpPr/>
            <p:nvPr/>
          </p:nvSpPr>
          <p:spPr>
            <a:xfrm>
              <a:off x="2968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3" name="Rectangle 113"/>
            <p:cNvSpPr/>
            <p:nvPr/>
          </p:nvSpPr>
          <p:spPr>
            <a:xfrm>
              <a:off x="4277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98"/>
            <p:cNvSpPr/>
            <p:nvPr/>
          </p:nvSpPr>
          <p:spPr>
            <a:xfrm>
              <a:off x="6075" y="2796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5" name="Rectangle 92"/>
            <p:cNvSpPr/>
            <p:nvPr/>
          </p:nvSpPr>
          <p:spPr>
            <a:xfrm>
              <a:off x="6202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6" name="Rectangle 94"/>
            <p:cNvSpPr/>
            <p:nvPr/>
          </p:nvSpPr>
          <p:spPr>
            <a:xfrm>
              <a:off x="6667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89"/>
            <p:cNvSpPr/>
            <p:nvPr/>
          </p:nvSpPr>
          <p:spPr>
            <a:xfrm>
              <a:off x="5749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" name="Rectangle 84"/>
            <p:cNvSpPr/>
            <p:nvPr/>
          </p:nvSpPr>
          <p:spPr>
            <a:xfrm>
              <a:off x="4826" y="3643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9" name="Rectangle 79"/>
            <p:cNvSpPr/>
            <p:nvPr/>
          </p:nvSpPr>
          <p:spPr>
            <a:xfrm>
              <a:off x="3894" y="3644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" name="Rectangle 77"/>
            <p:cNvSpPr/>
            <p:nvPr/>
          </p:nvSpPr>
          <p:spPr>
            <a:xfrm>
              <a:off x="3429" y="3103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Rectangle 74"/>
            <p:cNvSpPr/>
            <p:nvPr/>
          </p:nvSpPr>
          <p:spPr>
            <a:xfrm>
              <a:off x="2976" y="3644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" name="Rectangle 113"/>
            <p:cNvSpPr/>
            <p:nvPr/>
          </p:nvSpPr>
          <p:spPr>
            <a:xfrm>
              <a:off x="4285" y="1200"/>
              <a:ext cx="147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98"/>
            <p:cNvSpPr/>
            <p:nvPr/>
          </p:nvSpPr>
          <p:spPr>
            <a:xfrm>
              <a:off x="6075" y="2798"/>
              <a:ext cx="148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92"/>
            <p:cNvSpPr/>
            <p:nvPr/>
          </p:nvSpPr>
          <p:spPr>
            <a:xfrm>
              <a:off x="6202" y="3105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89"/>
            <p:cNvSpPr/>
            <p:nvPr/>
          </p:nvSpPr>
          <p:spPr>
            <a:xfrm>
              <a:off x="5749" y="3646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84"/>
            <p:cNvSpPr/>
            <p:nvPr/>
          </p:nvSpPr>
          <p:spPr>
            <a:xfrm>
              <a:off x="4826" y="3645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{3}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Rectangle 79"/>
            <p:cNvSpPr/>
            <p:nvPr/>
          </p:nvSpPr>
          <p:spPr>
            <a:xfrm>
              <a:off x="3894" y="3646"/>
              <a:ext cx="148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{2}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Rectangle 77"/>
            <p:cNvSpPr/>
            <p:nvPr/>
          </p:nvSpPr>
          <p:spPr>
            <a:xfrm>
              <a:off x="3356" y="3105"/>
              <a:ext cx="292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{1,2}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4"/>
            <p:cNvSpPr/>
            <p:nvPr/>
          </p:nvSpPr>
          <p:spPr>
            <a:xfrm>
              <a:off x="2976" y="3646"/>
              <a:ext cx="147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Rectangle 113"/>
            <p:cNvSpPr/>
            <p:nvPr/>
          </p:nvSpPr>
          <p:spPr>
            <a:xfrm>
              <a:off x="4222" y="1202"/>
              <a:ext cx="272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{1,8,9}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Rectangle 113"/>
            <p:cNvSpPr/>
            <p:nvPr/>
          </p:nvSpPr>
          <p:spPr>
            <a:xfrm>
              <a:off x="4838" y="1699"/>
              <a:ext cx="272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{2,7,8}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ctangle 113"/>
            <p:cNvSpPr/>
            <p:nvPr/>
          </p:nvSpPr>
          <p:spPr>
            <a:xfrm>
              <a:off x="5424" y="2208"/>
              <a:ext cx="272" cy="14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{3,6,7}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60" name="Rectangle 77"/>
            <p:cNvSpPr/>
            <p:nvPr/>
          </p:nvSpPr>
          <p:spPr>
            <a:xfrm>
              <a:off x="4272" y="3108"/>
              <a:ext cx="292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{2,3}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61" name="Rectangle 77"/>
            <p:cNvSpPr/>
            <p:nvPr/>
          </p:nvSpPr>
          <p:spPr>
            <a:xfrm>
              <a:off x="5184" y="3102"/>
              <a:ext cx="292" cy="147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r>
                <a:rPr lang="en-US" sz="140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140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{3,4}</a:t>
              </a:r>
              <a:endParaRPr lang="en-US" sz="1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Factors are Tensors</a:t>
            </a: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282C339-2A7B-4C6B-A79B-A0FED35D44F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3796" name="Content Placeholder 110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>
              <a:solidFill>
                <a:srgbClr val="C32D2E"/>
              </a:solidFill>
            </a:endParaRPr>
          </a:p>
          <a:p>
            <a:pPr eaLnBrk="1" hangingPunct="1"/>
            <a:r>
              <a:rPr lang="en-US" smtClean="0">
                <a:solidFill>
                  <a:srgbClr val="C32D2E"/>
                </a:solidFill>
              </a:rPr>
              <a:t>Factors</a:t>
            </a:r>
            <a:r>
              <a:rPr lang="en-US" smtClean="0"/>
              <a:t>:</a:t>
            </a:r>
          </a:p>
          <a:p>
            <a:pPr lvl="1" eaLnBrk="1" hangingPunct="1"/>
            <a:endParaRPr lang="en-US" smtClean="0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3898900" y="5499101"/>
            <a:ext cx="1069975" cy="412750"/>
          </a:xfrm>
          <a:prstGeom prst="triangle">
            <a:avLst>
              <a:gd name="adj" fmla="val 75213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3" name="Trapezoid 122"/>
          <p:cNvSpPr/>
          <p:nvPr/>
        </p:nvSpPr>
        <p:spPr>
          <a:xfrm flipV="1">
            <a:off x="4824413" y="4592638"/>
            <a:ext cx="1393825" cy="300037"/>
          </a:xfrm>
          <a:prstGeom prst="trapezoid">
            <a:avLst>
              <a:gd name="adj" fmla="val 19494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3676492" y="5170098"/>
          <a:ext cx="557426" cy="1069844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78713"/>
                <a:gridCol w="278713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Rockwell"/>
                        </a:rPr>
                        <a:t>3</a:t>
                      </a:r>
                      <a:endParaRPr lang="en-US" sz="1600" dirty="0">
                        <a:latin typeface="+mn-lt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Rockwell"/>
                        </a:rPr>
                        <a:t>4</a:t>
                      </a:r>
                      <a:endParaRPr lang="en-US" sz="1600" dirty="0">
                        <a:latin typeface="+mn-lt"/>
                        <a:cs typeface="Rockwel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Rockwell"/>
                        </a:rPr>
                        <a:t>0.1</a:t>
                      </a:r>
                      <a:endParaRPr lang="en-US" sz="1600" dirty="0">
                        <a:latin typeface="+mn-lt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Rockwell"/>
                        </a:rPr>
                        <a:t>0.1</a:t>
                      </a:r>
                      <a:endParaRPr lang="en-US" sz="1600" dirty="0">
                        <a:latin typeface="+mn-lt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4824387" y="3250891"/>
          <a:ext cx="1393565" cy="1337305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78713"/>
                <a:gridCol w="278713"/>
                <a:gridCol w="278713"/>
                <a:gridCol w="278713"/>
                <a:gridCol w="278713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02163" y="1181100"/>
            <a:ext cx="2071687" cy="1717675"/>
            <a:chOff x="4696973" y="1181500"/>
            <a:chExt cx="2071756" cy="1716903"/>
          </a:xfrm>
        </p:grpSpPr>
        <p:sp>
          <p:nvSpPr>
            <p:cNvPr id="60" name="Cube 59"/>
            <p:cNvSpPr/>
            <p:nvPr/>
          </p:nvSpPr>
          <p:spPr>
            <a:xfrm flipH="1">
              <a:off x="4696973" y="1181500"/>
              <a:ext cx="1774884" cy="1716903"/>
            </a:xfrm>
            <a:prstGeom prst="cube">
              <a:avLst>
                <a:gd name="adj" fmla="val 2225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6" name="Trapezoid 125"/>
            <p:cNvSpPr/>
            <p:nvPr/>
          </p:nvSpPr>
          <p:spPr>
            <a:xfrm rot="16200000" flipV="1">
              <a:off x="6093479" y="1912143"/>
              <a:ext cx="1048865" cy="301635"/>
            </a:xfrm>
            <a:prstGeom prst="trapezoid">
              <a:avLst>
                <a:gd name="adj" fmla="val 146202"/>
              </a:avLst>
            </a:prstGeom>
            <a:gradFill>
              <a:gsLst>
                <a:gs pos="0">
                  <a:schemeClr val="accent3"/>
                </a:gs>
                <a:gs pos="10000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4598519" y="1178978"/>
          <a:ext cx="1393565" cy="1337305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78713"/>
                <a:gridCol w="278713"/>
                <a:gridCol w="278713"/>
                <a:gridCol w="278713"/>
                <a:gridCol w="278713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s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vp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pp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…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s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vp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pp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…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32" name="Table 131"/>
          <p:cNvGraphicFramePr>
            <a:graphicFrameLocks noGrp="1"/>
          </p:cNvGraphicFramePr>
          <p:nvPr/>
        </p:nvGraphicFramePr>
        <p:xfrm>
          <a:off x="4750919" y="1331378"/>
          <a:ext cx="1393565" cy="1337305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78713"/>
                <a:gridCol w="278713"/>
                <a:gridCol w="278713"/>
                <a:gridCol w="278713"/>
                <a:gridCol w="278713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s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vp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pp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…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s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vp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pp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…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/>
        </p:nvGraphicFramePr>
        <p:xfrm>
          <a:off x="4972502" y="1561098"/>
          <a:ext cx="1393565" cy="1337305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78713"/>
                <a:gridCol w="278713"/>
                <a:gridCol w="278713"/>
                <a:gridCol w="278713"/>
                <a:gridCol w="278713"/>
              </a:tblGrid>
              <a:tr h="26746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s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vp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pp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…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s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vp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Rockwell"/>
                          <a:cs typeface="Rockwell"/>
                        </a:rPr>
                        <a:t>pp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…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173538" y="247808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s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4325938" y="263048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 err="1">
                <a:latin typeface="Rockwell"/>
                <a:ea typeface="Rockwell"/>
                <a:cs typeface="Rockwell"/>
              </a:rPr>
              <a:t>vp</a:t>
            </a:r>
            <a:endParaRPr lang="en-US" sz="1600" dirty="0">
              <a:latin typeface="Rockwell"/>
              <a:ea typeface="Rockwell"/>
              <a:cs typeface="Rockwell"/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4478338" y="2782888"/>
            <a:ext cx="49416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 err="1">
                <a:latin typeface="Rockwell"/>
                <a:ea typeface="Rockwell"/>
                <a:cs typeface="Rockwell"/>
              </a:rPr>
              <a:t>pp</a:t>
            </a:r>
            <a:endParaRPr lang="en-US" sz="1600" dirty="0">
              <a:latin typeface="Rockwell"/>
              <a:ea typeface="Rockwell"/>
              <a:cs typeface="Rockwell"/>
            </a:endParaRPr>
          </a:p>
        </p:txBody>
      </p:sp>
      <p:pic>
        <p:nvPicPr>
          <p:cNvPr id="33808" name="Picture 71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938463"/>
            <a:ext cx="27305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" grpId="0"/>
      <p:bldP spid="134" grpId="0"/>
      <p:bldP spid="1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68" descr="ql_ac7c632a19ccbae3c363b0ef8ea793e7_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" y="933450"/>
            <a:ext cx="9096375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722312"/>
          </a:xfrm>
        </p:spPr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83F1E-D6A9-42A7-98A3-9A0FC539D07A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225" y="5386388"/>
            <a:ext cx="407988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1938" y="6219825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2" name="Straight Connector 91"/>
          <p:cNvCxnSpPr>
            <a:stCxn id="90" idx="4"/>
            <a:endCxn id="91" idx="0"/>
          </p:cNvCxnSpPr>
          <p:nvPr/>
        </p:nvCxnSpPr>
        <p:spPr>
          <a:xfrm>
            <a:off x="354013" y="5800725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398588" y="5386388"/>
            <a:ext cx="409575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11300" y="6219825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5" name="Straight Connector 94"/>
          <p:cNvCxnSpPr>
            <a:stCxn id="93" idx="4"/>
            <a:endCxn id="94" idx="0"/>
          </p:cNvCxnSpPr>
          <p:nvPr/>
        </p:nvCxnSpPr>
        <p:spPr>
          <a:xfrm>
            <a:off x="1603375" y="5800725"/>
            <a:ext cx="7938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667000" y="5384800"/>
            <a:ext cx="407988" cy="4143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779713" y="6218238"/>
            <a:ext cx="200025" cy="2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8" name="Straight Connector 97"/>
          <p:cNvCxnSpPr>
            <a:stCxn id="96" idx="4"/>
            <a:endCxn id="97" idx="0"/>
          </p:cNvCxnSpPr>
          <p:nvPr/>
        </p:nvCxnSpPr>
        <p:spPr>
          <a:xfrm>
            <a:off x="2871788" y="5799138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922713" y="5386388"/>
            <a:ext cx="407987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35425" y="6219825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7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1" name="Straight Connector 100"/>
          <p:cNvCxnSpPr>
            <a:stCxn id="99" idx="4"/>
            <a:endCxn id="100" idx="0"/>
          </p:cNvCxnSpPr>
          <p:nvPr/>
        </p:nvCxnSpPr>
        <p:spPr>
          <a:xfrm>
            <a:off x="4127500" y="5800725"/>
            <a:ext cx="7938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5172075" y="5384800"/>
            <a:ext cx="409575" cy="414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84788" y="6218238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4" name="Straight Connector 103"/>
          <p:cNvCxnSpPr>
            <a:stCxn id="102" idx="4"/>
            <a:endCxn id="103" idx="0"/>
          </p:cNvCxnSpPr>
          <p:nvPr/>
        </p:nvCxnSpPr>
        <p:spPr>
          <a:xfrm>
            <a:off x="5376863" y="5799138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155" name="Group 104"/>
          <p:cNvGrpSpPr>
            <a:grpSpLocks/>
          </p:cNvGrpSpPr>
          <p:nvPr/>
        </p:nvGrpSpPr>
        <p:grpSpPr bwMode="auto">
          <a:xfrm>
            <a:off x="-149225" y="6530975"/>
            <a:ext cx="6097588" cy="280988"/>
            <a:chOff x="492120" y="3950977"/>
            <a:chExt cx="8067290" cy="370958"/>
          </a:xfrm>
        </p:grpSpPr>
        <p:sp>
          <p:nvSpPr>
            <p:cNvPr id="91194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91195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91196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91197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91198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543425" y="4545013"/>
            <a:ext cx="409575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51375" y="5067300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10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8" name="Straight Connector 107"/>
          <p:cNvCxnSpPr>
            <a:stCxn id="107" idx="1"/>
            <a:endCxn id="99" idx="0"/>
          </p:cNvCxnSpPr>
          <p:nvPr/>
        </p:nvCxnSpPr>
        <p:spPr>
          <a:xfrm flipH="1">
            <a:off x="4127500" y="5167313"/>
            <a:ext cx="523875" cy="21907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06" idx="4"/>
          </p:cNvCxnSpPr>
          <p:nvPr/>
        </p:nvCxnSpPr>
        <p:spPr>
          <a:xfrm flipH="1" flipV="1">
            <a:off x="4748213" y="4959350"/>
            <a:ext cx="3175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7" idx="3"/>
            <a:endCxn id="102" idx="0"/>
          </p:cNvCxnSpPr>
          <p:nvPr/>
        </p:nvCxnSpPr>
        <p:spPr>
          <a:xfrm>
            <a:off x="4851400" y="5167313"/>
            <a:ext cx="525463" cy="217487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417763" y="2889250"/>
            <a:ext cx="407987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sz="1100" i="1">
              <a:solidFill>
                <a:srgbClr val="E17B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22538" y="3411538"/>
            <a:ext cx="201612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13" name="Straight Connector 112"/>
          <p:cNvCxnSpPr>
            <a:stCxn id="112" idx="1"/>
            <a:endCxn id="121" idx="0"/>
          </p:cNvCxnSpPr>
          <p:nvPr/>
        </p:nvCxnSpPr>
        <p:spPr>
          <a:xfrm flipH="1">
            <a:off x="966788" y="3511550"/>
            <a:ext cx="1555750" cy="10287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0"/>
            <a:endCxn id="111" idx="4"/>
          </p:cNvCxnSpPr>
          <p:nvPr/>
        </p:nvCxnSpPr>
        <p:spPr>
          <a:xfrm flipH="1" flipV="1">
            <a:off x="2622550" y="3303588"/>
            <a:ext cx="1588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2" idx="3"/>
            <a:endCxn id="116" idx="0"/>
          </p:cNvCxnSpPr>
          <p:nvPr/>
        </p:nvCxnSpPr>
        <p:spPr>
          <a:xfrm>
            <a:off x="2724150" y="3511550"/>
            <a:ext cx="1201738" cy="1333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722688" y="3644900"/>
            <a:ext cx="407987" cy="41433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9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900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9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27438" y="4279900"/>
            <a:ext cx="200025" cy="2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14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18" name="Straight Connector 117"/>
          <p:cNvCxnSpPr>
            <a:stCxn id="117" idx="1"/>
            <a:endCxn id="96" idx="0"/>
          </p:cNvCxnSpPr>
          <p:nvPr/>
        </p:nvCxnSpPr>
        <p:spPr>
          <a:xfrm flipH="1">
            <a:off x="2871788" y="4379913"/>
            <a:ext cx="755650" cy="1004887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7" idx="0"/>
            <a:endCxn id="116" idx="4"/>
          </p:cNvCxnSpPr>
          <p:nvPr/>
        </p:nvCxnSpPr>
        <p:spPr>
          <a:xfrm flipV="1">
            <a:off x="3727450" y="4059238"/>
            <a:ext cx="198438" cy="2206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8" idx="3"/>
            <a:endCxn id="106" idx="0"/>
          </p:cNvCxnSpPr>
          <p:nvPr/>
        </p:nvCxnSpPr>
        <p:spPr>
          <a:xfrm>
            <a:off x="4373563" y="4341813"/>
            <a:ext cx="374650" cy="2032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62000" y="4540250"/>
            <a:ext cx="409575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9950" y="5062538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13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23" name="Straight Connector 122"/>
          <p:cNvCxnSpPr>
            <a:stCxn id="122" idx="1"/>
            <a:endCxn id="90" idx="0"/>
          </p:cNvCxnSpPr>
          <p:nvPr/>
        </p:nvCxnSpPr>
        <p:spPr>
          <a:xfrm flipH="1">
            <a:off x="354013" y="5162550"/>
            <a:ext cx="515937" cy="22383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0"/>
            <a:endCxn id="121" idx="4"/>
          </p:cNvCxnSpPr>
          <p:nvPr/>
        </p:nvCxnSpPr>
        <p:spPr>
          <a:xfrm flipH="1" flipV="1">
            <a:off x="966788" y="4954588"/>
            <a:ext cx="3175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2" idx="3"/>
            <a:endCxn id="93" idx="0"/>
          </p:cNvCxnSpPr>
          <p:nvPr/>
        </p:nvCxnSpPr>
        <p:spPr>
          <a:xfrm>
            <a:off x="1069975" y="5162550"/>
            <a:ext cx="533400" cy="22383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171950" y="4241800"/>
            <a:ext cx="201613" cy="20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11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>
            <a:stCxn id="48" idx="0"/>
            <a:endCxn id="116" idx="4"/>
          </p:cNvCxnSpPr>
          <p:nvPr/>
        </p:nvCxnSpPr>
        <p:spPr>
          <a:xfrm flipH="1" flipV="1">
            <a:off x="3925888" y="4059238"/>
            <a:ext cx="347662" cy="1825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178" name="TextBox 16"/>
          <p:cNvSpPr txBox="1">
            <a:spLocks noChangeArrowheads="1"/>
          </p:cNvSpPr>
          <p:nvPr/>
        </p:nvSpPr>
        <p:spPr bwMode="auto">
          <a:xfrm>
            <a:off x="2328863" y="3803650"/>
            <a:ext cx="6508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rgbClr val="C32D2E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91179" name="TextBox 63"/>
          <p:cNvSpPr txBox="1">
            <a:spLocks noChangeArrowheads="1"/>
          </p:cNvSpPr>
          <p:nvPr/>
        </p:nvSpPr>
        <p:spPr bwMode="auto">
          <a:xfrm>
            <a:off x="3168650" y="4867275"/>
            <a:ext cx="652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rgbClr val="84AA33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91180" name="TextBox 64"/>
          <p:cNvSpPr txBox="1">
            <a:spLocks noChangeArrowheads="1"/>
          </p:cNvSpPr>
          <p:nvPr/>
        </p:nvSpPr>
        <p:spPr bwMode="auto">
          <a:xfrm>
            <a:off x="4957763" y="4725988"/>
            <a:ext cx="65246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grpSp>
        <p:nvGrpSpPr>
          <p:cNvPr id="75838" name="Group 62"/>
          <p:cNvGrpSpPr>
            <a:grpSpLocks/>
          </p:cNvGrpSpPr>
          <p:nvPr/>
        </p:nvGrpSpPr>
        <p:grpSpPr bwMode="auto">
          <a:xfrm>
            <a:off x="-755650" y="2609850"/>
            <a:ext cx="4454525" cy="4600575"/>
            <a:chOff x="-382" y="1596"/>
            <a:chExt cx="2806" cy="2898"/>
          </a:xfrm>
        </p:grpSpPr>
        <p:sp>
          <p:nvSpPr>
            <p:cNvPr id="14" name="Freeform 13"/>
            <p:cNvSpPr/>
            <p:nvPr/>
          </p:nvSpPr>
          <p:spPr>
            <a:xfrm>
              <a:off x="-382" y="1596"/>
              <a:ext cx="2420" cy="2898"/>
            </a:xfrm>
            <a:custGeom>
              <a:avLst/>
              <a:gdLst>
                <a:gd name="connsiteX0" fmla="*/ 1391191 w 3840866"/>
                <a:gd name="connsiteY0" fmla="*/ 4522590 h 4601899"/>
                <a:gd name="connsiteX1" fmla="*/ 64257 w 3840866"/>
                <a:gd name="connsiteY1" fmla="*/ 3972907 h 4601899"/>
                <a:gd name="connsiteX2" fmla="*/ 3201509 w 3840866"/>
                <a:gd name="connsiteY2" fmla="*/ 77744 h 4601899"/>
                <a:gd name="connsiteX3" fmla="*/ 3817586 w 3840866"/>
                <a:gd name="connsiteY3" fmla="*/ 1480382 h 4601899"/>
                <a:gd name="connsiteX4" fmla="*/ 2774995 w 3840866"/>
                <a:gd name="connsiteY4" fmla="*/ 2807201 h 4601899"/>
                <a:gd name="connsiteX5" fmla="*/ 2670735 w 3840866"/>
                <a:gd name="connsiteY5" fmla="*/ 4351999 h 4601899"/>
                <a:gd name="connsiteX6" fmla="*/ 2414827 w 3840866"/>
                <a:gd name="connsiteY6" fmla="*/ 4598408 h 460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0866" h="4601899">
                  <a:moveTo>
                    <a:pt x="1391191" y="4522590"/>
                  </a:moveTo>
                  <a:cubicBezTo>
                    <a:pt x="576864" y="4618152"/>
                    <a:pt x="-237463" y="4713715"/>
                    <a:pt x="64257" y="3972907"/>
                  </a:cubicBezTo>
                  <a:cubicBezTo>
                    <a:pt x="365977" y="3232099"/>
                    <a:pt x="2575954" y="493165"/>
                    <a:pt x="3201509" y="77744"/>
                  </a:cubicBezTo>
                  <a:cubicBezTo>
                    <a:pt x="3827064" y="-337677"/>
                    <a:pt x="3888672" y="1025472"/>
                    <a:pt x="3817586" y="1480382"/>
                  </a:cubicBezTo>
                  <a:cubicBezTo>
                    <a:pt x="3746500" y="1935291"/>
                    <a:pt x="2966137" y="2328598"/>
                    <a:pt x="2774995" y="2807201"/>
                  </a:cubicBezTo>
                  <a:cubicBezTo>
                    <a:pt x="2583853" y="3285804"/>
                    <a:pt x="2730763" y="4053465"/>
                    <a:pt x="2670735" y="4351999"/>
                  </a:cubicBezTo>
                  <a:cubicBezTo>
                    <a:pt x="2610707" y="4650533"/>
                    <a:pt x="2414827" y="4598408"/>
                    <a:pt x="2414827" y="4598408"/>
                  </a:cubicBezTo>
                </a:path>
              </a:pathLst>
            </a:cu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 flipV="1">
              <a:off x="2034" y="2128"/>
              <a:ext cx="390" cy="43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triangl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836" name="Group 60"/>
          <p:cNvGrpSpPr>
            <a:grpSpLocks/>
          </p:cNvGrpSpPr>
          <p:nvPr/>
        </p:nvGrpSpPr>
        <p:grpSpPr bwMode="auto">
          <a:xfrm>
            <a:off x="2268538" y="3994150"/>
            <a:ext cx="1712912" cy="3140075"/>
            <a:chOff x="1525" y="2468"/>
            <a:chExt cx="1079" cy="1978"/>
          </a:xfrm>
        </p:grpSpPr>
        <p:sp>
          <p:nvSpPr>
            <p:cNvPr id="10" name="Freeform 9"/>
            <p:cNvSpPr/>
            <p:nvPr/>
          </p:nvSpPr>
          <p:spPr>
            <a:xfrm>
              <a:off x="1525" y="2543"/>
              <a:ext cx="1079" cy="1903"/>
            </a:xfrm>
            <a:custGeom>
              <a:avLst/>
              <a:gdLst>
                <a:gd name="connsiteX0" fmla="*/ 1107442 w 1711934"/>
                <a:gd name="connsiteY0" fmla="*/ 2975773 h 3022126"/>
                <a:gd name="connsiteX1" fmla="*/ 1311389 w 1711934"/>
                <a:gd name="connsiteY1" fmla="*/ 1455378 h 3022126"/>
                <a:gd name="connsiteX2" fmla="*/ 1710012 w 1711934"/>
                <a:gd name="connsiteY2" fmla="*/ 491225 h 3022126"/>
                <a:gd name="connsiteX3" fmla="*/ 1394821 w 1711934"/>
                <a:gd name="connsiteY3" fmla="*/ 36961 h 3022126"/>
                <a:gd name="connsiteX4" fmla="*/ 78438 w 1711934"/>
                <a:gd name="connsiteY4" fmla="*/ 1427566 h 3022126"/>
                <a:gd name="connsiteX5" fmla="*/ 263844 w 1711934"/>
                <a:gd name="connsiteY5" fmla="*/ 3022126 h 302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1934" h="3022126">
                  <a:moveTo>
                    <a:pt x="1107442" y="2975773"/>
                  </a:moveTo>
                  <a:cubicBezTo>
                    <a:pt x="1159201" y="2422621"/>
                    <a:pt x="1210961" y="1869469"/>
                    <a:pt x="1311389" y="1455378"/>
                  </a:cubicBezTo>
                  <a:cubicBezTo>
                    <a:pt x="1411817" y="1041287"/>
                    <a:pt x="1696107" y="727628"/>
                    <a:pt x="1710012" y="491225"/>
                  </a:cubicBezTo>
                  <a:cubicBezTo>
                    <a:pt x="1723917" y="254822"/>
                    <a:pt x="1666750" y="-119096"/>
                    <a:pt x="1394821" y="36961"/>
                  </a:cubicBezTo>
                  <a:cubicBezTo>
                    <a:pt x="1122892" y="193018"/>
                    <a:pt x="266934" y="930038"/>
                    <a:pt x="78438" y="1427566"/>
                  </a:cubicBezTo>
                  <a:cubicBezTo>
                    <a:pt x="-110058" y="1925094"/>
                    <a:pt x="76893" y="2473610"/>
                    <a:pt x="263844" y="3022126"/>
                  </a:cubicBezTo>
                </a:path>
              </a:pathLst>
            </a:custGeom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2291" y="2468"/>
              <a:ext cx="135" cy="179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837" name="Group 61"/>
          <p:cNvGrpSpPr>
            <a:grpSpLocks/>
          </p:cNvGrpSpPr>
          <p:nvPr/>
        </p:nvGrpSpPr>
        <p:grpSpPr bwMode="auto">
          <a:xfrm>
            <a:off x="3770313" y="3965575"/>
            <a:ext cx="2109787" cy="3292475"/>
            <a:chOff x="2471" y="2450"/>
            <a:chExt cx="1329" cy="2074"/>
          </a:xfrm>
        </p:grpSpPr>
        <p:sp>
          <p:nvSpPr>
            <p:cNvPr id="11" name="Freeform 10"/>
            <p:cNvSpPr/>
            <p:nvPr/>
          </p:nvSpPr>
          <p:spPr>
            <a:xfrm>
              <a:off x="2471" y="2525"/>
              <a:ext cx="1329" cy="1999"/>
            </a:xfrm>
            <a:custGeom>
              <a:avLst/>
              <a:gdLst>
                <a:gd name="connsiteX0" fmla="*/ 2110326 w 2110326"/>
                <a:gd name="connsiteY0" fmla="*/ 2698560 h 3174226"/>
                <a:gd name="connsiteX1" fmla="*/ 1730243 w 2110326"/>
                <a:gd name="connsiteY1" fmla="*/ 390156 h 3174226"/>
                <a:gd name="connsiteX2" fmla="*/ 413859 w 2110326"/>
                <a:gd name="connsiteY2" fmla="*/ 47140 h 3174226"/>
                <a:gd name="connsiteX3" fmla="*/ 423130 w 2110326"/>
                <a:gd name="connsiteY3" fmla="*/ 900044 h 3174226"/>
                <a:gd name="connsiteX4" fmla="*/ 5966 w 2110326"/>
                <a:gd name="connsiteY4" fmla="*/ 1428474 h 3174226"/>
                <a:gd name="connsiteX5" fmla="*/ 293345 w 2110326"/>
                <a:gd name="connsiteY5" fmla="*/ 3041576 h 3174226"/>
                <a:gd name="connsiteX6" fmla="*/ 1711702 w 2110326"/>
                <a:gd name="connsiteY6" fmla="*/ 3078659 h 317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6" h="3174226">
                  <a:moveTo>
                    <a:pt x="2110326" y="2698560"/>
                  </a:moveTo>
                  <a:cubicBezTo>
                    <a:pt x="2061656" y="1765309"/>
                    <a:pt x="2012987" y="832059"/>
                    <a:pt x="1730243" y="390156"/>
                  </a:cubicBezTo>
                  <a:cubicBezTo>
                    <a:pt x="1447499" y="-51747"/>
                    <a:pt x="631711" y="-37841"/>
                    <a:pt x="413859" y="47140"/>
                  </a:cubicBezTo>
                  <a:cubicBezTo>
                    <a:pt x="196007" y="132121"/>
                    <a:pt x="491112" y="669822"/>
                    <a:pt x="423130" y="900044"/>
                  </a:cubicBezTo>
                  <a:cubicBezTo>
                    <a:pt x="355148" y="1130266"/>
                    <a:pt x="27597" y="1071552"/>
                    <a:pt x="5966" y="1428474"/>
                  </a:cubicBezTo>
                  <a:cubicBezTo>
                    <a:pt x="-15665" y="1785396"/>
                    <a:pt x="9056" y="2766545"/>
                    <a:pt x="293345" y="3041576"/>
                  </a:cubicBezTo>
                  <a:cubicBezTo>
                    <a:pt x="577634" y="3316607"/>
                    <a:pt x="1711702" y="3078659"/>
                    <a:pt x="1711702" y="3078659"/>
                  </a:cubicBezTo>
                </a:path>
              </a:pathLst>
            </a:cu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2764" y="2450"/>
              <a:ext cx="240" cy="6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184" name="TextBox 19"/>
          <p:cNvSpPr txBox="1">
            <a:spLocks noChangeArrowheads="1"/>
          </p:cNvSpPr>
          <p:nvPr/>
        </p:nvSpPr>
        <p:spPr bwMode="auto">
          <a:xfrm>
            <a:off x="6183313" y="6003925"/>
            <a:ext cx="2960687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Figure adapted from </a:t>
            </a:r>
            <a:br>
              <a:rPr lang="en-US" sz="1800"/>
            </a:br>
            <a:r>
              <a:rPr lang="en-US" sz="1800"/>
              <a:t>Burkett &amp; Klein (2012)</a:t>
            </a:r>
          </a:p>
        </p:txBody>
      </p:sp>
      <p:grpSp>
        <p:nvGrpSpPr>
          <p:cNvPr id="75846" name="Group 70"/>
          <p:cNvGrpSpPr>
            <a:grpSpLocks/>
          </p:cNvGrpSpPr>
          <p:nvPr/>
        </p:nvGrpSpPr>
        <p:grpSpPr bwMode="auto">
          <a:xfrm>
            <a:off x="6129338" y="1416050"/>
            <a:ext cx="3054350" cy="4230688"/>
            <a:chOff x="3861" y="892"/>
            <a:chExt cx="1924" cy="2665"/>
          </a:xfrm>
        </p:grpSpPr>
        <p:sp>
          <p:nvSpPr>
            <p:cNvPr id="91186" name="Text Box 60"/>
            <p:cNvSpPr txBox="1">
              <a:spLocks noChangeArrowheads="1"/>
            </p:cNvSpPr>
            <p:nvPr/>
          </p:nvSpPr>
          <p:spPr bwMode="auto">
            <a:xfrm>
              <a:off x="3940" y="1874"/>
              <a:ext cx="182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3891A7"/>
                  </a:solidFill>
                </a:rPr>
                <a:t>Subproblem</a:t>
              </a:r>
              <a:r>
                <a:rPr lang="en-US" sz="2000" b="1" dirty="0">
                  <a:solidFill>
                    <a:srgbClr val="3891A7"/>
                  </a:solidFill>
                </a:rPr>
                <a:t>:</a:t>
              </a:r>
            </a:p>
            <a:p>
              <a:pPr defTabSz="914400"/>
              <a:r>
                <a:rPr lang="en-US" sz="2000" dirty="0">
                  <a:solidFill>
                    <a:srgbClr val="3891A7"/>
                  </a:solidFill>
                </a:rPr>
                <a:t>Inference using just the factors in </a:t>
              </a:r>
              <a:r>
                <a:rPr lang="en-US" sz="2000" dirty="0" err="1">
                  <a:solidFill>
                    <a:srgbClr val="3891A7"/>
                  </a:solidFill>
                </a:rPr>
                <a:t>subgraph</a:t>
              </a:r>
              <a:r>
                <a:rPr lang="en-US" sz="2000" dirty="0">
                  <a:solidFill>
                    <a:srgbClr val="3891A7"/>
                  </a:solidFill>
                </a:rPr>
                <a:t> </a:t>
              </a:r>
              <a:r>
                <a:rPr lang="en-US" sz="2000" i="1" dirty="0">
                  <a:solidFill>
                    <a:srgbClr val="3891A7"/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91187" name="Freeform 69"/>
            <p:cNvSpPr>
              <a:spLocks/>
            </p:cNvSpPr>
            <p:nvPr/>
          </p:nvSpPr>
          <p:spPr bwMode="auto">
            <a:xfrm>
              <a:off x="3861" y="892"/>
              <a:ext cx="1924" cy="2665"/>
            </a:xfrm>
            <a:custGeom>
              <a:avLst/>
              <a:gdLst>
                <a:gd name="T0" fmla="*/ 1912 w 1924"/>
                <a:gd name="T1" fmla="*/ 0 h 2665"/>
                <a:gd name="T2" fmla="*/ 443 w 1924"/>
                <a:gd name="T3" fmla="*/ 0 h 2665"/>
                <a:gd name="T4" fmla="*/ 443 w 1924"/>
                <a:gd name="T5" fmla="*/ 918 h 2665"/>
                <a:gd name="T6" fmla="*/ 0 w 1924"/>
                <a:gd name="T7" fmla="*/ 918 h 2665"/>
                <a:gd name="T8" fmla="*/ 0 w 1924"/>
                <a:gd name="T9" fmla="*/ 2665 h 2665"/>
                <a:gd name="T10" fmla="*/ 1924 w 1924"/>
                <a:gd name="T11" fmla="*/ 2665 h 26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4"/>
                <a:gd name="T19" fmla="*/ 0 h 2665"/>
                <a:gd name="T20" fmla="*/ 1924 w 1924"/>
                <a:gd name="T21" fmla="*/ 2665 h 26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4" h="2665">
                  <a:moveTo>
                    <a:pt x="1912" y="0"/>
                  </a:moveTo>
                  <a:lnTo>
                    <a:pt x="443" y="0"/>
                  </a:lnTo>
                  <a:lnTo>
                    <a:pt x="443" y="918"/>
                  </a:lnTo>
                  <a:lnTo>
                    <a:pt x="0" y="918"/>
                  </a:lnTo>
                  <a:lnTo>
                    <a:pt x="0" y="2665"/>
                  </a:lnTo>
                  <a:lnTo>
                    <a:pt x="1924" y="2665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32" descr="latex-image-1.pdf"/>
          <p:cNvPicPr>
            <a:picLocks noChangeAspect="1"/>
          </p:cNvPicPr>
          <p:nvPr/>
        </p:nvPicPr>
        <p:blipFill rotWithShape="1">
          <a:blip r:embed="rId4"/>
          <a:srcRect l="42558" r="38346"/>
          <a:stretch/>
        </p:blipFill>
        <p:spPr bwMode="auto">
          <a:xfrm>
            <a:off x="1087152" y="969868"/>
            <a:ext cx="282369" cy="24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2" descr="ql_ac7c632a19ccbae3c363b0ef8ea793e7_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" y="933450"/>
            <a:ext cx="9096375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>
          <a:xfrm>
            <a:off x="457200" y="150813"/>
            <a:ext cx="8229600" cy="722312"/>
          </a:xfrm>
        </p:spPr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69F04D5-3A3A-464E-AE6E-A54B8B9ACD5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49225" y="5386388"/>
            <a:ext cx="407988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398588" y="5386388"/>
            <a:ext cx="409575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667000" y="5384800"/>
            <a:ext cx="407988" cy="4143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922713" y="5386388"/>
            <a:ext cx="407987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35425" y="6219825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7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1" name="Straight Connector 100"/>
          <p:cNvCxnSpPr>
            <a:stCxn id="99" idx="4"/>
            <a:endCxn id="100" idx="0"/>
          </p:cNvCxnSpPr>
          <p:nvPr/>
        </p:nvCxnSpPr>
        <p:spPr>
          <a:xfrm>
            <a:off x="4127500" y="5800725"/>
            <a:ext cx="7938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5172075" y="5384800"/>
            <a:ext cx="409575" cy="414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84788" y="6218238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4" name="Straight Connector 103"/>
          <p:cNvCxnSpPr>
            <a:stCxn id="102" idx="4"/>
            <a:endCxn id="103" idx="0"/>
          </p:cNvCxnSpPr>
          <p:nvPr/>
        </p:nvCxnSpPr>
        <p:spPr>
          <a:xfrm>
            <a:off x="5376863" y="5799138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197" name="Group 104"/>
          <p:cNvGrpSpPr>
            <a:grpSpLocks/>
          </p:cNvGrpSpPr>
          <p:nvPr/>
        </p:nvGrpSpPr>
        <p:grpSpPr bwMode="auto">
          <a:xfrm>
            <a:off x="-149225" y="6530975"/>
            <a:ext cx="6097588" cy="280988"/>
            <a:chOff x="492120" y="3950977"/>
            <a:chExt cx="8067290" cy="370958"/>
          </a:xfrm>
        </p:grpSpPr>
        <p:sp>
          <p:nvSpPr>
            <p:cNvPr id="93216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93217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93218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93219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93220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543425" y="4545013"/>
            <a:ext cx="409575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51375" y="5067300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10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8" name="Straight Connector 107"/>
          <p:cNvCxnSpPr>
            <a:stCxn id="107" idx="1"/>
            <a:endCxn id="99" idx="0"/>
          </p:cNvCxnSpPr>
          <p:nvPr/>
        </p:nvCxnSpPr>
        <p:spPr>
          <a:xfrm flipH="1">
            <a:off x="4127500" y="5167313"/>
            <a:ext cx="523875" cy="21907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06" idx="4"/>
          </p:cNvCxnSpPr>
          <p:nvPr/>
        </p:nvCxnSpPr>
        <p:spPr>
          <a:xfrm flipH="1" flipV="1">
            <a:off x="4748213" y="4959350"/>
            <a:ext cx="3175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7" idx="3"/>
            <a:endCxn id="102" idx="0"/>
          </p:cNvCxnSpPr>
          <p:nvPr/>
        </p:nvCxnSpPr>
        <p:spPr>
          <a:xfrm>
            <a:off x="4851400" y="5167313"/>
            <a:ext cx="525463" cy="217487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417763" y="2889250"/>
            <a:ext cx="407987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sz="1100" i="1">
              <a:solidFill>
                <a:srgbClr val="E17B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722688" y="3644900"/>
            <a:ext cx="407987" cy="41433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9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900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9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Straight Connector 119"/>
          <p:cNvCxnSpPr>
            <a:stCxn id="48" idx="3"/>
            <a:endCxn id="106" idx="0"/>
          </p:cNvCxnSpPr>
          <p:nvPr/>
        </p:nvCxnSpPr>
        <p:spPr>
          <a:xfrm>
            <a:off x="4373563" y="4341813"/>
            <a:ext cx="374650" cy="2032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62000" y="4540250"/>
            <a:ext cx="409575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71950" y="4241800"/>
            <a:ext cx="201613" cy="20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11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>
            <a:stCxn id="48" idx="0"/>
            <a:endCxn id="116" idx="4"/>
          </p:cNvCxnSpPr>
          <p:nvPr/>
        </p:nvCxnSpPr>
        <p:spPr>
          <a:xfrm flipH="1" flipV="1">
            <a:off x="3925888" y="4059238"/>
            <a:ext cx="347662" cy="1825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209" name="TextBox 64"/>
          <p:cNvSpPr txBox="1">
            <a:spLocks noChangeArrowheads="1"/>
          </p:cNvSpPr>
          <p:nvPr/>
        </p:nvSpPr>
        <p:spPr bwMode="auto">
          <a:xfrm>
            <a:off x="4957763" y="4725988"/>
            <a:ext cx="65246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grpSp>
        <p:nvGrpSpPr>
          <p:cNvPr id="93210" name="Group 57"/>
          <p:cNvGrpSpPr>
            <a:grpSpLocks/>
          </p:cNvGrpSpPr>
          <p:nvPr/>
        </p:nvGrpSpPr>
        <p:grpSpPr bwMode="auto">
          <a:xfrm>
            <a:off x="3770313" y="3965575"/>
            <a:ext cx="2109787" cy="3292475"/>
            <a:chOff x="2471" y="2450"/>
            <a:chExt cx="1329" cy="2074"/>
          </a:xfrm>
        </p:grpSpPr>
        <p:sp>
          <p:nvSpPr>
            <p:cNvPr id="11" name="Freeform 10"/>
            <p:cNvSpPr/>
            <p:nvPr/>
          </p:nvSpPr>
          <p:spPr>
            <a:xfrm>
              <a:off x="2471" y="2525"/>
              <a:ext cx="1329" cy="1999"/>
            </a:xfrm>
            <a:custGeom>
              <a:avLst/>
              <a:gdLst>
                <a:gd name="connsiteX0" fmla="*/ 2110326 w 2110326"/>
                <a:gd name="connsiteY0" fmla="*/ 2698560 h 3174226"/>
                <a:gd name="connsiteX1" fmla="*/ 1730243 w 2110326"/>
                <a:gd name="connsiteY1" fmla="*/ 390156 h 3174226"/>
                <a:gd name="connsiteX2" fmla="*/ 413859 w 2110326"/>
                <a:gd name="connsiteY2" fmla="*/ 47140 h 3174226"/>
                <a:gd name="connsiteX3" fmla="*/ 423130 w 2110326"/>
                <a:gd name="connsiteY3" fmla="*/ 900044 h 3174226"/>
                <a:gd name="connsiteX4" fmla="*/ 5966 w 2110326"/>
                <a:gd name="connsiteY4" fmla="*/ 1428474 h 3174226"/>
                <a:gd name="connsiteX5" fmla="*/ 293345 w 2110326"/>
                <a:gd name="connsiteY5" fmla="*/ 3041576 h 3174226"/>
                <a:gd name="connsiteX6" fmla="*/ 1711702 w 2110326"/>
                <a:gd name="connsiteY6" fmla="*/ 3078659 h 317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6" h="3174226">
                  <a:moveTo>
                    <a:pt x="2110326" y="2698560"/>
                  </a:moveTo>
                  <a:cubicBezTo>
                    <a:pt x="2061656" y="1765309"/>
                    <a:pt x="2012987" y="832059"/>
                    <a:pt x="1730243" y="390156"/>
                  </a:cubicBezTo>
                  <a:cubicBezTo>
                    <a:pt x="1447499" y="-51747"/>
                    <a:pt x="631711" y="-37841"/>
                    <a:pt x="413859" y="47140"/>
                  </a:cubicBezTo>
                  <a:cubicBezTo>
                    <a:pt x="196007" y="132121"/>
                    <a:pt x="491112" y="669822"/>
                    <a:pt x="423130" y="900044"/>
                  </a:cubicBezTo>
                  <a:cubicBezTo>
                    <a:pt x="355148" y="1130266"/>
                    <a:pt x="27597" y="1071552"/>
                    <a:pt x="5966" y="1428474"/>
                  </a:cubicBezTo>
                  <a:cubicBezTo>
                    <a:pt x="-15665" y="1785396"/>
                    <a:pt x="9056" y="2766545"/>
                    <a:pt x="293345" y="3041576"/>
                  </a:cubicBezTo>
                  <a:cubicBezTo>
                    <a:pt x="577634" y="3316607"/>
                    <a:pt x="1711702" y="3078659"/>
                    <a:pt x="1711702" y="3078659"/>
                  </a:cubicBezTo>
                </a:path>
              </a:pathLst>
            </a:cu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2764" y="2450"/>
              <a:ext cx="240" cy="6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211" name="Text Box 60"/>
          <p:cNvSpPr txBox="1">
            <a:spLocks noChangeArrowheads="1"/>
          </p:cNvSpPr>
          <p:nvPr/>
        </p:nvSpPr>
        <p:spPr bwMode="auto">
          <a:xfrm>
            <a:off x="6254750" y="2974975"/>
            <a:ext cx="28892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000" b="1" dirty="0" err="1">
                <a:solidFill>
                  <a:srgbClr val="3891A7"/>
                </a:solidFill>
              </a:rPr>
              <a:t>Subproblem</a:t>
            </a:r>
            <a:r>
              <a:rPr lang="en-US" sz="2000" b="1" dirty="0">
                <a:solidFill>
                  <a:srgbClr val="3891A7"/>
                </a:solidFill>
              </a:rPr>
              <a:t>:</a:t>
            </a:r>
          </a:p>
          <a:p>
            <a:pPr defTabSz="914400"/>
            <a:r>
              <a:rPr lang="en-US" sz="2000" dirty="0">
                <a:solidFill>
                  <a:srgbClr val="3891A7"/>
                </a:solidFill>
              </a:rPr>
              <a:t>Inference using just the factors in </a:t>
            </a:r>
            <a:r>
              <a:rPr lang="en-US" sz="2000" dirty="0" err="1">
                <a:solidFill>
                  <a:srgbClr val="3891A7"/>
                </a:solidFill>
              </a:rPr>
              <a:t>subgraph</a:t>
            </a:r>
            <a:r>
              <a:rPr lang="en-US" sz="2000" dirty="0">
                <a:solidFill>
                  <a:srgbClr val="3891A7"/>
                </a:solidFill>
              </a:rPr>
              <a:t> </a:t>
            </a:r>
            <a:r>
              <a:rPr lang="en-US" sz="2000" i="1" dirty="0">
                <a:solidFill>
                  <a:srgbClr val="3891A7"/>
                </a:solidFill>
                <a:latin typeface="Times New Roman"/>
                <a:cs typeface="Times New Roman"/>
              </a:rPr>
              <a:t>H</a:t>
            </a:r>
            <a:endParaRPr lang="en-US" sz="2000" i="1" dirty="0">
              <a:solidFill>
                <a:srgbClr val="3891A7"/>
              </a:solidFill>
              <a:sym typeface="Symbol" pitchFamily="18" charset="2"/>
            </a:endParaRPr>
          </a:p>
          <a:p>
            <a:pPr defTabSz="914400"/>
            <a:endParaRPr lang="en-US" sz="2000" dirty="0">
              <a:solidFill>
                <a:srgbClr val="3891A7"/>
              </a:solidFill>
            </a:endParaRPr>
          </a:p>
          <a:p>
            <a:pPr defTabSz="914400"/>
            <a:r>
              <a:rPr lang="en-US" sz="2000" dirty="0">
                <a:solidFill>
                  <a:srgbClr val="3891A7"/>
                </a:solidFill>
              </a:rPr>
              <a:t>The marginal of </a:t>
            </a:r>
            <a:r>
              <a:rPr lang="en-US" sz="2000" i="1" dirty="0">
                <a:solidFill>
                  <a:srgbClr val="3891A7"/>
                </a:solidFill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solidFill>
                  <a:srgbClr val="3891A7"/>
                </a:solidFill>
                <a:latin typeface="Times New Roman"/>
                <a:cs typeface="Times New Roman"/>
              </a:rPr>
              <a:t>i</a:t>
            </a:r>
            <a:r>
              <a:rPr lang="en-US" sz="2000" baseline="-25000" dirty="0">
                <a:solidFill>
                  <a:srgbClr val="3891A7"/>
                </a:solidFill>
              </a:rPr>
              <a:t> </a:t>
            </a:r>
            <a:r>
              <a:rPr lang="en-US" sz="2000" dirty="0">
                <a:solidFill>
                  <a:srgbClr val="3891A7"/>
                </a:solidFill>
              </a:rPr>
              <a:t> in </a:t>
            </a:r>
            <a:br>
              <a:rPr lang="en-US" sz="2000" dirty="0">
                <a:solidFill>
                  <a:srgbClr val="3891A7"/>
                </a:solidFill>
              </a:rPr>
            </a:br>
            <a:r>
              <a:rPr lang="en-US" sz="2000" dirty="0">
                <a:solidFill>
                  <a:srgbClr val="3891A7"/>
                </a:solidFill>
              </a:rPr>
              <a:t>that smaller model is the message sent to </a:t>
            </a:r>
            <a:r>
              <a:rPr lang="en-US" sz="2000" i="1" dirty="0" smtClean="0">
                <a:solidFill>
                  <a:srgbClr val="3891A7"/>
                </a:solidFill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solidFill>
                  <a:srgbClr val="3891A7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solidFill>
                  <a:srgbClr val="3891A7"/>
                </a:solidFill>
              </a:rPr>
              <a:t> </a:t>
            </a:r>
            <a:r>
              <a:rPr lang="en-US" sz="2000" dirty="0">
                <a:solidFill>
                  <a:srgbClr val="3891A7"/>
                </a:solidFill>
              </a:rPr>
              <a:t>from </a:t>
            </a:r>
            <a:r>
              <a:rPr lang="en-US" sz="2000" dirty="0" err="1">
                <a:solidFill>
                  <a:srgbClr val="3891A7"/>
                </a:solidFill>
              </a:rPr>
              <a:t>subgraph</a:t>
            </a:r>
            <a:r>
              <a:rPr lang="en-US" sz="2000" dirty="0">
                <a:solidFill>
                  <a:srgbClr val="3891A7"/>
                </a:solidFill>
              </a:rPr>
              <a:t> </a:t>
            </a:r>
            <a:r>
              <a:rPr lang="en-US" sz="2000" i="1" dirty="0">
                <a:solidFill>
                  <a:srgbClr val="3891A7"/>
                </a:solidFill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93212" name="Freeform 62"/>
          <p:cNvSpPr>
            <a:spLocks/>
          </p:cNvSpPr>
          <p:nvPr/>
        </p:nvSpPr>
        <p:spPr bwMode="auto">
          <a:xfrm>
            <a:off x="6129338" y="1416050"/>
            <a:ext cx="3054350" cy="4230688"/>
          </a:xfrm>
          <a:custGeom>
            <a:avLst/>
            <a:gdLst>
              <a:gd name="T0" fmla="*/ 1912 w 1924"/>
              <a:gd name="T1" fmla="*/ 0 h 2665"/>
              <a:gd name="T2" fmla="*/ 443 w 1924"/>
              <a:gd name="T3" fmla="*/ 0 h 2665"/>
              <a:gd name="T4" fmla="*/ 443 w 1924"/>
              <a:gd name="T5" fmla="*/ 918 h 2665"/>
              <a:gd name="T6" fmla="*/ 0 w 1924"/>
              <a:gd name="T7" fmla="*/ 918 h 2665"/>
              <a:gd name="T8" fmla="*/ 0 w 1924"/>
              <a:gd name="T9" fmla="*/ 2665 h 2665"/>
              <a:gd name="T10" fmla="*/ 1924 w 1924"/>
              <a:gd name="T11" fmla="*/ 2665 h 26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4"/>
              <a:gd name="T19" fmla="*/ 0 h 2665"/>
              <a:gd name="T20" fmla="*/ 1924 w 1924"/>
              <a:gd name="T21" fmla="*/ 2665 h 26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4" h="2665">
                <a:moveTo>
                  <a:pt x="1912" y="0"/>
                </a:moveTo>
                <a:lnTo>
                  <a:pt x="443" y="0"/>
                </a:lnTo>
                <a:lnTo>
                  <a:pt x="443" y="918"/>
                </a:lnTo>
                <a:lnTo>
                  <a:pt x="0" y="918"/>
                </a:lnTo>
                <a:lnTo>
                  <a:pt x="0" y="2665"/>
                </a:lnTo>
                <a:lnTo>
                  <a:pt x="1924" y="2665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6629400" y="5802313"/>
            <a:ext cx="1587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2400" i="1">
                <a:solidFill>
                  <a:srgbClr val="3891A7"/>
                </a:solidFill>
              </a:rPr>
              <a:t>Message </a:t>
            </a:r>
            <a:r>
              <a:rPr lang="en-US" sz="2400" b="1" i="1">
                <a:solidFill>
                  <a:srgbClr val="3891A7"/>
                </a:solidFill>
              </a:rPr>
              <a:t>to</a:t>
            </a:r>
            <a:r>
              <a:rPr lang="en-US" sz="2400" i="1">
                <a:solidFill>
                  <a:srgbClr val="3891A7"/>
                </a:solidFill>
              </a:rPr>
              <a:t/>
            </a:r>
            <a:br>
              <a:rPr lang="en-US" sz="2400" i="1">
                <a:solidFill>
                  <a:srgbClr val="3891A7"/>
                </a:solidFill>
              </a:rPr>
            </a:br>
            <a:r>
              <a:rPr lang="en-US" sz="2400" i="1">
                <a:solidFill>
                  <a:srgbClr val="3891A7"/>
                </a:solidFill>
              </a:rPr>
              <a:t>a variable</a:t>
            </a:r>
          </a:p>
        </p:txBody>
      </p:sp>
      <p:pic>
        <p:nvPicPr>
          <p:cNvPr id="38" name="Picture 32" descr="latex-image-1.pdf"/>
          <p:cNvPicPr>
            <a:picLocks noChangeAspect="1"/>
          </p:cNvPicPr>
          <p:nvPr/>
        </p:nvPicPr>
        <p:blipFill rotWithShape="1">
          <a:blip r:embed="rId4"/>
          <a:srcRect l="42558" r="38346"/>
          <a:stretch/>
        </p:blipFill>
        <p:spPr bwMode="auto">
          <a:xfrm>
            <a:off x="1087152" y="969868"/>
            <a:ext cx="282369" cy="24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9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2" descr="ql_ac7c632a19ccbae3c363b0ef8ea793e7_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" y="933450"/>
            <a:ext cx="9096375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4" name="Title 1"/>
          <p:cNvSpPr>
            <a:spLocks noGrp="1"/>
          </p:cNvSpPr>
          <p:nvPr>
            <p:ph type="title" idx="4294967295"/>
          </p:nvPr>
        </p:nvSpPr>
        <p:spPr>
          <a:xfrm>
            <a:off x="457200" y="150813"/>
            <a:ext cx="8229600" cy="722312"/>
          </a:xfrm>
        </p:spPr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F37C623-EF2A-4300-9B7E-7A1B7DC317D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49225" y="5386388"/>
            <a:ext cx="407988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398588" y="5386388"/>
            <a:ext cx="409575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667000" y="5384800"/>
            <a:ext cx="407988" cy="4143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779713" y="6218238"/>
            <a:ext cx="200025" cy="2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8" name="Straight Connector 97"/>
          <p:cNvCxnSpPr>
            <a:stCxn id="96" idx="4"/>
            <a:endCxn id="97" idx="0"/>
          </p:cNvCxnSpPr>
          <p:nvPr/>
        </p:nvCxnSpPr>
        <p:spPr>
          <a:xfrm>
            <a:off x="2871788" y="5799138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922713" y="5386388"/>
            <a:ext cx="407987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172075" y="5384800"/>
            <a:ext cx="409575" cy="414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95243" name="Group 104"/>
          <p:cNvGrpSpPr>
            <a:grpSpLocks/>
          </p:cNvGrpSpPr>
          <p:nvPr/>
        </p:nvGrpSpPr>
        <p:grpSpPr bwMode="auto">
          <a:xfrm>
            <a:off x="-149225" y="6530975"/>
            <a:ext cx="6097588" cy="280988"/>
            <a:chOff x="492120" y="3950977"/>
            <a:chExt cx="8067290" cy="370958"/>
          </a:xfrm>
        </p:grpSpPr>
        <p:sp>
          <p:nvSpPr>
            <p:cNvPr id="95260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95261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95262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95263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95264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543425" y="4545013"/>
            <a:ext cx="409575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417763" y="2889250"/>
            <a:ext cx="407987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sz="1100" i="1">
              <a:solidFill>
                <a:srgbClr val="E17B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722688" y="3644900"/>
            <a:ext cx="407987" cy="41433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9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900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9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27438" y="4279900"/>
            <a:ext cx="200025" cy="2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14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18" name="Straight Connector 117"/>
          <p:cNvCxnSpPr>
            <a:stCxn id="117" idx="1"/>
            <a:endCxn id="96" idx="0"/>
          </p:cNvCxnSpPr>
          <p:nvPr/>
        </p:nvCxnSpPr>
        <p:spPr>
          <a:xfrm flipH="1">
            <a:off x="2871788" y="4379913"/>
            <a:ext cx="755650" cy="1004887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7" idx="0"/>
            <a:endCxn id="116" idx="4"/>
          </p:cNvCxnSpPr>
          <p:nvPr/>
        </p:nvCxnSpPr>
        <p:spPr>
          <a:xfrm flipV="1">
            <a:off x="3727450" y="4059238"/>
            <a:ext cx="198438" cy="2206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62000" y="4540250"/>
            <a:ext cx="409575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5251" name="TextBox 63"/>
          <p:cNvSpPr txBox="1">
            <a:spLocks noChangeArrowheads="1"/>
          </p:cNvSpPr>
          <p:nvPr/>
        </p:nvSpPr>
        <p:spPr bwMode="auto">
          <a:xfrm>
            <a:off x="3168650" y="4867275"/>
            <a:ext cx="652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rgbClr val="84AA33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95252" name="Group 54"/>
          <p:cNvGrpSpPr>
            <a:grpSpLocks/>
          </p:cNvGrpSpPr>
          <p:nvPr/>
        </p:nvGrpSpPr>
        <p:grpSpPr bwMode="auto">
          <a:xfrm>
            <a:off x="2268538" y="3994150"/>
            <a:ext cx="1712912" cy="3140075"/>
            <a:chOff x="1525" y="2468"/>
            <a:chExt cx="1079" cy="1978"/>
          </a:xfrm>
        </p:grpSpPr>
        <p:sp>
          <p:nvSpPr>
            <p:cNvPr id="10" name="Freeform 9"/>
            <p:cNvSpPr/>
            <p:nvPr/>
          </p:nvSpPr>
          <p:spPr>
            <a:xfrm>
              <a:off x="1525" y="2543"/>
              <a:ext cx="1079" cy="1903"/>
            </a:xfrm>
            <a:custGeom>
              <a:avLst/>
              <a:gdLst>
                <a:gd name="connsiteX0" fmla="*/ 1107442 w 1711934"/>
                <a:gd name="connsiteY0" fmla="*/ 2975773 h 3022126"/>
                <a:gd name="connsiteX1" fmla="*/ 1311389 w 1711934"/>
                <a:gd name="connsiteY1" fmla="*/ 1455378 h 3022126"/>
                <a:gd name="connsiteX2" fmla="*/ 1710012 w 1711934"/>
                <a:gd name="connsiteY2" fmla="*/ 491225 h 3022126"/>
                <a:gd name="connsiteX3" fmla="*/ 1394821 w 1711934"/>
                <a:gd name="connsiteY3" fmla="*/ 36961 h 3022126"/>
                <a:gd name="connsiteX4" fmla="*/ 78438 w 1711934"/>
                <a:gd name="connsiteY4" fmla="*/ 1427566 h 3022126"/>
                <a:gd name="connsiteX5" fmla="*/ 263844 w 1711934"/>
                <a:gd name="connsiteY5" fmla="*/ 3022126 h 302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1934" h="3022126">
                  <a:moveTo>
                    <a:pt x="1107442" y="2975773"/>
                  </a:moveTo>
                  <a:cubicBezTo>
                    <a:pt x="1159201" y="2422621"/>
                    <a:pt x="1210961" y="1869469"/>
                    <a:pt x="1311389" y="1455378"/>
                  </a:cubicBezTo>
                  <a:cubicBezTo>
                    <a:pt x="1411817" y="1041287"/>
                    <a:pt x="1696107" y="727628"/>
                    <a:pt x="1710012" y="491225"/>
                  </a:cubicBezTo>
                  <a:cubicBezTo>
                    <a:pt x="1723917" y="254822"/>
                    <a:pt x="1666750" y="-119096"/>
                    <a:pt x="1394821" y="36961"/>
                  </a:cubicBezTo>
                  <a:cubicBezTo>
                    <a:pt x="1122892" y="193018"/>
                    <a:pt x="266934" y="930038"/>
                    <a:pt x="78438" y="1427566"/>
                  </a:cubicBezTo>
                  <a:cubicBezTo>
                    <a:pt x="-110058" y="1925094"/>
                    <a:pt x="76893" y="2473610"/>
                    <a:pt x="263844" y="3022126"/>
                  </a:cubicBezTo>
                </a:path>
              </a:pathLst>
            </a:custGeom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2291" y="2468"/>
              <a:ext cx="135" cy="179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 flipV="1">
            <a:off x="4246563" y="3965575"/>
            <a:ext cx="381000" cy="106363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254" name="Group 61"/>
          <p:cNvGrpSpPr>
            <a:grpSpLocks/>
          </p:cNvGrpSpPr>
          <p:nvPr/>
        </p:nvGrpSpPr>
        <p:grpSpPr bwMode="auto">
          <a:xfrm>
            <a:off x="6129338" y="1416050"/>
            <a:ext cx="3054350" cy="4230688"/>
            <a:chOff x="3861" y="892"/>
            <a:chExt cx="1924" cy="2665"/>
          </a:xfrm>
        </p:grpSpPr>
        <p:sp>
          <p:nvSpPr>
            <p:cNvPr id="95256" name="Text Box 60"/>
            <p:cNvSpPr txBox="1">
              <a:spLocks noChangeArrowheads="1"/>
            </p:cNvSpPr>
            <p:nvPr/>
          </p:nvSpPr>
          <p:spPr bwMode="auto">
            <a:xfrm>
              <a:off x="3940" y="1874"/>
              <a:ext cx="1820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3891A7"/>
                  </a:solidFill>
                </a:rPr>
                <a:t>Subproblem</a:t>
              </a:r>
              <a:r>
                <a:rPr lang="en-US" sz="2000" b="1" dirty="0">
                  <a:solidFill>
                    <a:srgbClr val="3891A7"/>
                  </a:solidFill>
                </a:rPr>
                <a:t>:</a:t>
              </a:r>
            </a:p>
            <a:p>
              <a:pPr defTabSz="914400"/>
              <a:r>
                <a:rPr lang="en-US" sz="2000" dirty="0">
                  <a:solidFill>
                    <a:srgbClr val="3891A7"/>
                  </a:solidFill>
                </a:rPr>
                <a:t>Inference using just the factors in </a:t>
              </a:r>
              <a:r>
                <a:rPr lang="en-US" sz="2000" dirty="0" err="1">
                  <a:solidFill>
                    <a:srgbClr val="3891A7"/>
                  </a:solidFill>
                </a:rPr>
                <a:t>subgraph</a:t>
              </a:r>
              <a:r>
                <a:rPr lang="en-US" sz="2000" dirty="0">
                  <a:solidFill>
                    <a:srgbClr val="3891A7"/>
                  </a:solidFill>
                </a:rPr>
                <a:t> </a:t>
              </a:r>
              <a:r>
                <a:rPr lang="en-US" sz="2000" i="1" dirty="0">
                  <a:solidFill>
                    <a:srgbClr val="3891A7"/>
                  </a:solidFill>
                  <a:latin typeface="Times New Roman"/>
                  <a:cs typeface="Times New Roman"/>
                </a:rPr>
                <a:t>H</a:t>
              </a:r>
              <a:endParaRPr lang="en-US" sz="2000" i="1" dirty="0">
                <a:solidFill>
                  <a:srgbClr val="3891A7"/>
                </a:solidFill>
                <a:sym typeface="Symbol" pitchFamily="18" charset="2"/>
              </a:endParaRPr>
            </a:p>
            <a:p>
              <a:pPr defTabSz="914400"/>
              <a:endParaRPr lang="en-US" sz="2000" dirty="0">
                <a:solidFill>
                  <a:srgbClr val="3891A7"/>
                </a:solidFill>
              </a:endParaRPr>
            </a:p>
            <a:p>
              <a:pPr defTabSz="914400"/>
              <a:r>
                <a:rPr lang="en-US" sz="2000" dirty="0">
                  <a:solidFill>
                    <a:srgbClr val="3891A7"/>
                  </a:solidFill>
                </a:rPr>
                <a:t>The marginal of </a:t>
              </a:r>
              <a:r>
                <a:rPr lang="en-US" sz="2000" i="1" dirty="0">
                  <a:solidFill>
                    <a:srgbClr val="3891A7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000" i="1" baseline="-25000" dirty="0">
                  <a:solidFill>
                    <a:srgbClr val="3891A7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2000" baseline="-25000" dirty="0">
                  <a:solidFill>
                    <a:srgbClr val="3891A7"/>
                  </a:solidFill>
                </a:rPr>
                <a:t> </a:t>
              </a:r>
              <a:r>
                <a:rPr lang="en-US" sz="2000" dirty="0">
                  <a:solidFill>
                    <a:srgbClr val="3891A7"/>
                  </a:solidFill>
                </a:rPr>
                <a:t> in </a:t>
              </a:r>
              <a:br>
                <a:rPr lang="en-US" sz="2000" dirty="0">
                  <a:solidFill>
                    <a:srgbClr val="3891A7"/>
                  </a:solidFill>
                </a:rPr>
              </a:br>
              <a:r>
                <a:rPr lang="en-US" sz="2000" dirty="0">
                  <a:solidFill>
                    <a:srgbClr val="3891A7"/>
                  </a:solidFill>
                </a:rPr>
                <a:t>that smaller model is the message sent to </a:t>
              </a:r>
              <a:r>
                <a:rPr lang="en-US" sz="2000" i="1" dirty="0">
                  <a:solidFill>
                    <a:srgbClr val="3891A7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000" i="1" baseline="-25000" dirty="0">
                  <a:solidFill>
                    <a:srgbClr val="3891A7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2000" dirty="0">
                  <a:solidFill>
                    <a:srgbClr val="3891A7"/>
                  </a:solidFill>
                </a:rPr>
                <a:t> from </a:t>
              </a:r>
              <a:r>
                <a:rPr lang="en-US" sz="2000" dirty="0" err="1">
                  <a:solidFill>
                    <a:srgbClr val="3891A7"/>
                  </a:solidFill>
                </a:rPr>
                <a:t>subgraph</a:t>
              </a:r>
              <a:r>
                <a:rPr lang="en-US" sz="2000" dirty="0">
                  <a:solidFill>
                    <a:srgbClr val="3891A7"/>
                  </a:solidFill>
                </a:rPr>
                <a:t> </a:t>
              </a:r>
              <a:r>
                <a:rPr lang="en-US" sz="2000" i="1" dirty="0" smtClean="0">
                  <a:solidFill>
                    <a:srgbClr val="3891A7"/>
                  </a:solidFill>
                  <a:latin typeface="Times New Roman"/>
                  <a:cs typeface="Times New Roman"/>
                </a:rPr>
                <a:t>H</a:t>
              </a:r>
              <a:endParaRPr lang="en-US" sz="2000" i="1" dirty="0">
                <a:solidFill>
                  <a:srgbClr val="3891A7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5257" name="Freeform 63"/>
            <p:cNvSpPr>
              <a:spLocks/>
            </p:cNvSpPr>
            <p:nvPr/>
          </p:nvSpPr>
          <p:spPr bwMode="auto">
            <a:xfrm>
              <a:off x="3861" y="892"/>
              <a:ext cx="1924" cy="2665"/>
            </a:xfrm>
            <a:custGeom>
              <a:avLst/>
              <a:gdLst>
                <a:gd name="T0" fmla="*/ 1912 w 1924"/>
                <a:gd name="T1" fmla="*/ 0 h 2665"/>
                <a:gd name="T2" fmla="*/ 443 w 1924"/>
                <a:gd name="T3" fmla="*/ 0 h 2665"/>
                <a:gd name="T4" fmla="*/ 443 w 1924"/>
                <a:gd name="T5" fmla="*/ 918 h 2665"/>
                <a:gd name="T6" fmla="*/ 0 w 1924"/>
                <a:gd name="T7" fmla="*/ 918 h 2665"/>
                <a:gd name="T8" fmla="*/ 0 w 1924"/>
                <a:gd name="T9" fmla="*/ 2665 h 2665"/>
                <a:gd name="T10" fmla="*/ 1924 w 1924"/>
                <a:gd name="T11" fmla="*/ 2665 h 26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4"/>
                <a:gd name="T19" fmla="*/ 0 h 2665"/>
                <a:gd name="T20" fmla="*/ 1924 w 1924"/>
                <a:gd name="T21" fmla="*/ 2665 h 26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4" h="2665">
                  <a:moveTo>
                    <a:pt x="1912" y="0"/>
                  </a:moveTo>
                  <a:lnTo>
                    <a:pt x="443" y="0"/>
                  </a:lnTo>
                  <a:lnTo>
                    <a:pt x="443" y="918"/>
                  </a:lnTo>
                  <a:lnTo>
                    <a:pt x="0" y="918"/>
                  </a:lnTo>
                  <a:lnTo>
                    <a:pt x="0" y="2665"/>
                  </a:lnTo>
                  <a:lnTo>
                    <a:pt x="1924" y="2665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55" name="Rectangle 64"/>
          <p:cNvSpPr>
            <a:spLocks noChangeArrowheads="1"/>
          </p:cNvSpPr>
          <p:nvPr/>
        </p:nvSpPr>
        <p:spPr bwMode="auto">
          <a:xfrm>
            <a:off x="6629400" y="5802313"/>
            <a:ext cx="1587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3891A7"/>
                </a:solidFill>
              </a:rPr>
              <a:t>Message </a:t>
            </a:r>
            <a:r>
              <a:rPr lang="en-US" sz="2400" b="1" i="1">
                <a:solidFill>
                  <a:srgbClr val="3891A7"/>
                </a:solidFill>
              </a:rPr>
              <a:t>to</a:t>
            </a:r>
            <a:r>
              <a:rPr lang="en-US" sz="2400" i="1">
                <a:solidFill>
                  <a:srgbClr val="3891A7"/>
                </a:solidFill>
              </a:rPr>
              <a:t/>
            </a:r>
            <a:br>
              <a:rPr lang="en-US" sz="2400" i="1">
                <a:solidFill>
                  <a:srgbClr val="3891A7"/>
                </a:solidFill>
              </a:rPr>
            </a:br>
            <a:r>
              <a:rPr lang="en-US" sz="2400" i="1">
                <a:solidFill>
                  <a:srgbClr val="3891A7"/>
                </a:solidFill>
              </a:rPr>
              <a:t>a variable</a:t>
            </a:r>
          </a:p>
        </p:txBody>
      </p:sp>
      <p:pic>
        <p:nvPicPr>
          <p:cNvPr id="34" name="Picture 32" descr="latex-image-1.pdf"/>
          <p:cNvPicPr>
            <a:picLocks noChangeAspect="1"/>
          </p:cNvPicPr>
          <p:nvPr/>
        </p:nvPicPr>
        <p:blipFill rotWithShape="1">
          <a:blip r:embed="rId4"/>
          <a:srcRect l="42558" r="38346"/>
          <a:stretch/>
        </p:blipFill>
        <p:spPr bwMode="auto">
          <a:xfrm>
            <a:off x="1087152" y="969868"/>
            <a:ext cx="282369" cy="24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2" descr="ql_ac7c632a19ccbae3c363b0ef8ea793e7_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" y="933450"/>
            <a:ext cx="9096375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0813"/>
            <a:ext cx="8229600" cy="722312"/>
          </a:xfrm>
        </p:spPr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68FD3F5-57ED-4DEF-85C9-1267E2D4F22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49225" y="5386388"/>
            <a:ext cx="407988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1938" y="6219825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2" name="Straight Connector 91"/>
          <p:cNvCxnSpPr>
            <a:stCxn id="90" idx="4"/>
            <a:endCxn id="91" idx="0"/>
          </p:cNvCxnSpPr>
          <p:nvPr/>
        </p:nvCxnSpPr>
        <p:spPr>
          <a:xfrm>
            <a:off x="354013" y="5800725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398588" y="5386388"/>
            <a:ext cx="409575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11300" y="6219825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5" name="Straight Connector 94"/>
          <p:cNvCxnSpPr>
            <a:stCxn id="93" idx="4"/>
            <a:endCxn id="94" idx="0"/>
          </p:cNvCxnSpPr>
          <p:nvPr/>
        </p:nvCxnSpPr>
        <p:spPr>
          <a:xfrm>
            <a:off x="1603375" y="5800725"/>
            <a:ext cx="7938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667000" y="5384800"/>
            <a:ext cx="407988" cy="4143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922713" y="5386388"/>
            <a:ext cx="407987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172075" y="5384800"/>
            <a:ext cx="409575" cy="414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97293" name="Group 104"/>
          <p:cNvGrpSpPr>
            <a:grpSpLocks/>
          </p:cNvGrpSpPr>
          <p:nvPr/>
        </p:nvGrpSpPr>
        <p:grpSpPr bwMode="auto">
          <a:xfrm>
            <a:off x="-149225" y="6530975"/>
            <a:ext cx="6097588" cy="280988"/>
            <a:chOff x="492120" y="3950977"/>
            <a:chExt cx="8067290" cy="370958"/>
          </a:xfrm>
        </p:grpSpPr>
        <p:sp>
          <p:nvSpPr>
            <p:cNvPr id="97316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97317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97318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97319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97320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543425" y="4545013"/>
            <a:ext cx="409575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417763" y="2889250"/>
            <a:ext cx="407987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100" i="1">
                <a:solidFill>
                  <a:srgbClr val="E17B7C"/>
                </a:solidFill>
                <a:latin typeface="Times New Roman" pitchFamily="18" charset="0"/>
                <a:cs typeface="Times New Roman" pitchFamily="18" charset="0"/>
              </a:rPr>
              <a:t>X		</a:t>
            </a:r>
            <a:r>
              <a:rPr lang="en-US" sz="1100" i="1" baseline="-25000">
                <a:solidFill>
                  <a:srgbClr val="E17B7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1100" i="1">
              <a:solidFill>
                <a:srgbClr val="E17B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22538" y="3411538"/>
            <a:ext cx="201612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13" name="Straight Connector 112"/>
          <p:cNvCxnSpPr>
            <a:stCxn id="112" idx="1"/>
            <a:endCxn id="121" idx="0"/>
          </p:cNvCxnSpPr>
          <p:nvPr/>
        </p:nvCxnSpPr>
        <p:spPr>
          <a:xfrm flipH="1">
            <a:off x="966788" y="3511550"/>
            <a:ext cx="1555750" cy="10287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0"/>
            <a:endCxn id="111" idx="4"/>
          </p:cNvCxnSpPr>
          <p:nvPr/>
        </p:nvCxnSpPr>
        <p:spPr>
          <a:xfrm flipH="1" flipV="1">
            <a:off x="2622550" y="3303588"/>
            <a:ext cx="1588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2" idx="3"/>
            <a:endCxn id="116" idx="0"/>
          </p:cNvCxnSpPr>
          <p:nvPr/>
        </p:nvCxnSpPr>
        <p:spPr>
          <a:xfrm>
            <a:off x="2724150" y="3511550"/>
            <a:ext cx="1201738" cy="1333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722688" y="3644900"/>
            <a:ext cx="407987" cy="41433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9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900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9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62000" y="4540250"/>
            <a:ext cx="409575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9950" y="5062538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13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23" name="Straight Connector 122"/>
          <p:cNvCxnSpPr>
            <a:stCxn id="122" idx="1"/>
            <a:endCxn id="90" idx="0"/>
          </p:cNvCxnSpPr>
          <p:nvPr/>
        </p:nvCxnSpPr>
        <p:spPr>
          <a:xfrm flipH="1">
            <a:off x="354013" y="5162550"/>
            <a:ext cx="515937" cy="22383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0"/>
            <a:endCxn id="121" idx="4"/>
          </p:cNvCxnSpPr>
          <p:nvPr/>
        </p:nvCxnSpPr>
        <p:spPr>
          <a:xfrm flipH="1" flipV="1">
            <a:off x="966788" y="4954588"/>
            <a:ext cx="3175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2" idx="3"/>
            <a:endCxn id="93" idx="0"/>
          </p:cNvCxnSpPr>
          <p:nvPr/>
        </p:nvCxnSpPr>
        <p:spPr>
          <a:xfrm>
            <a:off x="1069975" y="5162550"/>
            <a:ext cx="533400" cy="22383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306" name="TextBox 16"/>
          <p:cNvSpPr txBox="1">
            <a:spLocks noChangeArrowheads="1"/>
          </p:cNvSpPr>
          <p:nvPr/>
        </p:nvSpPr>
        <p:spPr bwMode="auto">
          <a:xfrm>
            <a:off x="2328863" y="3803650"/>
            <a:ext cx="6508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rgbClr val="C32D2E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grpSp>
        <p:nvGrpSpPr>
          <p:cNvPr id="97307" name="Group 51"/>
          <p:cNvGrpSpPr>
            <a:grpSpLocks/>
          </p:cNvGrpSpPr>
          <p:nvPr/>
        </p:nvGrpSpPr>
        <p:grpSpPr bwMode="auto">
          <a:xfrm>
            <a:off x="-755650" y="2609850"/>
            <a:ext cx="4454525" cy="4600575"/>
            <a:chOff x="-382" y="1596"/>
            <a:chExt cx="2806" cy="2898"/>
          </a:xfrm>
        </p:grpSpPr>
        <p:sp>
          <p:nvSpPr>
            <p:cNvPr id="14" name="Freeform 13"/>
            <p:cNvSpPr/>
            <p:nvPr/>
          </p:nvSpPr>
          <p:spPr>
            <a:xfrm>
              <a:off x="-382" y="1596"/>
              <a:ext cx="2420" cy="2898"/>
            </a:xfrm>
            <a:custGeom>
              <a:avLst/>
              <a:gdLst>
                <a:gd name="connsiteX0" fmla="*/ 1391191 w 3840866"/>
                <a:gd name="connsiteY0" fmla="*/ 4522590 h 4601899"/>
                <a:gd name="connsiteX1" fmla="*/ 64257 w 3840866"/>
                <a:gd name="connsiteY1" fmla="*/ 3972907 h 4601899"/>
                <a:gd name="connsiteX2" fmla="*/ 3201509 w 3840866"/>
                <a:gd name="connsiteY2" fmla="*/ 77744 h 4601899"/>
                <a:gd name="connsiteX3" fmla="*/ 3817586 w 3840866"/>
                <a:gd name="connsiteY3" fmla="*/ 1480382 h 4601899"/>
                <a:gd name="connsiteX4" fmla="*/ 2774995 w 3840866"/>
                <a:gd name="connsiteY4" fmla="*/ 2807201 h 4601899"/>
                <a:gd name="connsiteX5" fmla="*/ 2670735 w 3840866"/>
                <a:gd name="connsiteY5" fmla="*/ 4351999 h 4601899"/>
                <a:gd name="connsiteX6" fmla="*/ 2414827 w 3840866"/>
                <a:gd name="connsiteY6" fmla="*/ 4598408 h 460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0866" h="4601899">
                  <a:moveTo>
                    <a:pt x="1391191" y="4522590"/>
                  </a:moveTo>
                  <a:cubicBezTo>
                    <a:pt x="576864" y="4618152"/>
                    <a:pt x="-237463" y="4713715"/>
                    <a:pt x="64257" y="3972907"/>
                  </a:cubicBezTo>
                  <a:cubicBezTo>
                    <a:pt x="365977" y="3232099"/>
                    <a:pt x="2575954" y="493165"/>
                    <a:pt x="3201509" y="77744"/>
                  </a:cubicBezTo>
                  <a:cubicBezTo>
                    <a:pt x="3827064" y="-337677"/>
                    <a:pt x="3888672" y="1025472"/>
                    <a:pt x="3817586" y="1480382"/>
                  </a:cubicBezTo>
                  <a:cubicBezTo>
                    <a:pt x="3746500" y="1935291"/>
                    <a:pt x="2966137" y="2328598"/>
                    <a:pt x="2774995" y="2807201"/>
                  </a:cubicBezTo>
                  <a:cubicBezTo>
                    <a:pt x="2583853" y="3285804"/>
                    <a:pt x="2730763" y="4053465"/>
                    <a:pt x="2670735" y="4351999"/>
                  </a:cubicBezTo>
                  <a:cubicBezTo>
                    <a:pt x="2610707" y="4650533"/>
                    <a:pt x="2414827" y="4598408"/>
                    <a:pt x="2414827" y="4598408"/>
                  </a:cubicBezTo>
                </a:path>
              </a:pathLst>
            </a:cu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 flipV="1">
              <a:off x="2034" y="2128"/>
              <a:ext cx="390" cy="43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triangl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V="1">
            <a:off x="3484563" y="3994150"/>
            <a:ext cx="214312" cy="284163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235450" y="3965575"/>
            <a:ext cx="381000" cy="106363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310" name="Group 61"/>
          <p:cNvGrpSpPr>
            <a:grpSpLocks/>
          </p:cNvGrpSpPr>
          <p:nvPr/>
        </p:nvGrpSpPr>
        <p:grpSpPr bwMode="auto">
          <a:xfrm>
            <a:off x="6129338" y="1416050"/>
            <a:ext cx="3054350" cy="4230688"/>
            <a:chOff x="3861" y="892"/>
            <a:chExt cx="1924" cy="2665"/>
          </a:xfrm>
        </p:grpSpPr>
        <p:sp>
          <p:nvSpPr>
            <p:cNvPr id="97312" name="Text Box 60"/>
            <p:cNvSpPr txBox="1">
              <a:spLocks noChangeArrowheads="1"/>
            </p:cNvSpPr>
            <p:nvPr/>
          </p:nvSpPr>
          <p:spPr bwMode="auto">
            <a:xfrm>
              <a:off x="3940" y="1874"/>
              <a:ext cx="1820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3891A7"/>
                  </a:solidFill>
                </a:rPr>
                <a:t>Subproblem</a:t>
              </a:r>
              <a:r>
                <a:rPr lang="en-US" sz="2000" b="1" dirty="0">
                  <a:solidFill>
                    <a:srgbClr val="3891A7"/>
                  </a:solidFill>
                </a:rPr>
                <a:t>:</a:t>
              </a:r>
            </a:p>
            <a:p>
              <a:pPr defTabSz="914400"/>
              <a:r>
                <a:rPr lang="en-US" sz="2000" dirty="0">
                  <a:solidFill>
                    <a:srgbClr val="3891A7"/>
                  </a:solidFill>
                </a:rPr>
                <a:t>Inference using just the factors in </a:t>
              </a:r>
              <a:r>
                <a:rPr lang="en-US" sz="2000" dirty="0" err="1">
                  <a:solidFill>
                    <a:srgbClr val="3891A7"/>
                  </a:solidFill>
                </a:rPr>
                <a:t>subgraph</a:t>
              </a:r>
              <a:r>
                <a:rPr lang="en-US" sz="2000" dirty="0">
                  <a:solidFill>
                    <a:srgbClr val="3891A7"/>
                  </a:solidFill>
                </a:rPr>
                <a:t> </a:t>
              </a:r>
              <a:r>
                <a:rPr lang="en-US" sz="2000" i="1" dirty="0">
                  <a:solidFill>
                    <a:srgbClr val="3891A7"/>
                  </a:solidFill>
                  <a:latin typeface="Times New Roman"/>
                  <a:cs typeface="Times New Roman"/>
                </a:rPr>
                <a:t>H</a:t>
              </a:r>
              <a:endParaRPr lang="en-US" sz="2000" i="1" dirty="0">
                <a:solidFill>
                  <a:srgbClr val="3891A7"/>
                </a:solidFill>
                <a:sym typeface="Symbol" pitchFamily="18" charset="2"/>
              </a:endParaRPr>
            </a:p>
            <a:p>
              <a:pPr defTabSz="914400"/>
              <a:endParaRPr lang="en-US" sz="2000" dirty="0">
                <a:solidFill>
                  <a:srgbClr val="3891A7"/>
                </a:solidFill>
              </a:endParaRPr>
            </a:p>
            <a:p>
              <a:pPr defTabSz="914400"/>
              <a:r>
                <a:rPr lang="en-US" sz="2000" dirty="0">
                  <a:solidFill>
                    <a:srgbClr val="3891A7"/>
                  </a:solidFill>
                </a:rPr>
                <a:t>The marginal of </a:t>
              </a:r>
              <a:r>
                <a:rPr lang="en-US" sz="2000" i="1" dirty="0">
                  <a:solidFill>
                    <a:srgbClr val="3891A7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000" i="1" baseline="-25000" dirty="0">
                  <a:solidFill>
                    <a:srgbClr val="3891A7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2000" baseline="-25000" dirty="0">
                  <a:solidFill>
                    <a:srgbClr val="3891A7"/>
                  </a:solidFill>
                </a:rPr>
                <a:t> </a:t>
              </a:r>
              <a:r>
                <a:rPr lang="en-US" sz="2000" dirty="0">
                  <a:solidFill>
                    <a:srgbClr val="3891A7"/>
                  </a:solidFill>
                </a:rPr>
                <a:t> in </a:t>
              </a:r>
              <a:br>
                <a:rPr lang="en-US" sz="2000" dirty="0">
                  <a:solidFill>
                    <a:srgbClr val="3891A7"/>
                  </a:solidFill>
                </a:rPr>
              </a:br>
              <a:r>
                <a:rPr lang="en-US" sz="2000" dirty="0">
                  <a:solidFill>
                    <a:srgbClr val="3891A7"/>
                  </a:solidFill>
                </a:rPr>
                <a:t>that smaller model is the message sent to </a:t>
              </a:r>
              <a:r>
                <a:rPr lang="en-US" sz="2000" i="1" dirty="0">
                  <a:solidFill>
                    <a:srgbClr val="3891A7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000" i="1" baseline="-25000" dirty="0">
                  <a:solidFill>
                    <a:srgbClr val="3891A7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2000" dirty="0">
                  <a:solidFill>
                    <a:srgbClr val="3891A7"/>
                  </a:solidFill>
                </a:rPr>
                <a:t> from </a:t>
              </a:r>
              <a:r>
                <a:rPr lang="en-US" sz="2000" dirty="0" err="1">
                  <a:solidFill>
                    <a:srgbClr val="3891A7"/>
                  </a:solidFill>
                </a:rPr>
                <a:t>subgraph</a:t>
              </a:r>
              <a:r>
                <a:rPr lang="en-US" sz="2000" dirty="0">
                  <a:solidFill>
                    <a:srgbClr val="3891A7"/>
                  </a:solidFill>
                </a:rPr>
                <a:t> </a:t>
              </a:r>
              <a:r>
                <a:rPr lang="en-US" sz="2000" i="1" dirty="0" smtClean="0">
                  <a:solidFill>
                    <a:srgbClr val="3891A7"/>
                  </a:solidFill>
                  <a:latin typeface="Times New Roman"/>
                  <a:cs typeface="Times New Roman"/>
                </a:rPr>
                <a:t>H</a:t>
              </a:r>
              <a:endParaRPr lang="en-US" sz="2000" i="1" dirty="0">
                <a:solidFill>
                  <a:srgbClr val="3891A7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313" name="Freeform 63"/>
            <p:cNvSpPr>
              <a:spLocks/>
            </p:cNvSpPr>
            <p:nvPr/>
          </p:nvSpPr>
          <p:spPr bwMode="auto">
            <a:xfrm>
              <a:off x="3861" y="892"/>
              <a:ext cx="1924" cy="2665"/>
            </a:xfrm>
            <a:custGeom>
              <a:avLst/>
              <a:gdLst>
                <a:gd name="T0" fmla="*/ 1912 w 1924"/>
                <a:gd name="T1" fmla="*/ 0 h 2665"/>
                <a:gd name="T2" fmla="*/ 443 w 1924"/>
                <a:gd name="T3" fmla="*/ 0 h 2665"/>
                <a:gd name="T4" fmla="*/ 443 w 1924"/>
                <a:gd name="T5" fmla="*/ 918 h 2665"/>
                <a:gd name="T6" fmla="*/ 0 w 1924"/>
                <a:gd name="T7" fmla="*/ 918 h 2665"/>
                <a:gd name="T8" fmla="*/ 0 w 1924"/>
                <a:gd name="T9" fmla="*/ 2665 h 2665"/>
                <a:gd name="T10" fmla="*/ 1924 w 1924"/>
                <a:gd name="T11" fmla="*/ 2665 h 26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4"/>
                <a:gd name="T19" fmla="*/ 0 h 2665"/>
                <a:gd name="T20" fmla="*/ 1924 w 1924"/>
                <a:gd name="T21" fmla="*/ 2665 h 26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4" h="2665">
                  <a:moveTo>
                    <a:pt x="1912" y="0"/>
                  </a:moveTo>
                  <a:lnTo>
                    <a:pt x="443" y="0"/>
                  </a:lnTo>
                  <a:lnTo>
                    <a:pt x="443" y="918"/>
                  </a:lnTo>
                  <a:lnTo>
                    <a:pt x="0" y="918"/>
                  </a:lnTo>
                  <a:lnTo>
                    <a:pt x="0" y="2665"/>
                  </a:lnTo>
                  <a:lnTo>
                    <a:pt x="1924" y="2665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11" name="Rectangle 67"/>
          <p:cNvSpPr>
            <a:spLocks noChangeArrowheads="1"/>
          </p:cNvSpPr>
          <p:nvPr/>
        </p:nvSpPr>
        <p:spPr bwMode="auto">
          <a:xfrm>
            <a:off x="6629400" y="5802313"/>
            <a:ext cx="1587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3891A7"/>
                </a:solidFill>
              </a:rPr>
              <a:t>Message </a:t>
            </a:r>
            <a:r>
              <a:rPr lang="en-US" sz="2400" b="1" i="1">
                <a:solidFill>
                  <a:srgbClr val="3891A7"/>
                </a:solidFill>
              </a:rPr>
              <a:t>to</a:t>
            </a:r>
            <a:r>
              <a:rPr lang="en-US" sz="2400" i="1">
                <a:solidFill>
                  <a:srgbClr val="3891A7"/>
                </a:solidFill>
              </a:rPr>
              <a:t/>
            </a:r>
            <a:br>
              <a:rPr lang="en-US" sz="2400" i="1">
                <a:solidFill>
                  <a:srgbClr val="3891A7"/>
                </a:solidFill>
              </a:rPr>
            </a:br>
            <a:r>
              <a:rPr lang="en-US" sz="2400" i="1">
                <a:solidFill>
                  <a:srgbClr val="3891A7"/>
                </a:solidFill>
              </a:rPr>
              <a:t>a variable</a:t>
            </a:r>
          </a:p>
        </p:txBody>
      </p:sp>
      <p:pic>
        <p:nvPicPr>
          <p:cNvPr id="42" name="Picture 32" descr="latex-image-1.pdf"/>
          <p:cNvPicPr>
            <a:picLocks noChangeAspect="1"/>
          </p:cNvPicPr>
          <p:nvPr/>
        </p:nvPicPr>
        <p:blipFill rotWithShape="1">
          <a:blip r:embed="rId4"/>
          <a:srcRect l="42558" r="38346"/>
          <a:stretch/>
        </p:blipFill>
        <p:spPr bwMode="auto">
          <a:xfrm>
            <a:off x="1087152" y="969868"/>
            <a:ext cx="282369" cy="24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-735013" y="2609850"/>
            <a:ext cx="3841751" cy="4600575"/>
          </a:xfrm>
          <a:custGeom>
            <a:avLst/>
            <a:gdLst>
              <a:gd name="T0" fmla="*/ 1391511 w 3840866"/>
              <a:gd name="T1" fmla="*/ 4521290 h 4601899"/>
              <a:gd name="T2" fmla="*/ 64272 w 3840866"/>
              <a:gd name="T3" fmla="*/ 3971765 h 4601899"/>
              <a:gd name="T4" fmla="*/ 3202245 w 3840866"/>
              <a:gd name="T5" fmla="*/ 77722 h 4601899"/>
              <a:gd name="T6" fmla="*/ 3818465 w 3840866"/>
              <a:gd name="T7" fmla="*/ 1479957 h 4601899"/>
              <a:gd name="T8" fmla="*/ 2775633 w 3840866"/>
              <a:gd name="T9" fmla="*/ 2806394 h 4601899"/>
              <a:gd name="T10" fmla="*/ 2671349 w 3840866"/>
              <a:gd name="T11" fmla="*/ 4350747 h 4601899"/>
              <a:gd name="T12" fmla="*/ 2415382 w 3840866"/>
              <a:gd name="T13" fmla="*/ 4597088 h 46018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40866" h="4601899">
                <a:moveTo>
                  <a:pt x="1391191" y="4522590"/>
                </a:moveTo>
                <a:cubicBezTo>
                  <a:pt x="576864" y="4618152"/>
                  <a:pt x="-237463" y="4713715"/>
                  <a:pt x="64257" y="3972907"/>
                </a:cubicBezTo>
                <a:cubicBezTo>
                  <a:pt x="365977" y="3232099"/>
                  <a:pt x="2575954" y="493165"/>
                  <a:pt x="3201509" y="77744"/>
                </a:cubicBezTo>
                <a:cubicBezTo>
                  <a:pt x="3827064" y="-337677"/>
                  <a:pt x="3888672" y="1025472"/>
                  <a:pt x="3817586" y="1480382"/>
                </a:cubicBezTo>
                <a:cubicBezTo>
                  <a:pt x="3746500" y="1935291"/>
                  <a:pt x="2966137" y="2328598"/>
                  <a:pt x="2774995" y="2807201"/>
                </a:cubicBezTo>
                <a:cubicBezTo>
                  <a:pt x="2583853" y="3285804"/>
                  <a:pt x="2730763" y="4053465"/>
                  <a:pt x="2670735" y="4351999"/>
                </a:cubicBezTo>
                <a:cubicBezTo>
                  <a:pt x="2610707" y="4650533"/>
                  <a:pt x="2414827" y="4598408"/>
                  <a:pt x="2414827" y="4598408"/>
                </a:cubicBezTo>
              </a:path>
            </a:pathLst>
          </a:custGeom>
          <a:noFill/>
          <a:ln w="25400" cap="flat" cmpd="sng" algn="ctr">
            <a:solidFill>
              <a:srgbClr val="9C6487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790950" y="4084638"/>
            <a:ext cx="2109788" cy="3173412"/>
          </a:xfrm>
          <a:custGeom>
            <a:avLst/>
            <a:gdLst>
              <a:gd name="T0" fmla="*/ 2109305 w 2110326"/>
              <a:gd name="T1" fmla="*/ 2697971 h 3174226"/>
              <a:gd name="T2" fmla="*/ 1729406 w 2110326"/>
              <a:gd name="T3" fmla="*/ 390071 h 3174226"/>
              <a:gd name="T4" fmla="*/ 413659 w 2110326"/>
              <a:gd name="T5" fmla="*/ 47130 h 3174226"/>
              <a:gd name="T6" fmla="*/ 422925 w 2110326"/>
              <a:gd name="T7" fmla="*/ 899847 h 3174226"/>
              <a:gd name="T8" fmla="*/ 5963 w 2110326"/>
              <a:gd name="T9" fmla="*/ 1428162 h 3174226"/>
              <a:gd name="T10" fmla="*/ 293203 w 2110326"/>
              <a:gd name="T11" fmla="*/ 3040912 h 3174226"/>
              <a:gd name="T12" fmla="*/ 1710874 w 2110326"/>
              <a:gd name="T13" fmla="*/ 3077986 h 31742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10326" h="3174226">
                <a:moveTo>
                  <a:pt x="2110326" y="2698560"/>
                </a:moveTo>
                <a:cubicBezTo>
                  <a:pt x="2061656" y="1765309"/>
                  <a:pt x="2012987" y="832059"/>
                  <a:pt x="1730243" y="390156"/>
                </a:cubicBezTo>
                <a:cubicBezTo>
                  <a:pt x="1447499" y="-51747"/>
                  <a:pt x="631711" y="-37841"/>
                  <a:pt x="413859" y="47140"/>
                </a:cubicBezTo>
                <a:cubicBezTo>
                  <a:pt x="196007" y="132121"/>
                  <a:pt x="491112" y="669822"/>
                  <a:pt x="423130" y="900044"/>
                </a:cubicBezTo>
                <a:cubicBezTo>
                  <a:pt x="355148" y="1130266"/>
                  <a:pt x="27597" y="1071552"/>
                  <a:pt x="5966" y="1428474"/>
                </a:cubicBezTo>
                <a:cubicBezTo>
                  <a:pt x="-15665" y="1785396"/>
                  <a:pt x="9056" y="2766545"/>
                  <a:pt x="293345" y="3041576"/>
                </a:cubicBezTo>
                <a:cubicBezTo>
                  <a:pt x="577634" y="3316607"/>
                  <a:pt x="1711702" y="3078659"/>
                  <a:pt x="1711702" y="3078659"/>
                </a:cubicBezTo>
              </a:path>
            </a:pathLst>
          </a:custGeom>
          <a:noFill/>
          <a:ln w="25400" cap="flat" cmpd="sng" algn="ctr">
            <a:solidFill>
              <a:srgbClr val="9C6487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9331" name="Freeform 70"/>
          <p:cNvSpPr>
            <a:spLocks/>
          </p:cNvSpPr>
          <p:nvPr/>
        </p:nvSpPr>
        <p:spPr bwMode="auto">
          <a:xfrm>
            <a:off x="2803525" y="2733675"/>
            <a:ext cx="392113" cy="1425575"/>
          </a:xfrm>
          <a:custGeom>
            <a:avLst/>
            <a:gdLst>
              <a:gd name="T0" fmla="*/ 0 w 247"/>
              <a:gd name="T1" fmla="*/ 0 h 898"/>
              <a:gd name="T2" fmla="*/ 133 w 247"/>
              <a:gd name="T3" fmla="*/ 898 h 898"/>
              <a:gd name="T4" fmla="*/ 247 w 247"/>
              <a:gd name="T5" fmla="*/ 785 h 898"/>
              <a:gd name="T6" fmla="*/ 152 w 247"/>
              <a:gd name="T7" fmla="*/ 135 h 898"/>
              <a:gd name="T8" fmla="*/ 0 w 247"/>
              <a:gd name="T9" fmla="*/ 0 h 8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"/>
              <a:gd name="T16" fmla="*/ 0 h 898"/>
              <a:gd name="T17" fmla="*/ 247 w 247"/>
              <a:gd name="T18" fmla="*/ 898 h 8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" h="898">
                <a:moveTo>
                  <a:pt x="0" y="0"/>
                </a:moveTo>
                <a:lnTo>
                  <a:pt x="133" y="898"/>
                </a:lnTo>
                <a:lnTo>
                  <a:pt x="247" y="785"/>
                </a:lnTo>
                <a:lnTo>
                  <a:pt x="152" y="13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2" name="Freeform 71"/>
          <p:cNvSpPr>
            <a:spLocks/>
          </p:cNvSpPr>
          <p:nvPr/>
        </p:nvSpPr>
        <p:spPr bwMode="auto">
          <a:xfrm>
            <a:off x="4049713" y="3979863"/>
            <a:ext cx="984250" cy="531812"/>
          </a:xfrm>
          <a:custGeom>
            <a:avLst/>
            <a:gdLst>
              <a:gd name="T0" fmla="*/ 0 w 620"/>
              <a:gd name="T1" fmla="*/ 132 h 335"/>
              <a:gd name="T2" fmla="*/ 101 w 620"/>
              <a:gd name="T3" fmla="*/ 44 h 335"/>
              <a:gd name="T4" fmla="*/ 247 w 620"/>
              <a:gd name="T5" fmla="*/ 0 h 335"/>
              <a:gd name="T6" fmla="*/ 487 w 620"/>
              <a:gd name="T7" fmla="*/ 63 h 335"/>
              <a:gd name="T8" fmla="*/ 557 w 620"/>
              <a:gd name="T9" fmla="*/ 82 h 335"/>
              <a:gd name="T10" fmla="*/ 620 w 620"/>
              <a:gd name="T11" fmla="*/ 151 h 335"/>
              <a:gd name="T12" fmla="*/ 367 w 620"/>
              <a:gd name="T13" fmla="*/ 126 h 335"/>
              <a:gd name="T14" fmla="*/ 171 w 620"/>
              <a:gd name="T15" fmla="*/ 126 h 335"/>
              <a:gd name="T16" fmla="*/ 107 w 620"/>
              <a:gd name="T17" fmla="*/ 132 h 335"/>
              <a:gd name="T18" fmla="*/ 57 w 620"/>
              <a:gd name="T19" fmla="*/ 335 h 3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0"/>
              <a:gd name="T31" fmla="*/ 0 h 335"/>
              <a:gd name="T32" fmla="*/ 620 w 620"/>
              <a:gd name="T33" fmla="*/ 335 h 3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0" h="335">
                <a:moveTo>
                  <a:pt x="0" y="132"/>
                </a:moveTo>
                <a:lnTo>
                  <a:pt x="101" y="44"/>
                </a:lnTo>
                <a:lnTo>
                  <a:pt x="247" y="0"/>
                </a:lnTo>
                <a:lnTo>
                  <a:pt x="487" y="63"/>
                </a:lnTo>
                <a:lnTo>
                  <a:pt x="557" y="82"/>
                </a:lnTo>
                <a:lnTo>
                  <a:pt x="620" y="151"/>
                </a:lnTo>
                <a:lnTo>
                  <a:pt x="367" y="126"/>
                </a:lnTo>
                <a:lnTo>
                  <a:pt x="171" y="126"/>
                </a:lnTo>
                <a:lnTo>
                  <a:pt x="107" y="132"/>
                </a:lnTo>
                <a:lnTo>
                  <a:pt x="57" y="335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9333" name="Picture 2" descr="ql_ac7c632a19ccbae3c363b0ef8ea793e7_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" y="933450"/>
            <a:ext cx="9096375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4" name="Title 1"/>
          <p:cNvSpPr>
            <a:spLocks noGrp="1"/>
          </p:cNvSpPr>
          <p:nvPr>
            <p:ph type="title" idx="4294967295"/>
          </p:nvPr>
        </p:nvSpPr>
        <p:spPr>
          <a:xfrm>
            <a:off x="457200" y="150813"/>
            <a:ext cx="8229600" cy="722312"/>
          </a:xfrm>
        </p:spPr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861C97D-CE44-4DE6-80BE-156431374E8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49225" y="5386388"/>
            <a:ext cx="407988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1938" y="6219825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2" name="Straight Connector 91"/>
          <p:cNvCxnSpPr>
            <a:stCxn id="90" idx="4"/>
            <a:endCxn id="91" idx="0"/>
          </p:cNvCxnSpPr>
          <p:nvPr/>
        </p:nvCxnSpPr>
        <p:spPr>
          <a:xfrm>
            <a:off x="354013" y="5800725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398588" y="5386388"/>
            <a:ext cx="409575" cy="4143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11300" y="6219825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5" name="Straight Connector 94"/>
          <p:cNvCxnSpPr>
            <a:stCxn id="93" idx="4"/>
            <a:endCxn id="94" idx="0"/>
          </p:cNvCxnSpPr>
          <p:nvPr/>
        </p:nvCxnSpPr>
        <p:spPr>
          <a:xfrm>
            <a:off x="1603375" y="5800725"/>
            <a:ext cx="7938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667000" y="5384800"/>
            <a:ext cx="407988" cy="4143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779713" y="6218238"/>
            <a:ext cx="200025" cy="2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8" name="Straight Connector 97"/>
          <p:cNvCxnSpPr>
            <a:stCxn id="96" idx="4"/>
            <a:endCxn id="97" idx="0"/>
          </p:cNvCxnSpPr>
          <p:nvPr/>
        </p:nvCxnSpPr>
        <p:spPr>
          <a:xfrm>
            <a:off x="2871788" y="5799138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922713" y="5386388"/>
            <a:ext cx="407987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35425" y="6219825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7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1" name="Straight Connector 100"/>
          <p:cNvCxnSpPr>
            <a:stCxn id="99" idx="4"/>
            <a:endCxn id="100" idx="0"/>
          </p:cNvCxnSpPr>
          <p:nvPr/>
        </p:nvCxnSpPr>
        <p:spPr>
          <a:xfrm>
            <a:off x="4127500" y="5800725"/>
            <a:ext cx="7938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5172075" y="5384800"/>
            <a:ext cx="409575" cy="414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84788" y="6218238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4" name="Straight Connector 103"/>
          <p:cNvCxnSpPr>
            <a:stCxn id="102" idx="4"/>
            <a:endCxn id="103" idx="0"/>
          </p:cNvCxnSpPr>
          <p:nvPr/>
        </p:nvCxnSpPr>
        <p:spPr>
          <a:xfrm>
            <a:off x="5376863" y="5799138"/>
            <a:ext cx="7937" cy="4191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351" name="Group 104"/>
          <p:cNvGrpSpPr>
            <a:grpSpLocks/>
          </p:cNvGrpSpPr>
          <p:nvPr/>
        </p:nvGrpSpPr>
        <p:grpSpPr bwMode="auto">
          <a:xfrm>
            <a:off x="-149225" y="6530975"/>
            <a:ext cx="6097588" cy="280988"/>
            <a:chOff x="492120" y="3950977"/>
            <a:chExt cx="8067290" cy="370958"/>
          </a:xfrm>
        </p:grpSpPr>
        <p:sp>
          <p:nvSpPr>
            <p:cNvPr id="99382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99383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99384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99385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99386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543425" y="4545013"/>
            <a:ext cx="409575" cy="414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51375" y="5067300"/>
            <a:ext cx="200025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10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8" name="Straight Connector 107"/>
          <p:cNvCxnSpPr>
            <a:stCxn id="107" idx="1"/>
            <a:endCxn id="99" idx="0"/>
          </p:cNvCxnSpPr>
          <p:nvPr/>
        </p:nvCxnSpPr>
        <p:spPr>
          <a:xfrm flipH="1">
            <a:off x="4127500" y="5167313"/>
            <a:ext cx="523875" cy="21907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06" idx="4"/>
          </p:cNvCxnSpPr>
          <p:nvPr/>
        </p:nvCxnSpPr>
        <p:spPr>
          <a:xfrm flipH="1" flipV="1">
            <a:off x="4748213" y="4959350"/>
            <a:ext cx="3175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7" idx="3"/>
            <a:endCxn id="102" idx="0"/>
          </p:cNvCxnSpPr>
          <p:nvPr/>
        </p:nvCxnSpPr>
        <p:spPr>
          <a:xfrm>
            <a:off x="4851400" y="5167313"/>
            <a:ext cx="525463" cy="217487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417763" y="2889250"/>
            <a:ext cx="407987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sz="1100" i="1">
              <a:solidFill>
                <a:srgbClr val="E17B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22538" y="3411538"/>
            <a:ext cx="201612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12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13" name="Straight Connector 112"/>
          <p:cNvCxnSpPr>
            <a:stCxn id="112" idx="1"/>
            <a:endCxn id="121" idx="0"/>
          </p:cNvCxnSpPr>
          <p:nvPr/>
        </p:nvCxnSpPr>
        <p:spPr>
          <a:xfrm flipH="1">
            <a:off x="966788" y="3511550"/>
            <a:ext cx="1555750" cy="10287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0"/>
            <a:endCxn id="111" idx="4"/>
          </p:cNvCxnSpPr>
          <p:nvPr/>
        </p:nvCxnSpPr>
        <p:spPr>
          <a:xfrm flipH="1" flipV="1">
            <a:off x="2622550" y="3303588"/>
            <a:ext cx="1588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2" idx="3"/>
            <a:endCxn id="116" idx="0"/>
          </p:cNvCxnSpPr>
          <p:nvPr/>
        </p:nvCxnSpPr>
        <p:spPr>
          <a:xfrm>
            <a:off x="2724150" y="3511550"/>
            <a:ext cx="1201738" cy="1333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722688" y="3644900"/>
            <a:ext cx="407987" cy="41433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9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900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9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27438" y="4279900"/>
            <a:ext cx="200025" cy="2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14</a:t>
            </a:r>
            <a:endParaRPr lang="en-US" sz="11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18" name="Straight Connector 117"/>
          <p:cNvCxnSpPr>
            <a:stCxn id="117" idx="1"/>
            <a:endCxn id="96" idx="0"/>
          </p:cNvCxnSpPr>
          <p:nvPr/>
        </p:nvCxnSpPr>
        <p:spPr>
          <a:xfrm flipH="1">
            <a:off x="2871788" y="4379913"/>
            <a:ext cx="755650" cy="1004887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7" idx="0"/>
            <a:endCxn id="116" idx="4"/>
          </p:cNvCxnSpPr>
          <p:nvPr/>
        </p:nvCxnSpPr>
        <p:spPr>
          <a:xfrm flipV="1">
            <a:off x="3727450" y="4059238"/>
            <a:ext cx="198438" cy="2206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8" idx="3"/>
            <a:endCxn id="106" idx="0"/>
          </p:cNvCxnSpPr>
          <p:nvPr/>
        </p:nvCxnSpPr>
        <p:spPr>
          <a:xfrm>
            <a:off x="4373563" y="4341813"/>
            <a:ext cx="374650" cy="20320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62000" y="4540250"/>
            <a:ext cx="409575" cy="414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9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9950" y="5062538"/>
            <a:ext cx="200025" cy="200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13</a:t>
            </a:r>
            <a:endParaRPr lang="en-US" sz="11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23" name="Straight Connector 122"/>
          <p:cNvCxnSpPr>
            <a:stCxn id="122" idx="1"/>
            <a:endCxn id="90" idx="0"/>
          </p:cNvCxnSpPr>
          <p:nvPr/>
        </p:nvCxnSpPr>
        <p:spPr>
          <a:xfrm flipH="1">
            <a:off x="354013" y="5162550"/>
            <a:ext cx="515937" cy="22383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0"/>
            <a:endCxn id="121" idx="4"/>
          </p:cNvCxnSpPr>
          <p:nvPr/>
        </p:nvCxnSpPr>
        <p:spPr>
          <a:xfrm flipH="1" flipV="1">
            <a:off x="966788" y="4954588"/>
            <a:ext cx="3175" cy="10795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2" idx="3"/>
            <a:endCxn id="93" idx="0"/>
          </p:cNvCxnSpPr>
          <p:nvPr/>
        </p:nvCxnSpPr>
        <p:spPr>
          <a:xfrm>
            <a:off x="1069975" y="5162550"/>
            <a:ext cx="533400" cy="223838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171950" y="4241800"/>
            <a:ext cx="201613" cy="20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ψ</a:t>
            </a:r>
            <a:r>
              <a:rPr lang="en-US" sz="11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11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>
            <a:stCxn id="48" idx="0"/>
            <a:endCxn id="116" idx="4"/>
          </p:cNvCxnSpPr>
          <p:nvPr/>
        </p:nvCxnSpPr>
        <p:spPr>
          <a:xfrm flipH="1" flipV="1">
            <a:off x="3925888" y="4059238"/>
            <a:ext cx="347662" cy="182562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374" name="TextBox 16"/>
          <p:cNvSpPr txBox="1">
            <a:spLocks noChangeArrowheads="1"/>
          </p:cNvSpPr>
          <p:nvPr/>
        </p:nvSpPr>
        <p:spPr bwMode="auto">
          <a:xfrm>
            <a:off x="2328863" y="3803650"/>
            <a:ext cx="6508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rgbClr val="C32D2E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99375" name="TextBox 64"/>
          <p:cNvSpPr txBox="1">
            <a:spLocks noChangeArrowheads="1"/>
          </p:cNvSpPr>
          <p:nvPr/>
        </p:nvSpPr>
        <p:spPr bwMode="auto">
          <a:xfrm>
            <a:off x="4957763" y="4725988"/>
            <a:ext cx="65246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74812" name="Text Box 60"/>
          <p:cNvSpPr txBox="1">
            <a:spLocks noChangeArrowheads="1"/>
          </p:cNvSpPr>
          <p:nvPr/>
        </p:nvSpPr>
        <p:spPr bwMode="auto">
          <a:xfrm>
            <a:off x="6254750" y="2974975"/>
            <a:ext cx="28892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000" b="1" dirty="0" err="1">
                <a:solidFill>
                  <a:srgbClr val="9C6487"/>
                </a:solidFill>
              </a:rPr>
              <a:t>Subproblem</a:t>
            </a:r>
            <a:r>
              <a:rPr lang="en-US" sz="2000" b="1" dirty="0">
                <a:solidFill>
                  <a:srgbClr val="9C6487"/>
                </a:solidFill>
              </a:rPr>
              <a:t>:</a:t>
            </a:r>
          </a:p>
          <a:p>
            <a:pPr defTabSz="914400"/>
            <a:r>
              <a:rPr lang="en-US" sz="2000" dirty="0">
                <a:solidFill>
                  <a:srgbClr val="9C6487"/>
                </a:solidFill>
              </a:rPr>
              <a:t>Inference using just the factors in </a:t>
            </a:r>
            <a:r>
              <a:rPr lang="en-US" sz="2000" dirty="0" err="1">
                <a:solidFill>
                  <a:srgbClr val="9C6487"/>
                </a:solidFill>
              </a:rPr>
              <a:t>subgraph</a:t>
            </a:r>
            <a:r>
              <a:rPr lang="en-US" sz="2000" dirty="0">
                <a:solidFill>
                  <a:srgbClr val="9C6487"/>
                </a:solidFill>
              </a:rPr>
              <a:t> </a:t>
            </a:r>
            <a:r>
              <a:rPr lang="en-US" sz="2000" i="1" dirty="0">
                <a:solidFill>
                  <a:srgbClr val="9C6487"/>
                </a:solidFill>
                <a:latin typeface="Times New Roman"/>
                <a:cs typeface="Times New Roman"/>
              </a:rPr>
              <a:t>F</a:t>
            </a:r>
            <a:r>
              <a:rPr lang="en-US" sz="2000" dirty="0">
                <a:solidFill>
                  <a:srgbClr val="9C6487"/>
                </a:solidFill>
                <a:latin typeface="Times New Roman"/>
                <a:cs typeface="Times New Roman"/>
                <a:sym typeface="Symbol" pitchFamily="18" charset="2"/>
              </a:rPr>
              <a:t></a:t>
            </a:r>
            <a:r>
              <a:rPr lang="en-US" sz="2000" i="1" dirty="0">
                <a:solidFill>
                  <a:srgbClr val="9C6487"/>
                </a:solidFill>
                <a:latin typeface="Times New Roman"/>
                <a:cs typeface="Times New Roman"/>
                <a:sym typeface="Symbol" pitchFamily="18" charset="2"/>
              </a:rPr>
              <a:t>H</a:t>
            </a:r>
          </a:p>
          <a:p>
            <a:pPr defTabSz="914400"/>
            <a:endParaRPr lang="en-US" sz="2000" dirty="0">
              <a:solidFill>
                <a:srgbClr val="3891A7"/>
              </a:solidFill>
            </a:endParaRPr>
          </a:p>
          <a:p>
            <a:pPr defTabSz="914400"/>
            <a:r>
              <a:rPr lang="en-US" sz="2000" dirty="0">
                <a:solidFill>
                  <a:srgbClr val="9C6487"/>
                </a:solidFill>
              </a:rPr>
              <a:t>The marginal of </a:t>
            </a:r>
            <a:r>
              <a:rPr lang="en-US" sz="2000" i="1" dirty="0">
                <a:solidFill>
                  <a:srgbClr val="9C6487"/>
                </a:solidFill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solidFill>
                  <a:srgbClr val="9C6487"/>
                </a:solidFill>
                <a:latin typeface="Times New Roman"/>
                <a:cs typeface="Times New Roman"/>
              </a:rPr>
              <a:t>i</a:t>
            </a:r>
            <a:r>
              <a:rPr lang="en-US" sz="2000" baseline="-25000" dirty="0">
                <a:solidFill>
                  <a:srgbClr val="9C6487"/>
                </a:solidFill>
              </a:rPr>
              <a:t> </a:t>
            </a:r>
            <a:r>
              <a:rPr lang="en-US" sz="2000" dirty="0">
                <a:solidFill>
                  <a:srgbClr val="9C6487"/>
                </a:solidFill>
              </a:rPr>
              <a:t> in </a:t>
            </a:r>
            <a:br>
              <a:rPr lang="en-US" sz="2000" dirty="0">
                <a:solidFill>
                  <a:srgbClr val="9C6487"/>
                </a:solidFill>
              </a:rPr>
            </a:br>
            <a:r>
              <a:rPr lang="en-US" sz="2000" dirty="0">
                <a:solidFill>
                  <a:srgbClr val="9C6487"/>
                </a:solidFill>
              </a:rPr>
              <a:t>that smaller model is the message sent by </a:t>
            </a:r>
            <a:r>
              <a:rPr lang="en-US" sz="2000" i="1" dirty="0" smtClean="0">
                <a:solidFill>
                  <a:srgbClr val="9C6487"/>
                </a:solidFill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solidFill>
                  <a:srgbClr val="9C6487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solidFill>
                  <a:srgbClr val="9C6487"/>
                </a:solidFill>
              </a:rPr>
              <a:t> </a:t>
            </a:r>
            <a:r>
              <a:rPr lang="en-US" sz="2000" dirty="0">
                <a:solidFill>
                  <a:srgbClr val="9C6487"/>
                </a:solidFill>
              </a:rPr>
              <a:t/>
            </a:r>
            <a:br>
              <a:rPr lang="en-US" sz="2000" dirty="0">
                <a:solidFill>
                  <a:srgbClr val="9C6487"/>
                </a:solidFill>
              </a:rPr>
            </a:br>
            <a:r>
              <a:rPr lang="en-US" sz="2000" u="sng" dirty="0">
                <a:solidFill>
                  <a:srgbClr val="9C6487"/>
                </a:solidFill>
              </a:rPr>
              <a:t>out of</a:t>
            </a:r>
            <a:r>
              <a:rPr lang="en-US" sz="2000" dirty="0">
                <a:solidFill>
                  <a:srgbClr val="9C6487"/>
                </a:solidFill>
              </a:rPr>
              <a:t> </a:t>
            </a:r>
            <a:r>
              <a:rPr lang="en-US" sz="2000" dirty="0" err="1">
                <a:solidFill>
                  <a:srgbClr val="9C6487"/>
                </a:solidFill>
              </a:rPr>
              <a:t>subgraph</a:t>
            </a:r>
            <a:r>
              <a:rPr lang="en-US" sz="2000" dirty="0">
                <a:solidFill>
                  <a:srgbClr val="3891A7"/>
                </a:solidFill>
              </a:rPr>
              <a:t> </a:t>
            </a:r>
            <a:r>
              <a:rPr lang="en-US" sz="2000" i="1" dirty="0">
                <a:solidFill>
                  <a:srgbClr val="9C6487"/>
                </a:solidFill>
                <a:latin typeface="Times New Roman"/>
                <a:cs typeface="Times New Roman"/>
              </a:rPr>
              <a:t>F</a:t>
            </a:r>
            <a:r>
              <a:rPr lang="en-US" sz="2000" dirty="0">
                <a:solidFill>
                  <a:srgbClr val="9C6487"/>
                </a:solidFill>
                <a:latin typeface="Times New Roman"/>
                <a:cs typeface="Times New Roman"/>
                <a:sym typeface="Symbol" pitchFamily="18" charset="2"/>
              </a:rPr>
              <a:t></a:t>
            </a:r>
            <a:r>
              <a:rPr lang="en-US" sz="2000" i="1" dirty="0">
                <a:solidFill>
                  <a:srgbClr val="9C6487"/>
                </a:solidFill>
                <a:latin typeface="Times New Roman"/>
                <a:cs typeface="Times New Roman"/>
                <a:sym typeface="Symbol" pitchFamily="18" charset="2"/>
              </a:rPr>
              <a:t>H</a:t>
            </a:r>
          </a:p>
        </p:txBody>
      </p:sp>
      <p:sp>
        <p:nvSpPr>
          <p:cNvPr id="99377" name="Freeform 63"/>
          <p:cNvSpPr>
            <a:spLocks/>
          </p:cNvSpPr>
          <p:nvPr/>
        </p:nvSpPr>
        <p:spPr bwMode="auto">
          <a:xfrm>
            <a:off x="2200275" y="1476375"/>
            <a:ext cx="6983413" cy="4170363"/>
          </a:xfrm>
          <a:custGeom>
            <a:avLst/>
            <a:gdLst>
              <a:gd name="T0" fmla="*/ 4374 w 4399"/>
              <a:gd name="T1" fmla="*/ 13 h 2627"/>
              <a:gd name="T2" fmla="*/ 0 w 4399"/>
              <a:gd name="T3" fmla="*/ 0 h 2627"/>
              <a:gd name="T4" fmla="*/ 0 w 4399"/>
              <a:gd name="T5" fmla="*/ 627 h 2627"/>
              <a:gd name="T6" fmla="*/ 1462 w 4399"/>
              <a:gd name="T7" fmla="*/ 614 h 2627"/>
              <a:gd name="T8" fmla="*/ 1462 w 4399"/>
              <a:gd name="T9" fmla="*/ 32 h 2627"/>
              <a:gd name="T10" fmla="*/ 2918 w 4399"/>
              <a:gd name="T11" fmla="*/ 32 h 2627"/>
              <a:gd name="T12" fmla="*/ 2918 w 4399"/>
              <a:gd name="T13" fmla="*/ 880 h 2627"/>
              <a:gd name="T14" fmla="*/ 2475 w 4399"/>
              <a:gd name="T15" fmla="*/ 880 h 2627"/>
              <a:gd name="T16" fmla="*/ 2475 w 4399"/>
              <a:gd name="T17" fmla="*/ 2627 h 2627"/>
              <a:gd name="T18" fmla="*/ 4399 w 4399"/>
              <a:gd name="T19" fmla="*/ 2627 h 2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99"/>
              <a:gd name="T31" fmla="*/ 0 h 2627"/>
              <a:gd name="T32" fmla="*/ 4399 w 4399"/>
              <a:gd name="T33" fmla="*/ 2627 h 2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99" h="2627">
                <a:moveTo>
                  <a:pt x="4374" y="13"/>
                </a:moveTo>
                <a:lnTo>
                  <a:pt x="0" y="0"/>
                </a:lnTo>
                <a:lnTo>
                  <a:pt x="0" y="627"/>
                </a:lnTo>
                <a:lnTo>
                  <a:pt x="1462" y="614"/>
                </a:lnTo>
                <a:lnTo>
                  <a:pt x="1462" y="32"/>
                </a:lnTo>
                <a:lnTo>
                  <a:pt x="2918" y="32"/>
                </a:lnTo>
                <a:lnTo>
                  <a:pt x="2918" y="880"/>
                </a:lnTo>
                <a:lnTo>
                  <a:pt x="2475" y="880"/>
                </a:lnTo>
                <a:lnTo>
                  <a:pt x="2475" y="2627"/>
                </a:lnTo>
                <a:lnTo>
                  <a:pt x="4399" y="2627"/>
                </a:lnTo>
              </a:path>
            </a:pathLst>
          </a:custGeom>
          <a:noFill/>
          <a:ln w="9525">
            <a:solidFill>
              <a:srgbClr val="9C648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78" name="Line 64"/>
          <p:cNvSpPr>
            <a:spLocks noChangeShapeType="1"/>
          </p:cNvSpPr>
          <p:nvPr/>
        </p:nvSpPr>
        <p:spPr bwMode="auto">
          <a:xfrm flipH="1">
            <a:off x="3414713" y="4049713"/>
            <a:ext cx="223837" cy="280987"/>
          </a:xfrm>
          <a:prstGeom prst="line">
            <a:avLst/>
          </a:prstGeom>
          <a:noFill/>
          <a:ln w="38100">
            <a:solidFill>
              <a:srgbClr val="9C6487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88" name="Freeform 68"/>
          <p:cNvSpPr>
            <a:spLocks/>
          </p:cNvSpPr>
          <p:nvPr/>
        </p:nvSpPr>
        <p:spPr bwMode="auto">
          <a:xfrm>
            <a:off x="2824163" y="2673350"/>
            <a:ext cx="2270125" cy="1506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0" y="949"/>
              </a:cxn>
            </a:cxnLst>
            <a:rect l="0" t="0" r="r" b="b"/>
            <a:pathLst>
              <a:path w="1430" h="949">
                <a:moveTo>
                  <a:pt x="0" y="0"/>
                </a:moveTo>
                <a:cubicBezTo>
                  <a:pt x="597" y="396"/>
                  <a:pt x="1194" y="793"/>
                  <a:pt x="1430" y="949"/>
                </a:cubicBezTo>
              </a:path>
            </a:pathLst>
          </a:custGeom>
          <a:noFill/>
          <a:ln w="25400" cap="flat" cmpd="sng">
            <a:solidFill>
              <a:srgbClr val="9C6487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7589" name="Freeform 69"/>
          <p:cNvSpPr>
            <a:spLocks/>
          </p:cNvSpPr>
          <p:nvPr/>
        </p:nvSpPr>
        <p:spPr bwMode="auto">
          <a:xfrm>
            <a:off x="3065463" y="3862388"/>
            <a:ext cx="1144587" cy="839787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208" y="4"/>
              </a:cxn>
              <a:cxn ang="0">
                <a:pos x="512" y="213"/>
              </a:cxn>
              <a:cxn ang="0">
                <a:pos x="721" y="529"/>
              </a:cxn>
            </a:cxnLst>
            <a:rect l="0" t="0" r="r" b="b"/>
            <a:pathLst>
              <a:path w="721" h="529">
                <a:moveTo>
                  <a:pt x="0" y="187"/>
                </a:moveTo>
                <a:cubicBezTo>
                  <a:pt x="35" y="157"/>
                  <a:pt x="123" y="0"/>
                  <a:pt x="208" y="4"/>
                </a:cubicBezTo>
                <a:cubicBezTo>
                  <a:pt x="293" y="8"/>
                  <a:pt x="426" y="125"/>
                  <a:pt x="512" y="213"/>
                </a:cubicBezTo>
                <a:cubicBezTo>
                  <a:pt x="598" y="301"/>
                  <a:pt x="677" y="463"/>
                  <a:pt x="721" y="529"/>
                </a:cubicBezTo>
              </a:path>
            </a:pathLst>
          </a:custGeom>
          <a:noFill/>
          <a:ln w="25400" cap="flat" cmpd="sng">
            <a:solidFill>
              <a:srgbClr val="9C6487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7592" name="Rectangle 72"/>
          <p:cNvSpPr>
            <a:spLocks noChangeArrowheads="1"/>
          </p:cNvSpPr>
          <p:nvPr/>
        </p:nvSpPr>
        <p:spPr bwMode="auto">
          <a:xfrm>
            <a:off x="6629400" y="5802313"/>
            <a:ext cx="1939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9C6487"/>
                </a:solidFill>
              </a:rPr>
              <a:t>Message </a:t>
            </a:r>
            <a:r>
              <a:rPr lang="en-US" sz="2400" b="1" i="1">
                <a:solidFill>
                  <a:srgbClr val="9C6487"/>
                </a:solidFill>
              </a:rPr>
              <a:t>from</a:t>
            </a:r>
            <a:r>
              <a:rPr lang="en-US" sz="2400" i="1">
                <a:solidFill>
                  <a:srgbClr val="9C6487"/>
                </a:solidFill>
              </a:rPr>
              <a:t/>
            </a:r>
            <a:br>
              <a:rPr lang="en-US" sz="2400" i="1">
                <a:solidFill>
                  <a:srgbClr val="9C6487"/>
                </a:solidFill>
              </a:rPr>
            </a:br>
            <a:r>
              <a:rPr lang="en-US" sz="2400" i="1">
                <a:solidFill>
                  <a:srgbClr val="9C6487"/>
                </a:solidFill>
              </a:rPr>
              <a:t>a variable</a:t>
            </a:r>
          </a:p>
        </p:txBody>
      </p:sp>
      <p:pic>
        <p:nvPicPr>
          <p:cNvPr id="60" name="Picture 32" descr="latex-image-1.pdf"/>
          <p:cNvPicPr>
            <a:picLocks noChangeAspect="1"/>
          </p:cNvPicPr>
          <p:nvPr/>
        </p:nvPicPr>
        <p:blipFill rotWithShape="1">
          <a:blip r:embed="rId4"/>
          <a:srcRect l="42558" r="38346"/>
          <a:stretch/>
        </p:blipFill>
        <p:spPr bwMode="auto">
          <a:xfrm>
            <a:off x="1087152" y="969868"/>
            <a:ext cx="282369" cy="24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9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977900"/>
            <a:ext cx="8510588" cy="17383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you want the </a:t>
            </a:r>
            <a:r>
              <a:rPr lang="en-US" b="1" dirty="0"/>
              <a:t>marginal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has degree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, you can think of that summation as a </a:t>
            </a:r>
            <a:r>
              <a:rPr lang="en-US" b="1" dirty="0"/>
              <a:t>product of </a:t>
            </a:r>
            <a:r>
              <a:rPr lang="en-US" b="1" i="1" dirty="0">
                <a:latin typeface="Times New Roman"/>
                <a:cs typeface="Times New Roman"/>
              </a:rPr>
              <a:t>k</a:t>
            </a:r>
            <a:r>
              <a:rPr lang="en-US" b="1" dirty="0" smtClean="0"/>
              <a:t> </a:t>
            </a:r>
            <a:r>
              <a:rPr lang="en-US" b="1" dirty="0" err="1"/>
              <a:t>marginals</a:t>
            </a:r>
            <a:r>
              <a:rPr lang="en-US" dirty="0"/>
              <a:t> computed on smaller </a:t>
            </a:r>
            <a:r>
              <a:rPr lang="en-US" dirty="0" err="1"/>
              <a:t>subgraphs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subgraph</a:t>
            </a:r>
            <a:r>
              <a:rPr lang="en-US" dirty="0"/>
              <a:t> is obtained by </a:t>
            </a:r>
            <a:r>
              <a:rPr lang="en-US" b="1" dirty="0"/>
              <a:t>cutting</a:t>
            </a:r>
            <a:r>
              <a:rPr lang="en-US" dirty="0"/>
              <a:t> some edge of the tree.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message-passing algorithm uses </a:t>
            </a:r>
            <a:r>
              <a:rPr lang="en-US" b="1" dirty="0"/>
              <a:t>dynamic programming</a:t>
            </a:r>
            <a:r>
              <a:rPr lang="en-US" dirty="0"/>
              <a:t> to compute the </a:t>
            </a:r>
            <a:r>
              <a:rPr lang="en-US" dirty="0" err="1"/>
              <a:t>marginals</a:t>
            </a:r>
            <a:r>
              <a:rPr lang="en-US" dirty="0"/>
              <a:t> on all such </a:t>
            </a:r>
            <a:r>
              <a:rPr lang="en-US" dirty="0" err="1"/>
              <a:t>subgraphs</a:t>
            </a:r>
            <a:r>
              <a:rPr lang="en-US" dirty="0"/>
              <a:t>, working from </a:t>
            </a:r>
            <a:r>
              <a:rPr lang="en-US" b="1" dirty="0"/>
              <a:t>smaller to bigger</a:t>
            </a:r>
            <a:r>
              <a:rPr lang="en-US" dirty="0"/>
              <a:t>.  So you can compute all the </a:t>
            </a:r>
            <a:r>
              <a:rPr lang="en-US" dirty="0" err="1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04EB1-CC7C-4316-B0A0-F13493F4609D}" type="slidenum">
              <a:rPr lang="en-US"/>
              <a:pPr>
                <a:defRPr/>
              </a:pPr>
              <a:t>55</a:t>
            </a:fld>
            <a:endParaRPr lang="en-US"/>
          </a:p>
        </p:txBody>
      </p:sp>
      <p:grpSp>
        <p:nvGrpSpPr>
          <p:cNvPr id="101380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1421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1422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1423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1424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1425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1381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>
            <a:spLocks/>
          </p:cNvSpPr>
          <p:nvPr/>
        </p:nvSpPr>
        <p:spPr bwMode="auto">
          <a:xfrm>
            <a:off x="1477963" y="5965825"/>
            <a:ext cx="539750" cy="831850"/>
          </a:xfrm>
          <a:custGeom>
            <a:avLst/>
            <a:gdLst>
              <a:gd name="T0" fmla="*/ 24061 w 864942"/>
              <a:gd name="T1" fmla="*/ 794781 h 832149"/>
              <a:gd name="T2" fmla="*/ 52985 w 864942"/>
              <a:gd name="T3" fmla="*/ 173868 h 832149"/>
              <a:gd name="T4" fmla="*/ 492642 w 864942"/>
              <a:gd name="T5" fmla="*/ 44124 h 832149"/>
              <a:gd name="T6" fmla="*/ 527351 w 864942"/>
              <a:gd name="T7" fmla="*/ 831850 h 8321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942" h="832149">
                <a:moveTo>
                  <a:pt x="38557" y="795067"/>
                </a:moveTo>
                <a:cubicBezTo>
                  <a:pt x="-842" y="547075"/>
                  <a:pt x="-40241" y="299084"/>
                  <a:pt x="84908" y="173930"/>
                </a:cubicBezTo>
                <a:cubicBezTo>
                  <a:pt x="210057" y="48776"/>
                  <a:pt x="662758" y="-65563"/>
                  <a:pt x="789452" y="44140"/>
                </a:cubicBezTo>
                <a:cubicBezTo>
                  <a:pt x="916146" y="153843"/>
                  <a:pt x="845073" y="832149"/>
                  <a:pt x="845073" y="832149"/>
                </a:cubicBezTo>
              </a:path>
            </a:pathLst>
          </a:custGeom>
          <a:noFill/>
          <a:ln w="28575" cap="flat" cmpd="sng" algn="ctr">
            <a:solidFill>
              <a:srgbClr val="84AA33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1383" name="Line 77"/>
          <p:cNvSpPr>
            <a:spLocks noChangeShapeType="1"/>
          </p:cNvSpPr>
          <p:nvPr/>
        </p:nvSpPr>
        <p:spPr bwMode="auto">
          <a:xfrm flipV="1">
            <a:off x="1905000" y="5724525"/>
            <a:ext cx="76200" cy="2667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5925" y="977900"/>
            <a:ext cx="8510588" cy="17383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you want the </a:t>
            </a:r>
            <a:r>
              <a:rPr lang="en-US" b="1" dirty="0"/>
              <a:t>marginal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has degree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, you can think of that summation as a </a:t>
            </a:r>
            <a:r>
              <a:rPr lang="en-US" b="1" dirty="0"/>
              <a:t>product of </a:t>
            </a:r>
            <a:r>
              <a:rPr lang="en-US" b="1" i="1" dirty="0">
                <a:latin typeface="Times New Roman"/>
                <a:cs typeface="Times New Roman"/>
              </a:rPr>
              <a:t>k</a:t>
            </a:r>
            <a:r>
              <a:rPr lang="en-US" b="1" dirty="0" smtClean="0"/>
              <a:t> </a:t>
            </a:r>
            <a:r>
              <a:rPr lang="en-US" b="1" dirty="0" err="1"/>
              <a:t>marginals</a:t>
            </a:r>
            <a:r>
              <a:rPr lang="en-US" dirty="0"/>
              <a:t> computed on smaller </a:t>
            </a:r>
            <a:r>
              <a:rPr lang="en-US" dirty="0" err="1"/>
              <a:t>subgraphs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subgraph</a:t>
            </a:r>
            <a:r>
              <a:rPr lang="en-US" dirty="0"/>
              <a:t> is obtained by </a:t>
            </a:r>
            <a:r>
              <a:rPr lang="en-US" b="1" dirty="0"/>
              <a:t>cutting</a:t>
            </a:r>
            <a:r>
              <a:rPr lang="en-US" dirty="0"/>
              <a:t> some edge of the tree.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message-passing algorithm uses </a:t>
            </a:r>
            <a:r>
              <a:rPr lang="en-US" b="1" dirty="0"/>
              <a:t>dynamic programming</a:t>
            </a:r>
            <a:r>
              <a:rPr lang="en-US" dirty="0"/>
              <a:t> to compute the </a:t>
            </a:r>
            <a:r>
              <a:rPr lang="en-US" dirty="0" err="1"/>
              <a:t>marginals</a:t>
            </a:r>
            <a:r>
              <a:rPr lang="en-US" dirty="0"/>
              <a:t> on all such </a:t>
            </a:r>
            <a:r>
              <a:rPr lang="en-US" dirty="0" err="1"/>
              <a:t>subgraphs</a:t>
            </a:r>
            <a:r>
              <a:rPr lang="en-US" dirty="0"/>
              <a:t>, working from </a:t>
            </a:r>
            <a:r>
              <a:rPr lang="en-US" b="1" dirty="0"/>
              <a:t>smaller to bigger</a:t>
            </a:r>
            <a:r>
              <a:rPr lang="en-US" dirty="0"/>
              <a:t>.  So you can compute all the </a:t>
            </a:r>
            <a:r>
              <a:rPr lang="en-US" dirty="0" err="1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24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EFB7254-D235-4F0A-A28F-A7F06FFB2D45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02404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2446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2447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2448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2449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2450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2405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>
            <a:spLocks/>
          </p:cNvSpPr>
          <p:nvPr/>
        </p:nvSpPr>
        <p:spPr bwMode="auto">
          <a:xfrm>
            <a:off x="1477963" y="5965825"/>
            <a:ext cx="539750" cy="831850"/>
          </a:xfrm>
          <a:custGeom>
            <a:avLst/>
            <a:gdLst>
              <a:gd name="T0" fmla="*/ 24061 w 864942"/>
              <a:gd name="T1" fmla="*/ 794781 h 832149"/>
              <a:gd name="T2" fmla="*/ 52985 w 864942"/>
              <a:gd name="T3" fmla="*/ 173868 h 832149"/>
              <a:gd name="T4" fmla="*/ 492642 w 864942"/>
              <a:gd name="T5" fmla="*/ 44124 h 832149"/>
              <a:gd name="T6" fmla="*/ 527351 w 864942"/>
              <a:gd name="T7" fmla="*/ 831850 h 8321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942" h="832149">
                <a:moveTo>
                  <a:pt x="38557" y="795067"/>
                </a:moveTo>
                <a:cubicBezTo>
                  <a:pt x="-842" y="547075"/>
                  <a:pt x="-40241" y="299084"/>
                  <a:pt x="84908" y="173930"/>
                </a:cubicBezTo>
                <a:cubicBezTo>
                  <a:pt x="210057" y="48776"/>
                  <a:pt x="662758" y="-65563"/>
                  <a:pt x="789452" y="44140"/>
                </a:cubicBezTo>
                <a:cubicBezTo>
                  <a:pt x="916146" y="153843"/>
                  <a:pt x="845073" y="832149"/>
                  <a:pt x="845073" y="832149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2407" name="Line 50"/>
          <p:cNvSpPr>
            <a:spLocks noChangeShapeType="1"/>
          </p:cNvSpPr>
          <p:nvPr/>
        </p:nvSpPr>
        <p:spPr bwMode="auto">
          <a:xfrm flipH="1" flipV="1">
            <a:off x="1371600" y="5029200"/>
            <a:ext cx="293688" cy="90488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311275" y="5065713"/>
            <a:ext cx="830263" cy="1646237"/>
          </a:xfrm>
          <a:custGeom>
            <a:avLst/>
            <a:gdLst>
              <a:gd name="T0" fmla="*/ 70726 w 830949"/>
              <a:gd name="T1" fmla="*/ 1618414 h 1645586"/>
              <a:gd name="T2" fmla="*/ 52200 w 830949"/>
              <a:gd name="T3" fmla="*/ 412746 h 1645586"/>
              <a:gd name="T4" fmla="*/ 654272 w 830949"/>
              <a:gd name="T5" fmla="*/ 69596 h 1645586"/>
              <a:gd name="T6" fmla="*/ 830263 w 830949"/>
              <a:gd name="T7" fmla="*/ 1646237 h 16455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0949" h="1645586">
                <a:moveTo>
                  <a:pt x="70784" y="1617774"/>
                </a:moveTo>
                <a:cubicBezTo>
                  <a:pt x="12844" y="1144195"/>
                  <a:pt x="-45095" y="670617"/>
                  <a:pt x="52243" y="412583"/>
                </a:cubicBezTo>
                <a:cubicBezTo>
                  <a:pt x="149581" y="154549"/>
                  <a:pt x="525029" y="-135932"/>
                  <a:pt x="654813" y="69568"/>
                </a:cubicBezTo>
                <a:cubicBezTo>
                  <a:pt x="784597" y="275068"/>
                  <a:pt x="830949" y="1645586"/>
                  <a:pt x="830949" y="1645586"/>
                </a:cubicBezTo>
              </a:path>
            </a:pathLst>
          </a:custGeom>
          <a:noFill/>
          <a:ln w="28575" cap="flat" cmpd="sng" algn="ctr">
            <a:solidFill>
              <a:srgbClr val="84AA33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5925" y="977900"/>
            <a:ext cx="8510588" cy="17383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you want the </a:t>
            </a:r>
            <a:r>
              <a:rPr lang="en-US" b="1" dirty="0"/>
              <a:t>marginal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has degree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, you can think of that summation as a </a:t>
            </a:r>
            <a:r>
              <a:rPr lang="en-US" b="1" dirty="0"/>
              <a:t>product of </a:t>
            </a:r>
            <a:r>
              <a:rPr lang="en-US" b="1" i="1" dirty="0">
                <a:latin typeface="Times New Roman"/>
                <a:cs typeface="Times New Roman"/>
              </a:rPr>
              <a:t>k</a:t>
            </a:r>
            <a:r>
              <a:rPr lang="en-US" b="1" dirty="0" smtClean="0"/>
              <a:t> </a:t>
            </a:r>
            <a:r>
              <a:rPr lang="en-US" b="1" dirty="0" err="1"/>
              <a:t>marginals</a:t>
            </a:r>
            <a:r>
              <a:rPr lang="en-US" dirty="0"/>
              <a:t> computed on smaller </a:t>
            </a:r>
            <a:r>
              <a:rPr lang="en-US" dirty="0" err="1"/>
              <a:t>subgraphs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subgraph</a:t>
            </a:r>
            <a:r>
              <a:rPr lang="en-US" dirty="0"/>
              <a:t> is obtained by </a:t>
            </a:r>
            <a:r>
              <a:rPr lang="en-US" b="1" dirty="0"/>
              <a:t>cutting</a:t>
            </a:r>
            <a:r>
              <a:rPr lang="en-US" dirty="0"/>
              <a:t> some edge of the tree.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message-passing algorithm uses </a:t>
            </a:r>
            <a:r>
              <a:rPr lang="en-US" b="1" dirty="0"/>
              <a:t>dynamic programming</a:t>
            </a:r>
            <a:r>
              <a:rPr lang="en-US" dirty="0"/>
              <a:t> to compute the </a:t>
            </a:r>
            <a:r>
              <a:rPr lang="en-US" dirty="0" err="1"/>
              <a:t>marginals</a:t>
            </a:r>
            <a:r>
              <a:rPr lang="en-US" dirty="0"/>
              <a:t> on all such </a:t>
            </a:r>
            <a:r>
              <a:rPr lang="en-US" dirty="0" err="1"/>
              <a:t>subgraphs</a:t>
            </a:r>
            <a:r>
              <a:rPr lang="en-US" dirty="0"/>
              <a:t>, working from </a:t>
            </a:r>
            <a:r>
              <a:rPr lang="en-US" b="1" dirty="0"/>
              <a:t>smaller to bigger</a:t>
            </a:r>
            <a:r>
              <a:rPr lang="en-US" dirty="0"/>
              <a:t>.  So you can compute all the </a:t>
            </a:r>
            <a:r>
              <a:rPr lang="en-US" dirty="0" err="1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F71CBBE-B752-4174-828E-B00DFCC6BDB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03428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3471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3472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3473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3474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3475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3429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66" name="Line 50"/>
          <p:cNvSpPr>
            <a:spLocks noChangeShapeType="1"/>
          </p:cNvSpPr>
          <p:nvPr/>
        </p:nvSpPr>
        <p:spPr bwMode="auto">
          <a:xfrm flipH="1" flipV="1">
            <a:off x="1524000" y="4464050"/>
            <a:ext cx="17463" cy="331788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311275" y="5065713"/>
            <a:ext cx="830263" cy="1646237"/>
          </a:xfrm>
          <a:custGeom>
            <a:avLst/>
            <a:gdLst>
              <a:gd name="T0" fmla="*/ 70726 w 830949"/>
              <a:gd name="T1" fmla="*/ 1618414 h 1645586"/>
              <a:gd name="T2" fmla="*/ 52200 w 830949"/>
              <a:gd name="T3" fmla="*/ 412746 h 1645586"/>
              <a:gd name="T4" fmla="*/ 654272 w 830949"/>
              <a:gd name="T5" fmla="*/ 69596 h 1645586"/>
              <a:gd name="T6" fmla="*/ 830263 w 830949"/>
              <a:gd name="T7" fmla="*/ 1646237 h 16455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0949" h="1645586">
                <a:moveTo>
                  <a:pt x="70784" y="1617774"/>
                </a:moveTo>
                <a:cubicBezTo>
                  <a:pt x="12844" y="1144195"/>
                  <a:pt x="-45095" y="670617"/>
                  <a:pt x="52243" y="412583"/>
                </a:cubicBezTo>
                <a:cubicBezTo>
                  <a:pt x="149581" y="154549"/>
                  <a:pt x="525029" y="-135932"/>
                  <a:pt x="654813" y="69568"/>
                </a:cubicBezTo>
                <a:cubicBezTo>
                  <a:pt x="784597" y="275068"/>
                  <a:pt x="830949" y="1645586"/>
                  <a:pt x="830949" y="1645586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-44450" y="4752975"/>
            <a:ext cx="2393950" cy="2108200"/>
          </a:xfrm>
          <a:custGeom>
            <a:avLst/>
            <a:gdLst>
              <a:gd name="T0" fmla="*/ 97676 w 2393096"/>
              <a:gd name="T1" fmla="*/ 2032390 h 2108411"/>
              <a:gd name="T2" fmla="*/ 88194 w 2393096"/>
              <a:gd name="T3" fmla="*/ 402460 h 2108411"/>
              <a:gd name="T4" fmla="*/ 1036343 w 2393096"/>
              <a:gd name="T5" fmla="*/ 193980 h 2108411"/>
              <a:gd name="T6" fmla="*/ 2231010 w 2393096"/>
              <a:gd name="T7" fmla="*/ 137122 h 2108411"/>
              <a:gd name="T8" fmla="*/ 2382714 w 2393096"/>
              <a:gd name="T9" fmla="*/ 2108200 h 21084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93096" h="2108411">
                <a:moveTo>
                  <a:pt x="97641" y="2032593"/>
                </a:moveTo>
                <a:cubicBezTo>
                  <a:pt x="14707" y="1370762"/>
                  <a:pt x="-68226" y="708932"/>
                  <a:pt x="88163" y="402500"/>
                </a:cubicBezTo>
                <a:cubicBezTo>
                  <a:pt x="244552" y="96068"/>
                  <a:pt x="678965" y="238226"/>
                  <a:pt x="1035973" y="193999"/>
                </a:cubicBezTo>
                <a:cubicBezTo>
                  <a:pt x="1392981" y="149772"/>
                  <a:pt x="2005899" y="-181933"/>
                  <a:pt x="2230214" y="137136"/>
                </a:cubicBezTo>
                <a:cubicBezTo>
                  <a:pt x="2454529" y="456205"/>
                  <a:pt x="2381864" y="2108411"/>
                  <a:pt x="2381864" y="2108411"/>
                </a:cubicBezTo>
              </a:path>
            </a:pathLst>
          </a:custGeom>
          <a:noFill/>
          <a:ln w="28575" cap="flat" cmpd="sng" algn="ctr">
            <a:solidFill>
              <a:srgbClr val="84AA33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388" y="5146675"/>
            <a:ext cx="898525" cy="1611313"/>
          </a:xfrm>
          <a:custGeom>
            <a:avLst/>
            <a:gdLst>
              <a:gd name="T0" fmla="*/ 30686 w 898398"/>
              <a:gd name="T1" fmla="*/ 1546419 h 1611327"/>
              <a:gd name="T2" fmla="*/ 95588 w 898398"/>
              <a:gd name="T3" fmla="*/ 137285 h 1611327"/>
              <a:gd name="T4" fmla="*/ 828045 w 898398"/>
              <a:gd name="T5" fmla="*/ 220720 h 1611327"/>
              <a:gd name="T6" fmla="*/ 828045 w 898398"/>
              <a:gd name="T7" fmla="*/ 1611313 h 16113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8398" h="1611327">
                <a:moveTo>
                  <a:pt x="30682" y="1546432"/>
                </a:moveTo>
                <a:cubicBezTo>
                  <a:pt x="-3309" y="952335"/>
                  <a:pt x="-37300" y="358238"/>
                  <a:pt x="95574" y="137286"/>
                </a:cubicBezTo>
                <a:cubicBezTo>
                  <a:pt x="228448" y="-83666"/>
                  <a:pt x="705869" y="-24951"/>
                  <a:pt x="827928" y="220722"/>
                </a:cubicBezTo>
                <a:cubicBezTo>
                  <a:pt x="949987" y="466395"/>
                  <a:pt x="888957" y="1038861"/>
                  <a:pt x="827928" y="1611327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5925" y="977900"/>
            <a:ext cx="8510588" cy="17383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you want the </a:t>
            </a:r>
            <a:r>
              <a:rPr lang="en-US" b="1" dirty="0"/>
              <a:t>marginal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has degree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, you can think of that summation as a </a:t>
            </a:r>
            <a:r>
              <a:rPr lang="en-US" b="1" dirty="0"/>
              <a:t>product of </a:t>
            </a:r>
            <a:r>
              <a:rPr lang="en-US" b="1" i="1" dirty="0">
                <a:latin typeface="Times New Roman"/>
                <a:cs typeface="Times New Roman"/>
              </a:rPr>
              <a:t>k</a:t>
            </a:r>
            <a:r>
              <a:rPr lang="en-US" b="1" dirty="0" smtClean="0"/>
              <a:t> </a:t>
            </a:r>
            <a:r>
              <a:rPr lang="en-US" b="1" dirty="0" err="1"/>
              <a:t>marginals</a:t>
            </a:r>
            <a:r>
              <a:rPr lang="en-US" dirty="0"/>
              <a:t> computed on smaller </a:t>
            </a:r>
            <a:r>
              <a:rPr lang="en-US" dirty="0" err="1"/>
              <a:t>subgraphs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subgraph</a:t>
            </a:r>
            <a:r>
              <a:rPr lang="en-US" dirty="0"/>
              <a:t> is obtained by </a:t>
            </a:r>
            <a:r>
              <a:rPr lang="en-US" b="1" dirty="0"/>
              <a:t>cutting</a:t>
            </a:r>
            <a:r>
              <a:rPr lang="en-US" dirty="0"/>
              <a:t> some edge of the tree.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message-passing algorithm uses </a:t>
            </a:r>
            <a:r>
              <a:rPr lang="en-US" b="1" dirty="0"/>
              <a:t>dynamic programming</a:t>
            </a:r>
            <a:r>
              <a:rPr lang="en-US" dirty="0"/>
              <a:t> to compute the </a:t>
            </a:r>
            <a:r>
              <a:rPr lang="en-US" dirty="0" err="1"/>
              <a:t>marginals</a:t>
            </a:r>
            <a:r>
              <a:rPr lang="en-US" dirty="0"/>
              <a:t> on all such </a:t>
            </a:r>
            <a:r>
              <a:rPr lang="en-US" dirty="0" err="1"/>
              <a:t>subgraphs</a:t>
            </a:r>
            <a:r>
              <a:rPr lang="en-US" dirty="0"/>
              <a:t>, working from </a:t>
            </a:r>
            <a:r>
              <a:rPr lang="en-US" b="1" dirty="0"/>
              <a:t>smaller to bigger</a:t>
            </a:r>
            <a:r>
              <a:rPr lang="en-US" dirty="0"/>
              <a:t>.  So you can compute all the </a:t>
            </a:r>
            <a:r>
              <a:rPr lang="en-US" dirty="0" err="1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11A692C-B309-4E69-A8FE-F308444A09D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04452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4494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4495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4496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4497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4498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54" name="Line 49"/>
          <p:cNvSpPr>
            <a:spLocks noChangeShapeType="1"/>
          </p:cNvSpPr>
          <p:nvPr/>
        </p:nvSpPr>
        <p:spPr bwMode="auto">
          <a:xfrm flipV="1">
            <a:off x="1295400" y="3533775"/>
            <a:ext cx="762000" cy="6096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-44450" y="4752975"/>
            <a:ext cx="2393950" cy="2108200"/>
          </a:xfrm>
          <a:custGeom>
            <a:avLst/>
            <a:gdLst>
              <a:gd name="connsiteX0" fmla="*/ 97641 w 2393096"/>
              <a:gd name="connsiteY0" fmla="*/ 2032593 h 2108411"/>
              <a:gd name="connsiteX1" fmla="*/ 88163 w 2393096"/>
              <a:gd name="connsiteY1" fmla="*/ 402500 h 2108411"/>
              <a:gd name="connsiteX2" fmla="*/ 1035973 w 2393096"/>
              <a:gd name="connsiteY2" fmla="*/ 193999 h 2108411"/>
              <a:gd name="connsiteX3" fmla="*/ 2230214 w 2393096"/>
              <a:gd name="connsiteY3" fmla="*/ 137136 h 2108411"/>
              <a:gd name="connsiteX4" fmla="*/ 2381864 w 2393096"/>
              <a:gd name="connsiteY4" fmla="*/ 2108411 h 210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096" h="2108411">
                <a:moveTo>
                  <a:pt x="97641" y="2032593"/>
                </a:moveTo>
                <a:cubicBezTo>
                  <a:pt x="14707" y="1370762"/>
                  <a:pt x="-68226" y="708932"/>
                  <a:pt x="88163" y="402500"/>
                </a:cubicBezTo>
                <a:cubicBezTo>
                  <a:pt x="244552" y="96068"/>
                  <a:pt x="678965" y="238226"/>
                  <a:pt x="1035973" y="193999"/>
                </a:cubicBezTo>
                <a:cubicBezTo>
                  <a:pt x="1392981" y="149772"/>
                  <a:pt x="2005899" y="-181933"/>
                  <a:pt x="2230214" y="137136"/>
                </a:cubicBezTo>
                <a:cubicBezTo>
                  <a:pt x="2454529" y="456205"/>
                  <a:pt x="2381864" y="2108411"/>
                  <a:pt x="2381864" y="2108411"/>
                </a:cubicBezTo>
              </a:path>
            </a:pathLst>
          </a:cu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-387350" y="3983038"/>
            <a:ext cx="2940050" cy="3030537"/>
          </a:xfrm>
          <a:custGeom>
            <a:avLst/>
            <a:gdLst>
              <a:gd name="T0" fmla="*/ 97676 w 2393096"/>
              <a:gd name="T1" fmla="*/ 2032390 h 2108411"/>
              <a:gd name="T2" fmla="*/ 88194 w 2393096"/>
              <a:gd name="T3" fmla="*/ 402460 h 2108411"/>
              <a:gd name="T4" fmla="*/ 1036343 w 2393096"/>
              <a:gd name="T5" fmla="*/ 193980 h 2108411"/>
              <a:gd name="T6" fmla="*/ 2231010 w 2393096"/>
              <a:gd name="T7" fmla="*/ 137122 h 2108411"/>
              <a:gd name="T8" fmla="*/ 2382714 w 2393096"/>
              <a:gd name="T9" fmla="*/ 2108200 h 21084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93096" h="2108411">
                <a:moveTo>
                  <a:pt x="97641" y="2032593"/>
                </a:moveTo>
                <a:cubicBezTo>
                  <a:pt x="14707" y="1370762"/>
                  <a:pt x="-68226" y="708932"/>
                  <a:pt x="88163" y="402500"/>
                </a:cubicBezTo>
                <a:cubicBezTo>
                  <a:pt x="244552" y="96068"/>
                  <a:pt x="678965" y="238226"/>
                  <a:pt x="1035973" y="193999"/>
                </a:cubicBezTo>
                <a:cubicBezTo>
                  <a:pt x="1392981" y="149772"/>
                  <a:pt x="2005899" y="-181933"/>
                  <a:pt x="2230214" y="137136"/>
                </a:cubicBezTo>
                <a:cubicBezTo>
                  <a:pt x="2454529" y="456205"/>
                  <a:pt x="2381864" y="2108411"/>
                  <a:pt x="2381864" y="2108411"/>
                </a:cubicBezTo>
              </a:path>
            </a:pathLst>
          </a:custGeom>
          <a:noFill/>
          <a:ln w="28575" cap="flat" cmpd="sng" algn="ctr">
            <a:solidFill>
              <a:srgbClr val="84AA33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5925" y="977900"/>
            <a:ext cx="8510588" cy="17383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you want the </a:t>
            </a:r>
            <a:r>
              <a:rPr lang="en-US" b="1" dirty="0"/>
              <a:t>marginal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has degree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, you can think of that summation as a </a:t>
            </a:r>
            <a:r>
              <a:rPr lang="en-US" b="1" dirty="0"/>
              <a:t>product of </a:t>
            </a:r>
            <a:r>
              <a:rPr lang="en-US" b="1" i="1" dirty="0">
                <a:latin typeface="Times New Roman"/>
                <a:cs typeface="Times New Roman"/>
              </a:rPr>
              <a:t>k</a:t>
            </a:r>
            <a:r>
              <a:rPr lang="en-US" b="1" dirty="0" smtClean="0"/>
              <a:t> </a:t>
            </a:r>
            <a:r>
              <a:rPr lang="en-US" b="1" dirty="0" err="1"/>
              <a:t>marginals</a:t>
            </a:r>
            <a:r>
              <a:rPr lang="en-US" dirty="0"/>
              <a:t> computed on smaller </a:t>
            </a:r>
            <a:r>
              <a:rPr lang="en-US" dirty="0" err="1"/>
              <a:t>subgraphs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subgraph</a:t>
            </a:r>
            <a:r>
              <a:rPr lang="en-US" dirty="0"/>
              <a:t> is obtained by </a:t>
            </a:r>
            <a:r>
              <a:rPr lang="en-US" b="1" dirty="0"/>
              <a:t>cutting</a:t>
            </a:r>
            <a:r>
              <a:rPr lang="en-US" dirty="0"/>
              <a:t> some edge of the tree.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message-passing algorithm uses </a:t>
            </a:r>
            <a:r>
              <a:rPr lang="en-US" b="1" dirty="0"/>
              <a:t>dynamic programming</a:t>
            </a:r>
            <a:r>
              <a:rPr lang="en-US" dirty="0"/>
              <a:t> to compute the </a:t>
            </a:r>
            <a:r>
              <a:rPr lang="en-US" dirty="0" err="1"/>
              <a:t>marginals</a:t>
            </a:r>
            <a:r>
              <a:rPr lang="en-US" dirty="0"/>
              <a:t> on all such </a:t>
            </a:r>
            <a:r>
              <a:rPr lang="en-US" dirty="0" err="1"/>
              <a:t>subgraphs</a:t>
            </a:r>
            <a:r>
              <a:rPr lang="en-US" dirty="0"/>
              <a:t>, working from </a:t>
            </a:r>
            <a:r>
              <a:rPr lang="en-US" b="1" dirty="0"/>
              <a:t>smaller to bigger</a:t>
            </a:r>
            <a:r>
              <a:rPr lang="en-US" dirty="0"/>
              <a:t>.  So you can compute all the </a:t>
            </a:r>
            <a:r>
              <a:rPr lang="en-US" dirty="0" err="1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7ACDC25-8899-4ABD-ABF9-7B25D2DF6815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05476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5519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5520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5521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5522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5523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5477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 72"/>
          <p:cNvSpPr>
            <a:spLocks/>
          </p:cNvSpPr>
          <p:nvPr/>
        </p:nvSpPr>
        <p:spPr bwMode="auto">
          <a:xfrm>
            <a:off x="2230438" y="2803525"/>
            <a:ext cx="1044575" cy="500063"/>
          </a:xfrm>
          <a:custGeom>
            <a:avLst/>
            <a:gdLst>
              <a:gd name="T0" fmla="*/ 97676 w 658"/>
              <a:gd name="T1" fmla="*/ 2032390 h 315"/>
              <a:gd name="T2" fmla="*/ 88194 w 658"/>
              <a:gd name="T3" fmla="*/ 402460 h 315"/>
              <a:gd name="T4" fmla="*/ 1036343 w 658"/>
              <a:gd name="T5" fmla="*/ 193980 h 315"/>
              <a:gd name="T6" fmla="*/ 2231010 w 658"/>
              <a:gd name="T7" fmla="*/ 137122 h 315"/>
              <a:gd name="T8" fmla="*/ 2382714 w 658"/>
              <a:gd name="T9" fmla="*/ 210820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8" h="315">
                <a:moveTo>
                  <a:pt x="0" y="0"/>
                </a:moveTo>
                <a:cubicBezTo>
                  <a:pt x="20" y="43"/>
                  <a:pt x="34" y="214"/>
                  <a:pt x="120" y="259"/>
                </a:cubicBezTo>
                <a:cubicBezTo>
                  <a:pt x="206" y="304"/>
                  <a:pt x="429" y="315"/>
                  <a:pt x="519" y="272"/>
                </a:cubicBezTo>
                <a:cubicBezTo>
                  <a:pt x="609" y="229"/>
                  <a:pt x="629" y="57"/>
                  <a:pt x="658" y="0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4740" name="Line 52"/>
          <p:cNvSpPr>
            <a:spLocks noChangeShapeType="1"/>
          </p:cNvSpPr>
          <p:nvPr/>
        </p:nvSpPr>
        <p:spPr bwMode="auto">
          <a:xfrm>
            <a:off x="3403600" y="3227388"/>
            <a:ext cx="606425" cy="49212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2641600" y="2722563"/>
            <a:ext cx="1025525" cy="4137025"/>
          </a:xfrm>
          <a:custGeom>
            <a:avLst/>
            <a:gdLst>
              <a:gd name="T0" fmla="*/ 97676 w 646"/>
              <a:gd name="T1" fmla="*/ 2032390 h 2606"/>
              <a:gd name="T2" fmla="*/ 88194 w 646"/>
              <a:gd name="T3" fmla="*/ 402460 h 2606"/>
              <a:gd name="T4" fmla="*/ 1036343 w 646"/>
              <a:gd name="T5" fmla="*/ 193980 h 2606"/>
              <a:gd name="T6" fmla="*/ 2231010 w 646"/>
              <a:gd name="T7" fmla="*/ 137122 h 2606"/>
              <a:gd name="T8" fmla="*/ 2382714 w 646"/>
              <a:gd name="T9" fmla="*/ 2108200 h 2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6" h="2606">
                <a:moveTo>
                  <a:pt x="646" y="0"/>
                </a:moveTo>
                <a:cubicBezTo>
                  <a:pt x="555" y="187"/>
                  <a:pt x="204" y="693"/>
                  <a:pt x="102" y="1127"/>
                </a:cubicBezTo>
                <a:cubicBezTo>
                  <a:pt x="0" y="1561"/>
                  <a:pt x="46" y="2298"/>
                  <a:pt x="31" y="2606"/>
                </a:cubicBezTo>
              </a:path>
            </a:pathLst>
          </a:custGeom>
          <a:noFill/>
          <a:ln w="28575" cap="flat" cmpd="sng" algn="ctr">
            <a:solidFill>
              <a:srgbClr val="84AA33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72"/>
          <p:cNvSpPr/>
          <p:nvPr/>
        </p:nvSpPr>
        <p:spPr>
          <a:xfrm>
            <a:off x="-387350" y="3983038"/>
            <a:ext cx="2940050" cy="3030537"/>
          </a:xfrm>
          <a:custGeom>
            <a:avLst/>
            <a:gdLst>
              <a:gd name="connsiteX0" fmla="*/ 97641 w 2393096"/>
              <a:gd name="connsiteY0" fmla="*/ 2032593 h 2108411"/>
              <a:gd name="connsiteX1" fmla="*/ 88163 w 2393096"/>
              <a:gd name="connsiteY1" fmla="*/ 402500 h 2108411"/>
              <a:gd name="connsiteX2" fmla="*/ 1035973 w 2393096"/>
              <a:gd name="connsiteY2" fmla="*/ 193999 h 2108411"/>
              <a:gd name="connsiteX3" fmla="*/ 2230214 w 2393096"/>
              <a:gd name="connsiteY3" fmla="*/ 137136 h 2108411"/>
              <a:gd name="connsiteX4" fmla="*/ 2381864 w 2393096"/>
              <a:gd name="connsiteY4" fmla="*/ 2108411 h 210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096" h="2108411">
                <a:moveTo>
                  <a:pt x="97641" y="2032593"/>
                </a:moveTo>
                <a:cubicBezTo>
                  <a:pt x="14707" y="1370762"/>
                  <a:pt x="-68226" y="708932"/>
                  <a:pt x="88163" y="402500"/>
                </a:cubicBezTo>
                <a:cubicBezTo>
                  <a:pt x="244552" y="96068"/>
                  <a:pt x="678965" y="238226"/>
                  <a:pt x="1035973" y="193999"/>
                </a:cubicBezTo>
                <a:cubicBezTo>
                  <a:pt x="1392981" y="149772"/>
                  <a:pt x="2005899" y="-181933"/>
                  <a:pt x="2230214" y="137136"/>
                </a:cubicBezTo>
                <a:cubicBezTo>
                  <a:pt x="2454529" y="456205"/>
                  <a:pt x="2381864" y="2108411"/>
                  <a:pt x="2381864" y="2108411"/>
                </a:cubicBezTo>
              </a:path>
            </a:pathLst>
          </a:cu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1263"/>
            <a:ext cx="8686800" cy="50450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Given a factor graph, two common tasks …</a:t>
            </a:r>
          </a:p>
          <a:p>
            <a:pPr lvl="1" eaLnBrk="1" hangingPunct="1"/>
            <a:r>
              <a:rPr lang="en-US" smtClean="0">
                <a:solidFill>
                  <a:srgbClr val="C32D2E"/>
                </a:solidFill>
              </a:rPr>
              <a:t>Compute the most likely joint assignment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3000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argmax</a:t>
            </a:r>
            <a:r>
              <a:rPr lang="en-US" b="1" i="1" baseline="-25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X=x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US" smtClean="0">
                <a:solidFill>
                  <a:schemeClr val="accent1"/>
                </a:solidFill>
              </a:rPr>
              <a:t>Compute the marginal distribution of variable </a:t>
            </a: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 smtClean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smtClean="0">
                <a:solidFill>
                  <a:schemeClr val="accent1"/>
                </a:solidFill>
              </a:rPr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for each value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solidFill>
                  <a:schemeClr val="accent1"/>
                </a:solidFill>
              </a:rPr>
              <a:t>	</a:t>
            </a:r>
            <a:endParaRPr lang="en-US" sz="2400" smtClean="0">
              <a:solidFill>
                <a:schemeClr val="accent1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chemeClr val="accent1"/>
                </a:solidFill>
              </a:rPr>
              <a:t>B</a:t>
            </a:r>
            <a:r>
              <a:rPr lang="en-US" smtClean="0">
                <a:solidFill>
                  <a:srgbClr val="C32D2E"/>
                </a:solidFill>
              </a:rPr>
              <a:t>o</a:t>
            </a:r>
            <a:r>
              <a:rPr lang="en-US" smtClean="0">
                <a:solidFill>
                  <a:schemeClr val="accent1"/>
                </a:solidFill>
              </a:rPr>
              <a:t>t</a:t>
            </a:r>
            <a:r>
              <a:rPr lang="en-US" smtClean="0">
                <a:solidFill>
                  <a:srgbClr val="C32D2E"/>
                </a:solidFill>
              </a:rPr>
              <a:t>h</a:t>
            </a:r>
            <a:r>
              <a:rPr lang="en-US" smtClean="0"/>
              <a:t> consider </a:t>
            </a:r>
            <a:r>
              <a:rPr lang="en-US" i="1" smtClean="0"/>
              <a:t>all </a:t>
            </a:r>
            <a:r>
              <a:rPr lang="en-US" smtClean="0"/>
              <a:t>joint assignments.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chemeClr val="accent1"/>
                </a:solidFill>
              </a:rPr>
              <a:t>B</a:t>
            </a:r>
            <a:r>
              <a:rPr lang="en-US" smtClean="0">
                <a:solidFill>
                  <a:srgbClr val="C32D2E"/>
                </a:solidFill>
              </a:rPr>
              <a:t>o</a:t>
            </a:r>
            <a:r>
              <a:rPr lang="en-US" smtClean="0">
                <a:solidFill>
                  <a:schemeClr val="accent1"/>
                </a:solidFill>
              </a:rPr>
              <a:t>t</a:t>
            </a:r>
            <a:r>
              <a:rPr lang="en-US" smtClean="0">
                <a:solidFill>
                  <a:srgbClr val="C32D2E"/>
                </a:solidFill>
              </a:rPr>
              <a:t>h </a:t>
            </a:r>
            <a:r>
              <a:rPr lang="en-US" smtClean="0"/>
              <a:t>are NP-Hard in general.</a:t>
            </a:r>
          </a:p>
          <a:p>
            <a:pPr marL="0" indent="0" eaLnBrk="1" hangingPunct="1">
              <a:buFont typeface="Arial" charset="0"/>
              <a:buNone/>
            </a:pPr>
            <a:endParaRPr 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So, we turn to </a:t>
            </a:r>
            <a:r>
              <a:rPr lang="en-US" b="1" smtClean="0">
                <a:solidFill>
                  <a:srgbClr val="84AA33"/>
                </a:solidFill>
              </a:rPr>
              <a:t>approximations</a:t>
            </a:r>
            <a:r>
              <a:rPr lang="en-US" smtClean="0"/>
              <a:t>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CB1051A-4953-448A-A31C-50AB87F8F07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6553200" y="4508500"/>
            <a:ext cx="2590800" cy="1943100"/>
            <a:chOff x="4128" y="2840"/>
            <a:chExt cx="1632" cy="1224"/>
          </a:xfrm>
        </p:grpSpPr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128" y="3062"/>
              <a:ext cx="1632" cy="1002"/>
            </a:xfrm>
            <a:prstGeom prst="rect">
              <a:avLst/>
            </a:prstGeom>
            <a:noFill/>
            <a:ln w="38100">
              <a:solidFill>
                <a:srgbClr val="3891A7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p(X</a:t>
              </a:r>
              <a:r>
                <a:rPr lang="en-US" sz="2400" i="1" baseline="-25000">
                  <a:solidFill>
                    <a:schemeClr val="accent1"/>
                  </a:solidFill>
                  <a:latin typeface="Times New Roman" pitchFamily="18" charset="0"/>
                </a:rPr>
                <a:t>i</a:t>
              </a: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=x</a:t>
              </a:r>
              <a:r>
                <a:rPr lang="en-US" sz="2400" i="1" baseline="-25000">
                  <a:solidFill>
                    <a:schemeClr val="accent1"/>
                  </a:solidFill>
                  <a:latin typeface="Times New Roman" pitchFamily="18" charset="0"/>
                </a:rPr>
                <a:t>i</a:t>
              </a: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)</a:t>
              </a:r>
              <a:r>
                <a:rPr lang="en-US" sz="2400">
                  <a:solidFill>
                    <a:schemeClr val="accent1"/>
                  </a:solidFill>
                </a:rPr>
                <a:t> = sum of </a:t>
              </a: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p(</a:t>
              </a:r>
              <a:r>
                <a:rPr lang="en-US" sz="2400" b="1" i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=</a:t>
              </a:r>
              <a:r>
                <a:rPr lang="en-US" sz="2400" b="1" i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)</a:t>
              </a:r>
              <a:r>
                <a:rPr lang="en-US" sz="2400">
                  <a:solidFill>
                    <a:schemeClr val="accent1"/>
                  </a:solidFill>
                </a:rPr>
                <a:t> over joint assignments with </a:t>
              </a: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accent1"/>
                  </a:solidFill>
                  <a:latin typeface="Times New Roman" pitchFamily="18" charset="0"/>
                </a:rPr>
                <a:t>i</a:t>
              </a:r>
              <a:r>
                <a:rPr lang="en-US" sz="2400" i="1">
                  <a:solidFill>
                    <a:schemeClr val="accent1"/>
                  </a:solidFill>
                  <a:latin typeface="Times New Roman" pitchFamily="18" charset="0"/>
                </a:rPr>
                <a:t>=x</a:t>
              </a:r>
              <a:r>
                <a:rPr lang="en-US" sz="2400" i="1" baseline="-25000">
                  <a:solidFill>
                    <a:schemeClr val="accent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4128" y="2840"/>
              <a:ext cx="288" cy="222"/>
            </a:xfrm>
            <a:prstGeom prst="line">
              <a:avLst/>
            </a:prstGeom>
            <a:noFill/>
            <a:ln w="38100">
              <a:solidFill>
                <a:srgbClr val="3891A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474663" y="2782888"/>
            <a:ext cx="442912" cy="420687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5925" y="977900"/>
            <a:ext cx="8510588" cy="17383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you want the </a:t>
            </a:r>
            <a:r>
              <a:rPr lang="en-US" b="1" dirty="0"/>
              <a:t>marginal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has degree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, you can think of that summation as a </a:t>
            </a:r>
            <a:r>
              <a:rPr lang="en-US" b="1" dirty="0"/>
              <a:t>product of </a:t>
            </a:r>
            <a:r>
              <a:rPr lang="en-US" b="1" i="1" dirty="0">
                <a:latin typeface="Times New Roman"/>
                <a:cs typeface="Times New Roman"/>
              </a:rPr>
              <a:t>k</a:t>
            </a:r>
            <a:r>
              <a:rPr lang="en-US" b="1" dirty="0" smtClean="0"/>
              <a:t> </a:t>
            </a:r>
            <a:r>
              <a:rPr lang="en-US" b="1" dirty="0" err="1"/>
              <a:t>marginals</a:t>
            </a:r>
            <a:r>
              <a:rPr lang="en-US" dirty="0"/>
              <a:t> computed on smaller </a:t>
            </a:r>
            <a:r>
              <a:rPr lang="en-US" dirty="0" err="1"/>
              <a:t>subgraphs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subgraph</a:t>
            </a:r>
            <a:r>
              <a:rPr lang="en-US" dirty="0"/>
              <a:t> is obtained by </a:t>
            </a:r>
            <a:r>
              <a:rPr lang="en-US" b="1" dirty="0"/>
              <a:t>cutting</a:t>
            </a:r>
            <a:r>
              <a:rPr lang="en-US" dirty="0"/>
              <a:t> some edge of the tree.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message-passing algorithm uses </a:t>
            </a:r>
            <a:r>
              <a:rPr lang="en-US" b="1" dirty="0"/>
              <a:t>dynamic programming</a:t>
            </a:r>
            <a:r>
              <a:rPr lang="en-US" dirty="0"/>
              <a:t> to compute the </a:t>
            </a:r>
            <a:r>
              <a:rPr lang="en-US" dirty="0" err="1"/>
              <a:t>marginals</a:t>
            </a:r>
            <a:r>
              <a:rPr lang="en-US" dirty="0"/>
              <a:t> on all such </a:t>
            </a:r>
            <a:r>
              <a:rPr lang="en-US" dirty="0" err="1"/>
              <a:t>subgraphs</a:t>
            </a:r>
            <a:r>
              <a:rPr lang="en-US" dirty="0"/>
              <a:t>, working from </a:t>
            </a:r>
            <a:r>
              <a:rPr lang="en-US" b="1" dirty="0"/>
              <a:t>smaller to bigger</a:t>
            </a:r>
            <a:r>
              <a:rPr lang="en-US" dirty="0"/>
              <a:t>.  So you can compute all the </a:t>
            </a:r>
            <a:r>
              <a:rPr lang="en-US" dirty="0" err="1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64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6AFF334-757E-4FA5-AC4B-3D642D0118E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06500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6543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6544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6545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6546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6547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6501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62" name="Line 50"/>
          <p:cNvSpPr>
            <a:spLocks noChangeShapeType="1"/>
          </p:cNvSpPr>
          <p:nvPr/>
        </p:nvSpPr>
        <p:spPr bwMode="auto">
          <a:xfrm flipH="1">
            <a:off x="3581400" y="3962400"/>
            <a:ext cx="293688" cy="284163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2641600" y="2722563"/>
            <a:ext cx="1025525" cy="4137025"/>
          </a:xfrm>
          <a:custGeom>
            <a:avLst/>
            <a:gdLst>
              <a:gd name="T0" fmla="*/ 97676 w 646"/>
              <a:gd name="T1" fmla="*/ 2032390 h 2606"/>
              <a:gd name="T2" fmla="*/ 88194 w 646"/>
              <a:gd name="T3" fmla="*/ 402460 h 2606"/>
              <a:gd name="T4" fmla="*/ 1036343 w 646"/>
              <a:gd name="T5" fmla="*/ 193980 h 2606"/>
              <a:gd name="T6" fmla="*/ 2231010 w 646"/>
              <a:gd name="T7" fmla="*/ 137122 h 2606"/>
              <a:gd name="T8" fmla="*/ 2382714 w 646"/>
              <a:gd name="T9" fmla="*/ 2108200 h 2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6" h="2606">
                <a:moveTo>
                  <a:pt x="646" y="0"/>
                </a:moveTo>
                <a:cubicBezTo>
                  <a:pt x="555" y="187"/>
                  <a:pt x="204" y="693"/>
                  <a:pt x="102" y="1127"/>
                </a:cubicBezTo>
                <a:cubicBezTo>
                  <a:pt x="0" y="1561"/>
                  <a:pt x="46" y="2298"/>
                  <a:pt x="31" y="2606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3922713" y="4008438"/>
            <a:ext cx="2109787" cy="3173412"/>
          </a:xfrm>
          <a:custGeom>
            <a:avLst/>
            <a:gdLst>
              <a:gd name="T0" fmla="*/ 2109787 w 2110326"/>
              <a:gd name="T1" fmla="*/ 2697868 h 3174226"/>
              <a:gd name="T2" fmla="*/ 1729801 w 2110326"/>
              <a:gd name="T3" fmla="*/ 390056 h 3174226"/>
              <a:gd name="T4" fmla="*/ 413753 w 2110326"/>
              <a:gd name="T5" fmla="*/ 47128 h 3174226"/>
              <a:gd name="T6" fmla="*/ 423022 w 2110326"/>
              <a:gd name="T7" fmla="*/ 899813 h 3174226"/>
              <a:gd name="T8" fmla="*/ 5964 w 2110326"/>
              <a:gd name="T9" fmla="*/ 1428108 h 3174226"/>
              <a:gd name="T10" fmla="*/ 293270 w 2110326"/>
              <a:gd name="T11" fmla="*/ 3040796 h 3174226"/>
              <a:gd name="T12" fmla="*/ 1711265 w 2110326"/>
              <a:gd name="T13" fmla="*/ 3077869 h 31742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10326" h="3174226">
                <a:moveTo>
                  <a:pt x="2110326" y="2698560"/>
                </a:moveTo>
                <a:cubicBezTo>
                  <a:pt x="2061656" y="1765309"/>
                  <a:pt x="2012987" y="832059"/>
                  <a:pt x="1730243" y="390156"/>
                </a:cubicBezTo>
                <a:cubicBezTo>
                  <a:pt x="1447499" y="-51747"/>
                  <a:pt x="631711" y="-37841"/>
                  <a:pt x="413859" y="47140"/>
                </a:cubicBezTo>
                <a:cubicBezTo>
                  <a:pt x="196007" y="132121"/>
                  <a:pt x="491112" y="669822"/>
                  <a:pt x="423130" y="900044"/>
                </a:cubicBezTo>
                <a:cubicBezTo>
                  <a:pt x="355148" y="1130266"/>
                  <a:pt x="27597" y="1071552"/>
                  <a:pt x="5966" y="1428474"/>
                </a:cubicBezTo>
                <a:cubicBezTo>
                  <a:pt x="-15665" y="1785396"/>
                  <a:pt x="9056" y="2766545"/>
                  <a:pt x="293345" y="3041576"/>
                </a:cubicBezTo>
                <a:cubicBezTo>
                  <a:pt x="577634" y="3316607"/>
                  <a:pt x="1711702" y="3078659"/>
                  <a:pt x="1711702" y="3078659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2719388" y="3935413"/>
            <a:ext cx="1435100" cy="3076575"/>
          </a:xfrm>
          <a:custGeom>
            <a:avLst/>
            <a:gdLst>
              <a:gd name="T0" fmla="*/ 97676 w 904"/>
              <a:gd name="T1" fmla="*/ 2032390 h 1938"/>
              <a:gd name="T2" fmla="*/ 88194 w 904"/>
              <a:gd name="T3" fmla="*/ 402460 h 1938"/>
              <a:gd name="T4" fmla="*/ 1036343 w 904"/>
              <a:gd name="T5" fmla="*/ 193980 h 1938"/>
              <a:gd name="T6" fmla="*/ 2231010 w 904"/>
              <a:gd name="T7" fmla="*/ 137122 h 1938"/>
              <a:gd name="T8" fmla="*/ 2382714 w 904"/>
              <a:gd name="T9" fmla="*/ 2108200 h 1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4" h="1938">
                <a:moveTo>
                  <a:pt x="728" y="1842"/>
                </a:moveTo>
                <a:cubicBezTo>
                  <a:pt x="720" y="1708"/>
                  <a:pt x="655" y="1277"/>
                  <a:pt x="680" y="1040"/>
                </a:cubicBezTo>
                <a:cubicBezTo>
                  <a:pt x="705" y="803"/>
                  <a:pt x="849" y="580"/>
                  <a:pt x="876" y="420"/>
                </a:cubicBezTo>
                <a:cubicBezTo>
                  <a:pt x="903" y="260"/>
                  <a:pt x="904" y="134"/>
                  <a:pt x="844" y="78"/>
                </a:cubicBezTo>
                <a:cubicBezTo>
                  <a:pt x="784" y="22"/>
                  <a:pt x="644" y="0"/>
                  <a:pt x="515" y="85"/>
                </a:cubicBezTo>
                <a:cubicBezTo>
                  <a:pt x="386" y="170"/>
                  <a:pt x="144" y="282"/>
                  <a:pt x="72" y="591"/>
                </a:cubicBezTo>
                <a:cubicBezTo>
                  <a:pt x="0" y="900"/>
                  <a:pt x="78" y="1658"/>
                  <a:pt x="80" y="1938"/>
                </a:cubicBezTo>
              </a:path>
            </a:pathLst>
          </a:custGeom>
          <a:noFill/>
          <a:ln w="28575" cap="flat" cmpd="sng" algn="ctr">
            <a:solidFill>
              <a:srgbClr val="84AA33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5925" y="977900"/>
            <a:ext cx="8510588" cy="17383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you want the </a:t>
            </a:r>
            <a:r>
              <a:rPr lang="en-US" b="1" dirty="0"/>
              <a:t>marginal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has degree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, you can think of that summation as a </a:t>
            </a:r>
            <a:r>
              <a:rPr lang="en-US" b="1" dirty="0"/>
              <a:t>product of </a:t>
            </a:r>
            <a:r>
              <a:rPr lang="en-US" b="1" i="1" dirty="0">
                <a:latin typeface="Times New Roman"/>
                <a:cs typeface="Times New Roman"/>
              </a:rPr>
              <a:t>k</a:t>
            </a:r>
            <a:r>
              <a:rPr lang="en-US" b="1" dirty="0" smtClean="0"/>
              <a:t> </a:t>
            </a:r>
            <a:r>
              <a:rPr lang="en-US" b="1" dirty="0" err="1"/>
              <a:t>marginals</a:t>
            </a:r>
            <a:r>
              <a:rPr lang="en-US" dirty="0"/>
              <a:t> computed on smaller </a:t>
            </a:r>
            <a:r>
              <a:rPr lang="en-US" dirty="0" err="1"/>
              <a:t>subgraphs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subgraph</a:t>
            </a:r>
            <a:r>
              <a:rPr lang="en-US" dirty="0"/>
              <a:t> is obtained by </a:t>
            </a:r>
            <a:r>
              <a:rPr lang="en-US" b="1" dirty="0"/>
              <a:t>cutting</a:t>
            </a:r>
            <a:r>
              <a:rPr lang="en-US" dirty="0"/>
              <a:t> some edge of the tree.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message-passing algorithm uses </a:t>
            </a:r>
            <a:r>
              <a:rPr lang="en-US" b="1" dirty="0"/>
              <a:t>dynamic programming</a:t>
            </a:r>
            <a:r>
              <a:rPr lang="en-US" dirty="0"/>
              <a:t> to compute the </a:t>
            </a:r>
            <a:r>
              <a:rPr lang="en-US" dirty="0" err="1"/>
              <a:t>marginals</a:t>
            </a:r>
            <a:r>
              <a:rPr lang="en-US" dirty="0"/>
              <a:t> on all such </a:t>
            </a:r>
            <a:r>
              <a:rPr lang="en-US" dirty="0" err="1"/>
              <a:t>subgraphs</a:t>
            </a:r>
            <a:r>
              <a:rPr lang="en-US" dirty="0"/>
              <a:t>, working from </a:t>
            </a:r>
            <a:r>
              <a:rPr lang="en-US" b="1" dirty="0"/>
              <a:t>smaller to bigger</a:t>
            </a:r>
            <a:r>
              <a:rPr lang="en-US" dirty="0"/>
              <a:t>.  So you can compute all the </a:t>
            </a:r>
            <a:r>
              <a:rPr lang="en-US" dirty="0" err="1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75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Acyclic BP as Dynamic Programming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B92F761-D4D4-41E3-A40E-341F57414BB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07524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7566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7567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7568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7569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7570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7525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785" name="Line 49"/>
          <p:cNvSpPr>
            <a:spLocks noChangeShapeType="1"/>
          </p:cNvSpPr>
          <p:nvPr/>
        </p:nvSpPr>
        <p:spPr bwMode="auto">
          <a:xfrm flipH="1">
            <a:off x="3124200" y="4648200"/>
            <a:ext cx="228600" cy="284163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2719388" y="3935413"/>
            <a:ext cx="1435100" cy="3076575"/>
          </a:xfrm>
          <a:custGeom>
            <a:avLst/>
            <a:gdLst>
              <a:gd name="T0" fmla="*/ 97676 w 904"/>
              <a:gd name="T1" fmla="*/ 2032390 h 1938"/>
              <a:gd name="T2" fmla="*/ 88194 w 904"/>
              <a:gd name="T3" fmla="*/ 402460 h 1938"/>
              <a:gd name="T4" fmla="*/ 1036343 w 904"/>
              <a:gd name="T5" fmla="*/ 193980 h 1938"/>
              <a:gd name="T6" fmla="*/ 2231010 w 904"/>
              <a:gd name="T7" fmla="*/ 137122 h 1938"/>
              <a:gd name="T8" fmla="*/ 2382714 w 904"/>
              <a:gd name="T9" fmla="*/ 2108200 h 1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4" h="1938">
                <a:moveTo>
                  <a:pt x="728" y="1842"/>
                </a:moveTo>
                <a:cubicBezTo>
                  <a:pt x="720" y="1708"/>
                  <a:pt x="655" y="1277"/>
                  <a:pt x="680" y="1040"/>
                </a:cubicBezTo>
                <a:cubicBezTo>
                  <a:pt x="705" y="803"/>
                  <a:pt x="849" y="580"/>
                  <a:pt x="876" y="420"/>
                </a:cubicBezTo>
                <a:cubicBezTo>
                  <a:pt x="903" y="260"/>
                  <a:pt x="904" y="134"/>
                  <a:pt x="844" y="78"/>
                </a:cubicBezTo>
                <a:cubicBezTo>
                  <a:pt x="784" y="22"/>
                  <a:pt x="644" y="0"/>
                  <a:pt x="515" y="85"/>
                </a:cubicBezTo>
                <a:cubicBezTo>
                  <a:pt x="386" y="170"/>
                  <a:pt x="144" y="282"/>
                  <a:pt x="72" y="591"/>
                </a:cubicBezTo>
                <a:cubicBezTo>
                  <a:pt x="0" y="900"/>
                  <a:pt x="78" y="1658"/>
                  <a:pt x="80" y="1938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2768600" y="4592638"/>
            <a:ext cx="766763" cy="2571750"/>
          </a:xfrm>
          <a:custGeom>
            <a:avLst/>
            <a:gdLst>
              <a:gd name="T0" fmla="*/ 97676 w 483"/>
              <a:gd name="T1" fmla="*/ 2032390 h 1620"/>
              <a:gd name="T2" fmla="*/ 88194 w 483"/>
              <a:gd name="T3" fmla="*/ 402460 h 1620"/>
              <a:gd name="T4" fmla="*/ 1036343 w 483"/>
              <a:gd name="T5" fmla="*/ 193980 h 1620"/>
              <a:gd name="T6" fmla="*/ 2231010 w 483"/>
              <a:gd name="T7" fmla="*/ 137122 h 1620"/>
              <a:gd name="T8" fmla="*/ 2382714 w 483"/>
              <a:gd name="T9" fmla="*/ 2108200 h 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3" h="1620">
                <a:moveTo>
                  <a:pt x="322" y="1536"/>
                </a:moveTo>
                <a:cubicBezTo>
                  <a:pt x="319" y="1418"/>
                  <a:pt x="280" y="1028"/>
                  <a:pt x="305" y="833"/>
                </a:cubicBezTo>
                <a:cubicBezTo>
                  <a:pt x="330" y="638"/>
                  <a:pt x="459" y="506"/>
                  <a:pt x="471" y="367"/>
                </a:cubicBezTo>
                <a:cubicBezTo>
                  <a:pt x="483" y="228"/>
                  <a:pt x="447" y="0"/>
                  <a:pt x="376" y="0"/>
                </a:cubicBezTo>
                <a:cubicBezTo>
                  <a:pt x="305" y="0"/>
                  <a:pt x="94" y="97"/>
                  <a:pt x="47" y="367"/>
                </a:cubicBezTo>
                <a:cubicBezTo>
                  <a:pt x="0" y="637"/>
                  <a:pt x="84" y="1359"/>
                  <a:pt x="93" y="1620"/>
                </a:cubicBezTo>
              </a:path>
            </a:pathLst>
          </a:custGeom>
          <a:noFill/>
          <a:ln w="28575" cap="flat" cmpd="sng" algn="ctr">
            <a:solidFill>
              <a:srgbClr val="84AA33"/>
            </a:solidFill>
            <a:prstDash val="dash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8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465388" y="3983038"/>
            <a:ext cx="1666875" cy="2794000"/>
          </a:xfrm>
          <a:custGeom>
            <a:avLst/>
            <a:gdLst>
              <a:gd name="connsiteX0" fmla="*/ 1070132 w 1666787"/>
              <a:gd name="connsiteY0" fmla="*/ 2793200 h 2793200"/>
              <a:gd name="connsiteX1" fmla="*/ 1136479 w 1666787"/>
              <a:gd name="connsiteY1" fmla="*/ 992516 h 2793200"/>
              <a:gd name="connsiteX2" fmla="*/ 1619862 w 1666787"/>
              <a:gd name="connsiteY2" fmla="*/ 433357 h 2793200"/>
              <a:gd name="connsiteX3" fmla="*/ 1600906 w 1666787"/>
              <a:gd name="connsiteY3" fmla="*/ 167993 h 2793200"/>
              <a:gd name="connsiteX4" fmla="*/ 1202826 w 1666787"/>
              <a:gd name="connsiteY4" fmla="*/ 73220 h 2793200"/>
              <a:gd name="connsiteX5" fmla="*/ 103366 w 1666787"/>
              <a:gd name="connsiteY5" fmla="*/ 1286312 h 2793200"/>
              <a:gd name="connsiteX6" fmla="*/ 46497 w 1666787"/>
              <a:gd name="connsiteY6" fmla="*/ 2793200 h 279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6787" h="2793200">
                <a:moveTo>
                  <a:pt x="1070132" y="2793200"/>
                </a:moveTo>
                <a:cubicBezTo>
                  <a:pt x="1057494" y="2089511"/>
                  <a:pt x="1044857" y="1385823"/>
                  <a:pt x="1136479" y="992516"/>
                </a:cubicBezTo>
                <a:cubicBezTo>
                  <a:pt x="1228101" y="599209"/>
                  <a:pt x="1542458" y="570777"/>
                  <a:pt x="1619862" y="433357"/>
                </a:cubicBezTo>
                <a:cubicBezTo>
                  <a:pt x="1697267" y="295936"/>
                  <a:pt x="1670412" y="228016"/>
                  <a:pt x="1600906" y="167993"/>
                </a:cubicBezTo>
                <a:cubicBezTo>
                  <a:pt x="1531400" y="107970"/>
                  <a:pt x="1452416" y="-113166"/>
                  <a:pt x="1202826" y="73220"/>
                </a:cubicBezTo>
                <a:cubicBezTo>
                  <a:pt x="953236" y="259606"/>
                  <a:pt x="296087" y="832982"/>
                  <a:pt x="103366" y="1286312"/>
                </a:cubicBezTo>
                <a:cubicBezTo>
                  <a:pt x="-89355" y="1739642"/>
                  <a:pt x="46497" y="2793200"/>
                  <a:pt x="46497" y="2793200"/>
                </a:cubicBezTo>
              </a:path>
            </a:pathLst>
          </a:cu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6" name="Freeform 65"/>
          <p:cNvSpPr/>
          <p:nvPr/>
        </p:nvSpPr>
        <p:spPr>
          <a:xfrm>
            <a:off x="3922713" y="4008438"/>
            <a:ext cx="2109787" cy="3173412"/>
          </a:xfrm>
          <a:custGeom>
            <a:avLst/>
            <a:gdLst>
              <a:gd name="connsiteX0" fmla="*/ 2110326 w 2110326"/>
              <a:gd name="connsiteY0" fmla="*/ 2698560 h 3174226"/>
              <a:gd name="connsiteX1" fmla="*/ 1730243 w 2110326"/>
              <a:gd name="connsiteY1" fmla="*/ 390156 h 3174226"/>
              <a:gd name="connsiteX2" fmla="*/ 413859 w 2110326"/>
              <a:gd name="connsiteY2" fmla="*/ 47140 h 3174226"/>
              <a:gd name="connsiteX3" fmla="*/ 423130 w 2110326"/>
              <a:gd name="connsiteY3" fmla="*/ 900044 h 3174226"/>
              <a:gd name="connsiteX4" fmla="*/ 5966 w 2110326"/>
              <a:gd name="connsiteY4" fmla="*/ 1428474 h 3174226"/>
              <a:gd name="connsiteX5" fmla="*/ 293345 w 2110326"/>
              <a:gd name="connsiteY5" fmla="*/ 3041576 h 3174226"/>
              <a:gd name="connsiteX6" fmla="*/ 1711702 w 2110326"/>
              <a:gd name="connsiteY6" fmla="*/ 3078659 h 317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0326" h="3174226">
                <a:moveTo>
                  <a:pt x="2110326" y="2698560"/>
                </a:moveTo>
                <a:cubicBezTo>
                  <a:pt x="2061656" y="1765309"/>
                  <a:pt x="2012987" y="832059"/>
                  <a:pt x="1730243" y="390156"/>
                </a:cubicBezTo>
                <a:cubicBezTo>
                  <a:pt x="1447499" y="-51747"/>
                  <a:pt x="631711" y="-37841"/>
                  <a:pt x="413859" y="47140"/>
                </a:cubicBezTo>
                <a:cubicBezTo>
                  <a:pt x="196007" y="132121"/>
                  <a:pt x="491112" y="669822"/>
                  <a:pt x="423130" y="900044"/>
                </a:cubicBezTo>
                <a:cubicBezTo>
                  <a:pt x="355148" y="1130266"/>
                  <a:pt x="27597" y="1071552"/>
                  <a:pt x="5966" y="1428474"/>
                </a:cubicBezTo>
                <a:cubicBezTo>
                  <a:pt x="-15665" y="1785396"/>
                  <a:pt x="9056" y="2766545"/>
                  <a:pt x="293345" y="3041576"/>
                </a:cubicBezTo>
                <a:cubicBezTo>
                  <a:pt x="577634" y="3316607"/>
                  <a:pt x="1711702" y="3078659"/>
                  <a:pt x="1711702" y="3078659"/>
                </a:cubicBezTo>
              </a:path>
            </a:pathLst>
          </a:custGeom>
          <a:ln w="12700" cmpd="sng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7" name="Freeform 66"/>
          <p:cNvSpPr/>
          <p:nvPr/>
        </p:nvSpPr>
        <p:spPr>
          <a:xfrm>
            <a:off x="-606425" y="2533650"/>
            <a:ext cx="3841750" cy="4602163"/>
          </a:xfrm>
          <a:custGeom>
            <a:avLst/>
            <a:gdLst>
              <a:gd name="connsiteX0" fmla="*/ 1391191 w 3840866"/>
              <a:gd name="connsiteY0" fmla="*/ 4522590 h 4601899"/>
              <a:gd name="connsiteX1" fmla="*/ 64257 w 3840866"/>
              <a:gd name="connsiteY1" fmla="*/ 3972907 h 4601899"/>
              <a:gd name="connsiteX2" fmla="*/ 3201509 w 3840866"/>
              <a:gd name="connsiteY2" fmla="*/ 77744 h 4601899"/>
              <a:gd name="connsiteX3" fmla="*/ 3817586 w 3840866"/>
              <a:gd name="connsiteY3" fmla="*/ 1480382 h 4601899"/>
              <a:gd name="connsiteX4" fmla="*/ 2774995 w 3840866"/>
              <a:gd name="connsiteY4" fmla="*/ 2807201 h 4601899"/>
              <a:gd name="connsiteX5" fmla="*/ 2670735 w 3840866"/>
              <a:gd name="connsiteY5" fmla="*/ 4351999 h 4601899"/>
              <a:gd name="connsiteX6" fmla="*/ 2414827 w 3840866"/>
              <a:gd name="connsiteY6" fmla="*/ 4598408 h 46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0866" h="4601899">
                <a:moveTo>
                  <a:pt x="1391191" y="4522590"/>
                </a:moveTo>
                <a:cubicBezTo>
                  <a:pt x="576864" y="4618152"/>
                  <a:pt x="-237463" y="4713715"/>
                  <a:pt x="64257" y="3972907"/>
                </a:cubicBezTo>
                <a:cubicBezTo>
                  <a:pt x="365977" y="3232099"/>
                  <a:pt x="2575954" y="493165"/>
                  <a:pt x="3201509" y="77744"/>
                </a:cubicBezTo>
                <a:cubicBezTo>
                  <a:pt x="3827064" y="-337677"/>
                  <a:pt x="3888672" y="1025472"/>
                  <a:pt x="3817586" y="1480382"/>
                </a:cubicBezTo>
                <a:cubicBezTo>
                  <a:pt x="3746500" y="1935291"/>
                  <a:pt x="2966137" y="2328598"/>
                  <a:pt x="2774995" y="2807201"/>
                </a:cubicBezTo>
                <a:cubicBezTo>
                  <a:pt x="2583853" y="3285804"/>
                  <a:pt x="2730763" y="4053465"/>
                  <a:pt x="2670735" y="4351999"/>
                </a:cubicBezTo>
                <a:cubicBezTo>
                  <a:pt x="2610707" y="4650533"/>
                  <a:pt x="2414827" y="4598408"/>
                  <a:pt x="2414827" y="4598408"/>
                </a:cubicBezTo>
              </a:path>
            </a:pathLst>
          </a:custGeom>
          <a:ln w="127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605782" y="5085983"/>
            <a:ext cx="7467928" cy="2258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54100">
              <a:schemeClr val="bg1">
                <a:alpha val="75000"/>
              </a:schemeClr>
            </a:glow>
            <a:softEdge rad="1778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85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Loopy</a:t>
            </a:r>
            <a:r>
              <a:rPr lang="en-US" sz="4000" smtClean="0"/>
              <a:t> Belief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912D8-FEF0-41C0-91F3-DA6E023ECE26}" type="slidenum">
              <a:rPr lang="en-US"/>
              <a:pPr>
                <a:defRPr/>
              </a:pPr>
              <a:t>62</a:t>
            </a:fld>
            <a:endParaRPr lang="en-US"/>
          </a:p>
        </p:txBody>
      </p:sp>
      <p:grpSp>
        <p:nvGrpSpPr>
          <p:cNvPr id="108553" name="Group 104"/>
          <p:cNvGrpSpPr>
            <a:grpSpLocks/>
          </p:cNvGrpSpPr>
          <p:nvPr/>
        </p:nvGrpSpPr>
        <p:grpSpPr bwMode="auto">
          <a:xfrm>
            <a:off x="4763" y="6456363"/>
            <a:ext cx="6096000" cy="279400"/>
            <a:chOff x="492120" y="3950977"/>
            <a:chExt cx="8067290" cy="370958"/>
          </a:xfrm>
        </p:grpSpPr>
        <p:sp>
          <p:nvSpPr>
            <p:cNvPr id="108606" name="TextBox 125"/>
            <p:cNvSpPr txBox="1">
              <a:spLocks noChangeArrowheads="1"/>
            </p:cNvSpPr>
            <p:nvPr/>
          </p:nvSpPr>
          <p:spPr bwMode="auto">
            <a:xfrm>
              <a:off x="492120" y="3962637"/>
              <a:ext cx="1330509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time</a:t>
              </a:r>
            </a:p>
          </p:txBody>
        </p:sp>
        <p:sp>
          <p:nvSpPr>
            <p:cNvPr id="108607" name="TextBox 126"/>
            <p:cNvSpPr txBox="1">
              <a:spLocks noChangeArrowheads="1"/>
            </p:cNvSpPr>
            <p:nvPr/>
          </p:nvSpPr>
          <p:spPr bwMode="auto">
            <a:xfrm>
              <a:off x="3769260" y="395097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like</a:t>
              </a:r>
            </a:p>
          </p:txBody>
        </p:sp>
        <p:sp>
          <p:nvSpPr>
            <p:cNvPr id="108608" name="TextBox 127"/>
            <p:cNvSpPr txBox="1">
              <a:spLocks noChangeArrowheads="1"/>
            </p:cNvSpPr>
            <p:nvPr/>
          </p:nvSpPr>
          <p:spPr bwMode="auto">
            <a:xfrm>
              <a:off x="2084801" y="3957332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flies</a:t>
              </a:r>
            </a:p>
          </p:txBody>
        </p:sp>
        <p:sp>
          <p:nvSpPr>
            <p:cNvPr id="108609" name="TextBox 128"/>
            <p:cNvSpPr txBox="1">
              <a:spLocks noChangeArrowheads="1"/>
            </p:cNvSpPr>
            <p:nvPr/>
          </p:nvSpPr>
          <p:spPr bwMode="auto">
            <a:xfrm>
              <a:off x="5446910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an</a:t>
              </a:r>
            </a:p>
          </p:txBody>
        </p:sp>
        <p:sp>
          <p:nvSpPr>
            <p:cNvPr id="108610" name="TextBox 129"/>
            <p:cNvSpPr txBox="1">
              <a:spLocks noChangeArrowheads="1"/>
            </p:cNvSpPr>
            <p:nvPr/>
          </p:nvSpPr>
          <p:spPr bwMode="auto">
            <a:xfrm>
              <a:off x="7108264" y="3962637"/>
              <a:ext cx="1451146" cy="35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dirty="0">
                  <a:latin typeface="Rockwell"/>
                  <a:ea typeface="Rockwell"/>
                  <a:cs typeface="Rockwell"/>
                </a:rPr>
                <a:t>arrow</a:t>
              </a:r>
            </a:p>
          </p:txBody>
        </p:sp>
      </p:grpSp>
      <p:grpSp>
        <p:nvGrpSpPr>
          <p:cNvPr id="108554" name="Group 4"/>
          <p:cNvGrpSpPr>
            <a:grpSpLocks/>
          </p:cNvGrpSpPr>
          <p:nvPr/>
        </p:nvGrpSpPr>
        <p:grpSpPr bwMode="auto">
          <a:xfrm>
            <a:off x="303213" y="2813050"/>
            <a:ext cx="5429250" cy="3532188"/>
            <a:chOff x="302603" y="2813593"/>
            <a:chExt cx="5430412" cy="3531291"/>
          </a:xfrm>
        </p:grpSpPr>
        <p:sp>
          <p:nvSpPr>
            <p:cNvPr id="90" name="Oval 89"/>
            <p:cNvSpPr/>
            <p:nvPr/>
          </p:nvSpPr>
          <p:spPr>
            <a:xfrm>
              <a:off x="302603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5339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2" name="Straight Connector 91"/>
            <p:cNvCxnSpPr>
              <a:stCxn id="90" idx="4"/>
              <a:endCxn id="91" idx="0"/>
            </p:cNvCxnSpPr>
            <p:nvPr/>
          </p:nvCxnSpPr>
          <p:spPr>
            <a:xfrm>
              <a:off x="507434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552232" y="5310097"/>
              <a:ext cx="408075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4970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5" name="Straight Connector 94"/>
            <p:cNvCxnSpPr>
              <a:stCxn id="93" idx="4"/>
              <a:endCxn id="94" idx="0"/>
            </p:cNvCxnSpPr>
            <p:nvPr/>
          </p:nvCxnSpPr>
          <p:spPr>
            <a:xfrm>
              <a:off x="1755476" y="5724329"/>
              <a:ext cx="9527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19329" y="5308509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32066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6" idx="4"/>
              <a:endCxn id="97" idx="0"/>
            </p:cNvCxnSpPr>
            <p:nvPr/>
          </p:nvCxnSpPr>
          <p:spPr>
            <a:xfrm>
              <a:off x="3024160" y="5722742"/>
              <a:ext cx="7939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075310" y="5310097"/>
              <a:ext cx="408074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88046" y="614491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280141" y="5724329"/>
              <a:ext cx="7940" cy="4205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324940" y="5308509"/>
              <a:ext cx="408075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37677" y="6143322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4" name="Straight Connector 103"/>
            <p:cNvCxnSpPr>
              <a:stCxn id="102" idx="4"/>
              <a:endCxn id="103" idx="0"/>
            </p:cNvCxnSpPr>
            <p:nvPr/>
          </p:nvCxnSpPr>
          <p:spPr>
            <a:xfrm>
              <a:off x="5528183" y="5722742"/>
              <a:ext cx="9527" cy="42058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4696155" y="4468936"/>
              <a:ext cx="409663" cy="41423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6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04128" y="49910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Connector 107"/>
            <p:cNvCxnSpPr>
              <a:stCxn id="107" idx="1"/>
              <a:endCxn id="99" idx="0"/>
            </p:cNvCxnSpPr>
            <p:nvPr/>
          </p:nvCxnSpPr>
          <p:spPr>
            <a:xfrm flipH="1">
              <a:off x="4280141" y="5091077"/>
              <a:ext cx="523987" cy="21901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0"/>
              <a:endCxn id="106" idx="4"/>
            </p:cNvCxnSpPr>
            <p:nvPr/>
          </p:nvCxnSpPr>
          <p:spPr>
            <a:xfrm flipH="1" flipV="1">
              <a:off x="4900987" y="488316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3"/>
              <a:endCxn id="102" idx="0"/>
            </p:cNvCxnSpPr>
            <p:nvPr/>
          </p:nvCxnSpPr>
          <p:spPr>
            <a:xfrm>
              <a:off x="5004196" y="5091077"/>
              <a:ext cx="523987" cy="2174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570038" y="2813593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8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76423" y="3335748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12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3" name="Straight Connector 112"/>
            <p:cNvCxnSpPr>
              <a:stCxn id="112" idx="1"/>
              <a:endCxn id="121" idx="0"/>
            </p:cNvCxnSpPr>
            <p:nvPr/>
          </p:nvCxnSpPr>
          <p:spPr>
            <a:xfrm flipH="1">
              <a:off x="1120340" y="3435735"/>
              <a:ext cx="1556083" cy="102843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2" idx="0"/>
              <a:endCxn id="111" idx="4"/>
            </p:cNvCxnSpPr>
            <p:nvPr/>
          </p:nvCxnSpPr>
          <p:spPr>
            <a:xfrm flipH="1" flipV="1">
              <a:off x="2774869" y="3227826"/>
              <a:ext cx="1588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2" idx="3"/>
              <a:endCxn id="116" idx="0"/>
            </p:cNvCxnSpPr>
            <p:nvPr/>
          </p:nvCxnSpPr>
          <p:spPr>
            <a:xfrm>
              <a:off x="2876491" y="3435735"/>
              <a:ext cx="1201995" cy="13331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875242" y="3569051"/>
              <a:ext cx="408074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7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79972" y="4203890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14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1"/>
              <a:endCxn id="96" idx="0"/>
            </p:cNvCxnSpPr>
            <p:nvPr/>
          </p:nvCxnSpPr>
          <p:spPr>
            <a:xfrm flipH="1">
              <a:off x="3024160" y="4303877"/>
              <a:ext cx="755812" cy="10046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  <a:endCxn id="116" idx="4"/>
            </p:cNvCxnSpPr>
            <p:nvPr/>
          </p:nvCxnSpPr>
          <p:spPr>
            <a:xfrm flipV="1">
              <a:off x="3880005" y="3983284"/>
              <a:ext cx="198480" cy="220606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48" idx="3"/>
              <a:endCxn id="106" idx="0"/>
            </p:cNvCxnSpPr>
            <p:nvPr/>
          </p:nvCxnSpPr>
          <p:spPr>
            <a:xfrm>
              <a:off x="4526257" y="4267374"/>
              <a:ext cx="374730" cy="2015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915509" y="4464174"/>
              <a:ext cx="409663" cy="414233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1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9</a:t>
              </a:r>
              <a:endParaRPr lang="en-US" sz="11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3482" y="4986329"/>
              <a:ext cx="200068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13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3" name="Straight Connector 122"/>
            <p:cNvCxnSpPr>
              <a:stCxn id="122" idx="1"/>
              <a:endCxn id="90" idx="0"/>
            </p:cNvCxnSpPr>
            <p:nvPr/>
          </p:nvCxnSpPr>
          <p:spPr>
            <a:xfrm flipH="1">
              <a:off x="507434" y="5086316"/>
              <a:ext cx="516048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0"/>
              <a:endCxn id="121" idx="4"/>
            </p:cNvCxnSpPr>
            <p:nvPr/>
          </p:nvCxnSpPr>
          <p:spPr>
            <a:xfrm flipH="1" flipV="1">
              <a:off x="1120340" y="4878407"/>
              <a:ext cx="3176" cy="10792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2" idx="3"/>
              <a:endCxn id="93" idx="0"/>
            </p:cNvCxnSpPr>
            <p:nvPr/>
          </p:nvCxnSpPr>
          <p:spPr>
            <a:xfrm>
              <a:off x="1223550" y="5086316"/>
              <a:ext cx="531926" cy="223781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324601" y="4167387"/>
              <a:ext cx="201656" cy="19997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1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11</a:t>
              </a:r>
              <a:endParaRPr lang="en-US" sz="11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stCxn id="48" idx="0"/>
              <a:endCxn id="116" idx="4"/>
            </p:cNvCxnSpPr>
            <p:nvPr/>
          </p:nvCxnSpPr>
          <p:spPr>
            <a:xfrm flipH="1" flipV="1">
              <a:off x="4078486" y="3983284"/>
              <a:ext cx="346149" cy="184103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 flipV="1">
            <a:off x="3228975" y="3378200"/>
            <a:ext cx="619125" cy="68263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triangl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4387850" y="3898900"/>
            <a:ext cx="423863" cy="96838"/>
          </a:xfrm>
          <a:prstGeom prst="straightConnector1">
            <a:avLst/>
          </a:prstGeom>
          <a:ln w="3810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557588" y="3898900"/>
            <a:ext cx="222250" cy="21113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50" y="1139825"/>
            <a:ext cx="3040063" cy="520382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smtClean="0"/>
              <a:t>Messages from different subgraphs are </a:t>
            </a:r>
            <a:br>
              <a:rPr lang="en-US" sz="2500" smtClean="0"/>
            </a:br>
            <a:r>
              <a:rPr lang="en-US" sz="2500" b="1" smtClean="0"/>
              <a:t>no longer independent</a:t>
            </a:r>
            <a:r>
              <a:rPr lang="en-US" sz="2500" smtClean="0"/>
              <a:t>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smtClean="0"/>
              <a:t>Dynamic programming can’t help.  It’s now #P-hard in general to compute the exact marginals. </a:t>
            </a:r>
            <a:endParaRPr lang="en-US" sz="2200" b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b="1" smtClean="0"/>
              <a:t>But we can still run BP </a:t>
            </a:r>
            <a:r>
              <a:rPr lang="en-US" sz="2500" smtClean="0"/>
              <a:t>-- it's a local algorithm so it doesn't "see the cycles."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5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500" smtClean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704850" y="5518150"/>
            <a:ext cx="841375" cy="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23938" y="5407025"/>
            <a:ext cx="201612" cy="200025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solidFill>
                  <a:schemeClr val="bg1"/>
                </a:solidFill>
                <a:latin typeface="Times New Roman"/>
                <a:cs typeface="Times New Roman"/>
              </a:rPr>
              <a:t>ψ</a:t>
            </a:r>
            <a:r>
              <a:rPr lang="en-US" sz="1200" i="1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12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954213" y="5514975"/>
            <a:ext cx="860425" cy="317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74888" y="5407025"/>
            <a:ext cx="200025" cy="200025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solidFill>
                  <a:schemeClr val="bg1"/>
                </a:solidFill>
                <a:latin typeface="Times New Roman"/>
                <a:cs typeface="Times New Roman"/>
              </a:rPr>
              <a:t>ψ</a:t>
            </a:r>
            <a:r>
              <a:rPr lang="en-US" sz="1200" i="1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12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224213" y="5514975"/>
            <a:ext cx="846137" cy="317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43300" y="5405438"/>
            <a:ext cx="200025" cy="200025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solidFill>
                  <a:schemeClr val="bg1"/>
                </a:solidFill>
                <a:latin typeface="Times New Roman"/>
                <a:cs typeface="Times New Roman"/>
              </a:rPr>
              <a:t>ψ</a:t>
            </a:r>
            <a:r>
              <a:rPr lang="en-US" sz="1200" i="1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12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479925" y="5514975"/>
            <a:ext cx="841375" cy="3175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799013" y="5407025"/>
            <a:ext cx="201612" cy="200025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solidFill>
                  <a:schemeClr val="bg1"/>
                </a:solidFill>
                <a:latin typeface="Times New Roman"/>
                <a:cs typeface="Times New Roman"/>
              </a:rPr>
              <a:t>ψ</a:t>
            </a:r>
            <a:r>
              <a:rPr lang="en-US" sz="1200" i="1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en-US" sz="12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415925" y="1139825"/>
            <a:ext cx="5121275" cy="71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mtClean="0"/>
              <a:t>What if our graph has cycles?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0" name="Cloud Callout 69"/>
          <p:cNvSpPr/>
          <p:nvPr/>
        </p:nvSpPr>
        <p:spPr>
          <a:xfrm>
            <a:off x="4344988" y="2870200"/>
            <a:ext cx="700087" cy="576263"/>
          </a:xfrm>
          <a:prstGeom prst="cloudCallout">
            <a:avLst>
              <a:gd name="adj1" fmla="val -64517"/>
              <a:gd name="adj2" fmla="val 6911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7" grpId="0" animBg="1"/>
      <p:bldP spid="59" grpId="0" animBg="1"/>
      <p:bldP spid="61" grpId="0" animBg="1"/>
      <p:bldP spid="63" grpId="0" animBg="1"/>
      <p:bldP spid="7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69" name="Group 48"/>
          <p:cNvGrpSpPr>
            <a:grpSpLocks/>
          </p:cNvGrpSpPr>
          <p:nvPr/>
        </p:nvGrpSpPr>
        <p:grpSpPr bwMode="auto">
          <a:xfrm rot="2364503" flipH="1">
            <a:off x="2755900" y="3155950"/>
            <a:ext cx="788988" cy="1308100"/>
            <a:chOff x="2090711" y="1508409"/>
            <a:chExt cx="620026" cy="1027230"/>
          </a:xfrm>
        </p:grpSpPr>
        <p:grpSp>
          <p:nvGrpSpPr>
            <p:cNvPr id="109603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4" name="Rectangle 51"/>
              <p:cNvSpPr/>
              <p:nvPr/>
            </p:nvSpPr>
            <p:spPr>
              <a:xfrm>
                <a:off x="3275571" y="4382918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207146" y="4022307"/>
                <a:ext cx="336592" cy="285685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95937" y="4678464"/>
                <a:ext cx="371498" cy="313131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50"/>
            <p:cNvCxnSpPr>
              <a:stCxn id="0" idx="2"/>
            </p:cNvCxnSpPr>
            <p:nvPr/>
          </p:nvCxnSpPr>
          <p:spPr>
            <a:xfrm>
              <a:off x="2093578" y="1951772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57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can go wrong with loopy BP?</a:t>
            </a:r>
          </a:p>
        </p:txBody>
      </p:sp>
      <p:sp>
        <p:nvSpPr>
          <p:cNvPr id="2" name="Slide Number Placeholder 1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E103C3-9CDB-44A5-9F8E-68AE17693D1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9572" name="Straight Connector 6"/>
          <p:cNvCxnSpPr>
            <a:cxnSpLocks noChangeShapeType="1"/>
          </p:cNvCxnSpPr>
          <p:nvPr/>
        </p:nvCxnSpPr>
        <p:spPr bwMode="auto">
          <a:xfrm rot="6458197">
            <a:off x="-1272382" y="2947194"/>
            <a:ext cx="788988" cy="0"/>
          </a:xfrm>
          <a:prstGeom prst="line">
            <a:avLst/>
          </a:prstGeom>
          <a:noFill/>
          <a:ln w="25400" algn="ctr">
            <a:noFill/>
            <a:round/>
            <a:headEnd/>
            <a:tailEnd/>
          </a:ln>
        </p:spPr>
      </p:cxnSp>
      <p:grpSp>
        <p:nvGrpSpPr>
          <p:cNvPr id="109573" name="Group 48"/>
          <p:cNvGrpSpPr>
            <a:grpSpLocks/>
          </p:cNvGrpSpPr>
          <p:nvPr/>
        </p:nvGrpSpPr>
        <p:grpSpPr bwMode="auto">
          <a:xfrm rot="-2364503">
            <a:off x="1709738" y="3154363"/>
            <a:ext cx="788987" cy="1308100"/>
            <a:chOff x="2090711" y="1508409"/>
            <a:chExt cx="620026" cy="1027230"/>
          </a:xfrm>
        </p:grpSpPr>
        <p:grpSp>
          <p:nvGrpSpPr>
            <p:cNvPr id="109598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9" name="Rectangle 51"/>
              <p:cNvSpPr/>
              <p:nvPr/>
            </p:nvSpPr>
            <p:spPr>
              <a:xfrm>
                <a:off x="3269168" y="4380887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0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200226" y="4015011"/>
                <a:ext cx="336592" cy="285687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9190" y="4672923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50"/>
            <p:cNvCxnSpPr>
              <a:stCxn id="0" idx="2"/>
            </p:cNvCxnSpPr>
            <p:nvPr/>
          </p:nvCxnSpPr>
          <p:spPr>
            <a:xfrm>
              <a:off x="2091030" y="1952906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574" name="Oval 45"/>
          <p:cNvSpPr>
            <a:spLocks noChangeArrowheads="1"/>
          </p:cNvSpPr>
          <p:nvPr/>
        </p:nvSpPr>
        <p:spPr bwMode="auto">
          <a:xfrm rot="5400000">
            <a:off x="2371725" y="4195763"/>
            <a:ext cx="554037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F</a:t>
            </a:r>
          </a:p>
        </p:txBody>
      </p:sp>
      <p:sp>
        <p:nvSpPr>
          <p:cNvPr id="13" name="Oval 45" descr="Wide upward diagonal"/>
          <p:cNvSpPr>
            <a:spLocks noChangeArrowheads="1"/>
          </p:cNvSpPr>
          <p:nvPr/>
        </p:nvSpPr>
        <p:spPr bwMode="auto">
          <a:xfrm rot="5400000" flipH="1">
            <a:off x="2362200" y="6172200"/>
            <a:ext cx="554038" cy="554038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109576" name="Group 48"/>
          <p:cNvGrpSpPr>
            <a:grpSpLocks/>
          </p:cNvGrpSpPr>
          <p:nvPr/>
        </p:nvGrpSpPr>
        <p:grpSpPr bwMode="auto">
          <a:xfrm rot="-2364502" flipH="1" flipV="1">
            <a:off x="2684463" y="1571625"/>
            <a:ext cx="788987" cy="1308100"/>
            <a:chOff x="2090711" y="1508409"/>
            <a:chExt cx="620026" cy="1027230"/>
          </a:xfrm>
        </p:grpSpPr>
        <p:grpSp>
          <p:nvGrpSpPr>
            <p:cNvPr id="109593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14" name="Rectangle 51"/>
              <p:cNvSpPr>
                <a:spLocks noChangeArrowheads="1"/>
              </p:cNvSpPr>
              <p:nvPr/>
            </p:nvSpPr>
            <p:spPr bwMode="auto">
              <a:xfrm>
                <a:off x="3270647" y="4386942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15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9502" y="4025711"/>
                <a:ext cx="336592" cy="285686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9430" y="4684414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50"/>
            <p:cNvCxnSpPr>
              <a:stCxn id="0" idx="2"/>
            </p:cNvCxnSpPr>
            <p:nvPr/>
          </p:nvCxnSpPr>
          <p:spPr>
            <a:xfrm>
              <a:off x="2089446" y="1954833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577" name="Group 48"/>
          <p:cNvGrpSpPr>
            <a:grpSpLocks/>
          </p:cNvGrpSpPr>
          <p:nvPr/>
        </p:nvGrpSpPr>
        <p:grpSpPr bwMode="auto">
          <a:xfrm rot="2364503" flipV="1">
            <a:off x="1638300" y="1571625"/>
            <a:ext cx="788988" cy="1308100"/>
            <a:chOff x="2090711" y="1508409"/>
            <a:chExt cx="620026" cy="1027230"/>
          </a:xfrm>
        </p:grpSpPr>
        <p:grpSp>
          <p:nvGrpSpPr>
            <p:cNvPr id="109588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20" name="Rectangle 51"/>
              <p:cNvSpPr>
                <a:spLocks noChangeArrowheads="1"/>
              </p:cNvSpPr>
              <p:nvPr/>
            </p:nvSpPr>
            <p:spPr bwMode="auto">
              <a:xfrm>
                <a:off x="3266172" y="4386494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21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6128" y="4022318"/>
                <a:ext cx="336592" cy="286933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4782" y="4682212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50"/>
            <p:cNvCxnSpPr>
              <a:stCxn id="0" idx="2"/>
            </p:cNvCxnSpPr>
            <p:nvPr/>
          </p:nvCxnSpPr>
          <p:spPr>
            <a:xfrm>
              <a:off x="2090239" y="1953870"/>
              <a:ext cx="620025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578" name="Group 48"/>
          <p:cNvGrpSpPr>
            <a:grpSpLocks/>
          </p:cNvGrpSpPr>
          <p:nvPr/>
        </p:nvGrpSpPr>
        <p:grpSpPr bwMode="auto">
          <a:xfrm>
            <a:off x="2286000" y="4800600"/>
            <a:ext cx="788988" cy="1308100"/>
            <a:chOff x="2090711" y="1508409"/>
            <a:chExt cx="620026" cy="1027230"/>
          </a:xfrm>
        </p:grpSpPr>
        <p:grpSp>
          <p:nvGrpSpPr>
            <p:cNvPr id="109583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71018" y="4384355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3" name="Straight Connector 52"/>
              <p:cNvCxnSpPr>
                <a:endCxn id="52" idx="0"/>
              </p:cNvCxnSpPr>
              <p:nvPr/>
            </p:nvCxnSpPr>
            <p:spPr>
              <a:xfrm rot="18564502" flipH="1">
                <a:off x="3203148" y="4022105"/>
                <a:ext cx="336592" cy="285686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2"/>
              </p:cNvCxnSpPr>
              <p:nvPr/>
            </p:nvCxnSpPr>
            <p:spPr>
              <a:xfrm rot="18564502" flipH="1">
                <a:off x="3191933" y="4680319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2090711" y="1953459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579" name="Text Box 154"/>
          <p:cNvSpPr txBox="1">
            <a:spLocks noChangeArrowheads="1"/>
          </p:cNvSpPr>
          <p:nvPr/>
        </p:nvSpPr>
        <p:spPr bwMode="auto">
          <a:xfrm>
            <a:off x="1951038" y="2432050"/>
            <a:ext cx="1330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1800"/>
              <a:t>All 4 factors</a:t>
            </a:r>
            <a:br>
              <a:rPr lang="en-US" sz="1800"/>
            </a:br>
            <a:r>
              <a:rPr lang="en-US" sz="1800"/>
              <a:t>on cycle </a:t>
            </a:r>
            <a:br>
              <a:rPr lang="en-US" sz="1800"/>
            </a:br>
            <a:r>
              <a:rPr lang="en-US" sz="1800"/>
              <a:t>enforce </a:t>
            </a:r>
            <a:br>
              <a:rPr lang="en-US" sz="1800"/>
            </a:br>
            <a:r>
              <a:rPr lang="en-US" sz="1800"/>
              <a:t>equality</a:t>
            </a:r>
          </a:p>
        </p:txBody>
      </p:sp>
      <p:sp>
        <p:nvSpPr>
          <p:cNvPr id="109580" name="Oval 45"/>
          <p:cNvSpPr>
            <a:spLocks noChangeArrowheads="1"/>
          </p:cNvSpPr>
          <p:nvPr/>
        </p:nvSpPr>
        <p:spPr bwMode="auto">
          <a:xfrm rot="5400000">
            <a:off x="3352800" y="2743200"/>
            <a:ext cx="554038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F</a:t>
            </a:r>
          </a:p>
        </p:txBody>
      </p:sp>
      <p:sp>
        <p:nvSpPr>
          <p:cNvPr id="109581" name="Oval 45"/>
          <p:cNvSpPr>
            <a:spLocks noChangeArrowheads="1"/>
          </p:cNvSpPr>
          <p:nvPr/>
        </p:nvSpPr>
        <p:spPr bwMode="auto">
          <a:xfrm rot="5400000">
            <a:off x="2271713" y="1295400"/>
            <a:ext cx="554038" cy="554037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F</a:t>
            </a:r>
          </a:p>
        </p:txBody>
      </p:sp>
      <p:sp>
        <p:nvSpPr>
          <p:cNvPr id="109582" name="Oval 45"/>
          <p:cNvSpPr>
            <a:spLocks noChangeArrowheads="1"/>
          </p:cNvSpPr>
          <p:nvPr/>
        </p:nvSpPr>
        <p:spPr bwMode="auto">
          <a:xfrm rot="5400000">
            <a:off x="1209675" y="2743200"/>
            <a:ext cx="554038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7" name="Group 48"/>
          <p:cNvGrpSpPr>
            <a:grpSpLocks/>
          </p:cNvGrpSpPr>
          <p:nvPr/>
        </p:nvGrpSpPr>
        <p:grpSpPr bwMode="auto">
          <a:xfrm rot="2364503" flipH="1">
            <a:off x="2755900" y="3155950"/>
            <a:ext cx="788988" cy="1308100"/>
            <a:chOff x="2090711" y="1508409"/>
            <a:chExt cx="620026" cy="1027230"/>
          </a:xfrm>
        </p:grpSpPr>
        <p:grpSp>
          <p:nvGrpSpPr>
            <p:cNvPr id="111652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4" name="Rectangle 51"/>
              <p:cNvSpPr/>
              <p:nvPr/>
            </p:nvSpPr>
            <p:spPr>
              <a:xfrm>
                <a:off x="3275571" y="4382918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207146" y="4022307"/>
                <a:ext cx="336592" cy="285685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95937" y="4678464"/>
                <a:ext cx="371498" cy="313131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50"/>
            <p:cNvCxnSpPr>
              <a:stCxn id="0" idx="2"/>
            </p:cNvCxnSpPr>
            <p:nvPr/>
          </p:nvCxnSpPr>
          <p:spPr>
            <a:xfrm>
              <a:off x="2093578" y="1951772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18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can go wrong with loopy BP?</a:t>
            </a:r>
          </a:p>
        </p:txBody>
      </p:sp>
      <p:sp>
        <p:nvSpPr>
          <p:cNvPr id="2" name="Slide Number Placeholder 1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3D2D444-55B0-42BF-997A-46B45A88E8B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11620" name="Straight Connector 6"/>
          <p:cNvCxnSpPr>
            <a:cxnSpLocks noChangeShapeType="1"/>
          </p:cNvCxnSpPr>
          <p:nvPr/>
        </p:nvCxnSpPr>
        <p:spPr bwMode="auto">
          <a:xfrm rot="6458197">
            <a:off x="-1272382" y="2947194"/>
            <a:ext cx="788988" cy="0"/>
          </a:xfrm>
          <a:prstGeom prst="line">
            <a:avLst/>
          </a:prstGeom>
          <a:noFill/>
          <a:ln w="25400" algn="ctr">
            <a:noFill/>
            <a:round/>
            <a:headEnd/>
            <a:tailEnd/>
          </a:ln>
        </p:spPr>
      </p:cxnSp>
      <p:grpSp>
        <p:nvGrpSpPr>
          <p:cNvPr id="111621" name="Group 48"/>
          <p:cNvGrpSpPr>
            <a:grpSpLocks/>
          </p:cNvGrpSpPr>
          <p:nvPr/>
        </p:nvGrpSpPr>
        <p:grpSpPr bwMode="auto">
          <a:xfrm rot="-2364503">
            <a:off x="1709738" y="3154363"/>
            <a:ext cx="788987" cy="1308100"/>
            <a:chOff x="2090711" y="1508409"/>
            <a:chExt cx="620026" cy="1027230"/>
          </a:xfrm>
        </p:grpSpPr>
        <p:grpSp>
          <p:nvGrpSpPr>
            <p:cNvPr id="111647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9" name="Rectangle 51"/>
              <p:cNvSpPr/>
              <p:nvPr/>
            </p:nvSpPr>
            <p:spPr>
              <a:xfrm>
                <a:off x="3269168" y="4380887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0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200226" y="4015011"/>
                <a:ext cx="336592" cy="285687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9190" y="4672923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50"/>
            <p:cNvCxnSpPr>
              <a:stCxn id="0" idx="2"/>
            </p:cNvCxnSpPr>
            <p:nvPr/>
          </p:nvCxnSpPr>
          <p:spPr>
            <a:xfrm>
              <a:off x="2091030" y="1952906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22" name="Oval 45"/>
          <p:cNvSpPr>
            <a:spLocks noChangeArrowheads="1"/>
          </p:cNvSpPr>
          <p:nvPr/>
        </p:nvSpPr>
        <p:spPr bwMode="auto">
          <a:xfrm rot="5400000">
            <a:off x="2371725" y="4195763"/>
            <a:ext cx="554037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T</a:t>
            </a:r>
          </a:p>
        </p:txBody>
      </p:sp>
      <p:sp>
        <p:nvSpPr>
          <p:cNvPr id="13" name="Oval 45" descr="Wide upward diagonal"/>
          <p:cNvSpPr>
            <a:spLocks noChangeArrowheads="1"/>
          </p:cNvSpPr>
          <p:nvPr/>
        </p:nvSpPr>
        <p:spPr bwMode="auto">
          <a:xfrm rot="5400000" flipH="1">
            <a:off x="2362200" y="6172200"/>
            <a:ext cx="554038" cy="554038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111624" name="Group 48"/>
          <p:cNvGrpSpPr>
            <a:grpSpLocks/>
          </p:cNvGrpSpPr>
          <p:nvPr/>
        </p:nvGrpSpPr>
        <p:grpSpPr bwMode="auto">
          <a:xfrm rot="-2364502" flipH="1" flipV="1">
            <a:off x="2684463" y="1571625"/>
            <a:ext cx="788987" cy="1308100"/>
            <a:chOff x="2090711" y="1508409"/>
            <a:chExt cx="620026" cy="1027230"/>
          </a:xfrm>
        </p:grpSpPr>
        <p:grpSp>
          <p:nvGrpSpPr>
            <p:cNvPr id="111642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14" name="Rectangle 51"/>
              <p:cNvSpPr>
                <a:spLocks noChangeArrowheads="1"/>
              </p:cNvSpPr>
              <p:nvPr/>
            </p:nvSpPr>
            <p:spPr bwMode="auto">
              <a:xfrm>
                <a:off x="3270647" y="4386942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15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9502" y="4025711"/>
                <a:ext cx="336592" cy="285686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9430" y="4684414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50"/>
            <p:cNvCxnSpPr>
              <a:stCxn id="0" idx="2"/>
            </p:cNvCxnSpPr>
            <p:nvPr/>
          </p:nvCxnSpPr>
          <p:spPr>
            <a:xfrm>
              <a:off x="2089446" y="1954833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25" name="Group 48"/>
          <p:cNvGrpSpPr>
            <a:grpSpLocks/>
          </p:cNvGrpSpPr>
          <p:nvPr/>
        </p:nvGrpSpPr>
        <p:grpSpPr bwMode="auto">
          <a:xfrm rot="2364503" flipV="1">
            <a:off x="1638300" y="1571625"/>
            <a:ext cx="788988" cy="1308100"/>
            <a:chOff x="2090711" y="1508409"/>
            <a:chExt cx="620026" cy="1027230"/>
          </a:xfrm>
        </p:grpSpPr>
        <p:grpSp>
          <p:nvGrpSpPr>
            <p:cNvPr id="111637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20" name="Rectangle 51"/>
              <p:cNvSpPr>
                <a:spLocks noChangeArrowheads="1"/>
              </p:cNvSpPr>
              <p:nvPr/>
            </p:nvSpPr>
            <p:spPr bwMode="auto">
              <a:xfrm>
                <a:off x="3266172" y="4386494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21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6128" y="4022318"/>
                <a:ext cx="336592" cy="286933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4782" y="4682212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50"/>
            <p:cNvCxnSpPr>
              <a:stCxn id="0" idx="2"/>
            </p:cNvCxnSpPr>
            <p:nvPr/>
          </p:nvCxnSpPr>
          <p:spPr>
            <a:xfrm>
              <a:off x="2090239" y="1953870"/>
              <a:ext cx="620025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26" name="Group 48"/>
          <p:cNvGrpSpPr>
            <a:grpSpLocks/>
          </p:cNvGrpSpPr>
          <p:nvPr/>
        </p:nvGrpSpPr>
        <p:grpSpPr bwMode="auto">
          <a:xfrm>
            <a:off x="2286000" y="4800600"/>
            <a:ext cx="788988" cy="1308100"/>
            <a:chOff x="2090711" y="1508409"/>
            <a:chExt cx="620026" cy="1027230"/>
          </a:xfrm>
        </p:grpSpPr>
        <p:grpSp>
          <p:nvGrpSpPr>
            <p:cNvPr id="111632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71018" y="4384355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3" name="Straight Connector 52"/>
              <p:cNvCxnSpPr>
                <a:endCxn id="52" idx="0"/>
              </p:cNvCxnSpPr>
              <p:nvPr/>
            </p:nvCxnSpPr>
            <p:spPr>
              <a:xfrm rot="18564502" flipH="1">
                <a:off x="3203148" y="4022105"/>
                <a:ext cx="336592" cy="285686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2"/>
              </p:cNvCxnSpPr>
              <p:nvPr/>
            </p:nvCxnSpPr>
            <p:spPr>
              <a:xfrm rot="18564502" flipH="1">
                <a:off x="3191933" y="4680319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2090711" y="1953459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27" name="Text Box 154"/>
          <p:cNvSpPr txBox="1">
            <a:spLocks noChangeArrowheads="1"/>
          </p:cNvSpPr>
          <p:nvPr/>
        </p:nvSpPr>
        <p:spPr bwMode="auto">
          <a:xfrm>
            <a:off x="1951038" y="2432050"/>
            <a:ext cx="1330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1800"/>
              <a:t>All 4 factors</a:t>
            </a:r>
            <a:br>
              <a:rPr lang="en-US" sz="1800"/>
            </a:br>
            <a:r>
              <a:rPr lang="en-US" sz="1800"/>
              <a:t>on cycle </a:t>
            </a:r>
            <a:br>
              <a:rPr lang="en-US" sz="1800"/>
            </a:br>
            <a:r>
              <a:rPr lang="en-US" sz="1800"/>
              <a:t>enforce </a:t>
            </a:r>
            <a:br>
              <a:rPr lang="en-US" sz="1800"/>
            </a:br>
            <a:r>
              <a:rPr lang="en-US" sz="1800"/>
              <a:t>equality</a:t>
            </a:r>
          </a:p>
        </p:txBody>
      </p:sp>
      <p:sp>
        <p:nvSpPr>
          <p:cNvPr id="111628" name="Oval 45"/>
          <p:cNvSpPr>
            <a:spLocks noChangeArrowheads="1"/>
          </p:cNvSpPr>
          <p:nvPr/>
        </p:nvSpPr>
        <p:spPr bwMode="auto">
          <a:xfrm rot="5400000">
            <a:off x="3352800" y="2743200"/>
            <a:ext cx="554038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T</a:t>
            </a:r>
          </a:p>
        </p:txBody>
      </p:sp>
      <p:sp>
        <p:nvSpPr>
          <p:cNvPr id="111629" name="Oval 45"/>
          <p:cNvSpPr>
            <a:spLocks noChangeArrowheads="1"/>
          </p:cNvSpPr>
          <p:nvPr/>
        </p:nvSpPr>
        <p:spPr bwMode="auto">
          <a:xfrm rot="5400000">
            <a:off x="2271713" y="1295400"/>
            <a:ext cx="554038" cy="554037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T</a:t>
            </a:r>
          </a:p>
        </p:txBody>
      </p:sp>
      <p:sp>
        <p:nvSpPr>
          <p:cNvPr id="111630" name="Oval 45"/>
          <p:cNvSpPr>
            <a:spLocks noChangeArrowheads="1"/>
          </p:cNvSpPr>
          <p:nvPr/>
        </p:nvSpPr>
        <p:spPr bwMode="auto">
          <a:xfrm rot="5400000">
            <a:off x="1209675" y="2743200"/>
            <a:ext cx="554038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r>
              <a:rPr lang="en-US" sz="1600" dirty="0">
                <a:latin typeface="Rockwell"/>
                <a:ea typeface="Rockwell"/>
                <a:cs typeface="Rockwell"/>
              </a:rPr>
              <a:t>T</a:t>
            </a:r>
          </a:p>
        </p:txBody>
      </p:sp>
      <p:sp>
        <p:nvSpPr>
          <p:cNvPr id="120874" name="Text Box 199"/>
          <p:cNvSpPr txBox="1">
            <a:spLocks noChangeArrowheads="1"/>
          </p:cNvSpPr>
          <p:nvPr/>
        </p:nvSpPr>
        <p:spPr bwMode="auto">
          <a:xfrm>
            <a:off x="398463" y="4816475"/>
            <a:ext cx="20558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This factor says</a:t>
            </a:r>
            <a:br>
              <a:rPr lang="en-US" sz="1800"/>
            </a:br>
            <a:r>
              <a:rPr lang="en-US" sz="1800"/>
              <a:t>upper variable</a:t>
            </a:r>
            <a:br>
              <a:rPr lang="en-US" sz="1800"/>
            </a:br>
            <a:r>
              <a:rPr lang="en-US" sz="1800"/>
              <a:t>is twice as likely</a:t>
            </a:r>
            <a:br>
              <a:rPr lang="en-US" sz="1800"/>
            </a:br>
            <a:r>
              <a:rPr lang="en-US" sz="1800"/>
              <a:t>to be true as false</a:t>
            </a:r>
            <a:br>
              <a:rPr lang="en-US" sz="1800"/>
            </a:br>
            <a:r>
              <a:rPr lang="en-US" sz="1800"/>
              <a:t>(and that’s the true</a:t>
            </a:r>
            <a:br>
              <a:rPr lang="en-US" sz="1800"/>
            </a:br>
            <a:r>
              <a:rPr lang="en-US" sz="1800"/>
              <a:t>marginal!)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4183063" y="5943600"/>
            <a:ext cx="4700587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sz="1800">
                <a:solidFill>
                  <a:schemeClr val="tx2"/>
                </a:solidFill>
              </a:rPr>
              <a:t>This is an extreme example.  Often in practice, the cyclic influences are weak.  (As cycles are long or include at least one weak correlation.)</a:t>
            </a:r>
          </a:p>
        </p:txBody>
      </p:sp>
      <p:sp>
        <p:nvSpPr>
          <p:cNvPr id="3" name="TextBox 101"/>
          <p:cNvSpPr txBox="1"/>
          <p:nvPr/>
        </p:nvSpPr>
        <p:spPr>
          <a:xfrm>
            <a:off x="4443413" y="3643313"/>
            <a:ext cx="4700587" cy="2008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anchor="ctr"/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BP incorrectly treats this message as </a:t>
            </a:r>
            <a:r>
              <a:rPr lang="en-US" sz="1800" u="sng" dirty="0">
                <a:solidFill>
                  <a:schemeClr val="tx2"/>
                </a:solidFill>
              </a:rPr>
              <a:t>separate</a:t>
            </a:r>
            <a:r>
              <a:rPr lang="en-US" sz="1800" dirty="0">
                <a:solidFill>
                  <a:schemeClr val="tx2"/>
                </a:solidFill>
              </a:rPr>
              <a:t> evidence that the variable is </a:t>
            </a:r>
            <a:r>
              <a:rPr lang="en-US" sz="1800" dirty="0">
                <a:solidFill>
                  <a:schemeClr val="tx2"/>
                </a:solidFill>
                <a:latin typeface="Rockwell"/>
                <a:cs typeface="Rockwell"/>
              </a:rPr>
              <a:t>T</a:t>
            </a:r>
            <a:r>
              <a:rPr lang="en-US" sz="1800" dirty="0" smtClean="0">
                <a:solidFill>
                  <a:schemeClr val="tx2"/>
                </a:solidFill>
              </a:rPr>
              <a:t>. 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Multiplies these two messages as if they were independent.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But they don’t actually come from </a:t>
            </a:r>
            <a:r>
              <a:rPr lang="en-US" sz="1800" i="1" dirty="0">
                <a:solidFill>
                  <a:schemeClr val="tx2"/>
                </a:solidFill>
              </a:rPr>
              <a:t>independent</a:t>
            </a:r>
            <a:r>
              <a:rPr lang="en-US" sz="1800" dirty="0">
                <a:solidFill>
                  <a:schemeClr val="tx2"/>
                </a:solidFill>
              </a:rPr>
              <a:t> parts of the graph.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One influenced the other (via a cycle).  </a:t>
            </a:r>
          </a:p>
        </p:txBody>
      </p:sp>
      <p:grpSp>
        <p:nvGrpSpPr>
          <p:cNvPr id="113667" name="Group 48"/>
          <p:cNvGrpSpPr>
            <a:grpSpLocks/>
          </p:cNvGrpSpPr>
          <p:nvPr/>
        </p:nvGrpSpPr>
        <p:grpSpPr bwMode="auto">
          <a:xfrm rot="2364503" flipH="1">
            <a:off x="2755900" y="3155950"/>
            <a:ext cx="788988" cy="1308100"/>
            <a:chOff x="2090711" y="1508409"/>
            <a:chExt cx="620026" cy="1027230"/>
          </a:xfrm>
        </p:grpSpPr>
        <p:grpSp>
          <p:nvGrpSpPr>
            <p:cNvPr id="113786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4" name="Rectangle 51"/>
              <p:cNvSpPr/>
              <p:nvPr/>
            </p:nvSpPr>
            <p:spPr>
              <a:xfrm>
                <a:off x="3275571" y="4382918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207146" y="4022307"/>
                <a:ext cx="336592" cy="285685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95937" y="4678464"/>
                <a:ext cx="371498" cy="313131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50"/>
            <p:cNvCxnSpPr>
              <a:stCxn id="0" idx="2"/>
            </p:cNvCxnSpPr>
            <p:nvPr/>
          </p:nvCxnSpPr>
          <p:spPr>
            <a:xfrm>
              <a:off x="2093578" y="1951772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793" name="Oval 227"/>
          <p:cNvSpPr>
            <a:spLocks noChangeArrowheads="1"/>
          </p:cNvSpPr>
          <p:nvPr/>
        </p:nvSpPr>
        <p:spPr bwMode="auto">
          <a:xfrm rot="1123931">
            <a:off x="3189288" y="3478213"/>
            <a:ext cx="1320800" cy="13652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can go wrong with loopy BP?</a:t>
            </a:r>
          </a:p>
        </p:txBody>
      </p:sp>
      <p:sp>
        <p:nvSpPr>
          <p:cNvPr id="2" name="Slide Number Placeholder 1"/>
          <p:cNvSpPr txBox="1">
            <a:spLocks noGrp="1"/>
          </p:cNvSpPr>
          <p:nvPr/>
        </p:nvSpPr>
        <p:spPr>
          <a:xfrm>
            <a:off x="7038975" y="649922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CBF5EE5-B3F8-43AB-A9E4-BF90D3312D4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13671" name="Straight Connector 6"/>
          <p:cNvCxnSpPr>
            <a:cxnSpLocks noChangeShapeType="1"/>
          </p:cNvCxnSpPr>
          <p:nvPr/>
        </p:nvCxnSpPr>
        <p:spPr bwMode="auto">
          <a:xfrm rot="6458197">
            <a:off x="-1272382" y="2947194"/>
            <a:ext cx="788988" cy="0"/>
          </a:xfrm>
          <a:prstGeom prst="line">
            <a:avLst/>
          </a:prstGeom>
          <a:noFill/>
          <a:ln w="25400" algn="ctr">
            <a:noFill/>
            <a:round/>
            <a:headEnd/>
            <a:tailEnd/>
          </a:ln>
        </p:spPr>
      </p:cxnSp>
      <p:grpSp>
        <p:nvGrpSpPr>
          <p:cNvPr id="113672" name="Group 48"/>
          <p:cNvGrpSpPr>
            <a:grpSpLocks/>
          </p:cNvGrpSpPr>
          <p:nvPr/>
        </p:nvGrpSpPr>
        <p:grpSpPr bwMode="auto">
          <a:xfrm rot="-2364503">
            <a:off x="1709738" y="3154363"/>
            <a:ext cx="788987" cy="1308100"/>
            <a:chOff x="2090711" y="1508409"/>
            <a:chExt cx="620026" cy="1027230"/>
          </a:xfrm>
        </p:grpSpPr>
        <p:grpSp>
          <p:nvGrpSpPr>
            <p:cNvPr id="113781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9" name="Rectangle 51"/>
              <p:cNvSpPr/>
              <p:nvPr/>
            </p:nvSpPr>
            <p:spPr>
              <a:xfrm>
                <a:off x="3269168" y="4380887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0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200226" y="4015011"/>
                <a:ext cx="336592" cy="285687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9190" y="4672923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50"/>
            <p:cNvCxnSpPr>
              <a:stCxn id="0" idx="2"/>
            </p:cNvCxnSpPr>
            <p:nvPr/>
          </p:nvCxnSpPr>
          <p:spPr>
            <a:xfrm>
              <a:off x="2091030" y="1952906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>
            <a:spLocks noChangeArrowheads="1"/>
          </p:cNvSpPr>
          <p:nvPr/>
        </p:nvSpPr>
        <p:spPr bwMode="auto">
          <a:xfrm rot="16200000">
            <a:off x="2354263" y="4195763"/>
            <a:ext cx="554037" cy="554037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Oval 45" descr="Wide upward diagonal"/>
          <p:cNvSpPr>
            <a:spLocks noChangeArrowheads="1"/>
          </p:cNvSpPr>
          <p:nvPr/>
        </p:nvSpPr>
        <p:spPr bwMode="auto">
          <a:xfrm rot="5400000" flipH="1">
            <a:off x="2362200" y="6172200"/>
            <a:ext cx="554038" cy="554038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113675" name="Group 48"/>
          <p:cNvGrpSpPr>
            <a:grpSpLocks/>
          </p:cNvGrpSpPr>
          <p:nvPr/>
        </p:nvGrpSpPr>
        <p:grpSpPr bwMode="auto">
          <a:xfrm rot="-2364502" flipH="1" flipV="1">
            <a:off x="2684463" y="1571625"/>
            <a:ext cx="788987" cy="1308100"/>
            <a:chOff x="2090711" y="1508409"/>
            <a:chExt cx="620026" cy="1027230"/>
          </a:xfrm>
        </p:grpSpPr>
        <p:grpSp>
          <p:nvGrpSpPr>
            <p:cNvPr id="113776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14" name="Rectangle 51"/>
              <p:cNvSpPr>
                <a:spLocks noChangeArrowheads="1"/>
              </p:cNvSpPr>
              <p:nvPr/>
            </p:nvSpPr>
            <p:spPr bwMode="auto">
              <a:xfrm>
                <a:off x="3270647" y="4386942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15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9502" y="4025711"/>
                <a:ext cx="336592" cy="285686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9430" y="4684414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50"/>
            <p:cNvCxnSpPr>
              <a:stCxn id="0" idx="2"/>
            </p:cNvCxnSpPr>
            <p:nvPr/>
          </p:nvCxnSpPr>
          <p:spPr>
            <a:xfrm>
              <a:off x="2089446" y="1954833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 rot="2364503" flipV="1">
            <a:off x="1638300" y="1571625"/>
            <a:ext cx="788988" cy="1308100"/>
            <a:chOff x="2090711" y="1508409"/>
            <a:chExt cx="620026" cy="1027230"/>
          </a:xfrm>
        </p:grpSpPr>
        <p:grpSp>
          <p:nvGrpSpPr>
            <p:cNvPr id="113771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20" name="Rectangle 51"/>
              <p:cNvSpPr>
                <a:spLocks noChangeArrowheads="1"/>
              </p:cNvSpPr>
              <p:nvPr/>
            </p:nvSpPr>
            <p:spPr bwMode="auto">
              <a:xfrm>
                <a:off x="3266172" y="4386494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21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6128" y="4022318"/>
                <a:ext cx="336592" cy="286933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4782" y="4682212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50"/>
            <p:cNvCxnSpPr>
              <a:stCxn id="0" idx="2"/>
            </p:cNvCxnSpPr>
            <p:nvPr/>
          </p:nvCxnSpPr>
          <p:spPr>
            <a:xfrm>
              <a:off x="2090239" y="1953870"/>
              <a:ext cx="620025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677" name="Group 48"/>
          <p:cNvGrpSpPr>
            <a:grpSpLocks/>
          </p:cNvGrpSpPr>
          <p:nvPr/>
        </p:nvGrpSpPr>
        <p:grpSpPr bwMode="auto">
          <a:xfrm>
            <a:off x="2286000" y="4800600"/>
            <a:ext cx="788988" cy="1308100"/>
            <a:chOff x="2090711" y="1508409"/>
            <a:chExt cx="620026" cy="1027230"/>
          </a:xfrm>
        </p:grpSpPr>
        <p:grpSp>
          <p:nvGrpSpPr>
            <p:cNvPr id="113766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71018" y="4384355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3" name="Straight Connector 52"/>
              <p:cNvCxnSpPr>
                <a:endCxn id="52" idx="0"/>
              </p:cNvCxnSpPr>
              <p:nvPr/>
            </p:nvCxnSpPr>
            <p:spPr>
              <a:xfrm rot="18564502" flipH="1">
                <a:off x="3203148" y="4022105"/>
                <a:ext cx="336592" cy="285686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2"/>
              </p:cNvCxnSpPr>
              <p:nvPr/>
            </p:nvCxnSpPr>
            <p:spPr>
              <a:xfrm rot="18564502" flipH="1">
                <a:off x="3191933" y="4680319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2090711" y="1953459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159" name="Group 143"/>
          <p:cNvGraphicFramePr>
            <a:graphicFrameLocks noGrp="1"/>
          </p:cNvGraphicFramePr>
          <p:nvPr/>
        </p:nvGraphicFramePr>
        <p:xfrm>
          <a:off x="3181350" y="5153025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86169" name="Line 24"/>
          <p:cNvSpPr>
            <a:spLocks noChangeShapeType="1"/>
          </p:cNvSpPr>
          <p:nvPr/>
        </p:nvSpPr>
        <p:spPr bwMode="auto">
          <a:xfrm flipV="1">
            <a:off x="3011488" y="5105400"/>
            <a:ext cx="0" cy="600075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Text Box 154"/>
          <p:cNvSpPr txBox="1">
            <a:spLocks noChangeArrowheads="1"/>
          </p:cNvSpPr>
          <p:nvPr/>
        </p:nvSpPr>
        <p:spPr bwMode="auto">
          <a:xfrm>
            <a:off x="1951038" y="2432050"/>
            <a:ext cx="1330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1800"/>
              <a:t>All 4 factors</a:t>
            </a:r>
            <a:br>
              <a:rPr lang="en-US" sz="1800"/>
            </a:br>
            <a:r>
              <a:rPr lang="en-US" sz="1800"/>
              <a:t>on cycle </a:t>
            </a:r>
            <a:br>
              <a:rPr lang="en-US" sz="1800"/>
            </a:br>
            <a:r>
              <a:rPr lang="en-US" sz="1800"/>
              <a:t>enforce </a:t>
            </a:r>
            <a:br>
              <a:rPr lang="en-US" sz="1800"/>
            </a:br>
            <a:r>
              <a:rPr lang="en-US" sz="1800"/>
              <a:t>equality</a:t>
            </a:r>
          </a:p>
        </p:txBody>
      </p:sp>
      <p:graphicFrame>
        <p:nvGraphicFramePr>
          <p:cNvPr id="86171" name="Group 155"/>
          <p:cNvGraphicFramePr>
            <a:graphicFrameLocks noGrp="1"/>
          </p:cNvGraphicFramePr>
          <p:nvPr/>
        </p:nvGraphicFramePr>
        <p:xfrm>
          <a:off x="3833813" y="386080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86181" name="Line 24"/>
          <p:cNvSpPr>
            <a:spLocks noChangeShapeType="1"/>
          </p:cNvSpPr>
          <p:nvPr/>
        </p:nvSpPr>
        <p:spPr bwMode="auto">
          <a:xfrm flipH="1">
            <a:off x="3313113" y="3813175"/>
            <a:ext cx="368300" cy="382588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82" name="Group 166"/>
          <p:cNvGraphicFramePr>
            <a:graphicFrameLocks noGrp="1"/>
          </p:cNvGraphicFramePr>
          <p:nvPr/>
        </p:nvGraphicFramePr>
        <p:xfrm>
          <a:off x="1219200" y="137160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86192" name="Line 24"/>
          <p:cNvSpPr>
            <a:spLocks noChangeShapeType="1"/>
          </p:cNvSpPr>
          <p:nvPr/>
        </p:nvSpPr>
        <p:spPr bwMode="auto">
          <a:xfrm flipV="1">
            <a:off x="1600200" y="1828800"/>
            <a:ext cx="368300" cy="382588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193" name="Line 24"/>
          <p:cNvSpPr>
            <a:spLocks noChangeShapeType="1"/>
          </p:cNvSpPr>
          <p:nvPr/>
        </p:nvSpPr>
        <p:spPr bwMode="auto">
          <a:xfrm>
            <a:off x="3200400" y="1905000"/>
            <a:ext cx="368300" cy="382588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194" name="Line 24"/>
          <p:cNvSpPr>
            <a:spLocks noChangeShapeType="1"/>
          </p:cNvSpPr>
          <p:nvPr/>
        </p:nvSpPr>
        <p:spPr bwMode="auto">
          <a:xfrm flipH="1" flipV="1">
            <a:off x="1600200" y="3733800"/>
            <a:ext cx="368300" cy="382588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229" name="Group 213"/>
          <p:cNvGraphicFramePr>
            <a:graphicFrameLocks noGrp="1"/>
          </p:cNvGraphicFramePr>
          <p:nvPr/>
        </p:nvGraphicFramePr>
        <p:xfrm>
          <a:off x="3657600" y="1676400"/>
          <a:ext cx="485775" cy="522605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205" name="Group 189"/>
          <p:cNvGraphicFramePr>
            <a:graphicFrameLocks noGrp="1"/>
          </p:cNvGraphicFramePr>
          <p:nvPr/>
        </p:nvGraphicFramePr>
        <p:xfrm>
          <a:off x="1219200" y="388620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13734" name="Text Box 199"/>
          <p:cNvSpPr txBox="1">
            <a:spLocks noChangeArrowheads="1"/>
          </p:cNvSpPr>
          <p:nvPr/>
        </p:nvSpPr>
        <p:spPr bwMode="auto">
          <a:xfrm>
            <a:off x="398463" y="4816475"/>
            <a:ext cx="20558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This factor says</a:t>
            </a:r>
            <a:br>
              <a:rPr lang="en-US" sz="1800" dirty="0"/>
            </a:br>
            <a:r>
              <a:rPr lang="en-US" sz="1800" dirty="0"/>
              <a:t>upper variable</a:t>
            </a:r>
            <a:br>
              <a:rPr lang="en-US" sz="1800" dirty="0"/>
            </a:br>
            <a:r>
              <a:rPr lang="en-US" sz="1800" dirty="0"/>
              <a:t>is twice as likely</a:t>
            </a:r>
            <a:br>
              <a:rPr lang="en-US" sz="1800" dirty="0"/>
            </a:br>
            <a:r>
              <a:rPr lang="en-US" sz="1800" dirty="0"/>
              <a:t>to be </a:t>
            </a:r>
            <a:r>
              <a:rPr lang="en-US" sz="1800" dirty="0" smtClean="0">
                <a:latin typeface="Rockwell"/>
                <a:cs typeface="Rockwell"/>
              </a:rPr>
              <a:t>T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r>
              <a:rPr lang="en-US" sz="1800" dirty="0">
                <a:latin typeface="Rockwell"/>
                <a:cs typeface="Rockwell"/>
              </a:rPr>
              <a:t>F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(and that’s the true</a:t>
            </a:r>
            <a:br>
              <a:rPr lang="en-US" sz="1800" dirty="0"/>
            </a:br>
            <a:r>
              <a:rPr lang="en-US" sz="1800" dirty="0"/>
              <a:t>marginal!)</a:t>
            </a:r>
          </a:p>
        </p:txBody>
      </p:sp>
      <p:graphicFrame>
        <p:nvGraphicFramePr>
          <p:cNvPr id="86216" name="Group 200"/>
          <p:cNvGraphicFramePr>
            <a:graphicFrameLocks noGrp="1"/>
          </p:cNvGraphicFramePr>
          <p:nvPr/>
        </p:nvGraphicFramePr>
        <p:xfrm>
          <a:off x="371475" y="3895725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pSp>
        <p:nvGrpSpPr>
          <p:cNvPr id="86226" name="Group 210"/>
          <p:cNvGrpSpPr>
            <a:grpSpLocks/>
          </p:cNvGrpSpPr>
          <p:nvPr/>
        </p:nvGrpSpPr>
        <p:grpSpPr bwMode="auto">
          <a:xfrm>
            <a:off x="1147763" y="3935413"/>
            <a:ext cx="674687" cy="565150"/>
            <a:chOff x="3703" y="3294"/>
            <a:chExt cx="1469" cy="890"/>
          </a:xfrm>
        </p:grpSpPr>
        <p:sp>
          <p:nvSpPr>
            <p:cNvPr id="113764" name="Line 211"/>
            <p:cNvSpPr>
              <a:spLocks noChangeShapeType="1"/>
            </p:cNvSpPr>
            <p:nvPr/>
          </p:nvSpPr>
          <p:spPr bwMode="auto">
            <a:xfrm>
              <a:off x="3703" y="3306"/>
              <a:ext cx="1373" cy="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5" name="Line 212"/>
            <p:cNvSpPr>
              <a:spLocks noChangeShapeType="1"/>
            </p:cNvSpPr>
            <p:nvPr/>
          </p:nvSpPr>
          <p:spPr bwMode="auto">
            <a:xfrm flipH="1">
              <a:off x="3799" y="3294"/>
              <a:ext cx="1373" cy="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6230" name="Group 214"/>
          <p:cNvGraphicFramePr>
            <a:graphicFrameLocks noGrp="1"/>
          </p:cNvGraphicFramePr>
          <p:nvPr/>
        </p:nvGraphicFramePr>
        <p:xfrm>
          <a:off x="381000" y="129540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pSp>
        <p:nvGrpSpPr>
          <p:cNvPr id="86240" name="Group 224"/>
          <p:cNvGrpSpPr>
            <a:grpSpLocks/>
          </p:cNvGrpSpPr>
          <p:nvPr/>
        </p:nvGrpSpPr>
        <p:grpSpPr bwMode="auto">
          <a:xfrm>
            <a:off x="1157288" y="1335088"/>
            <a:ext cx="674687" cy="565150"/>
            <a:chOff x="3703" y="3294"/>
            <a:chExt cx="1469" cy="890"/>
          </a:xfrm>
        </p:grpSpPr>
        <p:sp>
          <p:nvSpPr>
            <p:cNvPr id="113762" name="Line 225"/>
            <p:cNvSpPr>
              <a:spLocks noChangeShapeType="1"/>
            </p:cNvSpPr>
            <p:nvPr/>
          </p:nvSpPr>
          <p:spPr bwMode="auto">
            <a:xfrm>
              <a:off x="3703" y="3306"/>
              <a:ext cx="1373" cy="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3" name="Line 226"/>
            <p:cNvSpPr>
              <a:spLocks noChangeShapeType="1"/>
            </p:cNvSpPr>
            <p:nvPr/>
          </p:nvSpPr>
          <p:spPr bwMode="auto">
            <a:xfrm flipH="1">
              <a:off x="3799" y="3294"/>
              <a:ext cx="1373" cy="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57" name="Oval 45"/>
          <p:cNvSpPr>
            <a:spLocks noChangeArrowheads="1"/>
          </p:cNvSpPr>
          <p:nvPr/>
        </p:nvSpPr>
        <p:spPr bwMode="auto">
          <a:xfrm rot="5400000">
            <a:off x="3352800" y="2743200"/>
            <a:ext cx="554038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endParaRPr lang="en-US" sz="1600" dirty="0">
              <a:latin typeface="Rockwell"/>
              <a:ea typeface="Rockwell"/>
              <a:cs typeface="Rockwell"/>
            </a:endParaRPr>
          </a:p>
        </p:txBody>
      </p:sp>
      <p:sp>
        <p:nvSpPr>
          <p:cNvPr id="113758" name="Oval 45"/>
          <p:cNvSpPr>
            <a:spLocks noChangeArrowheads="1"/>
          </p:cNvSpPr>
          <p:nvPr/>
        </p:nvSpPr>
        <p:spPr bwMode="auto">
          <a:xfrm rot="5400000">
            <a:off x="2271713" y="1295400"/>
            <a:ext cx="554038" cy="554037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endParaRPr lang="en-US" sz="1600" dirty="0">
              <a:latin typeface="Rockwell"/>
              <a:ea typeface="Rockwell"/>
              <a:cs typeface="Rockwell"/>
            </a:endParaRPr>
          </a:p>
        </p:txBody>
      </p:sp>
      <p:sp>
        <p:nvSpPr>
          <p:cNvPr id="113759" name="Oval 45"/>
          <p:cNvSpPr>
            <a:spLocks noChangeArrowheads="1"/>
          </p:cNvSpPr>
          <p:nvPr/>
        </p:nvSpPr>
        <p:spPr bwMode="auto">
          <a:xfrm rot="5400000">
            <a:off x="1209675" y="2743200"/>
            <a:ext cx="554038" cy="554038"/>
          </a:xfrm>
          <a:prstGeom prst="ellipse">
            <a:avLst/>
          </a:prstGeom>
          <a:solidFill>
            <a:srgbClr val="E7DEC9"/>
          </a:solidFill>
          <a:ln w="28575" algn="ctr">
            <a:noFill/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endParaRPr lang="en-US" sz="1600" dirty="0">
              <a:latin typeface="Rockwell"/>
              <a:ea typeface="Rockwell"/>
              <a:cs typeface="Rockwell"/>
            </a:endParaRPr>
          </a:p>
        </p:txBody>
      </p:sp>
      <p:sp>
        <p:nvSpPr>
          <p:cNvPr id="24" name="TextBox 101"/>
          <p:cNvSpPr txBox="1"/>
          <p:nvPr/>
        </p:nvSpPr>
        <p:spPr>
          <a:xfrm>
            <a:off x="4864100" y="1250950"/>
            <a:ext cx="4279900" cy="2130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anchor="ctr"/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Messages loop around and around …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2, 4, 8, 16, 32, ... More and more convinced that these variables are </a:t>
            </a:r>
            <a:r>
              <a:rPr lang="en-US" sz="1800" dirty="0">
                <a:solidFill>
                  <a:schemeClr val="tx2"/>
                </a:solidFill>
                <a:latin typeface="Rockwell"/>
                <a:cs typeface="Rockwell"/>
              </a:rPr>
              <a:t>T</a:t>
            </a:r>
            <a:r>
              <a:rPr lang="en-US" sz="1800" dirty="0">
                <a:solidFill>
                  <a:schemeClr val="tx2"/>
                </a:solidFill>
              </a:rPr>
              <a:t>! 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So beliefs converge to marginal distribution (1, 0) rather than (2/3, 1/3).</a:t>
            </a:r>
          </a:p>
        </p:txBody>
      </p:sp>
      <p:sp>
        <p:nvSpPr>
          <p:cNvPr id="118919" name="Oval 227"/>
          <p:cNvSpPr>
            <a:spLocks noChangeArrowheads="1"/>
          </p:cNvSpPr>
          <p:nvPr/>
        </p:nvSpPr>
        <p:spPr bwMode="auto">
          <a:xfrm rot="1123931">
            <a:off x="2652713" y="4843463"/>
            <a:ext cx="1320800" cy="13652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 bldLvl="2" animBg="1"/>
      <p:bldP spid="3" grpId="0" uiExpand="1" build="p" bldLvl="2" animBg="1"/>
      <p:bldP spid="118793" grpId="0" animBg="1"/>
      <p:bldP spid="86169" grpId="0" animBg="1"/>
      <p:bldP spid="86181" grpId="0" animBg="1"/>
      <p:bldP spid="86192" grpId="0" animBg="1"/>
      <p:bldP spid="86193" grpId="0" animBg="1"/>
      <p:bldP spid="86194" grpId="0" animBg="1"/>
      <p:bldP spid="24" grpId="0" animBg="1"/>
      <p:bldP spid="1189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2498782" y="3286270"/>
            <a:ext cx="1295400" cy="869888"/>
          </a:xfrm>
          <a:prstGeom prst="cloudCallout">
            <a:avLst>
              <a:gd name="adj1" fmla="val -33088"/>
              <a:gd name="adj2" fmla="val 77083"/>
            </a:avLst>
          </a:prstGeom>
          <a:solidFill>
            <a:srgbClr val="FED4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>
              <a:latin typeface="Comic Sans MS" pitchFamily="66" charset="0"/>
            </a:endParaRPr>
          </a:p>
        </p:txBody>
      </p:sp>
      <p:grpSp>
        <p:nvGrpSpPr>
          <p:cNvPr id="115713" name="Group 2"/>
          <p:cNvGrpSpPr>
            <a:grpSpLocks/>
          </p:cNvGrpSpPr>
          <p:nvPr/>
        </p:nvGrpSpPr>
        <p:grpSpPr bwMode="auto">
          <a:xfrm rot="-6616463">
            <a:off x="2999581" y="4542632"/>
            <a:ext cx="1597025" cy="1198562"/>
            <a:chOff x="744" y="1955"/>
            <a:chExt cx="1006" cy="755"/>
          </a:xfrm>
        </p:grpSpPr>
        <p:grpSp>
          <p:nvGrpSpPr>
            <p:cNvPr id="115813" name="Group 48"/>
            <p:cNvGrpSpPr>
              <a:grpSpLocks/>
            </p:cNvGrpSpPr>
            <p:nvPr/>
          </p:nvGrpSpPr>
          <p:grpSpPr bwMode="auto">
            <a:xfrm rot="3035498">
              <a:off x="1089" y="1792"/>
              <a:ext cx="497" cy="824"/>
              <a:chOff x="2090711" y="1508409"/>
              <a:chExt cx="620026" cy="1027230"/>
            </a:xfrm>
          </p:grpSpPr>
          <p:grpSp>
            <p:nvGrpSpPr>
              <p:cNvPr id="115815" name="Group 49"/>
              <p:cNvGrpSpPr>
                <a:grpSpLocks/>
              </p:cNvGrpSpPr>
              <p:nvPr/>
            </p:nvGrpSpPr>
            <p:grpSpPr bwMode="auto">
              <a:xfrm>
                <a:off x="2235830" y="1508409"/>
                <a:ext cx="313087" cy="1027230"/>
                <a:chOff x="3226511" y="3995404"/>
                <a:chExt cx="313087" cy="1027230"/>
              </a:xfrm>
            </p:grpSpPr>
            <p:sp>
              <p:nvSpPr>
                <p:cNvPr id="4" name="Rectangle 51"/>
                <p:cNvSpPr>
                  <a:spLocks noChangeArrowheads="1"/>
                </p:cNvSpPr>
                <p:nvPr/>
              </p:nvSpPr>
              <p:spPr bwMode="auto">
                <a:xfrm>
                  <a:off x="3270896" y="4378686"/>
                  <a:ext cx="207091" cy="209435"/>
                </a:xfrm>
                <a:prstGeom prst="rect">
                  <a:avLst/>
                </a:prstGeom>
                <a:solidFill>
                  <a:schemeClr val="bg2"/>
                </a:solidFill>
                <a:ln w="28575" algn="ctr">
                  <a:solidFill>
                    <a:srgbClr val="964305"/>
                  </a:solidFill>
                  <a:miter lim="800000"/>
                  <a:headEnd/>
                  <a:tailEnd/>
                </a:ln>
              </p:spPr>
              <p:txBody>
                <a:bodyPr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  <p:cxnSp>
              <p:nvCxnSpPr>
                <p:cNvPr id="5" name="Straight Connector 52"/>
                <p:cNvCxnSpPr>
                  <a:stCxn id="0" idx="2"/>
                  <a:endCxn id="52" idx="0"/>
                </p:cNvCxnSpPr>
                <p:nvPr/>
              </p:nvCxnSpPr>
              <p:spPr>
                <a:xfrm rot="18564502" flipH="1">
                  <a:off x="3202880" y="4013928"/>
                  <a:ext cx="336592" cy="285687"/>
                </a:xfrm>
                <a:prstGeom prst="line">
                  <a:avLst/>
                </a:prstGeom>
                <a:ln w="28575" cmpd="sng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3"/>
                <p:cNvCxnSpPr>
                  <a:stCxn id="0" idx="2"/>
                </p:cNvCxnSpPr>
                <p:nvPr/>
              </p:nvCxnSpPr>
              <p:spPr>
                <a:xfrm rot="18564502" flipH="1">
                  <a:off x="3190768" y="4673037"/>
                  <a:ext cx="371498" cy="314380"/>
                </a:xfrm>
                <a:prstGeom prst="line">
                  <a:avLst/>
                </a:prstGeom>
                <a:ln w="28575" cmpd="sng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50"/>
              <p:cNvCxnSpPr>
                <a:stCxn id="0" idx="2"/>
              </p:cNvCxnSpPr>
              <p:nvPr/>
            </p:nvCxnSpPr>
            <p:spPr>
              <a:xfrm>
                <a:off x="2094529" y="1946718"/>
                <a:ext cx="620026" cy="0"/>
              </a:xfrm>
              <a:prstGeom prst="line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45" descr="Wide upward diagonal"/>
            <p:cNvSpPr>
              <a:spLocks noChangeArrowheads="1"/>
            </p:cNvSpPr>
            <p:nvPr/>
          </p:nvSpPr>
          <p:spPr bwMode="auto">
            <a:xfrm>
              <a:off x="747" y="2361"/>
              <a:ext cx="349" cy="349"/>
            </a:xfrm>
            <a:prstGeom prst="ellipse">
              <a:avLst/>
            </a:prstGeom>
            <a:pattFill prst="wdUpDiag">
              <a:fgClr>
                <a:srgbClr val="B5AB97"/>
              </a:fgClr>
              <a:bgClr>
                <a:srgbClr val="E7DEC9"/>
              </a:bgClr>
            </a:pattFill>
            <a:ln w="28575" algn="ctr">
              <a:noFill/>
              <a:round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15714" name="Group 48"/>
          <p:cNvGrpSpPr>
            <a:grpSpLocks/>
          </p:cNvGrpSpPr>
          <p:nvPr/>
        </p:nvGrpSpPr>
        <p:grpSpPr bwMode="auto">
          <a:xfrm rot="3035498">
            <a:off x="1386681" y="4606132"/>
            <a:ext cx="788987" cy="1308100"/>
            <a:chOff x="2090711" y="1508409"/>
            <a:chExt cx="620026" cy="1027230"/>
          </a:xfrm>
        </p:grpSpPr>
        <p:grpSp>
          <p:nvGrpSpPr>
            <p:cNvPr id="115808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12" name="Rectangle 51"/>
              <p:cNvSpPr>
                <a:spLocks noChangeArrowheads="1"/>
              </p:cNvSpPr>
              <p:nvPr/>
            </p:nvSpPr>
            <p:spPr bwMode="auto">
              <a:xfrm>
                <a:off x="3266171" y="4386494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13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6129" y="4022317"/>
                <a:ext cx="336592" cy="286934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4782" y="4682211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50"/>
            <p:cNvCxnSpPr>
              <a:stCxn id="0" idx="2"/>
            </p:cNvCxnSpPr>
            <p:nvPr/>
          </p:nvCxnSpPr>
          <p:spPr>
            <a:xfrm>
              <a:off x="2090238" y="1953869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715" name="Group 48"/>
          <p:cNvGrpSpPr>
            <a:grpSpLocks/>
          </p:cNvGrpSpPr>
          <p:nvPr/>
        </p:nvGrpSpPr>
        <p:grpSpPr bwMode="auto">
          <a:xfrm rot="1555332">
            <a:off x="1847850" y="4964113"/>
            <a:ext cx="788988" cy="1308100"/>
            <a:chOff x="2090711" y="1508409"/>
            <a:chExt cx="620026" cy="1027230"/>
          </a:xfrm>
        </p:grpSpPr>
        <p:grpSp>
          <p:nvGrpSpPr>
            <p:cNvPr id="115803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16" name="Rectangle 51"/>
              <p:cNvSpPr/>
              <p:nvPr/>
            </p:nvSpPr>
            <p:spPr>
              <a:xfrm>
                <a:off x="3263566" y="4381448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7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6626" y="4016575"/>
                <a:ext cx="336592" cy="285685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5577" y="4674770"/>
                <a:ext cx="371498" cy="313131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50"/>
            <p:cNvCxnSpPr>
              <a:stCxn id="0" idx="2"/>
            </p:cNvCxnSpPr>
            <p:nvPr/>
          </p:nvCxnSpPr>
          <p:spPr>
            <a:xfrm>
              <a:off x="2090371" y="1952884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716" name="Group 48"/>
          <p:cNvGrpSpPr>
            <a:grpSpLocks/>
          </p:cNvGrpSpPr>
          <p:nvPr/>
        </p:nvGrpSpPr>
        <p:grpSpPr bwMode="auto">
          <a:xfrm rot="-862047">
            <a:off x="2563813" y="4992688"/>
            <a:ext cx="788987" cy="1308100"/>
            <a:chOff x="2090711" y="1508409"/>
            <a:chExt cx="620026" cy="1027230"/>
          </a:xfrm>
        </p:grpSpPr>
        <p:grpSp>
          <p:nvGrpSpPr>
            <p:cNvPr id="115798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68937" y="4380154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3" name="Straight Connector 52"/>
              <p:cNvCxnSpPr>
                <a:endCxn id="52" idx="0"/>
              </p:cNvCxnSpPr>
              <p:nvPr/>
            </p:nvCxnSpPr>
            <p:spPr>
              <a:xfrm rot="18564502" flipH="1">
                <a:off x="3200621" y="4016821"/>
                <a:ext cx="336592" cy="285687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2"/>
              </p:cNvCxnSpPr>
              <p:nvPr/>
            </p:nvCxnSpPr>
            <p:spPr>
              <a:xfrm rot="18564502" flipH="1">
                <a:off x="3188661" y="4674972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2089918" y="1949756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 descr="Wide upward diagonal"/>
          <p:cNvSpPr>
            <a:spLocks noChangeArrowheads="1"/>
          </p:cNvSpPr>
          <p:nvPr/>
        </p:nvSpPr>
        <p:spPr bwMode="auto">
          <a:xfrm>
            <a:off x="854075" y="5510213"/>
            <a:ext cx="554038" cy="554037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0" name="Oval 45" descr="Wide upward diagonal"/>
          <p:cNvSpPr>
            <a:spLocks noChangeArrowheads="1"/>
          </p:cNvSpPr>
          <p:nvPr/>
        </p:nvSpPr>
        <p:spPr bwMode="auto">
          <a:xfrm rot="-1480166">
            <a:off x="1597025" y="6097588"/>
            <a:ext cx="554038" cy="554037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1" name="Oval 45" descr="Wide upward diagonal"/>
          <p:cNvSpPr>
            <a:spLocks noChangeArrowheads="1"/>
          </p:cNvSpPr>
          <p:nvPr/>
        </p:nvSpPr>
        <p:spPr bwMode="auto">
          <a:xfrm rot="-3897545">
            <a:off x="2894013" y="6196013"/>
            <a:ext cx="554037" cy="554037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5720" name="TextBox 73"/>
          <p:cNvSpPr txBox="1">
            <a:spLocks noChangeArrowheads="1"/>
          </p:cNvSpPr>
          <p:nvPr/>
        </p:nvSpPr>
        <p:spPr bwMode="auto">
          <a:xfrm>
            <a:off x="3714750" y="52863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Kathy	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115721" name="TextBox 73"/>
          <p:cNvSpPr txBox="1">
            <a:spLocks noChangeArrowheads="1"/>
          </p:cNvSpPr>
          <p:nvPr/>
        </p:nvSpPr>
        <p:spPr bwMode="auto">
          <a:xfrm>
            <a:off x="1276350" y="61245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Bob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115722" name="TextBox 73"/>
          <p:cNvSpPr txBox="1">
            <a:spLocks noChangeArrowheads="1"/>
          </p:cNvSpPr>
          <p:nvPr/>
        </p:nvSpPr>
        <p:spPr bwMode="auto">
          <a:xfrm>
            <a:off x="2609850" y="62007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Charlie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115723" name="TextBox 73"/>
          <p:cNvSpPr txBox="1">
            <a:spLocks noChangeArrowheads="1"/>
          </p:cNvSpPr>
          <p:nvPr/>
        </p:nvSpPr>
        <p:spPr bwMode="auto">
          <a:xfrm>
            <a:off x="571500" y="55149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Alice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90147" name="Content Placeholder 3"/>
          <p:cNvSpPr>
            <a:spLocks noGrp="1"/>
          </p:cNvSpPr>
          <p:nvPr>
            <p:ph idx="4294967295"/>
          </p:nvPr>
        </p:nvSpPr>
        <p:spPr>
          <a:xfrm>
            <a:off x="457200" y="1209675"/>
            <a:ext cx="8229600" cy="50450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400" smtClean="0"/>
              <a:t>Your prior doesn’t think Obama owns it.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smtClean="0"/>
              <a:t>But everyone’s saying he does.  Under a </a:t>
            </a:r>
            <a:br>
              <a:rPr lang="en-US" sz="2400" smtClean="0"/>
            </a:br>
            <a:r>
              <a:rPr lang="en-US" sz="2400" smtClean="0"/>
              <a:t>Naïve Bayes model, you therefore believe it.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343150" y="4421188"/>
            <a:ext cx="554038" cy="554037"/>
          </a:xfrm>
          <a:prstGeom prst="ellipse">
            <a:avLst/>
          </a:prstGeom>
          <a:solidFill>
            <a:schemeClr val="bg2"/>
          </a:solidFill>
          <a:ln w="28575" algn="ctr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5726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can go wrong with loopy BP?</a:t>
            </a:r>
          </a:p>
        </p:txBody>
      </p:sp>
      <p:sp>
        <p:nvSpPr>
          <p:cNvPr id="2" name="Slide Number Placeholder 1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055369F-E7E4-49F3-A15F-1A403F3C952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5728" name="Text Box 39"/>
          <p:cNvSpPr txBox="1">
            <a:spLocks noChangeArrowheads="1"/>
          </p:cNvSpPr>
          <p:nvPr/>
        </p:nvSpPr>
        <p:spPr bwMode="auto">
          <a:xfrm rot="-2404373">
            <a:off x="3468688" y="5689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/>
              <a:t>…</a:t>
            </a:r>
          </a:p>
        </p:txBody>
      </p:sp>
      <p:cxnSp>
        <p:nvCxnSpPr>
          <p:cNvPr id="115729" name="Straight Connector 6"/>
          <p:cNvCxnSpPr>
            <a:cxnSpLocks noChangeShapeType="1"/>
          </p:cNvCxnSpPr>
          <p:nvPr/>
        </p:nvCxnSpPr>
        <p:spPr bwMode="auto">
          <a:xfrm rot="6458197">
            <a:off x="-1272382" y="2947194"/>
            <a:ext cx="788988" cy="0"/>
          </a:xfrm>
          <a:prstGeom prst="line">
            <a:avLst/>
          </a:prstGeom>
          <a:noFill/>
          <a:ln w="25400" algn="ctr">
            <a:noFill/>
            <a:round/>
            <a:headEnd/>
            <a:tailEnd/>
          </a:ln>
        </p:spPr>
      </p:cxnSp>
      <p:grpSp>
        <p:nvGrpSpPr>
          <p:cNvPr id="115730" name="Group 41"/>
          <p:cNvGrpSpPr>
            <a:grpSpLocks/>
          </p:cNvGrpSpPr>
          <p:nvPr/>
        </p:nvGrpSpPr>
        <p:grpSpPr bwMode="auto">
          <a:xfrm rot="940090">
            <a:off x="1539875" y="4429125"/>
            <a:ext cx="809625" cy="268288"/>
            <a:chOff x="1060" y="1812"/>
            <a:chExt cx="510" cy="16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5097916">
              <a:off x="1059" y="1811"/>
              <a:ext cx="169" cy="168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rgbClr val="964305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115797" name="Straight Connector 8"/>
            <p:cNvCxnSpPr>
              <a:cxnSpLocks noChangeShapeType="1"/>
            </p:cNvCxnSpPr>
            <p:nvPr/>
          </p:nvCxnSpPr>
          <p:spPr bwMode="auto">
            <a:xfrm rot="-302084" flipH="1" flipV="1">
              <a:off x="1228" y="1875"/>
              <a:ext cx="342" cy="0"/>
            </a:xfrm>
            <a:prstGeom prst="line">
              <a:avLst/>
            </a:prstGeom>
            <a:noFill/>
            <a:ln w="28575" algn="ctr">
              <a:solidFill>
                <a:srgbClr val="964305"/>
              </a:solidFill>
              <a:round/>
              <a:headEnd/>
              <a:tailEnd/>
            </a:ln>
          </p:spPr>
        </p:cxnSp>
      </p:grpSp>
      <p:sp>
        <p:nvSpPr>
          <p:cNvPr id="115731" name="TextBox 73"/>
          <p:cNvSpPr txBox="1">
            <a:spLocks noChangeArrowheads="1"/>
          </p:cNvSpPr>
          <p:nvPr/>
        </p:nvSpPr>
        <p:spPr bwMode="auto">
          <a:xfrm>
            <a:off x="2036763" y="4389438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Obama</a:t>
            </a:r>
            <a:br>
              <a:rPr lang="en-US" sz="1400"/>
            </a:br>
            <a:r>
              <a:rPr lang="en-US" sz="1400"/>
              <a:t> owns it</a:t>
            </a:r>
          </a:p>
        </p:txBody>
      </p:sp>
      <p:graphicFrame>
        <p:nvGraphicFramePr>
          <p:cNvPr id="90157" name="Group 45"/>
          <p:cNvGraphicFramePr>
            <a:graphicFrameLocks noGrp="1"/>
          </p:cNvGraphicFramePr>
          <p:nvPr/>
        </p:nvGraphicFramePr>
        <p:xfrm>
          <a:off x="1581150" y="3590925"/>
          <a:ext cx="579438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312738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99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90167" name="Line 24"/>
          <p:cNvSpPr>
            <a:spLocks noChangeShapeType="1"/>
          </p:cNvSpPr>
          <p:nvPr/>
        </p:nvSpPr>
        <p:spPr bwMode="auto">
          <a:xfrm>
            <a:off x="1944688" y="4352925"/>
            <a:ext cx="381000" cy="762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68" name="Line 24"/>
          <p:cNvSpPr>
            <a:spLocks noChangeShapeType="1"/>
          </p:cNvSpPr>
          <p:nvPr/>
        </p:nvSpPr>
        <p:spPr bwMode="auto">
          <a:xfrm flipV="1">
            <a:off x="1924050" y="4772025"/>
            <a:ext cx="190500" cy="17145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69" name="Line 24"/>
          <p:cNvSpPr>
            <a:spLocks noChangeShapeType="1"/>
          </p:cNvSpPr>
          <p:nvPr/>
        </p:nvSpPr>
        <p:spPr bwMode="auto">
          <a:xfrm flipV="1">
            <a:off x="2266950" y="5010150"/>
            <a:ext cx="171450" cy="219075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70" name="Line 24"/>
          <p:cNvSpPr>
            <a:spLocks noChangeShapeType="1"/>
          </p:cNvSpPr>
          <p:nvPr/>
        </p:nvSpPr>
        <p:spPr bwMode="auto">
          <a:xfrm flipH="1" flipV="1">
            <a:off x="2695575" y="5114925"/>
            <a:ext cx="28575" cy="2667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71" name="Line 24"/>
          <p:cNvSpPr>
            <a:spLocks noChangeShapeType="1"/>
          </p:cNvSpPr>
          <p:nvPr/>
        </p:nvSpPr>
        <p:spPr bwMode="auto">
          <a:xfrm flipH="1" flipV="1">
            <a:off x="3028950" y="4924425"/>
            <a:ext cx="228600" cy="1524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72" name="Group 60"/>
          <p:cNvGraphicFramePr>
            <a:graphicFrameLocks noGrp="1"/>
          </p:cNvGraphicFramePr>
          <p:nvPr/>
        </p:nvGraphicFramePr>
        <p:xfrm>
          <a:off x="3124200" y="432435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182" name="Group 70"/>
          <p:cNvGraphicFramePr>
            <a:graphicFrameLocks noGrp="1"/>
          </p:cNvGraphicFramePr>
          <p:nvPr/>
        </p:nvGraphicFramePr>
        <p:xfrm>
          <a:off x="2895600" y="508635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192" name="Group 80"/>
          <p:cNvGraphicFramePr>
            <a:graphicFrameLocks noGrp="1"/>
          </p:cNvGraphicFramePr>
          <p:nvPr/>
        </p:nvGraphicFramePr>
        <p:xfrm>
          <a:off x="2286000" y="516255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202" name="Group 90"/>
          <p:cNvGraphicFramePr>
            <a:graphicFrameLocks noGrp="1"/>
          </p:cNvGraphicFramePr>
          <p:nvPr/>
        </p:nvGraphicFramePr>
        <p:xfrm>
          <a:off x="1714500" y="5029200"/>
          <a:ext cx="485775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219075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213" name="Group 101"/>
          <p:cNvGraphicFramePr>
            <a:graphicFrameLocks noGrp="1"/>
          </p:cNvGraphicFramePr>
          <p:nvPr/>
        </p:nvGraphicFramePr>
        <p:xfrm>
          <a:off x="2697163" y="3417888"/>
          <a:ext cx="877887" cy="563880"/>
        </p:xfrm>
        <a:graphic>
          <a:graphicData uri="http://schemas.openxmlformats.org/drawingml/2006/table">
            <a:tbl>
              <a:tblPr/>
              <a:tblGrid>
                <a:gridCol w="314325"/>
                <a:gridCol w="5635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2048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99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970463" y="5597525"/>
            <a:ext cx="4087812" cy="746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anchor="ctr"/>
          <a:lstStyle/>
          <a:p>
            <a:pPr marL="285750" indent="-285750">
              <a:buFont typeface="Arial" charset="0"/>
              <a:buNone/>
              <a:defRPr/>
            </a:pPr>
            <a:r>
              <a:rPr lang="en-US" sz="1800">
                <a:solidFill>
                  <a:schemeClr val="tx2"/>
                </a:solidFill>
              </a:rPr>
              <a:t>A lie told often enough becomes truth.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-- Lenin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797675" y="1284288"/>
            <a:ext cx="2346325" cy="213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sz="1800">
                <a:solidFill>
                  <a:schemeClr val="tx2"/>
                </a:solidFill>
              </a:rPr>
              <a:t>A rumor is circulating that Obama secretly owns an insurance company. (Obamacare is actually designed to maximize his profit.)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7" grpId="0" build="p"/>
      <p:bldP spid="90167" grpId="0" animBg="1"/>
      <p:bldP spid="90168" grpId="0" animBg="1"/>
      <p:bldP spid="90169" grpId="0" animBg="1"/>
      <p:bldP spid="90170" grpId="0" animBg="1"/>
      <p:bldP spid="90171" grpId="0" animBg="1"/>
      <p:bldP spid="10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utoShape 2"/>
          <p:cNvSpPr>
            <a:spLocks noChangeArrowheads="1"/>
          </p:cNvSpPr>
          <p:nvPr/>
        </p:nvSpPr>
        <p:spPr bwMode="auto">
          <a:xfrm>
            <a:off x="2498782" y="3286270"/>
            <a:ext cx="1295400" cy="869888"/>
          </a:xfrm>
          <a:prstGeom prst="cloudCallout">
            <a:avLst>
              <a:gd name="adj1" fmla="val -33088"/>
              <a:gd name="adj2" fmla="val 77083"/>
            </a:avLst>
          </a:prstGeom>
          <a:solidFill>
            <a:srgbClr val="FED4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>
              <a:latin typeface="Comic Sans MS" pitchFamily="66" charset="0"/>
            </a:endParaRPr>
          </a:p>
        </p:txBody>
      </p:sp>
      <p:sp>
        <p:nvSpPr>
          <p:cNvPr id="88219" name="Line 24"/>
          <p:cNvSpPr>
            <a:spLocks noChangeShapeType="1"/>
          </p:cNvSpPr>
          <p:nvPr/>
        </p:nvSpPr>
        <p:spPr bwMode="auto">
          <a:xfrm flipH="1" flipV="1">
            <a:off x="2847975" y="5905500"/>
            <a:ext cx="28575" cy="2667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17" name="Line 24"/>
          <p:cNvSpPr>
            <a:spLocks noChangeShapeType="1"/>
          </p:cNvSpPr>
          <p:nvPr/>
        </p:nvSpPr>
        <p:spPr bwMode="auto">
          <a:xfrm flipH="1" flipV="1">
            <a:off x="3783013" y="5095875"/>
            <a:ext cx="228600" cy="1524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763" name="Group 2"/>
          <p:cNvGrpSpPr>
            <a:grpSpLocks/>
          </p:cNvGrpSpPr>
          <p:nvPr/>
        </p:nvGrpSpPr>
        <p:grpSpPr bwMode="auto">
          <a:xfrm rot="-6616463">
            <a:off x="2999581" y="4542632"/>
            <a:ext cx="1597025" cy="1198562"/>
            <a:chOff x="744" y="1955"/>
            <a:chExt cx="1006" cy="755"/>
          </a:xfrm>
        </p:grpSpPr>
        <p:grpSp>
          <p:nvGrpSpPr>
            <p:cNvPr id="117853" name="Group 48"/>
            <p:cNvGrpSpPr>
              <a:grpSpLocks/>
            </p:cNvGrpSpPr>
            <p:nvPr/>
          </p:nvGrpSpPr>
          <p:grpSpPr bwMode="auto">
            <a:xfrm rot="3035498">
              <a:off x="1089" y="1792"/>
              <a:ext cx="497" cy="824"/>
              <a:chOff x="2090711" y="1508409"/>
              <a:chExt cx="620026" cy="1027230"/>
            </a:xfrm>
          </p:grpSpPr>
          <p:grpSp>
            <p:nvGrpSpPr>
              <p:cNvPr id="117855" name="Group 49"/>
              <p:cNvGrpSpPr>
                <a:grpSpLocks/>
              </p:cNvGrpSpPr>
              <p:nvPr/>
            </p:nvGrpSpPr>
            <p:grpSpPr bwMode="auto">
              <a:xfrm>
                <a:off x="2235830" y="1508409"/>
                <a:ext cx="313087" cy="1027230"/>
                <a:chOff x="3226511" y="3995404"/>
                <a:chExt cx="313087" cy="1027230"/>
              </a:xfrm>
            </p:grpSpPr>
            <p:sp>
              <p:nvSpPr>
                <p:cNvPr id="4" name="Rectangle 51"/>
                <p:cNvSpPr>
                  <a:spLocks noChangeArrowheads="1"/>
                </p:cNvSpPr>
                <p:nvPr/>
              </p:nvSpPr>
              <p:spPr bwMode="auto">
                <a:xfrm>
                  <a:off x="3270896" y="4378686"/>
                  <a:ext cx="207091" cy="209435"/>
                </a:xfrm>
                <a:prstGeom prst="rect">
                  <a:avLst/>
                </a:prstGeom>
                <a:solidFill>
                  <a:schemeClr val="bg2"/>
                </a:solidFill>
                <a:ln w="28575" algn="ctr">
                  <a:solidFill>
                    <a:srgbClr val="964305"/>
                  </a:solidFill>
                  <a:miter lim="800000"/>
                  <a:headEnd/>
                  <a:tailEnd/>
                </a:ln>
              </p:spPr>
              <p:txBody>
                <a:bodyPr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  <p:cxnSp>
              <p:nvCxnSpPr>
                <p:cNvPr id="5" name="Straight Connector 52"/>
                <p:cNvCxnSpPr>
                  <a:stCxn id="0" idx="2"/>
                  <a:endCxn id="52" idx="0"/>
                </p:cNvCxnSpPr>
                <p:nvPr/>
              </p:nvCxnSpPr>
              <p:spPr>
                <a:xfrm rot="18564502" flipH="1">
                  <a:off x="3202880" y="4013928"/>
                  <a:ext cx="336592" cy="285687"/>
                </a:xfrm>
                <a:prstGeom prst="line">
                  <a:avLst/>
                </a:prstGeom>
                <a:ln w="28575" cmpd="sng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3"/>
                <p:cNvCxnSpPr>
                  <a:stCxn id="0" idx="2"/>
                </p:cNvCxnSpPr>
                <p:nvPr/>
              </p:nvCxnSpPr>
              <p:spPr>
                <a:xfrm rot="18564502" flipH="1">
                  <a:off x="3190768" y="4673037"/>
                  <a:ext cx="371498" cy="314380"/>
                </a:xfrm>
                <a:prstGeom prst="line">
                  <a:avLst/>
                </a:prstGeom>
                <a:ln w="28575" cmpd="sng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50"/>
              <p:cNvCxnSpPr>
                <a:stCxn id="0" idx="2"/>
              </p:cNvCxnSpPr>
              <p:nvPr/>
            </p:nvCxnSpPr>
            <p:spPr>
              <a:xfrm>
                <a:off x="2094529" y="1946718"/>
                <a:ext cx="620026" cy="0"/>
              </a:xfrm>
              <a:prstGeom prst="line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45" descr="Wide upward diagonal"/>
            <p:cNvSpPr>
              <a:spLocks noChangeArrowheads="1"/>
            </p:cNvSpPr>
            <p:nvPr/>
          </p:nvSpPr>
          <p:spPr bwMode="auto">
            <a:xfrm>
              <a:off x="747" y="2361"/>
              <a:ext cx="349" cy="349"/>
            </a:xfrm>
            <a:prstGeom prst="ellipse">
              <a:avLst/>
            </a:prstGeom>
            <a:pattFill prst="wdUpDiag">
              <a:fgClr>
                <a:srgbClr val="B5AB97"/>
              </a:fgClr>
              <a:bgClr>
                <a:srgbClr val="E7DEC9"/>
              </a:bgClr>
            </a:pattFill>
            <a:ln w="28575" algn="ctr">
              <a:noFill/>
              <a:round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17764" name="Group 48"/>
          <p:cNvGrpSpPr>
            <a:grpSpLocks/>
          </p:cNvGrpSpPr>
          <p:nvPr/>
        </p:nvGrpSpPr>
        <p:grpSpPr bwMode="auto">
          <a:xfrm rot="3035498">
            <a:off x="1386681" y="4606132"/>
            <a:ext cx="788987" cy="1308100"/>
            <a:chOff x="2090711" y="1508409"/>
            <a:chExt cx="620026" cy="1027230"/>
          </a:xfrm>
        </p:grpSpPr>
        <p:grpSp>
          <p:nvGrpSpPr>
            <p:cNvPr id="117848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11" name="Rectangle 51"/>
              <p:cNvSpPr>
                <a:spLocks noChangeArrowheads="1"/>
              </p:cNvSpPr>
              <p:nvPr/>
            </p:nvSpPr>
            <p:spPr bwMode="auto">
              <a:xfrm>
                <a:off x="3266171" y="4386494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12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6129" y="4022317"/>
                <a:ext cx="336592" cy="286934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4782" y="4682211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50"/>
            <p:cNvCxnSpPr>
              <a:stCxn id="0" idx="2"/>
            </p:cNvCxnSpPr>
            <p:nvPr/>
          </p:nvCxnSpPr>
          <p:spPr>
            <a:xfrm>
              <a:off x="2090238" y="1953869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765" name="Group 48"/>
          <p:cNvGrpSpPr>
            <a:grpSpLocks/>
          </p:cNvGrpSpPr>
          <p:nvPr/>
        </p:nvGrpSpPr>
        <p:grpSpPr bwMode="auto">
          <a:xfrm rot="1555332">
            <a:off x="1847850" y="4964113"/>
            <a:ext cx="788988" cy="1308100"/>
            <a:chOff x="2090711" y="1508409"/>
            <a:chExt cx="620026" cy="1027230"/>
          </a:xfrm>
        </p:grpSpPr>
        <p:grpSp>
          <p:nvGrpSpPr>
            <p:cNvPr id="117843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15" name="Rectangle 51"/>
              <p:cNvSpPr/>
              <p:nvPr/>
            </p:nvSpPr>
            <p:spPr>
              <a:xfrm>
                <a:off x="3263566" y="4381448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6" name="Straight Connector 52"/>
              <p:cNvCxnSpPr>
                <a:stCxn id="0" idx="2"/>
                <a:endCxn id="52" idx="0"/>
              </p:cNvCxnSpPr>
              <p:nvPr/>
            </p:nvCxnSpPr>
            <p:spPr>
              <a:xfrm rot="18564502" flipH="1">
                <a:off x="3196626" y="4016575"/>
                <a:ext cx="336592" cy="285685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53"/>
              <p:cNvCxnSpPr>
                <a:stCxn id="0" idx="2"/>
              </p:cNvCxnSpPr>
              <p:nvPr/>
            </p:nvCxnSpPr>
            <p:spPr>
              <a:xfrm rot="18564502" flipH="1">
                <a:off x="3185577" y="4674770"/>
                <a:ext cx="371498" cy="313131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50"/>
            <p:cNvCxnSpPr>
              <a:stCxn id="0" idx="2"/>
            </p:cNvCxnSpPr>
            <p:nvPr/>
          </p:nvCxnSpPr>
          <p:spPr>
            <a:xfrm>
              <a:off x="2090371" y="1952884"/>
              <a:ext cx="620026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766" name="Group 48"/>
          <p:cNvGrpSpPr>
            <a:grpSpLocks/>
          </p:cNvGrpSpPr>
          <p:nvPr/>
        </p:nvGrpSpPr>
        <p:grpSpPr bwMode="auto">
          <a:xfrm rot="-862047">
            <a:off x="2563813" y="4992688"/>
            <a:ext cx="788987" cy="1308100"/>
            <a:chOff x="2090711" y="1508409"/>
            <a:chExt cx="620026" cy="1027230"/>
          </a:xfrm>
        </p:grpSpPr>
        <p:grpSp>
          <p:nvGrpSpPr>
            <p:cNvPr id="117838" name="Group 49"/>
            <p:cNvGrpSpPr>
              <a:grpSpLocks/>
            </p:cNvGrpSpPr>
            <p:nvPr/>
          </p:nvGrpSpPr>
          <p:grpSpPr bwMode="auto">
            <a:xfrm>
              <a:off x="2235830" y="1508409"/>
              <a:ext cx="313087" cy="1027230"/>
              <a:chOff x="3226511" y="3995404"/>
              <a:chExt cx="313087" cy="102723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68937" y="4380154"/>
                <a:ext cx="207091" cy="209435"/>
              </a:xfrm>
              <a:prstGeom prst="rect">
                <a:avLst/>
              </a:prstGeom>
              <a:solidFill>
                <a:schemeClr val="bg2"/>
              </a:solidFill>
              <a:ln w="28575" cmpd="sng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53" name="Straight Connector 52"/>
              <p:cNvCxnSpPr>
                <a:endCxn id="52" idx="0"/>
              </p:cNvCxnSpPr>
              <p:nvPr/>
            </p:nvCxnSpPr>
            <p:spPr>
              <a:xfrm rot="18564502" flipH="1">
                <a:off x="3200621" y="4016821"/>
                <a:ext cx="336592" cy="285687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2"/>
              </p:cNvCxnSpPr>
              <p:nvPr/>
            </p:nvCxnSpPr>
            <p:spPr>
              <a:xfrm rot="18564502" flipH="1">
                <a:off x="3188661" y="4674972"/>
                <a:ext cx="371498" cy="313132"/>
              </a:xfrm>
              <a:prstGeom prst="line">
                <a:avLst/>
              </a:prstGeom>
              <a:ln w="28575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2089918" y="1949756"/>
              <a:ext cx="620027" cy="0"/>
            </a:xfrm>
            <a:prstGeom prst="lin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 descr="Wide upward diagonal"/>
          <p:cNvSpPr>
            <a:spLocks noChangeArrowheads="1"/>
          </p:cNvSpPr>
          <p:nvPr/>
        </p:nvSpPr>
        <p:spPr bwMode="auto">
          <a:xfrm>
            <a:off x="854075" y="5510213"/>
            <a:ext cx="554038" cy="554037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9" name="Oval 45" descr="Wide upward diagonal"/>
          <p:cNvSpPr>
            <a:spLocks noChangeArrowheads="1"/>
          </p:cNvSpPr>
          <p:nvPr/>
        </p:nvSpPr>
        <p:spPr bwMode="auto">
          <a:xfrm rot="-1480166">
            <a:off x="1597025" y="6097588"/>
            <a:ext cx="554038" cy="554037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0" name="Oval 45" descr="Wide upward diagonal"/>
          <p:cNvSpPr>
            <a:spLocks noChangeArrowheads="1"/>
          </p:cNvSpPr>
          <p:nvPr/>
        </p:nvSpPr>
        <p:spPr bwMode="auto">
          <a:xfrm rot="-3897545">
            <a:off x="2894013" y="6196013"/>
            <a:ext cx="554037" cy="554037"/>
          </a:xfrm>
          <a:prstGeom prst="ellipse">
            <a:avLst/>
          </a:prstGeom>
          <a:pattFill prst="wdUpDiag">
            <a:fgClr>
              <a:srgbClr val="B5AB97"/>
            </a:fgClr>
            <a:bgClr>
              <a:srgbClr val="E7DEC9"/>
            </a:bgClr>
          </a:pattFill>
          <a:ln w="28575" algn="ctr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7770" name="TextBox 73"/>
          <p:cNvSpPr txBox="1">
            <a:spLocks noChangeArrowheads="1"/>
          </p:cNvSpPr>
          <p:nvPr/>
        </p:nvSpPr>
        <p:spPr bwMode="auto">
          <a:xfrm>
            <a:off x="3714750" y="52863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Kathy	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117771" name="TextBox 73"/>
          <p:cNvSpPr txBox="1">
            <a:spLocks noChangeArrowheads="1"/>
          </p:cNvSpPr>
          <p:nvPr/>
        </p:nvSpPr>
        <p:spPr bwMode="auto">
          <a:xfrm>
            <a:off x="1276350" y="61245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Bob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117772" name="TextBox 73"/>
          <p:cNvSpPr txBox="1">
            <a:spLocks noChangeArrowheads="1"/>
          </p:cNvSpPr>
          <p:nvPr/>
        </p:nvSpPr>
        <p:spPr bwMode="auto">
          <a:xfrm>
            <a:off x="2609850" y="62007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Charlie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117773" name="TextBox 73"/>
          <p:cNvSpPr txBox="1">
            <a:spLocks noChangeArrowheads="1"/>
          </p:cNvSpPr>
          <p:nvPr/>
        </p:nvSpPr>
        <p:spPr bwMode="auto">
          <a:xfrm>
            <a:off x="571500" y="5514975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Alice </a:t>
            </a:r>
            <a:br>
              <a:rPr lang="en-US" sz="1400"/>
            </a:br>
            <a:r>
              <a:rPr lang="en-US" sz="1400"/>
              <a:t>says so</a:t>
            </a:r>
          </a:p>
        </p:txBody>
      </p:sp>
      <p:sp>
        <p:nvSpPr>
          <p:cNvPr id="88099" name="Content Placeholder 3"/>
          <p:cNvSpPr>
            <a:spLocks noGrp="1"/>
          </p:cNvSpPr>
          <p:nvPr>
            <p:ph idx="4294967295"/>
          </p:nvPr>
        </p:nvSpPr>
        <p:spPr>
          <a:xfrm>
            <a:off x="457200" y="1114425"/>
            <a:ext cx="6486525" cy="50450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400" smtClean="0"/>
              <a:t>Better model ... Rush can influence conversation.</a:t>
            </a:r>
          </a:p>
          <a:p>
            <a:pPr lvl="1" eaLnBrk="1" hangingPunct="1"/>
            <a:r>
              <a:rPr lang="en-US" sz="2000" smtClean="0"/>
              <a:t>Now there are 2 ways to explain why everyone’s repeating the story: it’s true, </a:t>
            </a:r>
            <a:r>
              <a:rPr lang="en-US" sz="2000" u="sng" smtClean="0"/>
              <a:t>or</a:t>
            </a:r>
            <a:r>
              <a:rPr lang="en-US" sz="2000" smtClean="0"/>
              <a:t> Rush said it was.</a:t>
            </a:r>
          </a:p>
          <a:p>
            <a:pPr lvl="1" eaLnBrk="1" hangingPunct="1"/>
            <a:r>
              <a:rPr lang="en-US" sz="2000" smtClean="0"/>
              <a:t>The </a:t>
            </a:r>
            <a:r>
              <a:rPr lang="en-US" sz="2000" u="sng" smtClean="0"/>
              <a:t>model</a:t>
            </a:r>
            <a:r>
              <a:rPr lang="en-US" sz="2000" smtClean="0"/>
              <a:t> favors one solution (probably Rush).</a:t>
            </a:r>
          </a:p>
          <a:p>
            <a:pPr lvl="1" eaLnBrk="1" hangingPunct="1"/>
            <a:r>
              <a:rPr lang="en-US" sz="2000" smtClean="0"/>
              <a:t>Yet </a:t>
            </a:r>
            <a:r>
              <a:rPr lang="en-US" sz="2000" u="sng" smtClean="0"/>
              <a:t>BP</a:t>
            </a:r>
            <a:r>
              <a:rPr lang="en-US" sz="2000" smtClean="0"/>
              <a:t> has 2 stable solutions.  Each solution is self-reinforcing around cycles; no impetus to switch.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343150" y="4421188"/>
            <a:ext cx="554038" cy="554037"/>
          </a:xfrm>
          <a:prstGeom prst="ellipse">
            <a:avLst/>
          </a:prstGeom>
          <a:solidFill>
            <a:schemeClr val="bg2"/>
          </a:solidFill>
          <a:ln w="28575" algn="ctr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7776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can go wrong with loopy BP?</a:t>
            </a:r>
          </a:p>
        </p:txBody>
      </p:sp>
      <p:sp>
        <p:nvSpPr>
          <p:cNvPr id="2" name="Slide Number Placeholder 1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749F8D1-446A-42F2-B162-C2D6DE7FFE2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7778" name="Text Box 40"/>
          <p:cNvSpPr txBox="1">
            <a:spLocks noChangeArrowheads="1"/>
          </p:cNvSpPr>
          <p:nvPr/>
        </p:nvSpPr>
        <p:spPr bwMode="auto">
          <a:xfrm rot="-2404373">
            <a:off x="3468688" y="5689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/>
              <a:t>…</a:t>
            </a:r>
          </a:p>
        </p:txBody>
      </p:sp>
      <p:grpSp>
        <p:nvGrpSpPr>
          <p:cNvPr id="117779" name="Group 42"/>
          <p:cNvGrpSpPr>
            <a:grpSpLocks/>
          </p:cNvGrpSpPr>
          <p:nvPr/>
        </p:nvGrpSpPr>
        <p:grpSpPr bwMode="auto">
          <a:xfrm rot="940090">
            <a:off x="1539875" y="4429125"/>
            <a:ext cx="809625" cy="268288"/>
            <a:chOff x="1060" y="1812"/>
            <a:chExt cx="510" cy="169"/>
          </a:xfrm>
        </p:grpSpPr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 rot="5097916">
              <a:off x="1059" y="1811"/>
              <a:ext cx="169" cy="168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rgbClr val="964305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117837" name="Straight Connector 8"/>
            <p:cNvCxnSpPr>
              <a:cxnSpLocks noChangeShapeType="1"/>
            </p:cNvCxnSpPr>
            <p:nvPr/>
          </p:nvCxnSpPr>
          <p:spPr bwMode="auto">
            <a:xfrm rot="-302084" flipH="1" flipV="1">
              <a:off x="1228" y="1875"/>
              <a:ext cx="342" cy="0"/>
            </a:xfrm>
            <a:prstGeom prst="line">
              <a:avLst/>
            </a:prstGeom>
            <a:noFill/>
            <a:ln w="28575" algn="ctr">
              <a:solidFill>
                <a:srgbClr val="964305"/>
              </a:solidFill>
              <a:round/>
              <a:headEnd/>
              <a:tailEnd/>
            </a:ln>
          </p:spPr>
        </p:cxnSp>
      </p:grpSp>
      <p:sp>
        <p:nvSpPr>
          <p:cNvPr id="117780" name="TextBox 73"/>
          <p:cNvSpPr txBox="1">
            <a:spLocks noChangeArrowheads="1"/>
          </p:cNvSpPr>
          <p:nvPr/>
        </p:nvSpPr>
        <p:spPr bwMode="auto">
          <a:xfrm>
            <a:off x="2036763" y="4389438"/>
            <a:ext cx="1136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/>
              <a:t>Obama</a:t>
            </a:r>
            <a:br>
              <a:rPr lang="en-US" sz="1400"/>
            </a:br>
            <a:r>
              <a:rPr lang="en-US" sz="1400"/>
              <a:t> owns it</a:t>
            </a:r>
          </a:p>
        </p:txBody>
      </p:sp>
      <p:graphicFrame>
        <p:nvGraphicFramePr>
          <p:cNvPr id="88110" name="Group 46"/>
          <p:cNvGraphicFramePr>
            <a:graphicFrameLocks noGrp="1"/>
          </p:cNvGraphicFramePr>
          <p:nvPr/>
        </p:nvGraphicFramePr>
        <p:xfrm>
          <a:off x="1581150" y="3590925"/>
          <a:ext cx="579438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312738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99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17791" name="Line 24"/>
          <p:cNvSpPr>
            <a:spLocks noChangeShapeType="1"/>
          </p:cNvSpPr>
          <p:nvPr/>
        </p:nvSpPr>
        <p:spPr bwMode="auto">
          <a:xfrm>
            <a:off x="1944688" y="4352925"/>
            <a:ext cx="381000" cy="762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92" name="Line 24"/>
          <p:cNvSpPr>
            <a:spLocks noChangeShapeType="1"/>
          </p:cNvSpPr>
          <p:nvPr/>
        </p:nvSpPr>
        <p:spPr bwMode="auto">
          <a:xfrm flipV="1">
            <a:off x="1924050" y="4772025"/>
            <a:ext cx="190500" cy="17145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93" name="Line 24"/>
          <p:cNvSpPr>
            <a:spLocks noChangeShapeType="1"/>
          </p:cNvSpPr>
          <p:nvPr/>
        </p:nvSpPr>
        <p:spPr bwMode="auto">
          <a:xfrm flipV="1">
            <a:off x="2266950" y="5010150"/>
            <a:ext cx="171450" cy="219075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23" name="Line 24"/>
          <p:cNvSpPr>
            <a:spLocks noChangeShapeType="1"/>
          </p:cNvSpPr>
          <p:nvPr/>
        </p:nvSpPr>
        <p:spPr bwMode="auto">
          <a:xfrm flipH="1" flipV="1">
            <a:off x="2695575" y="5114925"/>
            <a:ext cx="28575" cy="2667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24" name="Line 24"/>
          <p:cNvSpPr>
            <a:spLocks noChangeShapeType="1"/>
          </p:cNvSpPr>
          <p:nvPr/>
        </p:nvSpPr>
        <p:spPr bwMode="auto">
          <a:xfrm>
            <a:off x="3154363" y="4695825"/>
            <a:ext cx="228600" cy="152400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166" name="Group 102"/>
          <p:cNvGraphicFramePr>
            <a:graphicFrameLocks noGrp="1"/>
          </p:cNvGraphicFramePr>
          <p:nvPr/>
        </p:nvGraphicFramePr>
        <p:xfrm>
          <a:off x="2697163" y="3417888"/>
          <a:ext cx="877887" cy="563880"/>
        </p:xfrm>
        <a:graphic>
          <a:graphicData uri="http://schemas.openxmlformats.org/drawingml/2006/table">
            <a:tbl>
              <a:tblPr/>
              <a:tblGrid>
                <a:gridCol w="314325"/>
                <a:gridCol w="5635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</a:tbl>
          </a:graphicData>
        </a:graphic>
      </p:graphicFrame>
      <p:grpSp>
        <p:nvGrpSpPr>
          <p:cNvPr id="88214" name="Group 150"/>
          <p:cNvGrpSpPr>
            <a:grpSpLocks/>
          </p:cNvGrpSpPr>
          <p:nvPr/>
        </p:nvGrpSpPr>
        <p:grpSpPr bwMode="auto">
          <a:xfrm>
            <a:off x="1717675" y="4648200"/>
            <a:ext cx="3025775" cy="1568450"/>
            <a:chOff x="1082" y="2448"/>
            <a:chExt cx="1906" cy="988"/>
          </a:xfrm>
        </p:grpSpPr>
        <p:sp>
          <p:nvSpPr>
            <p:cNvPr id="117832" name="Line 141"/>
            <p:cNvSpPr>
              <a:spLocks noChangeShapeType="1"/>
            </p:cNvSpPr>
            <p:nvPr/>
          </p:nvSpPr>
          <p:spPr bwMode="auto">
            <a:xfrm flipH="1">
              <a:off x="2256" y="2448"/>
              <a:ext cx="480" cy="192"/>
            </a:xfrm>
            <a:prstGeom prst="line">
              <a:avLst/>
            </a:prstGeom>
            <a:noFill/>
            <a:ln w="28575">
              <a:solidFill>
                <a:srgbClr val="96430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33" name="Line 142"/>
            <p:cNvSpPr>
              <a:spLocks noChangeShapeType="1"/>
            </p:cNvSpPr>
            <p:nvPr/>
          </p:nvSpPr>
          <p:spPr bwMode="auto">
            <a:xfrm flipH="1">
              <a:off x="1920" y="2544"/>
              <a:ext cx="912" cy="480"/>
            </a:xfrm>
            <a:prstGeom prst="line">
              <a:avLst/>
            </a:prstGeom>
            <a:noFill/>
            <a:ln w="28575">
              <a:solidFill>
                <a:srgbClr val="96430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34" name="Freeform 143"/>
            <p:cNvSpPr>
              <a:spLocks/>
            </p:cNvSpPr>
            <p:nvPr/>
          </p:nvSpPr>
          <p:spPr bwMode="auto">
            <a:xfrm>
              <a:off x="1482" y="2564"/>
              <a:ext cx="1392" cy="795"/>
            </a:xfrm>
            <a:custGeom>
              <a:avLst/>
              <a:gdLst>
                <a:gd name="T0" fmla="*/ 1392 w 1392"/>
                <a:gd name="T1" fmla="*/ 0 h 795"/>
                <a:gd name="T2" fmla="*/ 392 w 1392"/>
                <a:gd name="T3" fmla="*/ 715 h 795"/>
                <a:gd name="T4" fmla="*/ 0 w 1392"/>
                <a:gd name="T5" fmla="*/ 508 h 795"/>
                <a:gd name="T6" fmla="*/ 0 60000 65536"/>
                <a:gd name="T7" fmla="*/ 0 60000 65536"/>
                <a:gd name="T8" fmla="*/ 0 60000 65536"/>
                <a:gd name="T9" fmla="*/ 0 w 1392"/>
                <a:gd name="T10" fmla="*/ 0 h 795"/>
                <a:gd name="T11" fmla="*/ 1392 w 1392"/>
                <a:gd name="T12" fmla="*/ 795 h 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2" h="795">
                  <a:moveTo>
                    <a:pt x="1392" y="0"/>
                  </a:moveTo>
                  <a:cubicBezTo>
                    <a:pt x="1224" y="119"/>
                    <a:pt x="624" y="630"/>
                    <a:pt x="392" y="715"/>
                  </a:cubicBezTo>
                  <a:cubicBezTo>
                    <a:pt x="152" y="795"/>
                    <a:pt x="82" y="551"/>
                    <a:pt x="0" y="508"/>
                  </a:cubicBezTo>
                </a:path>
              </a:pathLst>
            </a:custGeom>
            <a:noFill/>
            <a:ln w="28575" cap="flat" cmpd="sng">
              <a:solidFill>
                <a:srgbClr val="964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35" name="Freeform 144"/>
            <p:cNvSpPr>
              <a:spLocks/>
            </p:cNvSpPr>
            <p:nvPr/>
          </p:nvSpPr>
          <p:spPr bwMode="auto">
            <a:xfrm>
              <a:off x="1082" y="2551"/>
              <a:ext cx="1906" cy="885"/>
            </a:xfrm>
            <a:custGeom>
              <a:avLst/>
              <a:gdLst>
                <a:gd name="T0" fmla="*/ 1906 w 1906"/>
                <a:gd name="T1" fmla="*/ 0 h 885"/>
                <a:gd name="T2" fmla="*/ 912 w 1906"/>
                <a:gd name="T3" fmla="*/ 765 h 885"/>
                <a:gd name="T4" fmla="*/ 140 w 1906"/>
                <a:gd name="T5" fmla="*/ 702 h 885"/>
                <a:gd name="T6" fmla="*/ 70 w 1906"/>
                <a:gd name="T7" fmla="*/ 335 h 8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6"/>
                <a:gd name="T13" fmla="*/ 0 h 885"/>
                <a:gd name="T14" fmla="*/ 1906 w 1906"/>
                <a:gd name="T15" fmla="*/ 885 h 8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6" h="885">
                  <a:moveTo>
                    <a:pt x="1906" y="0"/>
                  </a:moveTo>
                  <a:cubicBezTo>
                    <a:pt x="1740" y="126"/>
                    <a:pt x="1206" y="648"/>
                    <a:pt x="912" y="765"/>
                  </a:cubicBezTo>
                  <a:cubicBezTo>
                    <a:pt x="606" y="885"/>
                    <a:pt x="280" y="774"/>
                    <a:pt x="140" y="702"/>
                  </a:cubicBezTo>
                  <a:cubicBezTo>
                    <a:pt x="0" y="630"/>
                    <a:pt x="85" y="411"/>
                    <a:pt x="70" y="335"/>
                  </a:cubicBezTo>
                </a:path>
              </a:pathLst>
            </a:custGeom>
            <a:noFill/>
            <a:ln w="28575" cap="flat" cmpd="sng">
              <a:solidFill>
                <a:srgbClr val="964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213" name="Group 149"/>
          <p:cNvGrpSpPr>
            <a:grpSpLocks/>
          </p:cNvGrpSpPr>
          <p:nvPr/>
        </p:nvGrpSpPr>
        <p:grpSpPr bwMode="auto">
          <a:xfrm>
            <a:off x="4090988" y="4200525"/>
            <a:ext cx="1576387" cy="639763"/>
            <a:chOff x="2577" y="2166"/>
            <a:chExt cx="993" cy="403"/>
          </a:xfrm>
        </p:grpSpPr>
        <p:grpSp>
          <p:nvGrpSpPr>
            <p:cNvPr id="117826" name="Group 123"/>
            <p:cNvGrpSpPr>
              <a:grpSpLocks/>
            </p:cNvGrpSpPr>
            <p:nvPr/>
          </p:nvGrpSpPr>
          <p:grpSpPr bwMode="auto">
            <a:xfrm>
              <a:off x="2577" y="2208"/>
              <a:ext cx="716" cy="361"/>
              <a:chOff x="2631" y="2040"/>
              <a:chExt cx="716" cy="361"/>
            </a:xfrm>
          </p:grpSpPr>
          <p:sp>
            <p:nvSpPr>
              <p:cNvPr id="23" name="Oval 37"/>
              <p:cNvSpPr>
                <a:spLocks noChangeArrowheads="1"/>
              </p:cNvSpPr>
              <p:nvPr/>
            </p:nvSpPr>
            <p:spPr bwMode="auto">
              <a:xfrm>
                <a:off x="2784" y="2052"/>
                <a:ext cx="349" cy="349"/>
              </a:xfrm>
              <a:prstGeom prst="ellipse">
                <a:avLst/>
              </a:prstGeom>
              <a:solidFill>
                <a:schemeClr val="bg2"/>
              </a:solidFill>
              <a:ln w="2857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7831" name="TextBox 73"/>
              <p:cNvSpPr txBox="1">
                <a:spLocks noChangeArrowheads="1"/>
              </p:cNvSpPr>
              <p:nvPr/>
            </p:nvSpPr>
            <p:spPr bwMode="auto">
              <a:xfrm>
                <a:off x="2631" y="2040"/>
                <a:ext cx="71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400"/>
                  <a:t>Rush	 </a:t>
                </a:r>
                <a:br>
                  <a:rPr lang="en-US" sz="1400"/>
                </a:br>
                <a:r>
                  <a:rPr lang="en-US" sz="1400"/>
                  <a:t>says so</a:t>
                </a:r>
              </a:p>
            </p:txBody>
          </p:sp>
        </p:grpSp>
        <p:grpSp>
          <p:nvGrpSpPr>
            <p:cNvPr id="117827" name="Group 145"/>
            <p:cNvGrpSpPr>
              <a:grpSpLocks/>
            </p:cNvGrpSpPr>
            <p:nvPr/>
          </p:nvGrpSpPr>
          <p:grpSpPr bwMode="auto">
            <a:xfrm rot="9877189">
              <a:off x="3060" y="2166"/>
              <a:ext cx="510" cy="169"/>
              <a:chOff x="1060" y="1812"/>
              <a:chExt cx="510" cy="169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rot="5097916">
                <a:off x="1061" y="1814"/>
                <a:ext cx="169" cy="168"/>
              </a:xfrm>
              <a:prstGeom prst="rect">
                <a:avLst/>
              </a:prstGeom>
              <a:solidFill>
                <a:schemeClr val="bg2"/>
              </a:solidFill>
              <a:ln w="28575" algn="ctr">
                <a:solidFill>
                  <a:srgbClr val="964305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117829" name="Straight Connector 8"/>
              <p:cNvCxnSpPr>
                <a:cxnSpLocks noChangeShapeType="1"/>
              </p:cNvCxnSpPr>
              <p:nvPr/>
            </p:nvCxnSpPr>
            <p:spPr bwMode="auto">
              <a:xfrm rot="-302084" flipH="1" flipV="1">
                <a:off x="1228" y="1875"/>
                <a:ext cx="342" cy="0"/>
              </a:xfrm>
              <a:prstGeom prst="line">
                <a:avLst/>
              </a:prstGeom>
              <a:noFill/>
              <a:ln w="28575" algn="ctr">
                <a:solidFill>
                  <a:srgbClr val="964305"/>
                </a:solidFill>
                <a:round/>
                <a:headEnd/>
                <a:tailEnd/>
              </a:ln>
            </p:spPr>
          </p:cxnSp>
        </p:grpSp>
      </p:grpSp>
      <p:sp>
        <p:nvSpPr>
          <p:cNvPr id="88215" name="Line 24"/>
          <p:cNvSpPr>
            <a:spLocks noChangeShapeType="1"/>
          </p:cNvSpPr>
          <p:nvPr/>
        </p:nvSpPr>
        <p:spPr bwMode="auto">
          <a:xfrm flipV="1">
            <a:off x="3819525" y="4648200"/>
            <a:ext cx="295275" cy="123825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16" name="Line 24"/>
          <p:cNvSpPr>
            <a:spLocks noChangeShapeType="1"/>
          </p:cNvSpPr>
          <p:nvPr/>
        </p:nvSpPr>
        <p:spPr bwMode="auto">
          <a:xfrm flipH="1">
            <a:off x="3268663" y="5391150"/>
            <a:ext cx="322262" cy="200025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18" name="Line 24"/>
          <p:cNvSpPr>
            <a:spLocks noChangeShapeType="1"/>
          </p:cNvSpPr>
          <p:nvPr/>
        </p:nvSpPr>
        <p:spPr bwMode="auto">
          <a:xfrm flipH="1">
            <a:off x="4953000" y="4267200"/>
            <a:ext cx="295275" cy="123825"/>
          </a:xfrm>
          <a:prstGeom prst="line">
            <a:avLst/>
          </a:prstGeom>
          <a:noFill/>
          <a:ln w="38100">
            <a:solidFill>
              <a:srgbClr val="84AA33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970463" y="5597525"/>
            <a:ext cx="4087812" cy="746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anchor="ctr"/>
          <a:lstStyle/>
          <a:p>
            <a:pPr marL="285750" indent="-285750">
              <a:buFont typeface="Arial" charset="0"/>
              <a:buNone/>
              <a:defRPr/>
            </a:pPr>
            <a:r>
              <a:rPr lang="en-US" sz="1800">
                <a:solidFill>
                  <a:schemeClr val="tx2"/>
                </a:solidFill>
              </a:rPr>
              <a:t>A lie told often enough becomes truth.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-- Lenin </a:t>
            </a:r>
          </a:p>
        </p:txBody>
      </p:sp>
      <p:grpSp>
        <p:nvGrpSpPr>
          <p:cNvPr id="88224" name="Group 160"/>
          <p:cNvGrpSpPr>
            <a:grpSpLocks/>
          </p:cNvGrpSpPr>
          <p:nvPr/>
        </p:nvGrpSpPr>
        <p:grpSpPr bwMode="auto">
          <a:xfrm>
            <a:off x="5878513" y="5449888"/>
            <a:ext cx="2332037" cy="971550"/>
            <a:chOff x="3703" y="3294"/>
            <a:chExt cx="1469" cy="890"/>
          </a:xfrm>
        </p:grpSpPr>
        <p:sp>
          <p:nvSpPr>
            <p:cNvPr id="117824" name="Line 158"/>
            <p:cNvSpPr>
              <a:spLocks noChangeShapeType="1"/>
            </p:cNvSpPr>
            <p:nvPr/>
          </p:nvSpPr>
          <p:spPr bwMode="auto">
            <a:xfrm>
              <a:off x="3703" y="3306"/>
              <a:ext cx="1373" cy="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25" name="Line 159"/>
            <p:cNvSpPr>
              <a:spLocks noChangeShapeType="1"/>
            </p:cNvSpPr>
            <p:nvPr/>
          </p:nvSpPr>
          <p:spPr bwMode="auto">
            <a:xfrm flipH="1">
              <a:off x="3799" y="3294"/>
              <a:ext cx="1373" cy="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101"/>
          <p:cNvSpPr txBox="1"/>
          <p:nvPr/>
        </p:nvSpPr>
        <p:spPr>
          <a:xfrm>
            <a:off x="6080125" y="3519488"/>
            <a:ext cx="3044825" cy="2019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anchor="ctr"/>
          <a:lstStyle/>
          <a:p>
            <a:pPr marL="285750" indent="-285750">
              <a:buFont typeface="Arial" charset="0"/>
              <a:buNone/>
              <a:defRPr/>
            </a:pPr>
            <a:r>
              <a:rPr lang="en-US" sz="1800">
                <a:solidFill>
                  <a:schemeClr val="tx2"/>
                </a:solidFill>
              </a:rPr>
              <a:t>If everyone blames Obama, then no one has to blame Rush.</a:t>
            </a:r>
          </a:p>
          <a:p>
            <a:pPr marL="285750" indent="-285750">
              <a:buFont typeface="Arial" charset="0"/>
              <a:buNone/>
              <a:defRPr/>
            </a:pPr>
            <a:r>
              <a:rPr lang="en-US" sz="1800">
                <a:solidFill>
                  <a:schemeClr val="tx2"/>
                </a:solidFill>
              </a:rPr>
              <a:t>But if no one blames Rush, then everyone has to continue to blame Obama (to explain the gossip). </a:t>
            </a:r>
          </a:p>
        </p:txBody>
      </p:sp>
      <p:graphicFrame>
        <p:nvGraphicFramePr>
          <p:cNvPr id="9" name="Group 46"/>
          <p:cNvGraphicFramePr>
            <a:graphicFrameLocks noGrp="1"/>
          </p:cNvGraphicFramePr>
          <p:nvPr/>
        </p:nvGraphicFramePr>
        <p:xfrm>
          <a:off x="4743450" y="3578225"/>
          <a:ext cx="579438" cy="518160"/>
        </p:xfrm>
        <a:graphic>
          <a:graphicData uri="http://schemas.openxmlformats.org/drawingml/2006/table">
            <a:tbl>
              <a:tblPr/>
              <a:tblGrid>
                <a:gridCol w="266700"/>
                <a:gridCol w="312738"/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T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charset="0"/>
                        </a:rPr>
                        <a:t>24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pSp>
        <p:nvGrpSpPr>
          <p:cNvPr id="89189" name="Group 101"/>
          <p:cNvGrpSpPr>
            <a:grpSpLocks/>
          </p:cNvGrpSpPr>
          <p:nvPr/>
        </p:nvGrpSpPr>
        <p:grpSpPr bwMode="auto">
          <a:xfrm>
            <a:off x="6553200" y="1409700"/>
            <a:ext cx="2571750" cy="1558925"/>
            <a:chOff x="4128" y="888"/>
            <a:chExt cx="1620" cy="982"/>
          </a:xfrm>
        </p:grpSpPr>
        <p:sp>
          <p:nvSpPr>
            <p:cNvPr id="117822" name="Line 99"/>
            <p:cNvSpPr>
              <a:spLocks noChangeShapeType="1"/>
            </p:cNvSpPr>
            <p:nvPr/>
          </p:nvSpPr>
          <p:spPr bwMode="auto">
            <a:xfrm flipH="1">
              <a:off x="4128" y="1070"/>
              <a:ext cx="455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23" name="Text Box 100"/>
            <p:cNvSpPr txBox="1">
              <a:spLocks noChangeArrowheads="1"/>
            </p:cNvSpPr>
            <p:nvPr/>
          </p:nvSpPr>
          <p:spPr bwMode="auto">
            <a:xfrm>
              <a:off x="4594" y="888"/>
              <a:ext cx="1154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sz="1600" i="1"/>
                <a:t>Actually 4 ways: but “both” has a low prior and “neither” has a low likelihood, so only 2 good ways.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19" grpId="0" animBg="1"/>
      <p:bldP spid="88217" grpId="0" animBg="1"/>
      <p:bldP spid="88099" grpId="0" uiExpand="1" build="p"/>
      <p:bldP spid="88123" grpId="0" animBg="1"/>
      <p:bldP spid="88124" grpId="0" animBg="1"/>
      <p:bldP spid="88215" grpId="0" animBg="1"/>
      <p:bldP spid="88216" grpId="0" animBg="1"/>
      <p:bldP spid="88218" grpId="0" animBg="1"/>
      <p:bldP spid="88218" grpId="1" animBg="1"/>
      <p:bldP spid="102" grpId="0" animBg="1"/>
      <p:bldP spid="3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Loopy Belief Propagation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1263"/>
            <a:ext cx="8686800" cy="4778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>
                <a:solidFill>
                  <a:srgbClr val="84AA33"/>
                </a:solidFill>
              </a:rPr>
              <a:t>Run the BP update equations on a cyclic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Hope it “works” anyway (good approximation)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Though we multiply messages that aren’t independent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No interpretation as dynamic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If largest element of a message gets very big or small,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Divide the message by a constant to prevent over/underflow</a:t>
            </a:r>
            <a:endParaRPr lang="en-US" sz="2100" smtClean="0"/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solidFill>
                  <a:srgbClr val="84AA33"/>
                </a:solidFill>
              </a:rPr>
              <a:t>Can update messages in any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Stop when the normalized messages converge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solidFill>
                  <a:schemeClr val="accent2"/>
                </a:solidFill>
              </a:rPr>
              <a:t>Compute beliefs from final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Return normalized beliefs as </a:t>
            </a:r>
            <a:r>
              <a:rPr lang="en-US" sz="2600" b="1" smtClean="0"/>
              <a:t>approximate</a:t>
            </a:r>
            <a:r>
              <a:rPr lang="en-US" sz="2600" smtClean="0"/>
              <a:t> marginals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D2ACB-12C5-4F21-9569-1384057D44D0}" type="slidenum">
              <a:rPr lang="en-US"/>
              <a:pPr>
                <a:defRPr/>
              </a:pPr>
              <a:t>68</a:t>
            </a:fld>
            <a:endParaRPr lang="en-US"/>
          </a:p>
        </p:txBody>
      </p:sp>
      <p:grpSp>
        <p:nvGrpSpPr>
          <p:cNvPr id="91140" name="Group 8"/>
          <p:cNvGrpSpPr>
            <a:grpSpLocks/>
          </p:cNvGrpSpPr>
          <p:nvPr/>
        </p:nvGrpSpPr>
        <p:grpSpPr bwMode="auto">
          <a:xfrm>
            <a:off x="1330325" y="5645150"/>
            <a:ext cx="3284538" cy="650875"/>
            <a:chOff x="2309168" y="5702506"/>
            <a:chExt cx="1650377" cy="327260"/>
          </a:xfrm>
        </p:grpSpPr>
        <p:pic>
          <p:nvPicPr>
            <p:cNvPr id="119817" name="Picture 9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78075" y="5729288"/>
              <a:ext cx="14795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309168" y="5702506"/>
              <a:ext cx="1650377" cy="3272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91141" name="Group 11"/>
          <p:cNvGrpSpPr>
            <a:grpSpLocks/>
          </p:cNvGrpSpPr>
          <p:nvPr/>
        </p:nvGrpSpPr>
        <p:grpSpPr bwMode="auto">
          <a:xfrm>
            <a:off x="4837113" y="5638800"/>
            <a:ext cx="3827462" cy="650875"/>
            <a:chOff x="4044608" y="5694773"/>
            <a:chExt cx="1922767" cy="327260"/>
          </a:xfrm>
        </p:grpSpPr>
        <p:pic>
          <p:nvPicPr>
            <p:cNvPr id="119815" name="Picture 12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6863" y="5729288"/>
              <a:ext cx="17891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044608" y="5694773"/>
              <a:ext cx="1922767" cy="3272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0" y="6453188"/>
            <a:ext cx="3990975" cy="41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>
              <a:defRPr/>
            </a:pPr>
            <a:r>
              <a:rPr lang="en-US" sz="1800"/>
              <a:t>e.g., Murphy, Weiss &amp; Jordan (1999)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044575"/>
            <a:ext cx="8389938" cy="531177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>
            <a:outerShdw blurRad="152400" dist="127000" dir="6060000" sx="102000" sy="102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/>
              <a:t>Input: </a:t>
            </a:r>
            <a:r>
              <a:rPr lang="en-US" dirty="0" smtClean="0"/>
              <a:t>a factor graph with cycles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/>
              <a:t>Output: </a:t>
            </a:r>
            <a:r>
              <a:rPr lang="en-US" dirty="0" smtClean="0"/>
              <a:t>approximate </a:t>
            </a:r>
            <a:r>
              <a:rPr lang="en-US" dirty="0" err="1" smtClean="0"/>
              <a:t>marginals</a:t>
            </a:r>
            <a:r>
              <a:rPr lang="en-US" dirty="0" smtClean="0"/>
              <a:t> for each variable and factor</a:t>
            </a:r>
            <a:endParaRPr lang="en-US" b="1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b="1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/>
              <a:t>Algorithm: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Initialize the messages to the uniform </a:t>
            </a:r>
            <a:r>
              <a:rPr lang="en-US" dirty="0" smtClean="0"/>
              <a:t>distribution.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Send </a:t>
            </a:r>
            <a:r>
              <a:rPr lang="en-US" dirty="0"/>
              <a:t>messages </a:t>
            </a:r>
            <a:r>
              <a:rPr lang="en-US" dirty="0" smtClean="0"/>
              <a:t>until convergence.</a:t>
            </a:r>
            <a:br>
              <a:rPr lang="en-US" dirty="0" smtClean="0"/>
            </a:br>
            <a:r>
              <a:rPr lang="en-US" dirty="0" smtClean="0"/>
              <a:t>Normalize them when they grow too large.</a:t>
            </a:r>
            <a:endParaRPr lang="en-US" b="1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b="1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Compute the beliefs </a:t>
            </a:r>
            <a:r>
              <a:rPr lang="en-US" dirty="0"/>
              <a:t>(</a:t>
            </a:r>
            <a:r>
              <a:rPr lang="en-US" dirty="0" err="1" smtClean="0"/>
              <a:t>unnormalized</a:t>
            </a:r>
            <a:r>
              <a:rPr lang="en-US" dirty="0" smtClean="0"/>
              <a:t> </a:t>
            </a:r>
            <a:r>
              <a:rPr lang="en-US" dirty="0" err="1"/>
              <a:t>marginals</a:t>
            </a:r>
            <a:r>
              <a:rPr lang="en-US" dirty="0"/>
              <a:t>).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Normalize beliefs and return the </a:t>
            </a:r>
            <a:r>
              <a:rPr lang="en-US" b="1" dirty="0" smtClean="0"/>
              <a:t>approximate </a:t>
            </a:r>
            <a:r>
              <a:rPr lang="en-US" dirty="0" err="1" smtClean="0"/>
              <a:t>marginals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Loopy Belief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8FF9A-A1D0-4C46-BBA3-A593196DA48E}" type="slidenum">
              <a:rPr lang="en-US"/>
              <a:pPr>
                <a:defRPr/>
              </a:pPr>
              <a:t>69</a:t>
            </a:fld>
            <a:endParaRPr lang="en-US"/>
          </a:p>
        </p:txBody>
      </p:sp>
      <p:grpSp>
        <p:nvGrpSpPr>
          <p:cNvPr id="120836" name="Group 5"/>
          <p:cNvGrpSpPr>
            <a:grpSpLocks/>
          </p:cNvGrpSpPr>
          <p:nvPr/>
        </p:nvGrpSpPr>
        <p:grpSpPr bwMode="auto">
          <a:xfrm>
            <a:off x="1136650" y="3746500"/>
            <a:ext cx="2822575" cy="587375"/>
            <a:chOff x="1136920" y="3747287"/>
            <a:chExt cx="2822626" cy="585936"/>
          </a:xfrm>
        </p:grpSpPr>
        <p:pic>
          <p:nvPicPr>
            <p:cNvPr id="120858" name="Picture 8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38" y="3795713"/>
              <a:ext cx="2643187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1136920" y="3747287"/>
              <a:ext cx="2822626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120837" name="Group 15"/>
          <p:cNvGrpSpPr>
            <a:grpSpLocks/>
          </p:cNvGrpSpPr>
          <p:nvPr/>
        </p:nvGrpSpPr>
        <p:grpSpPr bwMode="auto">
          <a:xfrm>
            <a:off x="4062413" y="3746500"/>
            <a:ext cx="4705350" cy="587375"/>
            <a:chOff x="4061771" y="3747287"/>
            <a:chExt cx="4705817" cy="585936"/>
          </a:xfrm>
        </p:grpSpPr>
        <p:pic>
          <p:nvPicPr>
            <p:cNvPr id="120856" name="Picture 9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6863" y="3795713"/>
              <a:ext cx="4562475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061771" y="3747287"/>
              <a:ext cx="4705817" cy="58593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120838" name="Group 17"/>
          <p:cNvGrpSpPr>
            <a:grpSpLocks/>
          </p:cNvGrpSpPr>
          <p:nvPr/>
        </p:nvGrpSpPr>
        <p:grpSpPr bwMode="auto">
          <a:xfrm>
            <a:off x="2305050" y="2573338"/>
            <a:ext cx="1654175" cy="328612"/>
            <a:chOff x="2304565" y="2574082"/>
            <a:chExt cx="1654981" cy="327260"/>
          </a:xfrm>
        </p:grpSpPr>
        <p:pic>
          <p:nvPicPr>
            <p:cNvPr id="120854" name="Picture 7" descr="latex-image-1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97125" y="2611438"/>
              <a:ext cx="14605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2304565" y="2574082"/>
              <a:ext cx="1654981" cy="32726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120839" name="Group 19"/>
          <p:cNvGrpSpPr>
            <a:grpSpLocks/>
          </p:cNvGrpSpPr>
          <p:nvPr/>
        </p:nvGrpSpPr>
        <p:grpSpPr bwMode="auto">
          <a:xfrm>
            <a:off x="4044950" y="2573338"/>
            <a:ext cx="1598613" cy="328612"/>
            <a:chOff x="4044608" y="2574082"/>
            <a:chExt cx="1599015" cy="327260"/>
          </a:xfrm>
        </p:grpSpPr>
        <p:pic>
          <p:nvPicPr>
            <p:cNvPr id="120852" name="Picture 6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06863" y="2611438"/>
              <a:ext cx="14605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4044608" y="2574082"/>
              <a:ext cx="1599015" cy="32726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120840" name="Group 23"/>
          <p:cNvGrpSpPr>
            <a:grpSpLocks/>
          </p:cNvGrpSpPr>
          <p:nvPr/>
        </p:nvGrpSpPr>
        <p:grpSpPr bwMode="auto">
          <a:xfrm>
            <a:off x="1822450" y="4697413"/>
            <a:ext cx="2136775" cy="555625"/>
            <a:chOff x="1823167" y="4697111"/>
            <a:chExt cx="2136379" cy="555701"/>
          </a:xfrm>
        </p:grpSpPr>
        <p:pic>
          <p:nvPicPr>
            <p:cNvPr id="120850" name="Picture 10" descr="latex-image-1.pd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05000" y="4754256"/>
              <a:ext cx="19526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823167" y="4697111"/>
              <a:ext cx="2136379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120841" name="Group 22"/>
          <p:cNvGrpSpPr>
            <a:grpSpLocks/>
          </p:cNvGrpSpPr>
          <p:nvPr/>
        </p:nvGrpSpPr>
        <p:grpSpPr bwMode="auto">
          <a:xfrm>
            <a:off x="4044950" y="4697413"/>
            <a:ext cx="3094038" cy="555625"/>
            <a:chOff x="4044607" y="4697111"/>
            <a:chExt cx="3094421" cy="555701"/>
          </a:xfrm>
        </p:grpSpPr>
        <p:pic>
          <p:nvPicPr>
            <p:cNvPr id="120848" name="Picture 11" descr="latex-image-1.pd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06863" y="4764498"/>
              <a:ext cx="29559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044607" y="4697111"/>
              <a:ext cx="3094421" cy="55570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120842" name="Group 25"/>
          <p:cNvGrpSpPr>
            <a:grpSpLocks/>
          </p:cNvGrpSpPr>
          <p:nvPr/>
        </p:nvGrpSpPr>
        <p:grpSpPr bwMode="auto">
          <a:xfrm>
            <a:off x="2309813" y="5702300"/>
            <a:ext cx="1649412" cy="327025"/>
            <a:chOff x="2309168" y="5702506"/>
            <a:chExt cx="1650377" cy="327260"/>
          </a:xfrm>
        </p:grpSpPr>
        <p:pic>
          <p:nvPicPr>
            <p:cNvPr id="120846" name="Picture 2" descr="latex-image-1.pd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378075" y="5729288"/>
              <a:ext cx="14795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2309168" y="5702506"/>
              <a:ext cx="1650377" cy="3272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  <p:grpSp>
        <p:nvGrpSpPr>
          <p:cNvPr id="120843" name="Group 27"/>
          <p:cNvGrpSpPr>
            <a:grpSpLocks/>
          </p:cNvGrpSpPr>
          <p:nvPr/>
        </p:nvGrpSpPr>
        <p:grpSpPr bwMode="auto">
          <a:xfrm>
            <a:off x="4044950" y="5694363"/>
            <a:ext cx="1922463" cy="327025"/>
            <a:chOff x="4044608" y="5694773"/>
            <a:chExt cx="1922767" cy="327260"/>
          </a:xfrm>
        </p:grpSpPr>
        <p:pic>
          <p:nvPicPr>
            <p:cNvPr id="120844" name="Picture 4" descr="latex-image-1.pdf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106863" y="5729288"/>
              <a:ext cx="17891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26"/>
            <p:cNvSpPr/>
            <p:nvPr/>
          </p:nvSpPr>
          <p:spPr>
            <a:xfrm>
              <a:off x="4044608" y="5694773"/>
              <a:ext cx="1922767" cy="3272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accent4"/>
                  </a:solidFill>
                </a:ln>
                <a:noFill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Marginals by Sampling on Factor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95E90-FA3A-43DA-A0AB-B505276AD4FF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-34925" y="5526088"/>
            <a:ext cx="8697913" cy="1208087"/>
            <a:chOff x="-46350" y="2349603"/>
            <a:chExt cx="8698419" cy="1208034"/>
          </a:xfrm>
        </p:grpSpPr>
        <p:grpSp>
          <p:nvGrpSpPr>
            <p:cNvPr id="36906" name="Group 67"/>
            <p:cNvGrpSpPr>
              <a:grpSpLocks/>
            </p:cNvGrpSpPr>
            <p:nvPr/>
          </p:nvGrpSpPr>
          <p:grpSpPr bwMode="auto">
            <a:xfrm>
              <a:off x="1391508" y="3223775"/>
              <a:ext cx="7260561" cy="333862"/>
              <a:chOff x="492120" y="3950977"/>
              <a:chExt cx="8067290" cy="370958"/>
            </a:xfrm>
          </p:grpSpPr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492120" y="3962637"/>
                <a:ext cx="1330509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time</a:t>
                </a:r>
              </a:p>
            </p:txBody>
          </p:sp>
          <p:sp>
            <p:nvSpPr>
              <p:cNvPr id="36935" name="TextBox 96"/>
              <p:cNvSpPr txBox="1">
                <a:spLocks noChangeArrowheads="1"/>
              </p:cNvSpPr>
              <p:nvPr/>
            </p:nvSpPr>
            <p:spPr bwMode="auto">
              <a:xfrm>
                <a:off x="3769260" y="395097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like</a:t>
                </a:r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2084801" y="3957332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flies</a:t>
                </a:r>
              </a:p>
            </p:txBody>
          </p:sp>
          <p:sp>
            <p:nvSpPr>
              <p:cNvPr id="36937" name="TextBox 98"/>
              <p:cNvSpPr txBox="1">
                <a:spLocks noChangeArrowheads="1"/>
              </p:cNvSpPr>
              <p:nvPr/>
            </p:nvSpPr>
            <p:spPr bwMode="auto">
              <a:xfrm>
                <a:off x="5446910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an</a:t>
                </a:r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108264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arrow</a:t>
                </a: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1731753" y="2351190"/>
              <a:ext cx="487391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2" name="Straight Connector 71"/>
            <p:cNvCxnSpPr>
              <a:stCxn id="71" idx="4"/>
              <a:endCxn id="89" idx="0"/>
            </p:cNvCxnSpPr>
            <p:nvPr/>
          </p:nvCxnSpPr>
          <p:spPr>
            <a:xfrm>
              <a:off x="1974656" y="2844881"/>
              <a:ext cx="1587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1" idx="6"/>
              <a:endCxn id="75" idx="2"/>
            </p:cNvCxnSpPr>
            <p:nvPr/>
          </p:nvCxnSpPr>
          <p:spPr>
            <a:xfrm>
              <a:off x="2219145" y="2598829"/>
              <a:ext cx="1000183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2598579" y="2467073"/>
              <a:ext cx="239727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219328" y="2351190"/>
              <a:ext cx="487390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6" name="Straight Connector 75"/>
            <p:cNvCxnSpPr>
              <a:stCxn id="75" idx="4"/>
              <a:endCxn id="90" idx="0"/>
            </p:cNvCxnSpPr>
            <p:nvPr/>
          </p:nvCxnSpPr>
          <p:spPr>
            <a:xfrm>
              <a:off x="3463817" y="2844881"/>
              <a:ext cx="1587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6"/>
              <a:endCxn id="79" idx="2"/>
            </p:cNvCxnSpPr>
            <p:nvPr/>
          </p:nvCxnSpPr>
          <p:spPr>
            <a:xfrm flipV="1">
              <a:off x="3706718" y="2595654"/>
              <a:ext cx="1023998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087740" y="2467073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4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30716" y="2349603"/>
              <a:ext cx="485803" cy="49369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>
              <a:stCxn id="79" idx="4"/>
              <a:endCxn id="91" idx="0"/>
            </p:cNvCxnSpPr>
            <p:nvPr/>
          </p:nvCxnSpPr>
          <p:spPr>
            <a:xfrm>
              <a:off x="4973617" y="2843293"/>
              <a:ext cx="0" cy="1349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9" idx="6"/>
              <a:endCxn id="83" idx="2"/>
            </p:cNvCxnSpPr>
            <p:nvPr/>
          </p:nvCxnSpPr>
          <p:spPr>
            <a:xfrm>
              <a:off x="5216519" y="2595654"/>
              <a:ext cx="1008121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597541" y="246548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6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224640" y="2351190"/>
              <a:ext cx="487391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4" name="Straight Connector 83"/>
            <p:cNvCxnSpPr>
              <a:stCxn id="83" idx="4"/>
              <a:endCxn id="92" idx="0"/>
            </p:cNvCxnSpPr>
            <p:nvPr/>
          </p:nvCxnSpPr>
          <p:spPr>
            <a:xfrm>
              <a:off x="6469129" y="2844881"/>
              <a:ext cx="1588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6"/>
              <a:endCxn id="87" idx="2"/>
            </p:cNvCxnSpPr>
            <p:nvPr/>
          </p:nvCxnSpPr>
          <p:spPr>
            <a:xfrm flipV="1">
              <a:off x="6712031" y="2595654"/>
              <a:ext cx="1000183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093053" y="2467073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712214" y="2349603"/>
              <a:ext cx="487390" cy="49369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8" name="Straight Connector 87"/>
            <p:cNvCxnSpPr>
              <a:stCxn id="87" idx="4"/>
              <a:endCxn id="93" idx="0"/>
            </p:cNvCxnSpPr>
            <p:nvPr/>
          </p:nvCxnSpPr>
          <p:spPr>
            <a:xfrm>
              <a:off x="7956704" y="2843293"/>
              <a:ext cx="1587" cy="1349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857174" y="2978225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44747" y="2978225"/>
              <a:ext cx="239727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54548" y="297822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350060" y="2978225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39222" y="297822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809363" y="2597242"/>
              <a:ext cx="919215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149108" y="2481359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21971" y="2351190"/>
              <a:ext cx="487391" cy="493691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0</a:t>
              </a:r>
              <a:endParaRPr lang="en-US" sz="16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33" name="TextBox 104"/>
            <p:cNvSpPr txBox="1">
              <a:spLocks noChangeArrowheads="1"/>
            </p:cNvSpPr>
            <p:nvPr/>
          </p:nvSpPr>
          <p:spPr bwMode="auto">
            <a:xfrm>
              <a:off x="-46350" y="2924169"/>
              <a:ext cx="1316384" cy="32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>
                  <a:latin typeface="Rockwell"/>
                  <a:ea typeface="Rockwell"/>
                  <a:cs typeface="Rockwell"/>
                </a:rPr>
                <a:t>&lt;START&gt;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1743075" y="4959350"/>
            <a:ext cx="487363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45" name="Oval 44"/>
          <p:cNvSpPr/>
          <p:nvPr/>
        </p:nvSpPr>
        <p:spPr>
          <a:xfrm>
            <a:off x="3230563" y="4959350"/>
            <a:ext cx="487362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46" name="Oval 45"/>
          <p:cNvSpPr/>
          <p:nvPr/>
        </p:nvSpPr>
        <p:spPr>
          <a:xfrm>
            <a:off x="4741863" y="4957763"/>
            <a:ext cx="485775" cy="493712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47" name="Oval 46"/>
          <p:cNvSpPr/>
          <p:nvPr/>
        </p:nvSpPr>
        <p:spPr>
          <a:xfrm>
            <a:off x="6237288" y="4959350"/>
            <a:ext cx="485775" cy="493713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48" name="Oval 47"/>
          <p:cNvSpPr/>
          <p:nvPr/>
        </p:nvSpPr>
        <p:spPr>
          <a:xfrm>
            <a:off x="7724775" y="4957763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863" y="4957763"/>
            <a:ext cx="1301750" cy="490537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6:</a:t>
            </a:r>
          </a:p>
        </p:txBody>
      </p:sp>
      <p:sp>
        <p:nvSpPr>
          <p:cNvPr id="52" name="Oval 51"/>
          <p:cNvSpPr/>
          <p:nvPr/>
        </p:nvSpPr>
        <p:spPr>
          <a:xfrm>
            <a:off x="1751013" y="4368800"/>
            <a:ext cx="487362" cy="4921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53" name="Oval 52"/>
          <p:cNvSpPr/>
          <p:nvPr/>
        </p:nvSpPr>
        <p:spPr>
          <a:xfrm>
            <a:off x="3238500" y="4368800"/>
            <a:ext cx="487363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54" name="Oval 53"/>
          <p:cNvSpPr/>
          <p:nvPr/>
        </p:nvSpPr>
        <p:spPr>
          <a:xfrm>
            <a:off x="4748213" y="4365625"/>
            <a:ext cx="487362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55" name="Oval 54"/>
          <p:cNvSpPr/>
          <p:nvPr/>
        </p:nvSpPr>
        <p:spPr>
          <a:xfrm>
            <a:off x="6243638" y="4368800"/>
            <a:ext cx="487362" cy="49212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56" name="Oval 55"/>
          <p:cNvSpPr/>
          <p:nvPr/>
        </p:nvSpPr>
        <p:spPr>
          <a:xfrm>
            <a:off x="7731125" y="4365625"/>
            <a:ext cx="487363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7800" y="4365625"/>
            <a:ext cx="1301750" cy="492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5:</a:t>
            </a:r>
          </a:p>
        </p:txBody>
      </p:sp>
      <p:sp>
        <p:nvSpPr>
          <p:cNvPr id="59" name="Oval 58"/>
          <p:cNvSpPr/>
          <p:nvPr/>
        </p:nvSpPr>
        <p:spPr>
          <a:xfrm>
            <a:off x="1739900" y="3787775"/>
            <a:ext cx="487363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227388" y="3787775"/>
            <a:ext cx="487362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61" name="Oval 60"/>
          <p:cNvSpPr/>
          <p:nvPr/>
        </p:nvSpPr>
        <p:spPr>
          <a:xfrm>
            <a:off x="4738688" y="3786188"/>
            <a:ext cx="485775" cy="493712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62" name="Oval 61"/>
          <p:cNvSpPr/>
          <p:nvPr/>
        </p:nvSpPr>
        <p:spPr>
          <a:xfrm>
            <a:off x="6234113" y="3787775"/>
            <a:ext cx="485775" cy="493713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63" name="Oval 62"/>
          <p:cNvSpPr/>
          <p:nvPr/>
        </p:nvSpPr>
        <p:spPr>
          <a:xfrm>
            <a:off x="7721600" y="3786188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6688" y="3786188"/>
            <a:ext cx="1301750" cy="490537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4:</a:t>
            </a:r>
          </a:p>
        </p:txBody>
      </p:sp>
      <p:sp>
        <p:nvSpPr>
          <p:cNvPr id="69" name="Oval 68"/>
          <p:cNvSpPr/>
          <p:nvPr/>
        </p:nvSpPr>
        <p:spPr>
          <a:xfrm>
            <a:off x="1739900" y="3208338"/>
            <a:ext cx="487363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3227388" y="3208338"/>
            <a:ext cx="487362" cy="493712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4" name="Oval 93"/>
          <p:cNvSpPr/>
          <p:nvPr/>
        </p:nvSpPr>
        <p:spPr>
          <a:xfrm>
            <a:off x="4738688" y="3206750"/>
            <a:ext cx="485775" cy="493713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95" name="Oval 94"/>
          <p:cNvSpPr/>
          <p:nvPr/>
        </p:nvSpPr>
        <p:spPr>
          <a:xfrm>
            <a:off x="6234113" y="3208338"/>
            <a:ext cx="485775" cy="493712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01" name="Oval 100"/>
          <p:cNvSpPr/>
          <p:nvPr/>
        </p:nvSpPr>
        <p:spPr>
          <a:xfrm>
            <a:off x="7721600" y="3206750"/>
            <a:ext cx="485775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6688" y="3206750"/>
            <a:ext cx="1301750" cy="49053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3:</a:t>
            </a:r>
          </a:p>
        </p:txBody>
      </p:sp>
      <p:sp>
        <p:nvSpPr>
          <p:cNvPr id="108" name="Oval 107"/>
          <p:cNvSpPr/>
          <p:nvPr/>
        </p:nvSpPr>
        <p:spPr>
          <a:xfrm>
            <a:off x="1739900" y="2638425"/>
            <a:ext cx="487363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09" name="Oval 108"/>
          <p:cNvSpPr/>
          <p:nvPr/>
        </p:nvSpPr>
        <p:spPr>
          <a:xfrm>
            <a:off x="3227388" y="2638425"/>
            <a:ext cx="487362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0" name="Oval 109"/>
          <p:cNvSpPr/>
          <p:nvPr/>
        </p:nvSpPr>
        <p:spPr>
          <a:xfrm>
            <a:off x="4738688" y="2635250"/>
            <a:ext cx="485775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111" name="Oval 110"/>
          <p:cNvSpPr/>
          <p:nvPr/>
        </p:nvSpPr>
        <p:spPr>
          <a:xfrm>
            <a:off x="6234113" y="2638425"/>
            <a:ext cx="485775" cy="49212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12" name="Oval 111"/>
          <p:cNvSpPr/>
          <p:nvPr/>
        </p:nvSpPr>
        <p:spPr>
          <a:xfrm>
            <a:off x="7721600" y="2635250"/>
            <a:ext cx="485775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6688" y="2635250"/>
            <a:ext cx="1301750" cy="492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2:</a:t>
            </a:r>
          </a:p>
        </p:txBody>
      </p:sp>
      <p:sp>
        <p:nvSpPr>
          <p:cNvPr id="115" name="Oval 114"/>
          <p:cNvSpPr/>
          <p:nvPr/>
        </p:nvSpPr>
        <p:spPr>
          <a:xfrm>
            <a:off x="1739900" y="2046288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6" name="Oval 115"/>
          <p:cNvSpPr/>
          <p:nvPr/>
        </p:nvSpPr>
        <p:spPr>
          <a:xfrm>
            <a:off x="3227388" y="2046288"/>
            <a:ext cx="485775" cy="493712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117" name="Oval 116"/>
          <p:cNvSpPr/>
          <p:nvPr/>
        </p:nvSpPr>
        <p:spPr>
          <a:xfrm>
            <a:off x="4737100" y="2044700"/>
            <a:ext cx="487363" cy="4921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118" name="Oval 117"/>
          <p:cNvSpPr/>
          <p:nvPr/>
        </p:nvSpPr>
        <p:spPr>
          <a:xfrm>
            <a:off x="6232525" y="2046288"/>
            <a:ext cx="487363" cy="493712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>
          <a:xfrm>
            <a:off x="7720013" y="2044700"/>
            <a:ext cx="487362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65100" y="2044700"/>
            <a:ext cx="1303338" cy="49053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1:</a:t>
            </a:r>
          </a:p>
        </p:txBody>
      </p:sp>
      <p:sp>
        <p:nvSpPr>
          <p:cNvPr id="121" name="Content Placeholder 2"/>
          <p:cNvSpPr txBox="1">
            <a:spLocks/>
          </p:cNvSpPr>
          <p:nvPr/>
        </p:nvSpPr>
        <p:spPr>
          <a:xfrm>
            <a:off x="457200" y="996950"/>
            <a:ext cx="8229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/>
              <a:t>Suppose we took many samples from the distribution over taggings:</a:t>
            </a:r>
          </a:p>
        </p:txBody>
      </p:sp>
      <p:pic>
        <p:nvPicPr>
          <p:cNvPr id="36905" name="Picture 121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1365250"/>
            <a:ext cx="144938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7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9" grpId="0" animBg="1"/>
      <p:bldP spid="60" grpId="0" animBg="1"/>
      <p:bldP spid="61" grpId="0" animBg="1"/>
      <p:bldP spid="62" grpId="0" animBg="1"/>
      <p:bldP spid="63" grpId="0" animBg="1"/>
      <p:bldP spid="65" grpId="0"/>
      <p:bldP spid="69" grpId="0" animBg="1"/>
      <p:bldP spid="70" grpId="0" animBg="1"/>
      <p:bldP spid="94" grpId="0" animBg="1"/>
      <p:bldP spid="95" grpId="0" animBg="1"/>
      <p:bldP spid="101" grpId="0" animBg="1"/>
      <p:bldP spid="106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Marginals by Sampling on Factor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49BD0-3F95-412E-A861-B85353040DAD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-34925" y="5526088"/>
            <a:ext cx="8697913" cy="1208087"/>
            <a:chOff x="-46350" y="2349603"/>
            <a:chExt cx="8698419" cy="1208034"/>
          </a:xfrm>
        </p:grpSpPr>
        <p:grpSp>
          <p:nvGrpSpPr>
            <p:cNvPr id="37929" name="Group 67"/>
            <p:cNvGrpSpPr>
              <a:grpSpLocks/>
            </p:cNvGrpSpPr>
            <p:nvPr/>
          </p:nvGrpSpPr>
          <p:grpSpPr bwMode="auto">
            <a:xfrm>
              <a:off x="1391508" y="3223775"/>
              <a:ext cx="7260561" cy="333862"/>
              <a:chOff x="492120" y="3950977"/>
              <a:chExt cx="8067290" cy="370958"/>
            </a:xfrm>
          </p:grpSpPr>
          <p:sp>
            <p:nvSpPr>
              <p:cNvPr id="37957" name="TextBox 95"/>
              <p:cNvSpPr txBox="1">
                <a:spLocks noChangeArrowheads="1"/>
              </p:cNvSpPr>
              <p:nvPr/>
            </p:nvSpPr>
            <p:spPr bwMode="auto">
              <a:xfrm>
                <a:off x="492120" y="3962637"/>
                <a:ext cx="1330509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time</a:t>
                </a:r>
              </a:p>
            </p:txBody>
          </p:sp>
          <p:sp>
            <p:nvSpPr>
              <p:cNvPr id="37958" name="TextBox 96"/>
              <p:cNvSpPr txBox="1">
                <a:spLocks noChangeArrowheads="1"/>
              </p:cNvSpPr>
              <p:nvPr/>
            </p:nvSpPr>
            <p:spPr bwMode="auto">
              <a:xfrm>
                <a:off x="3769260" y="395097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like</a:t>
                </a:r>
              </a:p>
            </p:txBody>
          </p:sp>
          <p:sp>
            <p:nvSpPr>
              <p:cNvPr id="37959" name="TextBox 97"/>
              <p:cNvSpPr txBox="1">
                <a:spLocks noChangeArrowheads="1"/>
              </p:cNvSpPr>
              <p:nvPr/>
            </p:nvSpPr>
            <p:spPr bwMode="auto">
              <a:xfrm>
                <a:off x="2084801" y="3957332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flies</a:t>
                </a:r>
              </a:p>
            </p:txBody>
          </p:sp>
          <p:sp>
            <p:nvSpPr>
              <p:cNvPr id="37960" name="TextBox 98"/>
              <p:cNvSpPr txBox="1">
                <a:spLocks noChangeArrowheads="1"/>
              </p:cNvSpPr>
              <p:nvPr/>
            </p:nvSpPr>
            <p:spPr bwMode="auto">
              <a:xfrm>
                <a:off x="5446910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an</a:t>
                </a:r>
              </a:p>
            </p:txBody>
          </p:sp>
          <p:sp>
            <p:nvSpPr>
              <p:cNvPr id="37961" name="TextBox 99"/>
              <p:cNvSpPr txBox="1">
                <a:spLocks noChangeArrowheads="1"/>
              </p:cNvSpPr>
              <p:nvPr/>
            </p:nvSpPr>
            <p:spPr bwMode="auto">
              <a:xfrm>
                <a:off x="7108264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arrow</a:t>
                </a: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1731753" y="2351190"/>
              <a:ext cx="487391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2" name="Straight Connector 71"/>
            <p:cNvCxnSpPr>
              <a:stCxn id="71" idx="4"/>
              <a:endCxn id="89" idx="0"/>
            </p:cNvCxnSpPr>
            <p:nvPr/>
          </p:nvCxnSpPr>
          <p:spPr>
            <a:xfrm>
              <a:off x="1974656" y="2844881"/>
              <a:ext cx="1587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1" idx="6"/>
              <a:endCxn id="75" idx="2"/>
            </p:cNvCxnSpPr>
            <p:nvPr/>
          </p:nvCxnSpPr>
          <p:spPr>
            <a:xfrm>
              <a:off x="2219145" y="2598829"/>
              <a:ext cx="1000183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2598579" y="2467073"/>
              <a:ext cx="239727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219328" y="2351190"/>
              <a:ext cx="487390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6" name="Straight Connector 75"/>
            <p:cNvCxnSpPr>
              <a:stCxn id="75" idx="4"/>
              <a:endCxn id="90" idx="0"/>
            </p:cNvCxnSpPr>
            <p:nvPr/>
          </p:nvCxnSpPr>
          <p:spPr>
            <a:xfrm>
              <a:off x="3463817" y="2844881"/>
              <a:ext cx="1587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6"/>
              <a:endCxn id="79" idx="2"/>
            </p:cNvCxnSpPr>
            <p:nvPr/>
          </p:nvCxnSpPr>
          <p:spPr>
            <a:xfrm flipV="1">
              <a:off x="3706718" y="2595654"/>
              <a:ext cx="1023998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087740" y="2467073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4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30716" y="2349603"/>
              <a:ext cx="485803" cy="49369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>
              <a:stCxn id="79" idx="4"/>
              <a:endCxn id="91" idx="0"/>
            </p:cNvCxnSpPr>
            <p:nvPr/>
          </p:nvCxnSpPr>
          <p:spPr>
            <a:xfrm>
              <a:off x="4973617" y="2843293"/>
              <a:ext cx="0" cy="1349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9" idx="6"/>
              <a:endCxn id="83" idx="2"/>
            </p:cNvCxnSpPr>
            <p:nvPr/>
          </p:nvCxnSpPr>
          <p:spPr>
            <a:xfrm>
              <a:off x="5216519" y="2595654"/>
              <a:ext cx="1008121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597541" y="246548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6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224640" y="2351190"/>
              <a:ext cx="487391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4" name="Straight Connector 83"/>
            <p:cNvCxnSpPr>
              <a:stCxn id="83" idx="4"/>
              <a:endCxn id="92" idx="0"/>
            </p:cNvCxnSpPr>
            <p:nvPr/>
          </p:nvCxnSpPr>
          <p:spPr>
            <a:xfrm>
              <a:off x="6469129" y="2844881"/>
              <a:ext cx="1588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6"/>
              <a:endCxn id="87" idx="2"/>
            </p:cNvCxnSpPr>
            <p:nvPr/>
          </p:nvCxnSpPr>
          <p:spPr>
            <a:xfrm flipV="1">
              <a:off x="6712031" y="2595654"/>
              <a:ext cx="1000183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093053" y="2467073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712214" y="2349603"/>
              <a:ext cx="487390" cy="49369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8" name="Straight Connector 87"/>
            <p:cNvCxnSpPr>
              <a:stCxn id="87" idx="4"/>
              <a:endCxn id="93" idx="0"/>
            </p:cNvCxnSpPr>
            <p:nvPr/>
          </p:nvCxnSpPr>
          <p:spPr>
            <a:xfrm>
              <a:off x="7956704" y="2843293"/>
              <a:ext cx="1587" cy="1349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857174" y="2978225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44747" y="2978225"/>
              <a:ext cx="239727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54548" y="297822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350060" y="2978225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39222" y="297822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809363" y="2597242"/>
              <a:ext cx="919215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149108" y="2481359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21971" y="2351190"/>
              <a:ext cx="487391" cy="493691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0</a:t>
              </a:r>
              <a:endParaRPr lang="en-US" sz="16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56" name="TextBox 104"/>
            <p:cNvSpPr txBox="1">
              <a:spLocks noChangeArrowheads="1"/>
            </p:cNvSpPr>
            <p:nvPr/>
          </p:nvSpPr>
          <p:spPr bwMode="auto">
            <a:xfrm>
              <a:off x="-46350" y="2924169"/>
              <a:ext cx="1316384" cy="32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>
                  <a:latin typeface="Rockwell"/>
                  <a:ea typeface="Rockwell"/>
                  <a:cs typeface="Rockwell"/>
                </a:rPr>
                <a:t>&lt;START&gt;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1743075" y="4959350"/>
            <a:ext cx="487363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45" name="Oval 44"/>
          <p:cNvSpPr/>
          <p:nvPr/>
        </p:nvSpPr>
        <p:spPr>
          <a:xfrm>
            <a:off x="3230563" y="4959350"/>
            <a:ext cx="487362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46" name="Oval 45"/>
          <p:cNvSpPr/>
          <p:nvPr/>
        </p:nvSpPr>
        <p:spPr>
          <a:xfrm>
            <a:off x="4741863" y="4957763"/>
            <a:ext cx="485775" cy="493712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47" name="Oval 46"/>
          <p:cNvSpPr/>
          <p:nvPr/>
        </p:nvSpPr>
        <p:spPr>
          <a:xfrm>
            <a:off x="6237288" y="4959350"/>
            <a:ext cx="485775" cy="493713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48" name="Oval 47"/>
          <p:cNvSpPr/>
          <p:nvPr/>
        </p:nvSpPr>
        <p:spPr>
          <a:xfrm>
            <a:off x="7724775" y="4957763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863" y="4957763"/>
            <a:ext cx="1301750" cy="490537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6:</a:t>
            </a:r>
          </a:p>
        </p:txBody>
      </p:sp>
      <p:sp>
        <p:nvSpPr>
          <p:cNvPr id="52" name="Oval 51"/>
          <p:cNvSpPr/>
          <p:nvPr/>
        </p:nvSpPr>
        <p:spPr>
          <a:xfrm>
            <a:off x="1751013" y="4368800"/>
            <a:ext cx="487362" cy="4921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53" name="Oval 52"/>
          <p:cNvSpPr/>
          <p:nvPr/>
        </p:nvSpPr>
        <p:spPr>
          <a:xfrm>
            <a:off x="3238500" y="4368800"/>
            <a:ext cx="487363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54" name="Oval 53"/>
          <p:cNvSpPr/>
          <p:nvPr/>
        </p:nvSpPr>
        <p:spPr>
          <a:xfrm>
            <a:off x="4748213" y="4365625"/>
            <a:ext cx="487362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55" name="Oval 54"/>
          <p:cNvSpPr/>
          <p:nvPr/>
        </p:nvSpPr>
        <p:spPr>
          <a:xfrm>
            <a:off x="6243638" y="4368800"/>
            <a:ext cx="487362" cy="49212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56" name="Oval 55"/>
          <p:cNvSpPr/>
          <p:nvPr/>
        </p:nvSpPr>
        <p:spPr>
          <a:xfrm>
            <a:off x="7731125" y="4365625"/>
            <a:ext cx="487363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7800" y="4365625"/>
            <a:ext cx="1301750" cy="492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5:</a:t>
            </a:r>
          </a:p>
        </p:txBody>
      </p:sp>
      <p:sp>
        <p:nvSpPr>
          <p:cNvPr id="59" name="Oval 58"/>
          <p:cNvSpPr/>
          <p:nvPr/>
        </p:nvSpPr>
        <p:spPr>
          <a:xfrm>
            <a:off x="1739900" y="3787775"/>
            <a:ext cx="487363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227388" y="3787775"/>
            <a:ext cx="487362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61" name="Oval 60"/>
          <p:cNvSpPr/>
          <p:nvPr/>
        </p:nvSpPr>
        <p:spPr>
          <a:xfrm>
            <a:off x="4738688" y="3786188"/>
            <a:ext cx="485775" cy="493712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62" name="Oval 61"/>
          <p:cNvSpPr/>
          <p:nvPr/>
        </p:nvSpPr>
        <p:spPr>
          <a:xfrm>
            <a:off x="6234113" y="3787775"/>
            <a:ext cx="485775" cy="493713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63" name="Oval 62"/>
          <p:cNvSpPr/>
          <p:nvPr/>
        </p:nvSpPr>
        <p:spPr>
          <a:xfrm>
            <a:off x="7721600" y="3786188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6688" y="3786188"/>
            <a:ext cx="1301750" cy="490537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4:</a:t>
            </a:r>
          </a:p>
        </p:txBody>
      </p:sp>
      <p:sp>
        <p:nvSpPr>
          <p:cNvPr id="69" name="Oval 68"/>
          <p:cNvSpPr/>
          <p:nvPr/>
        </p:nvSpPr>
        <p:spPr>
          <a:xfrm>
            <a:off x="1739900" y="3208338"/>
            <a:ext cx="487363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3227388" y="3208338"/>
            <a:ext cx="487362" cy="493712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4" name="Oval 93"/>
          <p:cNvSpPr/>
          <p:nvPr/>
        </p:nvSpPr>
        <p:spPr>
          <a:xfrm>
            <a:off x="4738688" y="3206750"/>
            <a:ext cx="485775" cy="493713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95" name="Oval 94"/>
          <p:cNvSpPr/>
          <p:nvPr/>
        </p:nvSpPr>
        <p:spPr>
          <a:xfrm>
            <a:off x="6234113" y="3208338"/>
            <a:ext cx="485775" cy="493712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01" name="Oval 100"/>
          <p:cNvSpPr/>
          <p:nvPr/>
        </p:nvSpPr>
        <p:spPr>
          <a:xfrm>
            <a:off x="7721600" y="3206750"/>
            <a:ext cx="485775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6688" y="3206750"/>
            <a:ext cx="1301750" cy="49053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3:</a:t>
            </a:r>
          </a:p>
        </p:txBody>
      </p:sp>
      <p:sp>
        <p:nvSpPr>
          <p:cNvPr id="108" name="Oval 107"/>
          <p:cNvSpPr/>
          <p:nvPr/>
        </p:nvSpPr>
        <p:spPr>
          <a:xfrm>
            <a:off x="1739900" y="2638425"/>
            <a:ext cx="487363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09" name="Oval 108"/>
          <p:cNvSpPr/>
          <p:nvPr/>
        </p:nvSpPr>
        <p:spPr>
          <a:xfrm>
            <a:off x="3227388" y="2638425"/>
            <a:ext cx="487362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0" name="Oval 109"/>
          <p:cNvSpPr/>
          <p:nvPr/>
        </p:nvSpPr>
        <p:spPr>
          <a:xfrm>
            <a:off x="4738688" y="2635250"/>
            <a:ext cx="485775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111" name="Oval 110"/>
          <p:cNvSpPr/>
          <p:nvPr/>
        </p:nvSpPr>
        <p:spPr>
          <a:xfrm>
            <a:off x="6234113" y="2638425"/>
            <a:ext cx="485775" cy="49212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12" name="Oval 111"/>
          <p:cNvSpPr/>
          <p:nvPr/>
        </p:nvSpPr>
        <p:spPr>
          <a:xfrm>
            <a:off x="7721600" y="2635250"/>
            <a:ext cx="485775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6688" y="2635250"/>
            <a:ext cx="1301750" cy="492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2:</a:t>
            </a:r>
          </a:p>
        </p:txBody>
      </p:sp>
      <p:sp>
        <p:nvSpPr>
          <p:cNvPr id="115" name="Oval 114"/>
          <p:cNvSpPr/>
          <p:nvPr/>
        </p:nvSpPr>
        <p:spPr>
          <a:xfrm>
            <a:off x="1739900" y="2046288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6" name="Oval 115"/>
          <p:cNvSpPr/>
          <p:nvPr/>
        </p:nvSpPr>
        <p:spPr>
          <a:xfrm>
            <a:off x="3227388" y="2046288"/>
            <a:ext cx="485775" cy="493712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117" name="Oval 116"/>
          <p:cNvSpPr/>
          <p:nvPr/>
        </p:nvSpPr>
        <p:spPr>
          <a:xfrm>
            <a:off x="4737100" y="2044700"/>
            <a:ext cx="487363" cy="4921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118" name="Oval 117"/>
          <p:cNvSpPr/>
          <p:nvPr/>
        </p:nvSpPr>
        <p:spPr>
          <a:xfrm>
            <a:off x="6232525" y="2046288"/>
            <a:ext cx="487363" cy="493712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>
          <a:xfrm>
            <a:off x="7720013" y="2044700"/>
            <a:ext cx="487362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65100" y="2044700"/>
            <a:ext cx="1303338" cy="49053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1:</a:t>
            </a:r>
          </a:p>
        </p:txBody>
      </p:sp>
      <p:sp>
        <p:nvSpPr>
          <p:cNvPr id="121" name="Content Placeholder 2"/>
          <p:cNvSpPr txBox="1">
            <a:spLocks/>
          </p:cNvSpPr>
          <p:nvPr/>
        </p:nvSpPr>
        <p:spPr>
          <a:xfrm>
            <a:off x="457200" y="996950"/>
            <a:ext cx="8229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/>
              <a:t>The marginal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/>
              <a:t>gives the probability that variable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/>
              <a:t> takes value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/>
              <a:t> in a random sample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Marginals by Sampling on Factor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1DFA9-0E41-4E12-A6B7-65C0C77A3041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-34925" y="5526088"/>
            <a:ext cx="8697913" cy="1208087"/>
            <a:chOff x="-46350" y="2349603"/>
            <a:chExt cx="8698419" cy="1208034"/>
          </a:xfrm>
        </p:grpSpPr>
        <p:grpSp>
          <p:nvGrpSpPr>
            <p:cNvPr id="38987" name="Group 67"/>
            <p:cNvGrpSpPr>
              <a:grpSpLocks/>
            </p:cNvGrpSpPr>
            <p:nvPr/>
          </p:nvGrpSpPr>
          <p:grpSpPr bwMode="auto">
            <a:xfrm>
              <a:off x="1391508" y="3223775"/>
              <a:ext cx="7260561" cy="333862"/>
              <a:chOff x="492120" y="3950977"/>
              <a:chExt cx="8067290" cy="370958"/>
            </a:xfrm>
          </p:grpSpPr>
          <p:sp>
            <p:nvSpPr>
              <p:cNvPr id="39015" name="TextBox 95"/>
              <p:cNvSpPr txBox="1">
                <a:spLocks noChangeArrowheads="1"/>
              </p:cNvSpPr>
              <p:nvPr/>
            </p:nvSpPr>
            <p:spPr bwMode="auto">
              <a:xfrm>
                <a:off x="492120" y="3962637"/>
                <a:ext cx="1330509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time</a:t>
                </a:r>
              </a:p>
            </p:txBody>
          </p:sp>
          <p:sp>
            <p:nvSpPr>
              <p:cNvPr id="39016" name="TextBox 96"/>
              <p:cNvSpPr txBox="1">
                <a:spLocks noChangeArrowheads="1"/>
              </p:cNvSpPr>
              <p:nvPr/>
            </p:nvSpPr>
            <p:spPr bwMode="auto">
              <a:xfrm>
                <a:off x="3769260" y="395097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like</a:t>
                </a:r>
              </a:p>
            </p:txBody>
          </p:sp>
          <p:sp>
            <p:nvSpPr>
              <p:cNvPr id="39017" name="TextBox 97"/>
              <p:cNvSpPr txBox="1">
                <a:spLocks noChangeArrowheads="1"/>
              </p:cNvSpPr>
              <p:nvPr/>
            </p:nvSpPr>
            <p:spPr bwMode="auto">
              <a:xfrm>
                <a:off x="2084801" y="3957332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flies</a:t>
                </a:r>
              </a:p>
            </p:txBody>
          </p:sp>
          <p:sp>
            <p:nvSpPr>
              <p:cNvPr id="39018" name="TextBox 98"/>
              <p:cNvSpPr txBox="1">
                <a:spLocks noChangeArrowheads="1"/>
              </p:cNvSpPr>
              <p:nvPr/>
            </p:nvSpPr>
            <p:spPr bwMode="auto">
              <a:xfrm>
                <a:off x="5446910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an</a:t>
                </a:r>
              </a:p>
            </p:txBody>
          </p:sp>
          <p:sp>
            <p:nvSpPr>
              <p:cNvPr id="39019" name="TextBox 99"/>
              <p:cNvSpPr txBox="1">
                <a:spLocks noChangeArrowheads="1"/>
              </p:cNvSpPr>
              <p:nvPr/>
            </p:nvSpPr>
            <p:spPr bwMode="auto">
              <a:xfrm>
                <a:off x="7108264" y="3962637"/>
                <a:ext cx="1451146" cy="35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600" dirty="0">
                    <a:latin typeface="Rockwell"/>
                    <a:ea typeface="Rockwell"/>
                    <a:cs typeface="Rockwell"/>
                  </a:rPr>
                  <a:t>arrow</a:t>
                </a: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1731753" y="2351190"/>
              <a:ext cx="487391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2" name="Straight Connector 71"/>
            <p:cNvCxnSpPr>
              <a:stCxn id="71" idx="4"/>
              <a:endCxn id="89" idx="0"/>
            </p:cNvCxnSpPr>
            <p:nvPr/>
          </p:nvCxnSpPr>
          <p:spPr>
            <a:xfrm>
              <a:off x="1974656" y="2844881"/>
              <a:ext cx="1587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1" idx="6"/>
              <a:endCxn id="75" idx="2"/>
            </p:cNvCxnSpPr>
            <p:nvPr/>
          </p:nvCxnSpPr>
          <p:spPr>
            <a:xfrm>
              <a:off x="2219145" y="2598829"/>
              <a:ext cx="1000183" cy="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2598579" y="2467073"/>
              <a:ext cx="239727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219328" y="2351190"/>
              <a:ext cx="487390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6" name="Straight Connector 75"/>
            <p:cNvCxnSpPr>
              <a:stCxn id="75" idx="4"/>
              <a:endCxn id="90" idx="0"/>
            </p:cNvCxnSpPr>
            <p:nvPr/>
          </p:nvCxnSpPr>
          <p:spPr>
            <a:xfrm>
              <a:off x="3463817" y="2844881"/>
              <a:ext cx="1587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6"/>
              <a:endCxn id="79" idx="2"/>
            </p:cNvCxnSpPr>
            <p:nvPr/>
          </p:nvCxnSpPr>
          <p:spPr>
            <a:xfrm flipV="1">
              <a:off x="3706718" y="2595654"/>
              <a:ext cx="1023998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087740" y="2467073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4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30716" y="2349603"/>
              <a:ext cx="485803" cy="49369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>
              <a:stCxn id="79" idx="4"/>
              <a:endCxn id="91" idx="0"/>
            </p:cNvCxnSpPr>
            <p:nvPr/>
          </p:nvCxnSpPr>
          <p:spPr>
            <a:xfrm>
              <a:off x="4973617" y="2843293"/>
              <a:ext cx="0" cy="1349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9" idx="6"/>
              <a:endCxn id="83" idx="2"/>
            </p:cNvCxnSpPr>
            <p:nvPr/>
          </p:nvCxnSpPr>
          <p:spPr>
            <a:xfrm>
              <a:off x="5216519" y="2595654"/>
              <a:ext cx="1008121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597541" y="246548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6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224640" y="2351190"/>
              <a:ext cx="487391" cy="4936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4" name="Straight Connector 83"/>
            <p:cNvCxnSpPr>
              <a:stCxn id="83" idx="4"/>
              <a:endCxn id="92" idx="0"/>
            </p:cNvCxnSpPr>
            <p:nvPr/>
          </p:nvCxnSpPr>
          <p:spPr>
            <a:xfrm>
              <a:off x="6469129" y="2844881"/>
              <a:ext cx="1588" cy="1333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6"/>
              <a:endCxn id="87" idx="2"/>
            </p:cNvCxnSpPr>
            <p:nvPr/>
          </p:nvCxnSpPr>
          <p:spPr>
            <a:xfrm flipV="1">
              <a:off x="6712031" y="2595654"/>
              <a:ext cx="1000183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093053" y="2467073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712214" y="2349603"/>
              <a:ext cx="487390" cy="49369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</a:t>
              </a:r>
              <a:endParaRPr lang="en-US" sz="16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8" name="Straight Connector 87"/>
            <p:cNvCxnSpPr>
              <a:stCxn id="87" idx="4"/>
              <a:endCxn id="93" idx="0"/>
            </p:cNvCxnSpPr>
            <p:nvPr/>
          </p:nvCxnSpPr>
          <p:spPr>
            <a:xfrm>
              <a:off x="7956704" y="2843293"/>
              <a:ext cx="1587" cy="13493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857174" y="2978225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44747" y="2978225"/>
              <a:ext cx="239727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54548" y="297822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350060" y="2978225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39222" y="2978225"/>
              <a:ext cx="238139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809363" y="2597242"/>
              <a:ext cx="919215" cy="3175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149108" y="2481359"/>
              <a:ext cx="239726" cy="23811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0</a:t>
              </a:r>
              <a:endParaRPr lang="en-US" sz="14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21971" y="2351190"/>
              <a:ext cx="487391" cy="493691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0</a:t>
              </a:r>
              <a:endParaRPr lang="en-US" sz="16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14" name="TextBox 104"/>
            <p:cNvSpPr txBox="1">
              <a:spLocks noChangeArrowheads="1"/>
            </p:cNvSpPr>
            <p:nvPr/>
          </p:nvSpPr>
          <p:spPr bwMode="auto">
            <a:xfrm>
              <a:off x="-46350" y="2924169"/>
              <a:ext cx="1316384" cy="32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>
                  <a:latin typeface="Rockwell"/>
                  <a:ea typeface="Rockwell"/>
                  <a:cs typeface="Rockwell"/>
                </a:rPr>
                <a:t>&lt;START&gt;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1743075" y="4959350"/>
            <a:ext cx="487363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45" name="Oval 44"/>
          <p:cNvSpPr/>
          <p:nvPr/>
        </p:nvSpPr>
        <p:spPr>
          <a:xfrm>
            <a:off x="3230563" y="4959350"/>
            <a:ext cx="487362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46" name="Oval 45"/>
          <p:cNvSpPr/>
          <p:nvPr/>
        </p:nvSpPr>
        <p:spPr>
          <a:xfrm>
            <a:off x="4741863" y="4957763"/>
            <a:ext cx="485775" cy="493712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47" name="Oval 46"/>
          <p:cNvSpPr/>
          <p:nvPr/>
        </p:nvSpPr>
        <p:spPr>
          <a:xfrm>
            <a:off x="6237288" y="4959350"/>
            <a:ext cx="485775" cy="493713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48" name="Oval 47"/>
          <p:cNvSpPr/>
          <p:nvPr/>
        </p:nvSpPr>
        <p:spPr>
          <a:xfrm>
            <a:off x="7724775" y="4957763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863" y="4957763"/>
            <a:ext cx="1301750" cy="490537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6:</a:t>
            </a:r>
          </a:p>
        </p:txBody>
      </p:sp>
      <p:sp>
        <p:nvSpPr>
          <p:cNvPr id="52" name="Oval 51"/>
          <p:cNvSpPr/>
          <p:nvPr/>
        </p:nvSpPr>
        <p:spPr>
          <a:xfrm>
            <a:off x="1751013" y="4368800"/>
            <a:ext cx="487362" cy="4921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53" name="Oval 52"/>
          <p:cNvSpPr/>
          <p:nvPr/>
        </p:nvSpPr>
        <p:spPr>
          <a:xfrm>
            <a:off x="3238500" y="4368800"/>
            <a:ext cx="487363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54" name="Oval 53"/>
          <p:cNvSpPr/>
          <p:nvPr/>
        </p:nvSpPr>
        <p:spPr>
          <a:xfrm>
            <a:off x="4748213" y="4365625"/>
            <a:ext cx="487362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55" name="Oval 54"/>
          <p:cNvSpPr/>
          <p:nvPr/>
        </p:nvSpPr>
        <p:spPr>
          <a:xfrm>
            <a:off x="6243638" y="4368800"/>
            <a:ext cx="487362" cy="49212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56" name="Oval 55"/>
          <p:cNvSpPr/>
          <p:nvPr/>
        </p:nvSpPr>
        <p:spPr>
          <a:xfrm>
            <a:off x="7731125" y="4365625"/>
            <a:ext cx="487363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7800" y="4365625"/>
            <a:ext cx="1301750" cy="492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5:</a:t>
            </a:r>
          </a:p>
        </p:txBody>
      </p:sp>
      <p:sp>
        <p:nvSpPr>
          <p:cNvPr id="59" name="Oval 58"/>
          <p:cNvSpPr/>
          <p:nvPr/>
        </p:nvSpPr>
        <p:spPr>
          <a:xfrm>
            <a:off x="1739900" y="3787775"/>
            <a:ext cx="487363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227388" y="3787775"/>
            <a:ext cx="487362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61" name="Oval 60"/>
          <p:cNvSpPr/>
          <p:nvPr/>
        </p:nvSpPr>
        <p:spPr>
          <a:xfrm>
            <a:off x="4738688" y="3786188"/>
            <a:ext cx="485775" cy="493712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62" name="Oval 61"/>
          <p:cNvSpPr/>
          <p:nvPr/>
        </p:nvSpPr>
        <p:spPr>
          <a:xfrm>
            <a:off x="6234113" y="3787775"/>
            <a:ext cx="485775" cy="493713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63" name="Oval 62"/>
          <p:cNvSpPr/>
          <p:nvPr/>
        </p:nvSpPr>
        <p:spPr>
          <a:xfrm>
            <a:off x="7721600" y="3786188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6688" y="3786188"/>
            <a:ext cx="1301750" cy="490537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4:</a:t>
            </a:r>
          </a:p>
        </p:txBody>
      </p:sp>
      <p:sp>
        <p:nvSpPr>
          <p:cNvPr id="69" name="Oval 68"/>
          <p:cNvSpPr/>
          <p:nvPr/>
        </p:nvSpPr>
        <p:spPr>
          <a:xfrm>
            <a:off x="1739900" y="3208338"/>
            <a:ext cx="487363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3227388" y="3208338"/>
            <a:ext cx="487362" cy="493712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94" name="Oval 93"/>
          <p:cNvSpPr/>
          <p:nvPr/>
        </p:nvSpPr>
        <p:spPr>
          <a:xfrm>
            <a:off x="4738688" y="3206750"/>
            <a:ext cx="485775" cy="493713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95" name="Oval 94"/>
          <p:cNvSpPr/>
          <p:nvPr/>
        </p:nvSpPr>
        <p:spPr>
          <a:xfrm>
            <a:off x="6234113" y="3208338"/>
            <a:ext cx="485775" cy="493712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01" name="Oval 100"/>
          <p:cNvSpPr/>
          <p:nvPr/>
        </p:nvSpPr>
        <p:spPr>
          <a:xfrm>
            <a:off x="7721600" y="3206750"/>
            <a:ext cx="485775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6688" y="3206750"/>
            <a:ext cx="1301750" cy="49053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3:</a:t>
            </a:r>
          </a:p>
        </p:txBody>
      </p:sp>
      <p:sp>
        <p:nvSpPr>
          <p:cNvPr id="108" name="Oval 107"/>
          <p:cNvSpPr/>
          <p:nvPr/>
        </p:nvSpPr>
        <p:spPr>
          <a:xfrm>
            <a:off x="1739900" y="2638425"/>
            <a:ext cx="487363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09" name="Oval 108"/>
          <p:cNvSpPr/>
          <p:nvPr/>
        </p:nvSpPr>
        <p:spPr>
          <a:xfrm>
            <a:off x="3227388" y="2638425"/>
            <a:ext cx="487362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0" name="Oval 109"/>
          <p:cNvSpPr/>
          <p:nvPr/>
        </p:nvSpPr>
        <p:spPr>
          <a:xfrm>
            <a:off x="4738688" y="2635250"/>
            <a:ext cx="485775" cy="493713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111" name="Oval 110"/>
          <p:cNvSpPr/>
          <p:nvPr/>
        </p:nvSpPr>
        <p:spPr>
          <a:xfrm>
            <a:off x="6234113" y="2638425"/>
            <a:ext cx="485775" cy="49212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12" name="Oval 111"/>
          <p:cNvSpPr/>
          <p:nvPr/>
        </p:nvSpPr>
        <p:spPr>
          <a:xfrm>
            <a:off x="7721600" y="2635250"/>
            <a:ext cx="485775" cy="493713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6688" y="2635250"/>
            <a:ext cx="1301750" cy="492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2:</a:t>
            </a:r>
          </a:p>
        </p:txBody>
      </p:sp>
      <p:sp>
        <p:nvSpPr>
          <p:cNvPr id="115" name="Oval 114"/>
          <p:cNvSpPr/>
          <p:nvPr/>
        </p:nvSpPr>
        <p:spPr>
          <a:xfrm>
            <a:off x="1739900" y="2046288"/>
            <a:ext cx="485775" cy="493712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16" name="Oval 115"/>
          <p:cNvSpPr/>
          <p:nvPr/>
        </p:nvSpPr>
        <p:spPr>
          <a:xfrm>
            <a:off x="3227388" y="2046288"/>
            <a:ext cx="485775" cy="493712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v</a:t>
            </a:r>
          </a:p>
        </p:txBody>
      </p:sp>
      <p:sp>
        <p:nvSpPr>
          <p:cNvPr id="117" name="Oval 116"/>
          <p:cNvSpPr/>
          <p:nvPr/>
        </p:nvSpPr>
        <p:spPr>
          <a:xfrm>
            <a:off x="4737100" y="2044700"/>
            <a:ext cx="487363" cy="4921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p</a:t>
            </a:r>
          </a:p>
        </p:txBody>
      </p:sp>
      <p:sp>
        <p:nvSpPr>
          <p:cNvPr id="118" name="Oval 117"/>
          <p:cNvSpPr/>
          <p:nvPr/>
        </p:nvSpPr>
        <p:spPr>
          <a:xfrm>
            <a:off x="6232525" y="2046288"/>
            <a:ext cx="487363" cy="493712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>
          <a:xfrm>
            <a:off x="7720013" y="2044700"/>
            <a:ext cx="487362" cy="492125"/>
          </a:xfrm>
          <a:prstGeom prst="ellipse">
            <a:avLst/>
          </a:prstGeom>
          <a:solidFill>
            <a:schemeClr val="accent4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/>
                </a:solidFill>
                <a:latin typeface="Rockwell"/>
                <a:cs typeface="Rockwell"/>
              </a:rPr>
              <a:t>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65100" y="2044700"/>
            <a:ext cx="1303338" cy="49053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6"/>
                </a:solidFill>
                <a:latin typeface="+mn-lt"/>
                <a:cs typeface="+mn-cs"/>
              </a:rPr>
              <a:t>Sample 1:</a:t>
            </a:r>
          </a:p>
        </p:txBody>
      </p:sp>
      <p:sp>
        <p:nvSpPr>
          <p:cNvPr id="121" name="Content Placeholder 2"/>
          <p:cNvSpPr txBox="1">
            <a:spLocks/>
          </p:cNvSpPr>
          <p:nvPr/>
        </p:nvSpPr>
        <p:spPr>
          <a:xfrm>
            <a:off x="88900" y="1098550"/>
            <a:ext cx="1390650" cy="823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700" dirty="0" smtClean="0"/>
              <a:t>Estimate the </a:t>
            </a:r>
            <a:r>
              <a:rPr lang="en-US" sz="1700" dirty="0" err="1" smtClean="0"/>
              <a:t>marginals</a:t>
            </a:r>
            <a:r>
              <a:rPr lang="en-US" sz="1700" dirty="0" smtClean="0"/>
              <a:t> as:</a:t>
            </a:r>
          </a:p>
        </p:txBody>
      </p:sp>
      <p:sp>
        <p:nvSpPr>
          <p:cNvPr id="107" name="Cloud Callout 106"/>
          <p:cNvSpPr/>
          <p:nvPr/>
        </p:nvSpPr>
        <p:spPr>
          <a:xfrm>
            <a:off x="1624013" y="1098550"/>
            <a:ext cx="830262" cy="949325"/>
          </a:xfrm>
          <a:prstGeom prst="cloudCallout">
            <a:avLst>
              <a:gd name="adj1" fmla="val -42467"/>
              <a:gd name="adj2" fmla="val 6600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14361"/>
              </p:ext>
            </p:extLst>
          </p:nvPr>
        </p:nvGraphicFramePr>
        <p:xfrm>
          <a:off x="1666875" y="1263650"/>
          <a:ext cx="727418" cy="534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" name="Cloud Callout 122"/>
          <p:cNvSpPr/>
          <p:nvPr/>
        </p:nvSpPr>
        <p:spPr>
          <a:xfrm>
            <a:off x="3060700" y="1089025"/>
            <a:ext cx="830263" cy="949325"/>
          </a:xfrm>
          <a:prstGeom prst="cloudCallout">
            <a:avLst>
              <a:gd name="adj1" fmla="val -42467"/>
              <a:gd name="adj2" fmla="val 6600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9067"/>
              </p:ext>
            </p:extLst>
          </p:nvPr>
        </p:nvGraphicFramePr>
        <p:xfrm>
          <a:off x="3103563" y="1254125"/>
          <a:ext cx="727418" cy="534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" name="Cloud Callout 124"/>
          <p:cNvSpPr/>
          <p:nvPr/>
        </p:nvSpPr>
        <p:spPr>
          <a:xfrm>
            <a:off x="4570413" y="1092200"/>
            <a:ext cx="828675" cy="949325"/>
          </a:xfrm>
          <a:prstGeom prst="cloudCallout">
            <a:avLst>
              <a:gd name="adj1" fmla="val -42467"/>
              <a:gd name="adj2" fmla="val 6600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26765"/>
              </p:ext>
            </p:extLst>
          </p:nvPr>
        </p:nvGraphicFramePr>
        <p:xfrm>
          <a:off x="4613275" y="1258888"/>
          <a:ext cx="727418" cy="534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p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v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Cloud Callout 126"/>
          <p:cNvSpPr/>
          <p:nvPr/>
        </p:nvSpPr>
        <p:spPr>
          <a:xfrm>
            <a:off x="6064250" y="1089025"/>
            <a:ext cx="830263" cy="949325"/>
          </a:xfrm>
          <a:prstGeom prst="cloudCallout">
            <a:avLst>
              <a:gd name="adj1" fmla="val -42467"/>
              <a:gd name="adj2" fmla="val 6600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60771"/>
              </p:ext>
            </p:extLst>
          </p:nvPr>
        </p:nvGraphicFramePr>
        <p:xfrm>
          <a:off x="6108700" y="1419225"/>
          <a:ext cx="727418" cy="26746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d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9" name="Cloud Callout 128"/>
          <p:cNvSpPr/>
          <p:nvPr/>
        </p:nvSpPr>
        <p:spPr>
          <a:xfrm>
            <a:off x="7553325" y="1092200"/>
            <a:ext cx="828675" cy="949325"/>
          </a:xfrm>
          <a:prstGeom prst="cloudCallout">
            <a:avLst>
              <a:gd name="adj1" fmla="val -42467"/>
              <a:gd name="adj2" fmla="val 6600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68691"/>
              </p:ext>
            </p:extLst>
          </p:nvPr>
        </p:nvGraphicFramePr>
        <p:xfrm>
          <a:off x="7596188" y="1406525"/>
          <a:ext cx="727418" cy="26746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3709"/>
                <a:gridCol w="363709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Rockwell"/>
                          <a:cs typeface="Rockwell"/>
                        </a:rPr>
                        <a:t>n</a:t>
                      </a:r>
                      <a:endParaRPr lang="en-US" sz="1600" dirty="0">
                        <a:latin typeface="Rockwell"/>
                        <a:cs typeface="Rockwel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6/6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23" grpId="0" animBg="1"/>
      <p:bldP spid="127" grpId="0" animBg="1"/>
      <p:bldP spid="1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no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7312</TotalTime>
  <Words>6619</Words>
  <Application>Microsoft Macintosh PowerPoint</Application>
  <PresentationFormat>On-screen Show (4:3)</PresentationFormat>
  <Paragraphs>2052</Paragraphs>
  <Slides>69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Section 2: Belief Propagation Basics</vt:lpstr>
      <vt:lpstr>Outline</vt:lpstr>
      <vt:lpstr>Outline</vt:lpstr>
      <vt:lpstr>Factor Graph Notation</vt:lpstr>
      <vt:lpstr>Factors are Tensors</vt:lpstr>
      <vt:lpstr>Inference</vt:lpstr>
      <vt:lpstr>Marginals by Sampling on Factor Graph</vt:lpstr>
      <vt:lpstr>Marginals by Sampling on Factor Graph</vt:lpstr>
      <vt:lpstr>Marginals by Sampling on Factor Graph</vt:lpstr>
      <vt:lpstr>PowerPoint Presentation</vt:lpstr>
      <vt:lpstr> ____  ____ __      ______  ______</vt:lpstr>
      <vt:lpstr>Great Ideas in ML: Message Passing</vt:lpstr>
      <vt:lpstr>Great Ideas in ML: Message Passing</vt:lpstr>
      <vt:lpstr>Great Ideas in ML: Message Passing</vt:lpstr>
      <vt:lpstr>Great Ideas in ML: Message Passing</vt:lpstr>
      <vt:lpstr>Great Ideas in ML: Message Passing</vt:lpstr>
      <vt:lpstr>Great Ideas in ML: Message Passing</vt:lpstr>
      <vt:lpstr>Great Ideas in ML: Message Passing</vt:lpstr>
      <vt:lpstr>Message Passing in Belief Propagation</vt:lpstr>
      <vt:lpstr>Sum-Product Belief Propagation</vt:lpstr>
      <vt:lpstr>Sum-Product Belief Propagation</vt:lpstr>
      <vt:lpstr>Sum-Product Belief Propagation</vt:lpstr>
      <vt:lpstr>Sum-Product Belief Propagation</vt:lpstr>
      <vt:lpstr>Sum-Product Belief Propagation</vt:lpstr>
      <vt:lpstr>Sum-Product Belief Propagation</vt:lpstr>
      <vt:lpstr>Sum-Product Belief Propagation</vt:lpstr>
      <vt:lpstr>Sum-Product Belief Propagation</vt:lpstr>
      <vt:lpstr>Sum-Product Belief Propagation</vt:lpstr>
      <vt:lpstr>Sum-Product Belief Propagation</vt:lpstr>
      <vt:lpstr>CRF Tagging Model</vt:lpstr>
      <vt:lpstr>CRF Tagging by Belief Propagation</vt:lpstr>
      <vt:lpstr>PowerPoint Presentation</vt:lpstr>
      <vt:lpstr>So Let’s Review Forward-Backward …</vt:lpstr>
      <vt:lpstr>PowerPoint Presentation</vt:lpstr>
      <vt:lpstr>PowerPoint Presentation</vt:lpstr>
      <vt:lpstr>Viterbi Algorithm: Most Probable Assignment</vt:lpstr>
      <vt:lpstr>Viterbi Algorithm: Most Probable Assignment</vt:lpstr>
      <vt:lpstr>Forward-Backward Algorithm: Finds Marginals</vt:lpstr>
      <vt:lpstr>Forward-Backward Algorithm: Finds Marginals</vt:lpstr>
      <vt:lpstr>Forward-Backward Algorithm: Finds Marginals</vt:lpstr>
      <vt:lpstr>Forward-Backward Algorithm: Finds Marginals</vt:lpstr>
      <vt:lpstr>Forward-Backward Algorithm: Finds Marginals</vt:lpstr>
      <vt:lpstr>Forward-Backward Algorithm: Finds Marginals</vt:lpstr>
      <vt:lpstr>Forward-Backward Algorithm: Finds Marginals</vt:lpstr>
      <vt:lpstr>Forward-Backward Algorithm: Finds Marginals</vt:lpstr>
      <vt:lpstr>Forward-Backward Algorithm: Finds Marginals</vt:lpstr>
      <vt:lpstr>Forward-Backward Algorithm: Finds Marginals</vt:lpstr>
      <vt:lpstr>(Acyclic) Belief Propagation</vt:lpstr>
      <vt:lpstr>(Acyclic) Belief Propagation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Acyclic BP as Dynamic Programming</vt:lpstr>
      <vt:lpstr>Loopy Belief Propagation</vt:lpstr>
      <vt:lpstr>What can go wrong with loopy BP?</vt:lpstr>
      <vt:lpstr>What can go wrong with loopy BP?</vt:lpstr>
      <vt:lpstr>What can go wrong with loopy BP?</vt:lpstr>
      <vt:lpstr>What can go wrong with loopy BP?</vt:lpstr>
      <vt:lpstr>What can go wrong with loopy BP?</vt:lpstr>
      <vt:lpstr>Loopy Belief Propagation Algorithm</vt:lpstr>
      <vt:lpstr>Loopy Belief Propagation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Gormley</dc:creator>
  <cp:lastModifiedBy>Matt Gormley</cp:lastModifiedBy>
  <cp:revision>361</cp:revision>
  <dcterms:created xsi:type="dcterms:W3CDTF">2014-04-15T19:33:39Z</dcterms:created>
  <dcterms:modified xsi:type="dcterms:W3CDTF">2015-06-26T23:49:45Z</dcterms:modified>
</cp:coreProperties>
</file>