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58A4-5FF2-471E-B117-D3B9B68C033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C94F-B494-4A5C-9C32-C80D7EB51A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962B-3748-48B9-931D-3569DF49311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46B1A-3F81-4ABA-A97A-D7F46E8AA50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49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6DDF8-5F48-41B9-BFC7-1CEDE8F63AD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122CF-1D13-46C0-933B-9DD9D37718E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539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5DAD6-79D8-4DC0-8D29-6D2EF69A56F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799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6E15-6706-45A8-B12B-2F53BB34E37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56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CC8E1-AF7B-4B03-AE6C-72B26C2E725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352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52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178C0-3E65-4222-98F2-FD5A941E9D8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362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6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BA012-6E58-42A0-A645-896FEE4F516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2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E6037-E91F-4B89-A0B0-8893C030D3CB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0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68D2-979A-4236-A211-83DA215DBFF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1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E1A0E-156E-40A6-AF20-8C82BE583BC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3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FD133-6803-4751-96A7-A6771A889CA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2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D98AB-05AF-4B4F-B2A8-8B33F17C6FE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342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4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37C3-A61B-4E26-95EC-F6E57809BAB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FF8E0-6A7B-4D36-846E-C5CE19765FE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8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C68B4-0532-40A3-9E3A-AB575A97806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22C50-52A5-4C05-A79F-971895A61EE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478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7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438400"/>
            <a:ext cx="8382000" cy="3810000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在导弹控制发射、重要场所通行检验等情况下，通常必须由两人或多人同时参与才能生效，这时都需要将秘密分给多人掌管，并且必须有一定人数的掌管秘密的人同时到场才能恢复这一秘密。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由此，引入门限方案（</a:t>
            </a:r>
            <a:r>
              <a:rPr lang="en-US" altLang="zh-CN" dirty="0">
                <a:solidFill>
                  <a:schemeClr val="tx1"/>
                </a:solidFill>
              </a:rPr>
              <a:t>threshold schemes）</a:t>
            </a:r>
            <a:r>
              <a:rPr lang="zh-CN" altLang="en-US" dirty="0">
                <a:solidFill>
                  <a:schemeClr val="tx1"/>
                </a:solidFill>
              </a:rPr>
              <a:t>的一般概念。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42852"/>
            <a:ext cx="8153400" cy="685800"/>
          </a:xfrm>
          <a:noFill/>
          <a:ln/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5300" dirty="0" smtClean="0"/>
              <a:t>密钥分配 之秘密</a:t>
            </a:r>
            <a:r>
              <a:rPr lang="zh-CN" altLang="en-US" sz="5300" dirty="0"/>
              <a:t>分割</a:t>
            </a:r>
            <a:r>
              <a:rPr lang="zh-CN" altLang="en-US" sz="3400" dirty="0"/>
              <a:t/>
            </a:r>
            <a:br>
              <a:rPr lang="zh-CN" altLang="en-US" sz="3400" dirty="0"/>
            </a:br>
            <a:r>
              <a:rPr lang="zh-CN" altLang="en-US" dirty="0" smtClean="0"/>
              <a:t>1  </a:t>
            </a:r>
            <a:r>
              <a:rPr lang="zh-CN" altLang="en-US" dirty="0"/>
              <a:t>秘密分割门限方案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ln/>
        </p:spPr>
        <p:txBody>
          <a:bodyPr>
            <a:normAutofit/>
          </a:bodyPr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例5.1 设</a:t>
            </a:r>
            <a:r>
              <a:rPr lang="en-US" altLang="zh-CN" dirty="0">
                <a:solidFill>
                  <a:schemeClr val="tx1"/>
                </a:solidFill>
              </a:rPr>
              <a:t>k=3,n=5,q=19,s=11，</a:t>
            </a:r>
            <a:r>
              <a:rPr lang="zh-CN" altLang="en-US" dirty="0">
                <a:solidFill>
                  <a:schemeClr val="tx1"/>
                </a:solidFill>
              </a:rPr>
              <a:t>随机选取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=2,a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=7，</a:t>
            </a:r>
            <a:r>
              <a:rPr lang="zh-CN" altLang="en-US" dirty="0">
                <a:solidFill>
                  <a:schemeClr val="tx1"/>
                </a:solidFill>
              </a:rPr>
              <a:t>得多项式为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f(x)=(7x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+2x+11) mod 19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分别计算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f(1</a:t>
            </a:r>
            <a:r>
              <a:rPr lang="en-US" altLang="zh-CN" dirty="0">
                <a:solidFill>
                  <a:schemeClr val="tx1"/>
                </a:solidFill>
              </a:rPr>
              <a:t>)=(7+2+11) mod 19</a:t>
            </a:r>
            <a:r>
              <a:rPr lang="en-US" altLang="zh-CN" dirty="0" smtClean="0">
                <a:solidFill>
                  <a:schemeClr val="tx1"/>
                </a:solidFill>
              </a:rPr>
              <a:t>= 20 </a:t>
            </a:r>
            <a:r>
              <a:rPr lang="en-US" altLang="zh-CN" dirty="0">
                <a:solidFill>
                  <a:schemeClr val="tx1"/>
                </a:solidFill>
              </a:rPr>
              <a:t>mod 19=1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f(2</a:t>
            </a:r>
            <a:r>
              <a:rPr lang="en-US" altLang="zh-CN" dirty="0">
                <a:solidFill>
                  <a:schemeClr val="tx1"/>
                </a:solidFill>
              </a:rPr>
              <a:t>)=(28+4+11) mod 19</a:t>
            </a:r>
            <a:r>
              <a:rPr lang="en-US" altLang="zh-CN" dirty="0" smtClean="0">
                <a:solidFill>
                  <a:schemeClr val="tx1"/>
                </a:solidFill>
              </a:rPr>
              <a:t>= 43 </a:t>
            </a:r>
            <a:r>
              <a:rPr lang="en-US" altLang="zh-CN" dirty="0">
                <a:solidFill>
                  <a:schemeClr val="tx1"/>
                </a:solidFill>
              </a:rPr>
              <a:t>mod 19=5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f(3</a:t>
            </a:r>
            <a:r>
              <a:rPr lang="en-US" altLang="zh-CN" dirty="0">
                <a:solidFill>
                  <a:schemeClr val="tx1"/>
                </a:solidFill>
              </a:rPr>
              <a:t>)=(63+6+11) mod 19</a:t>
            </a:r>
            <a:r>
              <a:rPr lang="en-US" altLang="zh-CN" dirty="0" smtClean="0">
                <a:solidFill>
                  <a:schemeClr val="tx1"/>
                </a:solidFill>
              </a:rPr>
              <a:t>= 80 </a:t>
            </a:r>
            <a:r>
              <a:rPr lang="en-US" altLang="zh-CN" dirty="0">
                <a:solidFill>
                  <a:schemeClr val="tx1"/>
                </a:solidFill>
              </a:rPr>
              <a:t>mod 19=4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f(4</a:t>
            </a:r>
            <a:r>
              <a:rPr lang="en-US" altLang="zh-CN" dirty="0">
                <a:solidFill>
                  <a:schemeClr val="tx1"/>
                </a:solidFill>
              </a:rPr>
              <a:t>)=(</a:t>
            </a:r>
            <a:r>
              <a:rPr lang="en-US" altLang="zh-CN" dirty="0" smtClean="0">
                <a:solidFill>
                  <a:schemeClr val="tx1"/>
                </a:solidFill>
              </a:rPr>
              <a:t>112+8+11)mod 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en-US" altLang="zh-CN" dirty="0" smtClean="0">
                <a:solidFill>
                  <a:schemeClr val="tx1"/>
                </a:solidFill>
              </a:rPr>
              <a:t>= 131 </a:t>
            </a:r>
            <a:r>
              <a:rPr lang="en-US" altLang="zh-CN" dirty="0">
                <a:solidFill>
                  <a:schemeClr val="tx1"/>
                </a:solidFill>
              </a:rPr>
              <a:t>mod 19=17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f(5</a:t>
            </a:r>
            <a:r>
              <a:rPr lang="en-US" altLang="zh-CN" dirty="0">
                <a:solidFill>
                  <a:schemeClr val="tx1"/>
                </a:solidFill>
              </a:rPr>
              <a:t>)=(</a:t>
            </a:r>
            <a:r>
              <a:rPr lang="en-US" altLang="zh-CN" dirty="0" smtClean="0">
                <a:solidFill>
                  <a:schemeClr val="tx1"/>
                </a:solidFill>
              </a:rPr>
              <a:t>175+10+11)mod 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en-US" altLang="zh-CN" dirty="0" smtClean="0">
                <a:solidFill>
                  <a:schemeClr val="tx1"/>
                </a:solidFill>
              </a:rPr>
              <a:t>= 196 </a:t>
            </a:r>
            <a:r>
              <a:rPr lang="en-US" altLang="zh-CN" dirty="0">
                <a:solidFill>
                  <a:schemeClr val="tx1"/>
                </a:solidFill>
              </a:rPr>
              <a:t>mod 19=6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得5个子密钥。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85728"/>
            <a:ext cx="8382000" cy="6238897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如果知道其中的3个子密钥</a:t>
            </a:r>
            <a:r>
              <a:rPr lang="en-US" altLang="zh-CN" dirty="0">
                <a:solidFill>
                  <a:schemeClr val="tx1"/>
                </a:solidFill>
              </a:rPr>
              <a:t>f(2)=5,f(3)=4,f(5)=6，</a:t>
            </a:r>
            <a:r>
              <a:rPr lang="zh-CN" altLang="en-US" dirty="0">
                <a:solidFill>
                  <a:schemeClr val="tx1"/>
                </a:solidFill>
              </a:rPr>
              <a:t>就可按以下方式重构</a:t>
            </a:r>
            <a:r>
              <a:rPr lang="en-US" altLang="zh-CN" dirty="0">
                <a:solidFill>
                  <a:schemeClr val="tx1"/>
                </a:solidFill>
              </a:rPr>
              <a:t>f(x)：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0915" name="Object 3"/>
          <p:cNvGraphicFramePr>
            <a:graphicFrameLocks noChangeAspect="1"/>
          </p:cNvGraphicFramePr>
          <p:nvPr/>
        </p:nvGraphicFramePr>
        <p:xfrm>
          <a:off x="381000" y="1524000"/>
          <a:ext cx="8382000" cy="1617663"/>
        </p:xfrm>
        <a:graphic>
          <a:graphicData uri="http://schemas.openxmlformats.org/presentationml/2006/ole">
            <p:oleObj spid="_x0000_s3074" name="Equation" r:id="rId4" imgW="5384520" imgH="736560" progId="Equation.DSMT4">
              <p:embed/>
            </p:oleObj>
          </a:graphicData>
        </a:graphic>
      </p:graphicFrame>
      <p:graphicFrame>
        <p:nvGraphicFramePr>
          <p:cNvPr id="550916" name="Object 4"/>
          <p:cNvGraphicFramePr>
            <a:graphicFrameLocks noChangeAspect="1"/>
          </p:cNvGraphicFramePr>
          <p:nvPr/>
        </p:nvGraphicFramePr>
        <p:xfrm>
          <a:off x="395288" y="3141663"/>
          <a:ext cx="8382000" cy="1439862"/>
        </p:xfrm>
        <a:graphic>
          <a:graphicData uri="http://schemas.openxmlformats.org/presentationml/2006/ole">
            <p:oleObj spid="_x0000_s3075" name="Equation" r:id="rId5" imgW="5663880" imgH="736560" progId="Equation.DSMT4">
              <p:embed/>
            </p:oleObj>
          </a:graphicData>
        </a:graphic>
      </p:graphicFrame>
      <p:graphicFrame>
        <p:nvGraphicFramePr>
          <p:cNvPr id="550917" name="Object 5"/>
          <p:cNvGraphicFramePr>
            <a:graphicFrameLocks noChangeAspect="1"/>
          </p:cNvGraphicFramePr>
          <p:nvPr/>
        </p:nvGraphicFramePr>
        <p:xfrm>
          <a:off x="395288" y="4941888"/>
          <a:ext cx="8305800" cy="1125537"/>
        </p:xfrm>
        <a:graphic>
          <a:graphicData uri="http://schemas.openxmlformats.org/presentationml/2006/ole">
            <p:oleObj spid="_x0000_s3076" name="Equation" r:id="rId6" imgW="54352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所以</a:t>
            </a:r>
          </a:p>
          <a:p>
            <a:pPr indent="-6350">
              <a:buFontTx/>
              <a:buNone/>
            </a:pPr>
            <a:endParaRPr lang="en-US" altLang="zh-CN" dirty="0"/>
          </a:p>
          <a:p>
            <a:pPr indent="-6350">
              <a:buFontTx/>
              <a:buNone/>
            </a:pPr>
            <a:endParaRPr lang="zh-CN" altLang="en-US" dirty="0"/>
          </a:p>
          <a:p>
            <a:pPr indent="-6350">
              <a:buFontTx/>
              <a:buNone/>
            </a:pPr>
            <a:endParaRPr lang="zh-CN" altLang="en-US" dirty="0"/>
          </a:p>
          <a:p>
            <a:pPr indent="-6350">
              <a:buFontTx/>
              <a:buNone/>
            </a:pPr>
            <a:endParaRPr lang="zh-CN" altLang="en-US" dirty="0"/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从而得秘密为</a:t>
            </a:r>
            <a:r>
              <a:rPr lang="en-US" altLang="zh-CN" dirty="0">
                <a:solidFill>
                  <a:schemeClr val="tx1"/>
                </a:solidFill>
              </a:rPr>
              <a:t>s=11。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2963" name="Object 3"/>
          <p:cNvGraphicFramePr>
            <a:graphicFrameLocks noChangeAspect="1"/>
          </p:cNvGraphicFramePr>
          <p:nvPr/>
        </p:nvGraphicFramePr>
        <p:xfrm>
          <a:off x="140997" y="1285876"/>
          <a:ext cx="8860159" cy="2000248"/>
        </p:xfrm>
        <a:graphic>
          <a:graphicData uri="http://schemas.openxmlformats.org/presentationml/2006/ole">
            <p:oleObj spid="_x0000_s4098" name="Equation" r:id="rId4" imgW="483840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/>
              <a:t>3 </a:t>
            </a:r>
            <a:r>
              <a:rPr lang="zh-CN" altLang="en-US" dirty="0"/>
              <a:t>基于中国剩余定理的门限方案 </a:t>
            </a:r>
          </a:p>
        </p:txBody>
      </p:sp>
      <p:pic>
        <p:nvPicPr>
          <p:cNvPr id="3788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484313"/>
            <a:ext cx="8642350" cy="4392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836613"/>
            <a:ext cx="8281988" cy="5726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836613"/>
            <a:ext cx="8964612" cy="540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268413"/>
            <a:ext cx="7726363" cy="3240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836613"/>
            <a:ext cx="8208962" cy="540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125538"/>
            <a:ext cx="8207375" cy="3992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定义1 </a:t>
            </a:r>
            <a:r>
              <a:rPr lang="zh-CN" altLang="en-US" dirty="0">
                <a:solidFill>
                  <a:schemeClr val="tx1"/>
                </a:solidFill>
              </a:rPr>
              <a:t>设秘密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被分成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个部分信息，每一部分信息称为一个子密钥或影子，由一个参与者持有，使得：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① 由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个或多于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个参与者所持有的部分信息可重构</a:t>
            </a:r>
            <a:r>
              <a:rPr lang="en-US" altLang="zh-CN" dirty="0">
                <a:solidFill>
                  <a:schemeClr val="tx1"/>
                </a:solidFill>
              </a:rPr>
              <a:t>s。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由少于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个参与者所持有的部分信息则无法重构</a:t>
            </a:r>
            <a:r>
              <a:rPr lang="en-US" altLang="zh-CN" dirty="0">
                <a:solidFill>
                  <a:schemeClr val="tx1"/>
                </a:solidFill>
              </a:rPr>
              <a:t>s。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则称这种方案为(</a:t>
            </a:r>
            <a:r>
              <a:rPr lang="en-US" altLang="zh-CN" dirty="0" err="1">
                <a:solidFill>
                  <a:schemeClr val="tx1"/>
                </a:solidFill>
              </a:rPr>
              <a:t>k,n</a:t>
            </a:r>
            <a:r>
              <a:rPr lang="en-US" altLang="zh-CN" dirty="0">
                <a:solidFill>
                  <a:schemeClr val="tx1"/>
                </a:solidFill>
              </a:rPr>
              <a:t>)</a:t>
            </a:r>
            <a:r>
              <a:rPr lang="zh-CN" altLang="en-US" dirty="0">
                <a:solidFill>
                  <a:schemeClr val="tx1"/>
                </a:solidFill>
              </a:rPr>
              <a:t>秘密分割门限方案，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称为方案的门限值。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4282" y="533400"/>
            <a:ext cx="8472518" cy="5991225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一个参与者或一组未经授权的参与者在猜测秘密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时，并不比局外人猜秘密时有优势，即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③由少于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个参与者所持有的部分信息得不到秘密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的任何信息。</a:t>
            </a:r>
          </a:p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chemeClr val="tx1"/>
                </a:solidFill>
              </a:rPr>
              <a:t>称这个方案是完善的，即(</a:t>
            </a:r>
            <a:r>
              <a:rPr lang="en-US" altLang="zh-CN" dirty="0" err="1">
                <a:solidFill>
                  <a:schemeClr val="tx1"/>
                </a:solidFill>
              </a:rPr>
              <a:t>k,n</a:t>
            </a:r>
            <a:r>
              <a:rPr lang="en-US" altLang="zh-CN" dirty="0">
                <a:solidFill>
                  <a:schemeClr val="tx1"/>
                </a:solidFill>
              </a:rPr>
              <a:t>)-</a:t>
            </a:r>
            <a:r>
              <a:rPr lang="zh-CN" altLang="en-US" dirty="0">
                <a:solidFill>
                  <a:schemeClr val="tx1"/>
                </a:solidFill>
              </a:rPr>
              <a:t>秘密分割门限方案是完善的。</a:t>
            </a:r>
          </a:p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  下面</a:t>
            </a:r>
            <a:r>
              <a:rPr lang="zh-CN" altLang="en-US" dirty="0">
                <a:solidFill>
                  <a:schemeClr val="tx1"/>
                </a:solidFill>
              </a:rPr>
              <a:t>介绍最具代表性的两个秘密分割门限方案。</a:t>
            </a:r>
          </a:p>
          <a:p>
            <a:pPr indent="-6350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/>
              <a:t>2  </a:t>
            </a:r>
            <a:r>
              <a:rPr lang="en-US" altLang="zh-CN" dirty="0"/>
              <a:t>Shamir</a:t>
            </a:r>
            <a:r>
              <a:rPr lang="zh-CN" altLang="en-US" dirty="0"/>
              <a:t>门限方案</a:t>
            </a:r>
          </a:p>
        </p:txBody>
      </p:sp>
      <p:pic>
        <p:nvPicPr>
          <p:cNvPr id="731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557338"/>
            <a:ext cx="8497887" cy="40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908050"/>
            <a:ext cx="8351838" cy="518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25538"/>
            <a:ext cx="8382000" cy="4191000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这种门限方案也可按如下更一般的方式来构造。设</a:t>
            </a:r>
            <a:r>
              <a:rPr lang="en-US" altLang="zh-CN" dirty="0">
                <a:solidFill>
                  <a:schemeClr val="tx1"/>
                </a:solidFill>
              </a:rPr>
              <a:t>GF(q)</a:t>
            </a:r>
            <a:r>
              <a:rPr lang="zh-CN" altLang="en-US" dirty="0">
                <a:solidFill>
                  <a:schemeClr val="tx1"/>
                </a:solidFill>
              </a:rPr>
              <a:t>是一有限域，其中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是一大素数，满足</a:t>
            </a:r>
            <a:r>
              <a:rPr lang="en-US" altLang="zh-CN" dirty="0">
                <a:solidFill>
                  <a:schemeClr val="tx1"/>
                </a:solidFill>
              </a:rPr>
              <a:t>q≥n+1,</a:t>
            </a:r>
            <a:r>
              <a:rPr lang="zh-CN" altLang="en-US" dirty="0">
                <a:solidFill>
                  <a:schemeClr val="tx1"/>
                </a:solidFill>
              </a:rPr>
              <a:t>秘密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是在</a:t>
            </a:r>
            <a:r>
              <a:rPr lang="en-US" altLang="zh-CN" dirty="0">
                <a:solidFill>
                  <a:schemeClr val="tx1"/>
                </a:solidFill>
              </a:rPr>
              <a:t>GF(q)\{0}</a:t>
            </a:r>
            <a:r>
              <a:rPr lang="zh-CN" altLang="en-US" dirty="0">
                <a:solidFill>
                  <a:schemeClr val="tx1"/>
                </a:solidFill>
              </a:rPr>
              <a:t>上均匀选取的一个随机数，表示为</a:t>
            </a:r>
            <a:r>
              <a:rPr lang="en-US" altLang="zh-CN" dirty="0" err="1">
                <a:solidFill>
                  <a:schemeClr val="tx1"/>
                </a:solidFill>
              </a:rPr>
              <a:t>s∈</a:t>
            </a:r>
            <a:r>
              <a:rPr lang="en-US" altLang="zh-CN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dirty="0" err="1">
                <a:solidFill>
                  <a:schemeClr val="tx1"/>
                </a:solidFill>
              </a:rPr>
              <a:t>GF</a:t>
            </a:r>
            <a:r>
              <a:rPr lang="en-US" altLang="zh-CN" dirty="0">
                <a:solidFill>
                  <a:schemeClr val="tx1"/>
                </a:solidFill>
              </a:rPr>
              <a:t>(q</a:t>
            </a:r>
            <a:r>
              <a:rPr lang="en-US" altLang="zh-CN" dirty="0" smtClean="0">
                <a:solidFill>
                  <a:schemeClr val="tx1"/>
                </a:solidFill>
              </a:rPr>
              <a:t>)\{</a:t>
            </a:r>
            <a:r>
              <a:rPr lang="en-US" altLang="zh-CN" dirty="0">
                <a:solidFill>
                  <a:schemeClr val="tx1"/>
                </a:solidFill>
              </a:rPr>
              <a:t>0}。k-1</a:t>
            </a:r>
            <a:r>
              <a:rPr lang="zh-CN" altLang="en-US" dirty="0">
                <a:solidFill>
                  <a:schemeClr val="tx1"/>
                </a:solidFill>
              </a:rPr>
              <a:t>个系数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 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</a:rPr>
              <a:t>, 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k-1</a:t>
            </a:r>
            <a:r>
              <a:rPr lang="zh-CN" altLang="en-US" dirty="0">
                <a:solidFill>
                  <a:schemeClr val="tx1"/>
                </a:solidFill>
              </a:rPr>
              <a:t>的选取也满足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∈</a:t>
            </a:r>
            <a:r>
              <a:rPr lang="en-US" altLang="zh-CN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dirty="0" err="1">
                <a:solidFill>
                  <a:schemeClr val="tx1"/>
                </a:solidFill>
              </a:rPr>
              <a:t>GF</a:t>
            </a:r>
            <a:r>
              <a:rPr lang="en-US" altLang="zh-CN" dirty="0">
                <a:solidFill>
                  <a:schemeClr val="tx1"/>
                </a:solidFill>
              </a:rPr>
              <a:t>(q</a:t>
            </a:r>
            <a:r>
              <a:rPr lang="en-US" altLang="zh-CN" dirty="0" smtClean="0">
                <a:solidFill>
                  <a:schemeClr val="tx1"/>
                </a:solidFill>
              </a:rPr>
              <a:t>)\{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} 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=1,2,</a:t>
            </a:r>
            <a:r>
              <a:rPr lang="en-US" altLang="zh-CN" dirty="0">
                <a:solidFill>
                  <a:schemeClr val="tx1"/>
                </a:solidFill>
                <a:latin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,k-1)。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GF(q)</a:t>
            </a:r>
            <a:r>
              <a:rPr lang="zh-CN" altLang="en-US" dirty="0">
                <a:solidFill>
                  <a:schemeClr val="tx1"/>
                </a:solidFill>
              </a:rPr>
              <a:t>上构造一个</a:t>
            </a:r>
            <a:r>
              <a:rPr lang="en-US" altLang="zh-CN" dirty="0">
                <a:solidFill>
                  <a:schemeClr val="tx1"/>
                </a:solidFill>
              </a:rPr>
              <a:t>k-1</a:t>
            </a:r>
            <a:r>
              <a:rPr lang="zh-CN" altLang="en-US" dirty="0">
                <a:solidFill>
                  <a:schemeClr val="tx1"/>
                </a:solidFill>
              </a:rPr>
              <a:t>次多项式</a:t>
            </a:r>
          </a:p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f(x)=a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x+</a:t>
            </a:r>
            <a:r>
              <a:rPr lang="en-US" altLang="zh-CN" dirty="0">
                <a:solidFill>
                  <a:schemeClr val="tx1"/>
                </a:solidFill>
                <a:latin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+a</a:t>
            </a:r>
            <a:r>
              <a:rPr lang="en-US" altLang="zh-CN" baseline="-25000" dirty="0">
                <a:solidFill>
                  <a:schemeClr val="tx1"/>
                </a:solidFill>
              </a:rPr>
              <a:t>k-1 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k-1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个参与者记为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,P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dirty="0">
                <a:solidFill>
                  <a:schemeClr val="tx1"/>
                </a:solidFill>
                <a:latin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</a:rPr>
              <a:t>,P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分配到的子密钥为</a:t>
            </a:r>
            <a:r>
              <a:rPr lang="en-US" altLang="zh-CN" dirty="0">
                <a:solidFill>
                  <a:schemeClr val="tx1"/>
                </a:solidFill>
              </a:rPr>
              <a:t>f(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)。</a:t>
            </a:r>
            <a:r>
              <a:rPr lang="zh-CN" altLang="en-US" dirty="0">
                <a:solidFill>
                  <a:schemeClr val="tx1"/>
                </a:solidFill>
              </a:rPr>
              <a:t>如果任意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个参与者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                                      </a:t>
            </a:r>
          </a:p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要</a:t>
            </a:r>
            <a:r>
              <a:rPr lang="zh-CN" altLang="en-US" dirty="0">
                <a:solidFill>
                  <a:schemeClr val="tx1"/>
                </a:solidFill>
              </a:rPr>
              <a:t>想得到秘密</a:t>
            </a:r>
            <a:r>
              <a:rPr lang="en-US" altLang="zh-CN" dirty="0">
                <a:solidFill>
                  <a:schemeClr val="tx1"/>
                </a:solidFill>
              </a:rPr>
              <a:t>s，</a:t>
            </a:r>
            <a:r>
              <a:rPr lang="zh-CN" altLang="en-US" dirty="0">
                <a:solidFill>
                  <a:schemeClr val="tx1"/>
                </a:solidFill>
              </a:rPr>
              <a:t>可使用{(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 err="1">
                <a:solidFill>
                  <a:schemeClr val="tx1"/>
                </a:solidFill>
              </a:rPr>
              <a:t>,f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))|</a:t>
            </a:r>
            <a:r>
              <a:rPr lang="en-US" altLang="zh-CN" i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=1,</a:t>
            </a:r>
            <a:r>
              <a:rPr lang="en-US" altLang="zh-CN" dirty="0">
                <a:solidFill>
                  <a:schemeClr val="tx1"/>
                </a:solidFill>
                <a:latin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,k}</a:t>
            </a:r>
            <a:r>
              <a:rPr lang="zh-CN" altLang="en-US" dirty="0">
                <a:solidFill>
                  <a:schemeClr val="tx1"/>
                </a:solidFill>
              </a:rPr>
              <a:t>构造如下的线性方程组：</a:t>
            </a:r>
          </a:p>
          <a:p>
            <a:pPr indent="-6350">
              <a:buFontTx/>
              <a:buNone/>
            </a:pPr>
            <a:endParaRPr lang="zh-CN" altLang="en-US" dirty="0"/>
          </a:p>
          <a:p>
            <a:pPr indent="-6350">
              <a:buFontTx/>
              <a:buNone/>
            </a:pPr>
            <a:endParaRPr lang="zh-CN" altLang="en-US" dirty="0"/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835150" y="1557338"/>
          <a:ext cx="5400675" cy="671512"/>
        </p:xfrm>
        <a:graphic>
          <a:graphicData uri="http://schemas.openxmlformats.org/presentationml/2006/ole">
            <p:oleObj spid="_x0000_s1026" name="Equation" r:id="rId4" imgW="2044440" imgH="253800" progId="Equation.DSMT4">
              <p:embed/>
            </p:oleObj>
          </a:graphicData>
        </a:graphic>
      </p:graphicFrame>
      <p:graphicFrame>
        <p:nvGraphicFramePr>
          <p:cNvPr id="727044" name="Object 4"/>
          <p:cNvGraphicFramePr>
            <a:graphicFrameLocks noChangeAspect="1"/>
          </p:cNvGraphicFramePr>
          <p:nvPr/>
        </p:nvGraphicFramePr>
        <p:xfrm>
          <a:off x="1979613" y="3573463"/>
          <a:ext cx="5184775" cy="2505075"/>
        </p:xfrm>
        <a:graphic>
          <a:graphicData uri="http://schemas.openxmlformats.org/presentationml/2006/ole">
            <p:oleObj spid="_x0000_s1027" name="Equation" r:id="rId5" imgW="226044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ln/>
        </p:spPr>
        <p:txBody>
          <a:bodyPr/>
          <a:lstStyle/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因为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(1≤l≤k)</a:t>
            </a:r>
            <a:r>
              <a:rPr lang="zh-CN" altLang="en-US" dirty="0">
                <a:solidFill>
                  <a:schemeClr val="tx1"/>
                </a:solidFill>
              </a:rPr>
              <a:t>均不相同，所以可由</a:t>
            </a:r>
            <a:r>
              <a:rPr lang="en-US" altLang="zh-CN" dirty="0">
                <a:solidFill>
                  <a:schemeClr val="tx1"/>
                </a:solidFill>
              </a:rPr>
              <a:t>Lagrange</a:t>
            </a:r>
            <a:r>
              <a:rPr lang="zh-CN" altLang="en-US" dirty="0">
                <a:solidFill>
                  <a:schemeClr val="tx1"/>
                </a:solidFill>
              </a:rPr>
              <a:t>插值公式构造如下的多项式：</a:t>
            </a:r>
          </a:p>
          <a:p>
            <a:pPr indent="-6350" algn="just"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indent="-6350" algn="just"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从而可得秘密</a:t>
            </a:r>
            <a:r>
              <a:rPr lang="en-US" altLang="zh-CN" dirty="0">
                <a:solidFill>
                  <a:schemeClr val="tx1"/>
                </a:solidFill>
              </a:rPr>
              <a:t>s=f(0)。</a:t>
            </a:r>
          </a:p>
          <a:p>
            <a:pPr indent="-6350" algn="just"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然而参与者仅需知道</a:t>
            </a:r>
            <a:r>
              <a:rPr lang="en-US" altLang="zh-CN" dirty="0">
                <a:solidFill>
                  <a:schemeClr val="tx1"/>
                </a:solidFill>
              </a:rPr>
              <a:t>f(x)</a:t>
            </a:r>
            <a:r>
              <a:rPr lang="zh-CN" altLang="en-US" dirty="0">
                <a:solidFill>
                  <a:schemeClr val="tx1"/>
                </a:solidFill>
              </a:rPr>
              <a:t>的常数项</a:t>
            </a:r>
            <a:r>
              <a:rPr lang="en-US" altLang="zh-CN" dirty="0">
                <a:solidFill>
                  <a:schemeClr val="tx1"/>
                </a:solidFill>
              </a:rPr>
              <a:t>f(0)</a:t>
            </a:r>
            <a:r>
              <a:rPr lang="zh-CN" altLang="en-US" dirty="0">
                <a:solidFill>
                  <a:schemeClr val="tx1"/>
                </a:solidFill>
              </a:rPr>
              <a:t>而无需知道整个多项式</a:t>
            </a:r>
            <a:r>
              <a:rPr lang="en-US" altLang="zh-CN" dirty="0">
                <a:solidFill>
                  <a:schemeClr val="tx1"/>
                </a:solidFill>
              </a:rPr>
              <a:t>f(x)，</a:t>
            </a:r>
            <a:r>
              <a:rPr lang="zh-CN" altLang="en-US" dirty="0">
                <a:solidFill>
                  <a:schemeClr val="tx1"/>
                </a:solidFill>
              </a:rPr>
              <a:t>所以仅需以下表达式就可求出</a:t>
            </a:r>
            <a:r>
              <a:rPr lang="en-US" altLang="zh-CN" dirty="0">
                <a:solidFill>
                  <a:schemeClr val="tx1"/>
                </a:solidFill>
              </a:rPr>
              <a:t>s：</a:t>
            </a:r>
          </a:p>
          <a:p>
            <a:pPr indent="-6350">
              <a:buFontTx/>
              <a:buNone/>
            </a:pPr>
            <a:endParaRPr lang="zh-CN" altLang="en-US" dirty="0"/>
          </a:p>
        </p:txBody>
      </p:sp>
      <p:graphicFrame>
        <p:nvGraphicFramePr>
          <p:cNvPr id="729091" name="Object 3"/>
          <p:cNvGraphicFramePr>
            <a:graphicFrameLocks noChangeAspect="1"/>
          </p:cNvGraphicFramePr>
          <p:nvPr/>
        </p:nvGraphicFramePr>
        <p:xfrm>
          <a:off x="2214546" y="1571612"/>
          <a:ext cx="4210050" cy="1058863"/>
        </p:xfrm>
        <a:graphic>
          <a:graphicData uri="http://schemas.openxmlformats.org/presentationml/2006/ole">
            <p:oleObj spid="_x0000_s2050" name="Equation" r:id="rId4" imgW="2171520" imgH="545760" progId="Equation.DSMT4">
              <p:embed/>
            </p:oleObj>
          </a:graphicData>
        </a:graphic>
      </p:graphicFrame>
      <p:graphicFrame>
        <p:nvGraphicFramePr>
          <p:cNvPr id="729092" name="Object 4"/>
          <p:cNvGraphicFramePr>
            <a:graphicFrameLocks noChangeAspect="1"/>
          </p:cNvGraphicFramePr>
          <p:nvPr/>
        </p:nvGraphicFramePr>
        <p:xfrm>
          <a:off x="1857356" y="5000636"/>
          <a:ext cx="4800600" cy="1103313"/>
        </p:xfrm>
        <a:graphic>
          <a:graphicData uri="http://schemas.openxmlformats.org/presentationml/2006/ole">
            <p:oleObj spid="_x0000_s2051" name="Equation" r:id="rId5" imgW="2374560" imgH="545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382000" cy="3832225"/>
          </a:xfrm>
          <a:noFill/>
          <a:ln/>
        </p:spPr>
        <p:txBody>
          <a:bodyPr>
            <a:normAutofit/>
          </a:bodyPr>
          <a:lstStyle/>
          <a:p>
            <a:pPr indent="-6350" algn="just"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k-1</a:t>
            </a:r>
            <a:r>
              <a:rPr lang="zh-CN" altLang="en-US" dirty="0">
                <a:solidFill>
                  <a:schemeClr val="tx1"/>
                </a:solidFill>
              </a:rPr>
              <a:t>个参与者想获得秘密</a:t>
            </a:r>
            <a:r>
              <a:rPr lang="en-US" altLang="zh-CN" dirty="0">
                <a:solidFill>
                  <a:schemeClr val="tx1"/>
                </a:solidFill>
              </a:rPr>
              <a:t>s,</a:t>
            </a:r>
            <a:r>
              <a:rPr lang="zh-CN" altLang="en-US" dirty="0">
                <a:solidFill>
                  <a:schemeClr val="tx1"/>
                </a:solidFill>
              </a:rPr>
              <a:t>他们可构造出由</a:t>
            </a:r>
            <a:r>
              <a:rPr lang="en-US" altLang="zh-CN" dirty="0">
                <a:solidFill>
                  <a:schemeClr val="tx1"/>
                </a:solidFill>
              </a:rPr>
              <a:t>k-1</a:t>
            </a:r>
            <a:r>
              <a:rPr lang="zh-CN" altLang="en-US" dirty="0">
                <a:solidFill>
                  <a:schemeClr val="tx1"/>
                </a:solidFill>
              </a:rPr>
              <a:t>个方程构成的线性方程组,其中有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个未知量。对</a:t>
            </a:r>
            <a:r>
              <a:rPr lang="en-US" altLang="zh-CN" dirty="0">
                <a:solidFill>
                  <a:schemeClr val="tx1"/>
                </a:solidFill>
              </a:rPr>
              <a:t>GF(q)</a:t>
            </a:r>
            <a:r>
              <a:rPr lang="zh-CN" altLang="en-US" dirty="0">
                <a:solidFill>
                  <a:schemeClr val="tx1"/>
                </a:solidFill>
              </a:rPr>
              <a:t>中的任一值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可设</a:t>
            </a:r>
            <a:r>
              <a:rPr lang="en-US" altLang="zh-CN" dirty="0">
                <a:solidFill>
                  <a:schemeClr val="tx1"/>
                </a:solidFill>
              </a:rPr>
              <a:t>f(0)=s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这样可得第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个方程，并由</a:t>
            </a:r>
            <a:r>
              <a:rPr lang="en-US" altLang="zh-CN" dirty="0">
                <a:solidFill>
                  <a:schemeClr val="tx1"/>
                </a:solidFill>
              </a:rPr>
              <a:t>Lagrange</a:t>
            </a:r>
            <a:r>
              <a:rPr lang="zh-CN" altLang="en-US" dirty="0">
                <a:solidFill>
                  <a:schemeClr val="tx1"/>
                </a:solidFill>
              </a:rPr>
              <a:t>插值公式得出</a:t>
            </a:r>
            <a:r>
              <a:rPr lang="en-US" altLang="zh-CN" dirty="0">
                <a:solidFill>
                  <a:schemeClr val="tx1"/>
                </a:solidFill>
              </a:rPr>
              <a:t>f(x)。</a:t>
            </a:r>
            <a:r>
              <a:rPr lang="zh-CN" altLang="en-US" dirty="0">
                <a:solidFill>
                  <a:schemeClr val="tx1"/>
                </a:solidFill>
              </a:rPr>
              <a:t>因此对每一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∈GF(q)</a:t>
            </a:r>
            <a:r>
              <a:rPr lang="zh-CN" altLang="en-US" dirty="0">
                <a:solidFill>
                  <a:schemeClr val="tx1"/>
                </a:solidFill>
              </a:rPr>
              <a:t>都有一个惟一的多项式满足</a:t>
            </a:r>
            <a:r>
              <a:rPr lang="zh-CN" altLang="en-US" dirty="0" smtClean="0">
                <a:solidFill>
                  <a:schemeClr val="tx1"/>
                </a:solidFill>
              </a:rPr>
              <a:t>式，</a:t>
            </a:r>
            <a:r>
              <a:rPr lang="zh-CN" altLang="en-US" dirty="0">
                <a:solidFill>
                  <a:schemeClr val="tx1"/>
                </a:solidFill>
              </a:rPr>
              <a:t>所以已知</a:t>
            </a:r>
            <a:r>
              <a:rPr lang="en-US" altLang="zh-CN" dirty="0">
                <a:solidFill>
                  <a:schemeClr val="tx1"/>
                </a:solidFill>
              </a:rPr>
              <a:t>k-1</a:t>
            </a:r>
            <a:r>
              <a:rPr lang="zh-CN" altLang="en-US" dirty="0">
                <a:solidFill>
                  <a:schemeClr val="tx1"/>
                </a:solidFill>
              </a:rPr>
              <a:t>个子密钥得不到关于秘密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的任何信息，因此这个方案是完善的。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604</Words>
  <PresentationFormat>全屏显示(4:3)</PresentationFormat>
  <Paragraphs>58</Paragraphs>
  <Slides>18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MathType 5.0 Equation</vt:lpstr>
      <vt:lpstr>密钥分配 之秘密分割 1  秘密分割门限方案</vt:lpstr>
      <vt:lpstr>幻灯片 2</vt:lpstr>
      <vt:lpstr>幻灯片 3</vt:lpstr>
      <vt:lpstr>2  Shamir门限方案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3 基于中国剩余定理的门限方案 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3</cp:revision>
  <dcterms:created xsi:type="dcterms:W3CDTF">2016-11-16T05:19:45Z</dcterms:created>
  <dcterms:modified xsi:type="dcterms:W3CDTF">2016-11-16T05:28:42Z</dcterms:modified>
</cp:coreProperties>
</file>