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2"/>
    <p:sldId id="257" r:id="rId3"/>
    <p:sldId id="259" r:id="rId4"/>
    <p:sldId id="258" r:id="rId5"/>
    <p:sldId id="260" r:id="rId6"/>
    <p:sldId id="261" r:id="rId7"/>
    <p:sldId id="263" r:id="rId8"/>
    <p:sldId id="264" r:id="rId9"/>
    <p:sldId id="265"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66" r:id="rId28"/>
    <p:sldId id="267" r:id="rId29"/>
    <p:sldId id="268" r:id="rId30"/>
    <p:sldId id="269" r:id="rId31"/>
    <p:sldId id="270" r:id="rId32"/>
    <p:sldId id="271" r:id="rId33"/>
    <p:sldId id="272" r:id="rId34"/>
    <p:sldId id="291" r:id="rId35"/>
    <p:sldId id="292" r:id="rId36"/>
    <p:sldId id="293" r:id="rId37"/>
    <p:sldId id="294" r:id="rId38"/>
    <p:sldId id="302" r:id="rId39"/>
    <p:sldId id="303" r:id="rId40"/>
    <p:sldId id="304" r:id="rId41"/>
    <p:sldId id="305" r:id="rId42"/>
    <p:sldId id="306" r:id="rId43"/>
    <p:sldId id="310" r:id="rId44"/>
    <p:sldId id="307" r:id="rId45"/>
    <p:sldId id="308" r:id="rId46"/>
    <p:sldId id="309" r:id="rId47"/>
    <p:sldId id="311" r:id="rId48"/>
    <p:sldId id="312" r:id="rId49"/>
    <p:sldId id="313" r:id="rId50"/>
    <p:sldId id="314" r:id="rId51"/>
    <p:sldId id="315" r:id="rId52"/>
    <p:sldId id="317"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2016/9/30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p:txBody>
          <a:bodyPr/>
          <a:lstStyle/>
          <a:p>
            <a:endParaRPr lang="zh-CN" altLang="en-US"/>
          </a:p>
        </p:txBody>
      </p:sp>
      <p:sp>
        <p:nvSpPr>
          <p:cNvPr id="5122" name="备注占位符 2"/>
          <p:cNvSpPr>
            <a:spLocks noGrp="1"/>
          </p:cNvSpPr>
          <p:nvPr>
            <p:ph type="body"/>
          </p:nvPr>
        </p:nvSpPr>
        <p:spPr/>
        <p:txBody>
          <a:bodyPr lIns="91440" tIns="45720" rIns="91440" bIns="45720" anchor="t"/>
          <a:lstStyle/>
          <a:p>
            <a:pPr lvl="0"/>
            <a:r>
              <a:rPr lang="zh-CN" altLang="en-US" dirty="0"/>
              <a:t>胖</a:t>
            </a:r>
            <a:r>
              <a:rPr lang="en-US" altLang="zh-CN" dirty="0"/>
              <a:t>AP</a:t>
            </a:r>
            <a:r>
              <a:rPr lang="zh-CN" altLang="en-US" dirty="0"/>
              <a:t>：无线路由器</a:t>
            </a:r>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txBody>
          <a:bodyPr/>
          <a:lstStyle/>
          <a:p>
            <a:endParaRPr lang="zh-CN" altLang="en-US"/>
          </a:p>
        </p:txBody>
      </p:sp>
      <p:sp>
        <p:nvSpPr>
          <p:cNvPr id="7170" name="备注占位符 2"/>
          <p:cNvSpPr>
            <a:spLocks noGrp="1"/>
          </p:cNvSpPr>
          <p:nvPr>
            <p:ph type="body"/>
          </p:nvPr>
        </p:nvSpPr>
        <p:spPr/>
        <p:txBody>
          <a:bodyPr lIns="91440" tIns="45720" rIns="91440" bIns="45720" anchor="t"/>
          <a:lstStyle/>
          <a:p>
            <a:pPr lvl="0"/>
            <a:r>
              <a:rPr lang="zh-CN" altLang="en-US" dirty="0"/>
              <a:t>瘦</a:t>
            </a:r>
            <a:r>
              <a:rPr lang="en-US" altLang="zh-CN" dirty="0"/>
              <a:t>AP:</a:t>
            </a:r>
            <a:r>
              <a:rPr lang="zh-CN" altLang="en-US" dirty="0"/>
              <a:t>无线网关、网桥 </a:t>
            </a:r>
            <a:r>
              <a:rPr lang="zh-CN" altLang="en-US" baseline="0" dirty="0"/>
              <a:t>    </a:t>
            </a:r>
            <a:r>
              <a:rPr lang="en-US" altLang="zh-CN" dirty="0"/>
              <a:t>AC:</a:t>
            </a:r>
            <a:r>
              <a:rPr lang="zh-CN" altLang="en-US" dirty="0"/>
              <a:t>接入控制器</a:t>
            </a:r>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12</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txBody>
          <a:bodyPr/>
          <a:lstStyle/>
          <a:p>
            <a:endParaRPr lang="zh-CN" altLang="en-US"/>
          </a:p>
        </p:txBody>
      </p:sp>
      <p:sp>
        <p:nvSpPr>
          <p:cNvPr id="11266" name="备注占位符 2"/>
          <p:cNvSpPr>
            <a:spLocks noGrp="1"/>
          </p:cNvSpPr>
          <p:nvPr>
            <p:ph type="body"/>
          </p:nvPr>
        </p:nvSpPr>
        <p:spPr/>
        <p:txBody>
          <a:bodyPr lIns="91440" tIns="45720" rIns="91440" bIns="45720" anchor="t"/>
          <a:lstStyle/>
          <a:p>
            <a:pPr lvl="0"/>
            <a:endParaRPr lang="zh-CN" altLang="en-US" dirty="0"/>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15</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p:txBody>
          <a:bodyPr/>
          <a:lstStyle/>
          <a:p>
            <a:endParaRPr lang="zh-CN" altLang="en-US"/>
          </a:p>
        </p:txBody>
      </p:sp>
      <p:sp>
        <p:nvSpPr>
          <p:cNvPr id="13314" name="备注占位符 2"/>
          <p:cNvSpPr>
            <a:spLocks noGrp="1"/>
          </p:cNvSpPr>
          <p:nvPr>
            <p:ph type="body"/>
          </p:nvPr>
        </p:nvSpPr>
        <p:spPr/>
        <p:txBody>
          <a:bodyPr lIns="91440" tIns="45720" rIns="91440" bIns="45720" anchor="t"/>
          <a:lstStyle/>
          <a:p>
            <a:pPr lvl="0"/>
            <a:r>
              <a:rPr lang="zh-CN" altLang="en-US" dirty="0"/>
              <a:t>有线无线的统一管理 </a:t>
            </a:r>
            <a:r>
              <a:rPr lang="en-US" altLang="zh-CN" dirty="0"/>
              <a:t>Meru</a:t>
            </a:r>
            <a:r>
              <a:rPr lang="zh-CN" altLang="en-US" dirty="0"/>
              <a:t>公司：不锁定于某个供应商，提高系统灵活性，降低用户</a:t>
            </a:r>
            <a:r>
              <a:rPr lang="en-US" altLang="zh-CN" dirty="0"/>
              <a:t>TCO</a:t>
            </a:r>
            <a:r>
              <a:rPr lang="zh-CN" altLang="en-US" dirty="0"/>
              <a:t>，实现有线和无线架构的统一管理，并帮助用户有机会使用大量的第三方应用</a:t>
            </a:r>
          </a:p>
        </p:txBody>
      </p:sp>
      <p:sp>
        <p:nvSpPr>
          <p:cNvPr id="133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16</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p:txBody>
          <a:bodyPr/>
          <a:lstStyle/>
          <a:p>
            <a:endParaRPr lang="zh-CN" altLang="en-US"/>
          </a:p>
        </p:txBody>
      </p:sp>
      <p:sp>
        <p:nvSpPr>
          <p:cNvPr id="15362" name="备注占位符 2"/>
          <p:cNvSpPr>
            <a:spLocks noGrp="1"/>
          </p:cNvSpPr>
          <p:nvPr>
            <p:ph type="body"/>
          </p:nvPr>
        </p:nvSpPr>
        <p:spPr/>
        <p:txBody>
          <a:bodyPr lIns="91440" tIns="45720" rIns="91440" bIns="45720" anchor="t"/>
          <a:lstStyle/>
          <a:p>
            <a:pPr lvl="0"/>
            <a:r>
              <a:rPr lang="zh-CN" altLang="en-US" dirty="0"/>
              <a:t>无线</a:t>
            </a:r>
            <a:r>
              <a:rPr lang="en-US" altLang="zh-CN" dirty="0" err="1"/>
              <a:t>OpenFlow</a:t>
            </a:r>
            <a:r>
              <a:rPr lang="zh-CN" altLang="en-US" dirty="0"/>
              <a:t>交换机：</a:t>
            </a:r>
            <a:r>
              <a:rPr lang="en-US" altLang="zh-CN" dirty="0"/>
              <a:t>TP-Link 841n</a:t>
            </a:r>
            <a:r>
              <a:rPr lang="zh-CN" altLang="en-US" dirty="0"/>
              <a:t>无线路由器在运行部分添加</a:t>
            </a:r>
            <a:r>
              <a:rPr lang="en-US" altLang="zh-CN" dirty="0" err="1"/>
              <a:t>OpenFlow</a:t>
            </a:r>
            <a:r>
              <a:rPr lang="zh-CN" altLang="en-US" dirty="0"/>
              <a:t>模块和</a:t>
            </a:r>
            <a:r>
              <a:rPr lang="en-US" altLang="zh-CN" dirty="0" err="1"/>
              <a:t>OpenWrt</a:t>
            </a:r>
            <a:r>
              <a:rPr lang="zh-CN" altLang="en-US" dirty="0"/>
              <a:t>系统创建一个</a:t>
            </a:r>
            <a:r>
              <a:rPr lang="en-US" altLang="zh-CN" dirty="0" err="1"/>
              <a:t>wifi</a:t>
            </a:r>
            <a:r>
              <a:rPr lang="zh-CN" altLang="en-US" dirty="0"/>
              <a:t>热点，使该</a:t>
            </a:r>
            <a:r>
              <a:rPr lang="en-US" altLang="zh-CN" dirty="0"/>
              <a:t>WLAN</a:t>
            </a:r>
            <a:r>
              <a:rPr lang="zh-CN" altLang="en-US" dirty="0"/>
              <a:t>端口也支持</a:t>
            </a:r>
            <a:r>
              <a:rPr lang="en-US" altLang="zh-CN" dirty="0" err="1"/>
              <a:t>OpenFlow</a:t>
            </a:r>
            <a:endParaRPr lang="zh-CN" altLang="en-US" dirty="0"/>
          </a:p>
        </p:txBody>
      </p:sp>
      <p:sp>
        <p:nvSpPr>
          <p:cNvPr id="153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17</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A204BE-ED9E-4356-9956-546755FD4E5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A204BE-ED9E-4356-9956-546755FD4E5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571B75-B5F8-4DE9-AA85-1BDDE7338007}" type="datetimeFigureOut">
              <a:rPr lang="zh-CN" altLang="en-US" smtClean="0"/>
              <a:t>2016/9/30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A204BE-ED9E-4356-9956-546755FD4E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F571B75-B5F8-4DE9-AA85-1BDDE7338007}" type="datetimeFigureOut">
              <a:rPr lang="zh-CN" altLang="en-US" smtClean="0"/>
              <a:t>2016/9/30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A204BE-ED9E-4356-9956-546755FD4E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571B75-B5F8-4DE9-AA85-1BDDE7338007}" type="datetimeFigureOut">
              <a:rPr lang="zh-CN" altLang="en-US" smtClean="0"/>
              <a:t>2016/9/30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A204BE-ED9E-4356-9956-546755FD4E5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实验室搭建</a:t>
            </a:r>
            <a:r>
              <a:rPr lang="en-US" altLang="zh-CN" b="1" dirty="0" smtClean="0"/>
              <a:t>SDN</a:t>
            </a:r>
            <a:endParaRPr lang="zh-CN" altLang="en-US" b="1"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ctrTitle"/>
          </p:nvPr>
        </p:nvSpPr>
        <p:spPr>
          <a:xfrm>
            <a:off x="996950" y="2397125"/>
            <a:ext cx="10380663" cy="1100138"/>
          </a:xfrm>
        </p:spPr>
        <p:txBody>
          <a:bodyPr lIns="91440" tIns="45720" rIns="91440" bIns="45720" anchor="b">
            <a:normAutofit fontScale="90000"/>
          </a:bodyPr>
          <a:lstStyle/>
          <a:p>
            <a:pPr defTabSz="914400">
              <a:buNone/>
            </a:pPr>
            <a:r>
              <a:rPr lang="zh-CN" altLang="en-US" kern="1200" dirty="0">
                <a:latin typeface="+mj-lt"/>
                <a:ea typeface="+mj-ea"/>
                <a:cs typeface="+mj-cs"/>
              </a:rPr>
              <a:t>基于</a:t>
            </a:r>
            <a:r>
              <a:rPr lang="en-US" altLang="zh-CN" kern="1200" dirty="0">
                <a:latin typeface="+mj-lt"/>
                <a:ea typeface="+mj-ea"/>
                <a:cs typeface="+mj-cs"/>
              </a:rPr>
              <a:t>SDN</a:t>
            </a:r>
            <a:r>
              <a:rPr lang="zh-CN" altLang="en-US" kern="1200" dirty="0">
                <a:latin typeface="+mj-lt"/>
                <a:ea typeface="+mj-ea"/>
                <a:cs typeface="+mj-cs"/>
              </a:rPr>
              <a:t>架构的</a:t>
            </a:r>
            <a:r>
              <a:rPr lang="en-US" altLang="zh-CN" kern="1200" dirty="0">
                <a:latin typeface="+mj-lt"/>
                <a:ea typeface="+mj-ea"/>
                <a:cs typeface="+mj-cs"/>
              </a:rPr>
              <a:t>WLAN</a:t>
            </a:r>
            <a:r>
              <a:rPr lang="zh-CN" altLang="en-US" kern="1200" dirty="0">
                <a:latin typeface="+mj-lt"/>
                <a:ea typeface="+mj-ea"/>
                <a:cs typeface="+mj-cs"/>
              </a:rPr>
              <a:t>组网方案</a:t>
            </a:r>
          </a:p>
        </p:txBody>
      </p:sp>
      <p:sp>
        <p:nvSpPr>
          <p:cNvPr id="3074" name="副标题 2"/>
          <p:cNvSpPr>
            <a:spLocks noGrp="1"/>
          </p:cNvSpPr>
          <p:nvPr>
            <p:ph type="subTitle" idx="1"/>
          </p:nvPr>
        </p:nvSpPr>
        <p:spPr>
          <a:xfrm>
            <a:off x="8645525" y="5376863"/>
            <a:ext cx="2732088" cy="495300"/>
          </a:xfrm>
        </p:spPr>
        <p:txBody>
          <a:bodyPr lIns="91440" tIns="45720" rIns="91440" bIns="45720" anchor="t">
            <a:normAutofit fontScale="92500"/>
          </a:bodyPr>
          <a:lstStyle/>
          <a:p>
            <a:pPr defTabSz="914400">
              <a:buFont typeface="Arial" panose="020B0604020202020204" pitchFamily="34" charset="0"/>
              <a:buNone/>
            </a:pPr>
            <a:r>
              <a:rPr lang="en-US" altLang="zh-CN" kern="1200" dirty="0">
                <a:latin typeface="+mn-lt"/>
                <a:ea typeface="+mn-ea"/>
                <a:cs typeface="+mn-cs"/>
              </a:rPr>
              <a:t>2016-9-13 </a:t>
            </a:r>
            <a:r>
              <a:rPr lang="zh-CN" altLang="en-US" kern="1200" dirty="0">
                <a:latin typeface="+mn-lt"/>
                <a:ea typeface="+mn-ea"/>
                <a:cs typeface="+mn-cs"/>
              </a:rPr>
              <a:t>彭建云</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title"/>
          </p:nvPr>
        </p:nvSpPr>
        <p:spPr/>
        <p:txBody>
          <a:bodyPr lIns="91440" tIns="45720" rIns="91440" bIns="45720" anchor="ctr"/>
          <a:lstStyle/>
          <a:p>
            <a:r>
              <a:rPr lang="zh-CN" altLang="en-US" dirty="0"/>
              <a:t>传统</a:t>
            </a:r>
            <a:r>
              <a:rPr lang="en-US" altLang="zh-CN" dirty="0"/>
              <a:t>WLAN</a:t>
            </a:r>
            <a:r>
              <a:rPr lang="zh-CN" altLang="en-US" dirty="0"/>
              <a:t>组网方案</a:t>
            </a:r>
            <a:r>
              <a:rPr lang="en-US" altLang="zh-CN" dirty="0"/>
              <a:t>——</a:t>
            </a:r>
            <a:r>
              <a:rPr lang="zh-CN" altLang="en-US" dirty="0"/>
              <a:t>胖</a:t>
            </a:r>
            <a:r>
              <a:rPr lang="en-US" altLang="zh-CN" dirty="0"/>
              <a:t>AP</a:t>
            </a:r>
            <a:endParaRPr lang="zh-CN" altLang="en-US" dirty="0"/>
          </a:p>
        </p:txBody>
      </p:sp>
      <p:sp>
        <p:nvSpPr>
          <p:cNvPr id="4098" name="文本框 3"/>
          <p:cNvSpPr txBox="1"/>
          <p:nvPr/>
        </p:nvSpPr>
        <p:spPr>
          <a:xfrm>
            <a:off x="6045200" y="2160588"/>
            <a:ext cx="4656138" cy="3786187"/>
          </a:xfrm>
          <a:prstGeom prst="rect">
            <a:avLst/>
          </a:prstGeom>
          <a:noFill/>
          <a:ln w="9525">
            <a:noFill/>
          </a:ln>
        </p:spPr>
        <p:txBody>
          <a:bodyPr wrap="square" anchor="t">
            <a:spAutoFit/>
          </a:bodyPr>
          <a:lstStyle/>
          <a:p>
            <a:pPr marL="285750" lvl="0" indent="-28575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组网模式比较简单，可用于小规模组网</a:t>
            </a:r>
            <a:endParaRPr lang="en-US" altLang="zh-CN" sz="2400" dirty="0">
              <a:latin typeface="Calibri" panose="020F0502020204030204" pitchFamily="34" charset="0"/>
              <a:ea typeface="宋体" panose="02010600030101010101" pitchFamily="2" charset="-122"/>
            </a:endParaRPr>
          </a:p>
          <a:p>
            <a:pPr marL="285750" lvl="0" indent="-28575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之间独立工作</a:t>
            </a:r>
            <a:endParaRPr lang="en-US" altLang="zh-CN" sz="2400" dirty="0">
              <a:latin typeface="Calibri" panose="020F0502020204030204" pitchFamily="34" charset="0"/>
              <a:ea typeface="宋体" panose="02010600030101010101" pitchFamily="2" charset="-122"/>
            </a:endParaRPr>
          </a:p>
          <a:p>
            <a:pPr marL="285750" lvl="0" indent="-28575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本地存储大量配置信息，设备丢失会造成配置信息泄漏</a:t>
            </a:r>
            <a:endParaRPr lang="en-US" altLang="zh-CN" sz="2400" dirty="0">
              <a:latin typeface="Calibri" panose="020F0502020204030204" pitchFamily="34" charset="0"/>
              <a:ea typeface="宋体" panose="02010600030101010101" pitchFamily="2" charset="-122"/>
            </a:endParaRPr>
          </a:p>
          <a:p>
            <a:pPr marL="285750" lvl="0" indent="-28575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难以进行无线网络状态数据的采集</a:t>
            </a:r>
            <a:endParaRPr lang="en-US" altLang="zh-CN" sz="2400" dirty="0">
              <a:latin typeface="Calibri" panose="020F0502020204030204" pitchFamily="34" charset="0"/>
              <a:ea typeface="宋体" panose="02010600030101010101" pitchFamily="2" charset="-122"/>
            </a:endParaRPr>
          </a:p>
          <a:p>
            <a:pPr marL="285750" lvl="0" indent="-28575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没有统一管理，网络维护麻烦，软件升级工作量大</a:t>
            </a:r>
            <a:endParaRPr lang="en-US" altLang="zh-CN" sz="2400" dirty="0">
              <a:latin typeface="Calibri" panose="020F0502020204030204" pitchFamily="34" charset="0"/>
              <a:ea typeface="宋体" panose="02010600030101010101" pitchFamily="2" charset="-122"/>
            </a:endParaRPr>
          </a:p>
          <a:p>
            <a:pPr marL="285750" lvl="0" indent="-28575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对终端漫游支持不足</a:t>
            </a:r>
          </a:p>
        </p:txBody>
      </p:sp>
      <p:pic>
        <p:nvPicPr>
          <p:cNvPr id="4099" name="图片 4"/>
          <p:cNvPicPr>
            <a:picLocks noChangeAspect="1"/>
          </p:cNvPicPr>
          <p:nvPr/>
        </p:nvPicPr>
        <p:blipFill>
          <a:blip r:embed="rId3"/>
          <a:stretch>
            <a:fillRect/>
          </a:stretch>
        </p:blipFill>
        <p:spPr>
          <a:xfrm>
            <a:off x="1306513" y="1690688"/>
            <a:ext cx="3363912" cy="46482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lIns="91440" tIns="45720" rIns="91440" bIns="45720" anchor="ctr"/>
          <a:lstStyle/>
          <a:p>
            <a:r>
              <a:rPr lang="zh-CN" altLang="en-US" dirty="0"/>
              <a:t>传统</a:t>
            </a:r>
            <a:r>
              <a:rPr lang="en-US" altLang="zh-CN" dirty="0"/>
              <a:t>WLAN</a:t>
            </a:r>
            <a:r>
              <a:rPr lang="zh-CN" altLang="en-US" dirty="0"/>
              <a:t>组网方案</a:t>
            </a:r>
            <a:r>
              <a:rPr lang="en-US" altLang="zh-CN" dirty="0"/>
              <a:t>——</a:t>
            </a:r>
            <a:r>
              <a:rPr lang="zh-CN" altLang="en-US" dirty="0"/>
              <a:t>瘦</a:t>
            </a:r>
            <a:r>
              <a:rPr lang="en-US" altLang="zh-CN" dirty="0"/>
              <a:t>AP+AC</a:t>
            </a:r>
            <a:endParaRPr lang="zh-CN" altLang="en-US" dirty="0"/>
          </a:p>
        </p:txBody>
      </p:sp>
      <p:sp>
        <p:nvSpPr>
          <p:cNvPr id="6146" name="文本框 3"/>
          <p:cNvSpPr txBox="1"/>
          <p:nvPr/>
        </p:nvSpPr>
        <p:spPr>
          <a:xfrm>
            <a:off x="6200775" y="2555875"/>
            <a:ext cx="4859338" cy="2308225"/>
          </a:xfrm>
          <a:prstGeom prst="rect">
            <a:avLst/>
          </a:prstGeom>
          <a:noFill/>
          <a:ln w="9525">
            <a:noFill/>
          </a:ln>
        </p:spPr>
        <p:txBody>
          <a:bodyPr wrap="square" anchor="t">
            <a:spAutoFit/>
          </a:bodyPr>
          <a:lstStyle/>
          <a:p>
            <a:pPr marL="342900" lvl="0" indent="-34290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AC</a:t>
            </a:r>
            <a:r>
              <a:rPr lang="zh-CN" altLang="en-US" sz="2400" dirty="0">
                <a:latin typeface="Calibri" panose="020F0502020204030204" pitchFamily="34" charset="0"/>
                <a:ea typeface="宋体" panose="02010600030101010101" pitchFamily="2" charset="-122"/>
              </a:rPr>
              <a:t>集中管理</a:t>
            </a:r>
            <a:r>
              <a:rPr lang="en-US" altLang="zh-CN" sz="2400" dirty="0">
                <a:latin typeface="Calibri" panose="020F0502020204030204" pitchFamily="34" charset="0"/>
                <a:ea typeface="宋体" panose="02010600030101010101" pitchFamily="2" charset="-122"/>
              </a:rPr>
              <a:t>AP</a:t>
            </a:r>
          </a:p>
          <a:p>
            <a:pPr marL="342900" lvl="0" indent="-34290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管理控制数据经过</a:t>
            </a:r>
            <a:r>
              <a:rPr lang="en-US" altLang="zh-CN" sz="2400" dirty="0">
                <a:latin typeface="Calibri" panose="020F0502020204030204" pitchFamily="34" charset="0"/>
                <a:ea typeface="宋体" panose="02010600030101010101" pitchFamily="2" charset="-122"/>
              </a:rPr>
              <a:t>AC</a:t>
            </a:r>
            <a:r>
              <a:rPr lang="zh-CN" altLang="en-US" sz="2400" dirty="0">
                <a:latin typeface="Calibri" panose="020F0502020204030204" pitchFamily="34" charset="0"/>
                <a:ea typeface="宋体" panose="02010600030101010101" pitchFamily="2" charset="-122"/>
              </a:rPr>
              <a:t>处理</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用户接入控制数据由</a:t>
            </a:r>
            <a:r>
              <a:rPr lang="en-US" altLang="zh-CN" sz="2400" dirty="0">
                <a:latin typeface="Calibri" panose="020F0502020204030204" pitchFamily="34" charset="0"/>
                <a:ea typeface="宋体" panose="02010600030101010101" pitchFamily="2" charset="-122"/>
              </a:rPr>
              <a:t>BRAS</a:t>
            </a:r>
            <a:r>
              <a:rPr lang="zh-CN" altLang="en-US" sz="2400" dirty="0">
                <a:latin typeface="Calibri" panose="020F0502020204030204" pitchFamily="34" charset="0"/>
                <a:ea typeface="宋体" panose="02010600030101010101" pitchFamily="2" charset="-122"/>
              </a:rPr>
              <a:t>处理</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业务数据由本地交换机完成转发</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AC</a:t>
            </a:r>
            <a:r>
              <a:rPr lang="zh-CN" altLang="en-US" sz="2400" dirty="0">
                <a:latin typeface="Calibri" panose="020F0502020204030204" pitchFamily="34" charset="0"/>
                <a:ea typeface="宋体" panose="02010600030101010101" pitchFamily="2" charset="-122"/>
              </a:rPr>
              <a:t>所管理瘦</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的物理区域较大</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AC</a:t>
            </a:r>
            <a:r>
              <a:rPr lang="zh-CN" altLang="en-US" sz="2400" dirty="0">
                <a:latin typeface="Calibri" panose="020F0502020204030204" pitchFamily="34" charset="0"/>
                <a:ea typeface="宋体" panose="02010600030101010101" pitchFamily="2" charset="-122"/>
              </a:rPr>
              <a:t>设备需要量少</a:t>
            </a:r>
          </a:p>
        </p:txBody>
      </p:sp>
      <p:pic>
        <p:nvPicPr>
          <p:cNvPr id="6147" name="图片 6"/>
          <p:cNvPicPr>
            <a:picLocks noChangeAspect="1"/>
          </p:cNvPicPr>
          <p:nvPr/>
        </p:nvPicPr>
        <p:blipFill>
          <a:blip r:embed="rId3"/>
          <a:stretch>
            <a:fillRect/>
          </a:stretch>
        </p:blipFill>
        <p:spPr>
          <a:xfrm>
            <a:off x="1023938" y="1465263"/>
            <a:ext cx="3825875" cy="509111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lIns="91440" tIns="45720" rIns="91440" bIns="45720" anchor="ctr"/>
          <a:lstStyle/>
          <a:p>
            <a:r>
              <a:rPr lang="en-US" altLang="zh-CN" dirty="0"/>
              <a:t>WLAN</a:t>
            </a:r>
            <a:r>
              <a:rPr lang="zh-CN" altLang="en-US" dirty="0"/>
              <a:t>网络演进路线</a:t>
            </a:r>
          </a:p>
        </p:txBody>
      </p:sp>
      <p:sp>
        <p:nvSpPr>
          <p:cNvPr id="8194" name="文本框 3"/>
          <p:cNvSpPr txBox="1"/>
          <p:nvPr/>
        </p:nvSpPr>
        <p:spPr>
          <a:xfrm>
            <a:off x="1301750" y="1749425"/>
            <a:ext cx="8713788" cy="522288"/>
          </a:xfrm>
          <a:prstGeom prst="rect">
            <a:avLst/>
          </a:prstGeom>
          <a:noFill/>
          <a:ln w="9525">
            <a:noFill/>
          </a:ln>
        </p:spPr>
        <p:txBody>
          <a:bodyPr wrap="square" anchor="t">
            <a:spAutoFit/>
          </a:bodyPr>
          <a:lstStyle/>
          <a:p>
            <a:pPr lvl="0"/>
            <a:r>
              <a:rPr lang="zh-CN" altLang="en-US" sz="2800" dirty="0">
                <a:latin typeface="Calibri" panose="020F0502020204030204" pitchFamily="34" charset="0"/>
                <a:ea typeface="宋体" panose="02010600030101010101" pitchFamily="2" charset="-122"/>
              </a:rPr>
              <a:t> 集中式                               分布式                                虚拟化</a:t>
            </a:r>
          </a:p>
        </p:txBody>
      </p:sp>
      <p:sp>
        <p:nvSpPr>
          <p:cNvPr id="5" name="文本框 4"/>
          <p:cNvSpPr txBox="1"/>
          <p:nvPr/>
        </p:nvSpPr>
        <p:spPr>
          <a:xfrm>
            <a:off x="703263" y="2690813"/>
            <a:ext cx="3019425" cy="3138488"/>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zh-CN" altLang="en-US" sz="2400" strike="noStrike" noProof="1">
                <a:latin typeface="+mn-lt"/>
                <a:ea typeface="+mn-ea"/>
                <a:cs typeface="+mn-cs"/>
              </a:rPr>
              <a:t>组网模式比较</a:t>
            </a:r>
            <a:r>
              <a:rPr lang="zh-CN" altLang="en-US" sz="2400" strike="noStrike" noProof="1" smtClean="0">
                <a:latin typeface="+mn-lt"/>
                <a:ea typeface="+mn-ea"/>
                <a:cs typeface="+mn-cs"/>
              </a:rPr>
              <a:t>简单</a:t>
            </a:r>
            <a:endParaRPr lang="en-US" altLang="zh-CN" sz="2400" strike="noStrike" noProof="1" smtClean="0"/>
          </a:p>
          <a:p>
            <a:pPr marL="342900" indent="-342900" fontAlgn="auto">
              <a:lnSpc>
                <a:spcPct val="150000"/>
              </a:lnSpc>
              <a:buFont typeface="Arial" panose="020B0604020202020204" pitchFamily="34" charset="0"/>
              <a:buChar char="•"/>
            </a:pPr>
            <a:r>
              <a:rPr lang="zh-CN" altLang="en-US" sz="2400" strike="noStrike" noProof="1" smtClean="0">
                <a:latin typeface="+mn-lt"/>
                <a:ea typeface="+mn-ea"/>
                <a:cs typeface="+mn-cs"/>
              </a:rPr>
              <a:t>便于组建小型网络</a:t>
            </a:r>
            <a:endParaRPr lang="en-US" altLang="zh-CN" sz="2400" strike="noStrike" noProof="1"/>
          </a:p>
          <a:p>
            <a:pPr marL="342900" indent="-342900" fontAlgn="auto">
              <a:lnSpc>
                <a:spcPct val="150000"/>
              </a:lnSpc>
              <a:buFont typeface="Arial" panose="020B0604020202020204" pitchFamily="34" charset="0"/>
              <a:buChar char="•"/>
            </a:pPr>
            <a:r>
              <a:rPr lang="zh-CN" altLang="en-US" sz="2400" strike="noStrike" noProof="1" smtClean="0">
                <a:latin typeface="+mn-lt"/>
                <a:ea typeface="+mn-ea"/>
                <a:cs typeface="+mn-cs"/>
              </a:rPr>
              <a:t>不便于大规模部署</a:t>
            </a:r>
            <a:endParaRPr lang="en-US" altLang="zh-CN" sz="2400" strike="noStrike" noProof="1" smtClean="0"/>
          </a:p>
          <a:p>
            <a:pPr marL="342900" indent="-342900" fontAlgn="auto">
              <a:lnSpc>
                <a:spcPct val="150000"/>
              </a:lnSpc>
              <a:buFont typeface="Arial" panose="020B0604020202020204" pitchFamily="34" charset="0"/>
              <a:buChar char="•"/>
            </a:pPr>
            <a:r>
              <a:rPr lang="zh-CN" altLang="en-US" sz="2400" strike="noStrike" noProof="1" smtClean="0">
                <a:latin typeface="+mn-lt"/>
                <a:ea typeface="+mn-ea"/>
                <a:cs typeface="+mn-cs"/>
              </a:rPr>
              <a:t>网络可管可控性差</a:t>
            </a:r>
            <a:endParaRPr lang="en-US" altLang="zh-CN" sz="2400" strike="noStrike" noProof="1"/>
          </a:p>
          <a:p>
            <a:pPr marL="342900" indent="-342900" fontAlgn="auto">
              <a:lnSpc>
                <a:spcPct val="150000"/>
              </a:lnSpc>
              <a:buFont typeface="Arial" panose="020B0604020202020204" pitchFamily="34" charset="0"/>
              <a:buChar char="•"/>
            </a:pPr>
            <a:r>
              <a:rPr lang="zh-CN" altLang="en-US" sz="2400" strike="noStrike" noProof="1" smtClean="0">
                <a:latin typeface="+mn-lt"/>
                <a:ea typeface="+mn-ea"/>
                <a:cs typeface="+mn-cs"/>
              </a:rPr>
              <a:t>对漫游</a:t>
            </a:r>
            <a:r>
              <a:rPr lang="zh-CN" altLang="en-US" sz="2400" strike="noStrike" noProof="1">
                <a:latin typeface="+mn-lt"/>
                <a:ea typeface="+mn-ea"/>
                <a:cs typeface="+mn-cs"/>
              </a:rPr>
              <a:t>支持不足</a:t>
            </a:r>
            <a:endParaRPr lang="zh-CN" altLang="en-US" sz="2400" strike="noStrike" noProof="1"/>
          </a:p>
          <a:p>
            <a:pPr fontAlgn="auto"/>
            <a:endParaRPr lang="zh-CN" altLang="en-US" strike="noStrike" noProof="1"/>
          </a:p>
        </p:txBody>
      </p:sp>
      <p:sp>
        <p:nvSpPr>
          <p:cNvPr id="8196" name="文本框 5"/>
          <p:cNvSpPr txBox="1"/>
          <p:nvPr/>
        </p:nvSpPr>
        <p:spPr>
          <a:xfrm>
            <a:off x="4021138" y="2690813"/>
            <a:ext cx="3481387" cy="3970337"/>
          </a:xfrm>
          <a:prstGeom prst="rect">
            <a:avLst/>
          </a:prstGeom>
          <a:noFill/>
          <a:ln w="9525">
            <a:noFill/>
          </a:ln>
        </p:spPr>
        <p:txBody>
          <a:bodyPr wrap="square" anchor="t">
            <a:spAutoFit/>
          </a:bodyPr>
          <a:lstStyle/>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便于大规模部署</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网络可管可控性好</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对漫游支持好</a:t>
            </a: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网络资源利用率不高</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网络瓶颈明显</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不同品牌的</a:t>
            </a:r>
            <a:r>
              <a:rPr lang="en-US" altLang="zh-CN" sz="2400" dirty="0">
                <a:latin typeface="Calibri" panose="020F0502020204030204" pitchFamily="34" charset="0"/>
                <a:ea typeface="宋体" panose="02010600030101010101" pitchFamily="2" charset="-122"/>
              </a:rPr>
              <a:t>AC</a:t>
            </a:r>
            <a:r>
              <a:rPr lang="zh-CN" altLang="en-US" sz="2400" dirty="0">
                <a:latin typeface="Calibri" panose="020F0502020204030204" pitchFamily="34" charset="0"/>
                <a:ea typeface="宋体" panose="02010600030101010101" pitchFamily="2" charset="-122"/>
              </a:rPr>
              <a:t>和</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不兼容</a:t>
            </a:r>
          </a:p>
        </p:txBody>
      </p:sp>
      <p:sp>
        <p:nvSpPr>
          <p:cNvPr id="8197" name="文本框 6"/>
          <p:cNvSpPr txBox="1"/>
          <p:nvPr/>
        </p:nvSpPr>
        <p:spPr>
          <a:xfrm>
            <a:off x="7969250" y="2690813"/>
            <a:ext cx="3416300" cy="3352800"/>
          </a:xfrm>
          <a:prstGeom prst="rect">
            <a:avLst/>
          </a:prstGeom>
          <a:noFill/>
          <a:ln w="9525">
            <a:noFill/>
          </a:ln>
        </p:spPr>
        <p:txBody>
          <a:bodyPr wrap="square" anchor="t">
            <a:spAutoFit/>
          </a:bodyPr>
          <a:lstStyle/>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硬件标准化</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组网成本更低</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网络资源利用率更高</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网络规划、设计和管理更加灵活</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云计算广泛应用</a:t>
            </a:r>
          </a:p>
        </p:txBody>
      </p:sp>
      <p:sp>
        <p:nvSpPr>
          <p:cNvPr id="8" name="右箭头 7"/>
          <p:cNvSpPr/>
          <p:nvPr/>
        </p:nvSpPr>
        <p:spPr>
          <a:xfrm>
            <a:off x="3440113" y="1739900"/>
            <a:ext cx="9779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 name="右箭头 8"/>
          <p:cNvSpPr/>
          <p:nvPr/>
        </p:nvSpPr>
        <p:spPr>
          <a:xfrm>
            <a:off x="6900863" y="1752600"/>
            <a:ext cx="979488"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p:txBody>
          <a:bodyPr lIns="91440" tIns="45720" rIns="91440" bIns="45720" anchor="ctr"/>
          <a:lstStyle/>
          <a:p>
            <a:r>
              <a:rPr lang="zh-CN" altLang="en-US" dirty="0"/>
              <a:t>组网设备的演进</a:t>
            </a:r>
          </a:p>
        </p:txBody>
      </p:sp>
      <p:sp>
        <p:nvSpPr>
          <p:cNvPr id="9218" name="文本框 3"/>
          <p:cNvSpPr txBox="1"/>
          <p:nvPr/>
        </p:nvSpPr>
        <p:spPr>
          <a:xfrm>
            <a:off x="228600" y="2708275"/>
            <a:ext cx="3756025" cy="3970338"/>
          </a:xfrm>
          <a:prstGeom prst="rect">
            <a:avLst/>
          </a:prstGeom>
          <a:noFill/>
          <a:ln w="9525">
            <a:noFill/>
          </a:ln>
        </p:spPr>
        <p:txBody>
          <a:bodyPr wrap="square" anchor="t">
            <a:spAutoFit/>
          </a:bodyPr>
          <a:lstStyle/>
          <a:p>
            <a:pPr lvl="0">
              <a:lnSpc>
                <a:spcPct val="150000"/>
              </a:lnSpc>
            </a:pPr>
            <a:r>
              <a:rPr lang="zh-CN" altLang="en-US" sz="2400" dirty="0">
                <a:latin typeface="Calibri" panose="020F0502020204030204" pitchFamily="34" charset="0"/>
                <a:ea typeface="宋体" panose="02010600030101010101" pitchFamily="2" charset="-122"/>
              </a:rPr>
              <a:t>胖</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数据加密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频射管理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用户认证</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网络管理</a:t>
            </a:r>
            <a:r>
              <a:rPr lang="en-US" altLang="zh-CN" sz="2400" dirty="0">
                <a:latin typeface="Calibri" panose="020F0502020204030204" pitchFamily="34" charset="0"/>
                <a:ea typeface="宋体" panose="02010600030101010101" pitchFamily="2" charset="-122"/>
              </a:rPr>
              <a:t>/</a:t>
            </a:r>
            <a:r>
              <a:rPr lang="en-US" altLang="zh-CN" sz="2400" dirty="0" err="1">
                <a:latin typeface="Calibri" panose="020F0502020204030204" pitchFamily="34" charset="0"/>
                <a:ea typeface="宋体" panose="02010600030101010101" pitchFamily="2" charset="-122"/>
              </a:rPr>
              <a:t>QoS</a:t>
            </a:r>
            <a:r>
              <a:rPr lang="zh-CN" altLang="en-US" sz="2400" dirty="0">
                <a:latin typeface="Calibri" panose="020F0502020204030204" pitchFamily="34" charset="0"/>
                <a:ea typeface="宋体" panose="02010600030101010101" pitchFamily="2" charset="-122"/>
              </a:rPr>
              <a:t>保障</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安全策略</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支持漫游等</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交换机的功能：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数据转发</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路由</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流量均衡</a:t>
            </a:r>
            <a:r>
              <a:rPr lang="en-US" altLang="zh-CN" sz="2400" dirty="0">
                <a:latin typeface="Calibri" panose="020F0502020204030204" pitchFamily="34" charset="0"/>
                <a:ea typeface="宋体" panose="02010600030101010101" pitchFamily="2" charset="-122"/>
              </a:rPr>
              <a:t>/</a:t>
            </a:r>
            <a:r>
              <a:rPr lang="en-US" altLang="zh-CN" sz="2400" dirty="0" err="1">
                <a:latin typeface="Calibri" panose="020F0502020204030204" pitchFamily="34" charset="0"/>
                <a:ea typeface="宋体" panose="02010600030101010101" pitchFamily="2" charset="-122"/>
              </a:rPr>
              <a:t>QoS</a:t>
            </a:r>
            <a:r>
              <a:rPr lang="zh-CN" altLang="en-US" sz="2400" dirty="0">
                <a:latin typeface="Calibri" panose="020F0502020204030204" pitchFamily="34" charset="0"/>
                <a:ea typeface="宋体" panose="02010600030101010101" pitchFamily="2" charset="-122"/>
              </a:rPr>
              <a:t>管理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安全机制等</a:t>
            </a:r>
          </a:p>
        </p:txBody>
      </p:sp>
      <p:sp>
        <p:nvSpPr>
          <p:cNvPr id="9219" name="文本框 4"/>
          <p:cNvSpPr txBox="1"/>
          <p:nvPr/>
        </p:nvSpPr>
        <p:spPr>
          <a:xfrm>
            <a:off x="3863975" y="2154238"/>
            <a:ext cx="4137025" cy="4524375"/>
          </a:xfrm>
          <a:prstGeom prst="rect">
            <a:avLst/>
          </a:prstGeom>
          <a:noFill/>
          <a:ln w="9525">
            <a:noFill/>
          </a:ln>
        </p:spPr>
        <p:txBody>
          <a:bodyPr wrap="square" anchor="t">
            <a:spAutoFit/>
          </a:bodyPr>
          <a:lstStyle/>
          <a:p>
            <a:pPr lvl="0">
              <a:lnSpc>
                <a:spcPct val="150000"/>
              </a:lnSpc>
            </a:pPr>
            <a:r>
              <a:rPr lang="zh-CN" altLang="en-US" sz="2400" dirty="0">
                <a:latin typeface="Calibri" panose="020F0502020204030204" pitchFamily="34" charset="0"/>
                <a:ea typeface="宋体" panose="02010600030101010101" pitchFamily="2" charset="-122"/>
              </a:rPr>
              <a:t>瘦</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数据加密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频射管理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安全防御</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交换机功能：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数据转发</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路由</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流量均衡</a:t>
            </a:r>
            <a:r>
              <a:rPr lang="en-US" altLang="zh-CN" sz="2400" dirty="0">
                <a:latin typeface="Calibri" panose="020F0502020204030204" pitchFamily="34" charset="0"/>
                <a:ea typeface="宋体" panose="02010600030101010101" pitchFamily="2" charset="-122"/>
              </a:rPr>
              <a:t>/</a:t>
            </a:r>
            <a:r>
              <a:rPr lang="en-US" altLang="zh-CN" sz="2400" dirty="0" err="1">
                <a:latin typeface="Calibri" panose="020F0502020204030204" pitchFamily="34" charset="0"/>
                <a:ea typeface="宋体" panose="02010600030101010101" pitchFamily="2" charset="-122"/>
              </a:rPr>
              <a:t>QoS</a:t>
            </a:r>
            <a:r>
              <a:rPr lang="zh-CN" altLang="en-US" sz="2400" dirty="0">
                <a:latin typeface="Calibri" panose="020F0502020204030204" pitchFamily="34" charset="0"/>
                <a:ea typeface="宋体" panose="02010600030101010101" pitchFamily="2" charset="-122"/>
              </a:rPr>
              <a:t>管理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安全机制等</a:t>
            </a:r>
          </a:p>
          <a:p>
            <a:pPr lvl="0">
              <a:lnSpc>
                <a:spcPct val="150000"/>
              </a:lnSpc>
            </a:pPr>
            <a:r>
              <a:rPr lang="en-US" altLang="zh-CN" sz="2400" dirty="0">
                <a:latin typeface="Calibri" panose="020F0502020204030204" pitchFamily="34" charset="0"/>
                <a:ea typeface="宋体" panose="02010600030101010101" pitchFamily="2" charset="-122"/>
              </a:rPr>
              <a:t>AC</a:t>
            </a:r>
            <a:r>
              <a:rPr lang="zh-CN" altLang="en-US" sz="2400" dirty="0">
                <a:latin typeface="Calibri" panose="020F0502020204030204" pitchFamily="34" charset="0"/>
                <a:ea typeface="宋体" panose="02010600030101010101" pitchFamily="2" charset="-122"/>
              </a:rPr>
              <a:t>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用户认证</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网络管理</a:t>
            </a:r>
            <a:r>
              <a:rPr lang="en-US" altLang="zh-CN" sz="2400" dirty="0">
                <a:latin typeface="Calibri" panose="020F0502020204030204" pitchFamily="34" charset="0"/>
                <a:ea typeface="宋体" panose="02010600030101010101" pitchFamily="2" charset="-122"/>
              </a:rPr>
              <a:t>/</a:t>
            </a:r>
            <a:r>
              <a:rPr lang="en-US" altLang="zh-CN" sz="2400" dirty="0" err="1">
                <a:latin typeface="Calibri" panose="020F0502020204030204" pitchFamily="34" charset="0"/>
                <a:ea typeface="宋体" panose="02010600030101010101" pitchFamily="2" charset="-122"/>
              </a:rPr>
              <a:t>QoS</a:t>
            </a:r>
            <a:r>
              <a:rPr lang="zh-CN" altLang="en-US" sz="2400" dirty="0">
                <a:latin typeface="Calibri" panose="020F0502020204030204" pitchFamily="34" charset="0"/>
                <a:ea typeface="宋体" panose="02010600030101010101" pitchFamily="2" charset="-122"/>
              </a:rPr>
              <a:t>保障</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安全策略</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支持漫游</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负载均衡</a:t>
            </a:r>
            <a:endParaRPr lang="en-US" altLang="zh-CN" sz="2400" dirty="0">
              <a:latin typeface="Calibri" panose="020F0502020204030204" pitchFamily="34" charset="0"/>
              <a:ea typeface="宋体" panose="02010600030101010101" pitchFamily="2" charset="-122"/>
            </a:endParaRPr>
          </a:p>
        </p:txBody>
      </p:sp>
      <p:sp>
        <p:nvSpPr>
          <p:cNvPr id="9220" name="文本框 5"/>
          <p:cNvSpPr txBox="1"/>
          <p:nvPr/>
        </p:nvSpPr>
        <p:spPr>
          <a:xfrm>
            <a:off x="8251825" y="1600200"/>
            <a:ext cx="3733800" cy="5078413"/>
          </a:xfrm>
          <a:prstGeom prst="rect">
            <a:avLst/>
          </a:prstGeom>
          <a:noFill/>
          <a:ln w="9525">
            <a:noFill/>
          </a:ln>
        </p:spPr>
        <p:txBody>
          <a:bodyPr wrap="square" anchor="t">
            <a:spAutoFit/>
          </a:bodyPr>
          <a:lstStyle/>
          <a:p>
            <a:pPr lvl="0">
              <a:lnSpc>
                <a:spcPct val="150000"/>
              </a:lnSpc>
            </a:pPr>
            <a:r>
              <a:rPr lang="zh-CN" altLang="en-US" sz="2400" dirty="0">
                <a:latin typeface="Calibri" panose="020F0502020204030204" pitchFamily="34" charset="0"/>
                <a:ea typeface="宋体" panose="02010600030101010101" pitchFamily="2" charset="-122"/>
              </a:rPr>
              <a:t>瘦</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数据加密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频射管理</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安全防御</a:t>
            </a:r>
            <a:endParaRPr lang="en-US" altLang="zh-CN" sz="2400" dirty="0">
              <a:latin typeface="Calibri" panose="020F0502020204030204" pitchFamily="34" charset="0"/>
              <a:ea typeface="宋体" panose="02010600030101010101" pitchFamily="2" charset="-122"/>
            </a:endParaRPr>
          </a:p>
          <a:p>
            <a:pPr lvl="0">
              <a:lnSpc>
                <a:spcPct val="150000"/>
              </a:lnSpc>
            </a:pPr>
            <a:r>
              <a:rPr lang="en-US" altLang="zh-CN" sz="2400" dirty="0">
                <a:latin typeface="Calibri" panose="020F0502020204030204" pitchFamily="34" charset="0"/>
                <a:ea typeface="宋体" panose="02010600030101010101" pitchFamily="2" charset="-122"/>
              </a:rPr>
              <a:t>SND</a:t>
            </a:r>
            <a:r>
              <a:rPr lang="zh-CN" altLang="en-US" sz="2400" dirty="0">
                <a:latin typeface="Calibri" panose="020F0502020204030204" pitchFamily="34" charset="0"/>
                <a:ea typeface="宋体" panose="02010600030101010101" pitchFamily="2" charset="-122"/>
              </a:rPr>
              <a:t>交换机的功能：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数据转发</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安全机制等</a:t>
            </a:r>
          </a:p>
          <a:p>
            <a:pPr lvl="0">
              <a:lnSpc>
                <a:spcPct val="150000"/>
              </a:lnSpc>
            </a:pP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控制器的功能：</a:t>
            </a:r>
            <a:endParaRPr lang="en-US" altLang="zh-CN" sz="2400" dirty="0">
              <a:latin typeface="Calibri" panose="020F0502020204030204" pitchFamily="34" charset="0"/>
              <a:ea typeface="宋体" panose="02010600030101010101" pitchFamily="2" charset="-122"/>
            </a:endParaRPr>
          </a:p>
          <a:p>
            <a:pPr lvl="0">
              <a:lnSpc>
                <a:spcPct val="150000"/>
              </a:lnSpc>
            </a:pPr>
            <a:r>
              <a:rPr lang="zh-CN" altLang="en-US" sz="2400" dirty="0">
                <a:latin typeface="Calibri" panose="020F0502020204030204" pitchFamily="34" charset="0"/>
                <a:ea typeface="宋体" panose="02010600030101010101" pitchFamily="2" charset="-122"/>
              </a:rPr>
              <a:t>用户认证</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网络管理</a:t>
            </a:r>
            <a:r>
              <a:rPr lang="en-US" altLang="zh-CN" sz="2400" dirty="0">
                <a:latin typeface="Calibri" panose="020F0502020204030204" pitchFamily="34" charset="0"/>
                <a:ea typeface="宋体" panose="02010600030101010101" pitchFamily="2" charset="-122"/>
              </a:rPr>
              <a:t>/</a:t>
            </a:r>
            <a:r>
              <a:rPr lang="en-US" altLang="zh-CN" sz="2400" dirty="0" err="1">
                <a:latin typeface="Calibri" panose="020F0502020204030204" pitchFamily="34" charset="0"/>
                <a:ea typeface="宋体" panose="02010600030101010101" pitchFamily="2" charset="-122"/>
              </a:rPr>
              <a:t>QoS</a:t>
            </a:r>
            <a:r>
              <a:rPr lang="zh-CN" altLang="en-US" sz="2400" dirty="0">
                <a:latin typeface="Calibri" panose="020F0502020204030204" pitchFamily="34" charset="0"/>
                <a:ea typeface="宋体" panose="02010600030101010101" pitchFamily="2" charset="-122"/>
              </a:rPr>
              <a:t>保障</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安全策略</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支持漫游</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负载均衡</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流量均衡</a:t>
            </a:r>
            <a:r>
              <a:rPr lang="en-US" altLang="zh-CN" sz="2400" dirty="0">
                <a:latin typeface="Calibri" panose="020F0502020204030204" pitchFamily="34" charset="0"/>
                <a:ea typeface="宋体" panose="02010600030101010101" pitchFamily="2" charset="-122"/>
              </a:rPr>
              <a:t>/</a:t>
            </a:r>
            <a:r>
              <a:rPr lang="zh-CN" altLang="en-US" sz="2400" dirty="0">
                <a:latin typeface="Calibri" panose="020F0502020204030204" pitchFamily="34" charset="0"/>
                <a:ea typeface="宋体" panose="02010600030101010101" pitchFamily="2" charset="-122"/>
              </a:rPr>
              <a:t>路由等</a:t>
            </a:r>
            <a:endParaRPr lang="en-US" altLang="zh-CN" sz="2400" dirty="0">
              <a:latin typeface="Calibri" panose="020F0502020204030204" pitchFamily="34" charset="0"/>
              <a:ea typeface="宋体" panose="02010600030101010101" pitchFamily="2" charset="-122"/>
            </a:endParaRPr>
          </a:p>
        </p:txBody>
      </p:sp>
      <p:sp>
        <p:nvSpPr>
          <p:cNvPr id="7" name="上弧形箭头 6"/>
          <p:cNvSpPr/>
          <p:nvPr/>
        </p:nvSpPr>
        <p:spPr>
          <a:xfrm rot="18815088">
            <a:off x="2691606" y="2086769"/>
            <a:ext cx="1216025" cy="7318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8" name="上弧形箭头 7"/>
          <p:cNvSpPr/>
          <p:nvPr/>
        </p:nvSpPr>
        <p:spPr>
          <a:xfrm rot="18643524">
            <a:off x="7160419" y="1556544"/>
            <a:ext cx="1216025" cy="73183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3"/>
          <p:cNvSpPr txBox="1"/>
          <p:nvPr/>
        </p:nvSpPr>
        <p:spPr>
          <a:xfrm>
            <a:off x="6740525" y="2306638"/>
            <a:ext cx="4406900" cy="3970337"/>
          </a:xfrm>
          <a:prstGeom prst="rect">
            <a:avLst/>
          </a:prstGeom>
          <a:noFill/>
          <a:ln w="9525">
            <a:noFill/>
          </a:ln>
        </p:spPr>
        <p:txBody>
          <a:bodyPr wrap="square" anchor="t">
            <a:spAutoFit/>
          </a:bodyPr>
          <a:lstStyle/>
          <a:p>
            <a:pPr marL="342900" lvl="0" indent="-342900">
              <a:lnSpc>
                <a:spcPct val="150000"/>
              </a:lnSpc>
              <a:buFont typeface="Wingdings" panose="05000000000000000000" pitchFamily="2" charset="2"/>
              <a:buChar char="l"/>
            </a:pPr>
            <a:r>
              <a:rPr lang="zh-CN" altLang="en-US" sz="2400" dirty="0">
                <a:latin typeface="Calibri" panose="020F0502020204030204" pitchFamily="34" charset="0"/>
                <a:ea typeface="宋体" panose="02010600030101010101" pitchFamily="2" charset="-122"/>
              </a:rPr>
              <a:t>无线管理和接入控制都在</a:t>
            </a: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控制器上通过软件编程实现</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Wingdings" panose="05000000000000000000" pitchFamily="2" charset="2"/>
              <a:buChar char="l"/>
            </a:pPr>
            <a:r>
              <a:rPr lang="zh-CN" altLang="en-US" sz="2400" dirty="0">
                <a:latin typeface="Calibri" panose="020F0502020204030204" pitchFamily="34" charset="0"/>
                <a:ea typeface="宋体" panose="02010600030101010101" pitchFamily="2" charset="-122"/>
              </a:rPr>
              <a:t>用户业务数据转发通过</a:t>
            </a: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交换机直接进行本地转发，提高交换机的转发能力</a:t>
            </a:r>
            <a:endParaRPr lang="en-US" altLang="zh-CN" sz="2400" dirty="0">
              <a:latin typeface="Calibri" panose="020F0502020204030204" pitchFamily="34" charset="0"/>
              <a:ea typeface="宋体" panose="02010600030101010101" pitchFamily="2" charset="-122"/>
            </a:endParaRPr>
          </a:p>
          <a:p>
            <a:pPr marL="342900" lvl="0" indent="-342900">
              <a:lnSpc>
                <a:spcPct val="150000"/>
              </a:lnSpc>
              <a:buFont typeface="Wingdings" panose="05000000000000000000" pitchFamily="2" charset="2"/>
              <a:buChar char="l"/>
            </a:pP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控制根据网络实时动态，对数据进行流量均衡</a:t>
            </a:r>
          </a:p>
        </p:txBody>
      </p:sp>
      <p:pic>
        <p:nvPicPr>
          <p:cNvPr id="10242" name="图片 4"/>
          <p:cNvPicPr>
            <a:picLocks noChangeAspect="1"/>
          </p:cNvPicPr>
          <p:nvPr/>
        </p:nvPicPr>
        <p:blipFill>
          <a:blip r:embed="rId3"/>
          <a:stretch>
            <a:fillRect/>
          </a:stretch>
        </p:blipFill>
        <p:spPr>
          <a:xfrm>
            <a:off x="631825" y="1528763"/>
            <a:ext cx="4725988" cy="5089525"/>
          </a:xfrm>
          <a:prstGeom prst="rect">
            <a:avLst/>
          </a:prstGeom>
          <a:noFill/>
          <a:ln w="9525">
            <a:noFill/>
          </a:ln>
        </p:spPr>
      </p:pic>
      <p:sp>
        <p:nvSpPr>
          <p:cNvPr id="10243" name="标题 1"/>
          <p:cNvSpPr>
            <a:spLocks noGrp="1"/>
          </p:cNvSpPr>
          <p:nvPr>
            <p:ph type="title"/>
          </p:nvPr>
        </p:nvSpPr>
        <p:spPr/>
        <p:txBody>
          <a:bodyPr lIns="91440" tIns="45720" rIns="91440" bIns="45720" anchor="ctr"/>
          <a:lstStyle/>
          <a:p>
            <a:r>
              <a:rPr lang="en-US" altLang="zh-CN" dirty="0"/>
              <a:t>SDN</a:t>
            </a:r>
            <a:r>
              <a:rPr lang="zh-CN" altLang="en-US" dirty="0"/>
              <a:t>架构的</a:t>
            </a:r>
            <a:r>
              <a:rPr lang="en-US" altLang="zh-CN" dirty="0"/>
              <a:t>WLAN</a:t>
            </a:r>
            <a:r>
              <a:rPr lang="zh-CN" altLang="en-US" dirty="0"/>
              <a:t>组网方案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3"/>
          <p:cNvPicPr>
            <a:picLocks noChangeAspect="1"/>
          </p:cNvPicPr>
          <p:nvPr/>
        </p:nvPicPr>
        <p:blipFill>
          <a:blip r:embed="rId3"/>
          <a:stretch>
            <a:fillRect/>
          </a:stretch>
        </p:blipFill>
        <p:spPr>
          <a:xfrm>
            <a:off x="471488" y="1566863"/>
            <a:ext cx="6429375" cy="5164137"/>
          </a:xfrm>
          <a:prstGeom prst="rect">
            <a:avLst/>
          </a:prstGeom>
          <a:noFill/>
          <a:ln w="9525">
            <a:noFill/>
          </a:ln>
        </p:spPr>
      </p:pic>
      <p:sp>
        <p:nvSpPr>
          <p:cNvPr id="12290" name="文本框 4"/>
          <p:cNvSpPr txBox="1"/>
          <p:nvPr/>
        </p:nvSpPr>
        <p:spPr>
          <a:xfrm>
            <a:off x="6900863" y="1468438"/>
            <a:ext cx="5181600" cy="5262562"/>
          </a:xfrm>
          <a:prstGeom prst="rect">
            <a:avLst/>
          </a:prstGeom>
          <a:noFill/>
          <a:ln w="9525">
            <a:noFill/>
          </a:ln>
        </p:spPr>
        <p:txBody>
          <a:bodyPr wrap="square" anchor="t">
            <a:spAutoFit/>
          </a:bodyPr>
          <a:lstStyle/>
          <a:p>
            <a:pPr marL="342900" lvl="0" indent="-34290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在</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和交换机中植入</a:t>
            </a:r>
            <a:r>
              <a:rPr lang="en-US" altLang="zh-CN" sz="2400" dirty="0" err="1">
                <a:latin typeface="Calibri" panose="020F0502020204030204" pitchFamily="34" charset="0"/>
                <a:ea typeface="宋体" panose="02010600030101010101" pitchFamily="2" charset="-122"/>
              </a:rPr>
              <a:t>OpenFlow</a:t>
            </a:r>
            <a:r>
              <a:rPr lang="zh-CN" altLang="en-US" sz="2400" dirty="0">
                <a:latin typeface="Calibri" panose="020F0502020204030204" pitchFamily="34" charset="0"/>
                <a:ea typeface="宋体" panose="02010600030101010101" pitchFamily="2" charset="-122"/>
              </a:rPr>
              <a:t>协议支持模块，使得</a:t>
            </a: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控制器可以通过相关协议对</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和交换机进行控制和管理</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控制器通过  向下接口实现对数据转发层的</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和交换机的控制，解析</a:t>
            </a:r>
            <a:r>
              <a:rPr lang="en-US" altLang="zh-CN" sz="2400" dirty="0">
                <a:latin typeface="Calibri" panose="020F0502020204030204" pitchFamily="34" charset="0"/>
                <a:ea typeface="宋体" panose="02010600030101010101" pitchFamily="2" charset="-122"/>
              </a:rPr>
              <a:t>AP</a:t>
            </a:r>
            <a:r>
              <a:rPr lang="zh-CN" altLang="en-US" sz="2400" dirty="0">
                <a:latin typeface="Calibri" panose="020F0502020204030204" pitchFamily="34" charset="0"/>
                <a:ea typeface="宋体" panose="02010600030101010101" pitchFamily="2" charset="-122"/>
              </a:rPr>
              <a:t>和交换机的行为并进行管理</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上层应用开发人员可通过</a:t>
            </a:r>
            <a:r>
              <a:rPr lang="en-US" altLang="zh-CN" sz="2400" dirty="0">
                <a:latin typeface="Calibri" panose="020F0502020204030204" pitchFamily="34" charset="0"/>
                <a:ea typeface="宋体" panose="02010600030101010101" pitchFamily="2" charset="-122"/>
              </a:rPr>
              <a:t>SDN</a:t>
            </a:r>
            <a:r>
              <a:rPr lang="zh-CN" altLang="en-US" sz="2400" dirty="0">
                <a:latin typeface="Calibri" panose="020F0502020204030204" pitchFamily="34" charset="0"/>
                <a:ea typeface="宋体" panose="02010600030101010101" pitchFamily="2" charset="-122"/>
              </a:rPr>
              <a:t>控制器的向上接口添加新的功能应用或策略模块</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业务逻辑模块包含对各种数据的处理和管理</a:t>
            </a:r>
            <a:endParaRPr lang="en-US" altLang="zh-CN" sz="2400" dirty="0">
              <a:latin typeface="Calibri" panose="020F0502020204030204" pitchFamily="34" charset="0"/>
              <a:ea typeface="宋体" panose="02010600030101010101" pitchFamily="2" charset="-122"/>
            </a:endParaRPr>
          </a:p>
          <a:p>
            <a:pPr marL="342900" lvl="0" indent="-342900">
              <a:buFont typeface="Arial" panose="020B0604020202020204" pitchFamily="34" charset="0"/>
              <a:buChar char="•"/>
            </a:pPr>
            <a:r>
              <a:rPr lang="zh-CN" altLang="en-US" sz="2400" dirty="0">
                <a:latin typeface="Calibri" panose="020F0502020204030204" pitchFamily="34" charset="0"/>
                <a:ea typeface="宋体" panose="02010600030101010101" pitchFamily="2" charset="-122"/>
              </a:rPr>
              <a:t>数据库包含从底层采集的各项数据信息</a:t>
            </a:r>
            <a:endParaRPr lang="en-US" altLang="zh-CN" sz="2400" dirty="0">
              <a:latin typeface="Calibri" panose="020F0502020204030204" pitchFamily="34" charset="0"/>
              <a:ea typeface="宋体" panose="02010600030101010101" pitchFamily="2" charset="-122"/>
            </a:endParaRPr>
          </a:p>
        </p:txBody>
      </p:sp>
      <p:sp>
        <p:nvSpPr>
          <p:cNvPr id="12291" name="标题 1"/>
          <p:cNvSpPr>
            <a:spLocks noGrp="1"/>
          </p:cNvSpPr>
          <p:nvPr/>
        </p:nvSpPr>
        <p:spPr>
          <a:xfrm>
            <a:off x="685800" y="131763"/>
            <a:ext cx="10515600" cy="1325562"/>
          </a:xfrm>
          <a:prstGeom prst="rect">
            <a:avLst/>
          </a:prstGeom>
          <a:noFill/>
          <a:ln w="9525">
            <a:noFill/>
          </a:ln>
        </p:spPr>
        <p:txBody>
          <a:bodyPr lIns="91440" tIns="45720" rIns="91440" bIns="45720" anchor="ctr"/>
          <a:lstStyle/>
          <a:p>
            <a:pPr lvl="0">
              <a:lnSpc>
                <a:spcPct val="90000"/>
              </a:lnSpc>
              <a:spcBef>
                <a:spcPct val="0"/>
              </a:spcBef>
              <a:buNone/>
            </a:pPr>
            <a:r>
              <a:rPr lang="zh-CN" altLang="en-US" sz="4400" dirty="0">
                <a:latin typeface="Calibri" panose="020F0502020204030204" pitchFamily="34" charset="0"/>
                <a:ea typeface="宋体" panose="02010600030101010101" pitchFamily="2" charset="-122"/>
              </a:rPr>
              <a:t>基于</a:t>
            </a:r>
            <a:r>
              <a:rPr lang="en-US" altLang="zh-CN" sz="4400" dirty="0">
                <a:latin typeface="Calibri Light" panose="020F0302020204030204" charset="0"/>
                <a:ea typeface="宋体" panose="02010600030101010101" pitchFamily="2" charset="-122"/>
              </a:rPr>
              <a:t>SDN</a:t>
            </a:r>
            <a:r>
              <a:rPr lang="zh-CN" altLang="en-US" sz="4400" dirty="0">
                <a:latin typeface="Calibri" panose="020F0502020204030204" pitchFamily="34" charset="0"/>
                <a:ea typeface="宋体" panose="02010600030101010101" pitchFamily="2" charset="-122"/>
              </a:rPr>
              <a:t>的</a:t>
            </a:r>
            <a:r>
              <a:rPr lang="en-US" altLang="zh-CN" sz="4400" dirty="0">
                <a:latin typeface="Calibri Light" panose="020F0302020204030204" charset="0"/>
                <a:ea typeface="宋体" panose="02010600030101010101" pitchFamily="2" charset="-122"/>
              </a:rPr>
              <a:t>WLAN</a:t>
            </a:r>
            <a:r>
              <a:rPr lang="zh-CN" altLang="en-US" sz="4400" dirty="0">
                <a:latin typeface="Calibri" panose="020F0502020204030204" pitchFamily="34" charset="0"/>
                <a:ea typeface="宋体" panose="02010600030101010101" pitchFamily="2" charset="-122"/>
              </a:rPr>
              <a:t>系统架构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4"/>
          <p:cNvPicPr>
            <a:picLocks noChangeAspect="1"/>
          </p:cNvPicPr>
          <p:nvPr/>
        </p:nvPicPr>
        <p:blipFill>
          <a:blip r:embed="rId3"/>
          <a:stretch>
            <a:fillRect/>
          </a:stretch>
        </p:blipFill>
        <p:spPr>
          <a:xfrm>
            <a:off x="7296150" y="1855788"/>
            <a:ext cx="4371975" cy="2551112"/>
          </a:xfrm>
          <a:prstGeom prst="rect">
            <a:avLst/>
          </a:prstGeom>
          <a:noFill/>
          <a:ln w="9525">
            <a:noFill/>
          </a:ln>
        </p:spPr>
      </p:pic>
      <p:pic>
        <p:nvPicPr>
          <p:cNvPr id="14338" name="图片 5"/>
          <p:cNvPicPr>
            <a:picLocks noChangeAspect="1"/>
          </p:cNvPicPr>
          <p:nvPr/>
        </p:nvPicPr>
        <p:blipFill>
          <a:blip r:embed="rId4"/>
          <a:stretch>
            <a:fillRect/>
          </a:stretch>
        </p:blipFill>
        <p:spPr>
          <a:xfrm>
            <a:off x="390525" y="685800"/>
            <a:ext cx="6419850" cy="52006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3"/>
          <p:cNvPicPr>
            <a:picLocks noChangeAspect="1"/>
          </p:cNvPicPr>
          <p:nvPr/>
        </p:nvPicPr>
        <p:blipFill>
          <a:blip r:embed="rId2"/>
          <a:stretch>
            <a:fillRect/>
          </a:stretch>
        </p:blipFill>
        <p:spPr>
          <a:xfrm>
            <a:off x="1730375" y="1960563"/>
            <a:ext cx="3419475" cy="2409825"/>
          </a:xfrm>
          <a:prstGeom prst="rect">
            <a:avLst/>
          </a:prstGeom>
          <a:noFill/>
          <a:ln w="9525">
            <a:noFill/>
          </a:ln>
        </p:spPr>
      </p:pic>
      <p:sp>
        <p:nvSpPr>
          <p:cNvPr id="16386" name="文本框 4"/>
          <p:cNvSpPr txBox="1"/>
          <p:nvPr/>
        </p:nvSpPr>
        <p:spPr>
          <a:xfrm>
            <a:off x="5683250" y="2068513"/>
            <a:ext cx="5600700" cy="1557337"/>
          </a:xfrm>
          <a:prstGeom prst="rect">
            <a:avLst/>
          </a:prstGeom>
          <a:noFill/>
          <a:ln w="9525">
            <a:noFill/>
          </a:ln>
        </p:spPr>
        <p:txBody>
          <a:bodyPr wrap="square" anchor="t">
            <a:spAutoFit/>
          </a:bodyPr>
          <a:lstStyle/>
          <a:p>
            <a:pPr lvl="0"/>
            <a:r>
              <a:rPr lang="zh-CN" altLang="en-US" sz="2400">
                <a:latin typeface="Calibri" panose="020F0502020204030204" pitchFamily="34" charset="0"/>
                <a:ea typeface="宋体" panose="02010600030101010101" pitchFamily="2" charset="-122"/>
              </a:rPr>
              <a:t>无线</a:t>
            </a:r>
            <a:r>
              <a:rPr lang="en-US" altLang="zh-CN" sz="2400">
                <a:latin typeface="Calibri" panose="020F0502020204030204" pitchFamily="34" charset="0"/>
                <a:ea typeface="宋体" panose="02010600030101010101" pitchFamily="2" charset="-122"/>
              </a:rPr>
              <a:t>OpenFlow</a:t>
            </a:r>
            <a:r>
              <a:rPr lang="zh-CN" altLang="en-US" sz="2400">
                <a:latin typeface="Calibri" panose="020F0502020204030204" pitchFamily="34" charset="0"/>
                <a:ea typeface="宋体" panose="02010600030101010101" pitchFamily="2" charset="-122"/>
              </a:rPr>
              <a:t>交换机：</a:t>
            </a:r>
          </a:p>
          <a:p>
            <a:pPr lvl="0"/>
            <a:r>
              <a:rPr lang="en-US" altLang="zh-CN" sz="2400">
                <a:latin typeface="Calibri" panose="020F0502020204030204" pitchFamily="34" charset="0"/>
                <a:ea typeface="宋体" panose="02010600030101010101" pitchFamily="2" charset="-122"/>
              </a:rPr>
              <a:t>TP-Link 841n</a:t>
            </a:r>
            <a:r>
              <a:rPr lang="zh-CN" altLang="en-US" sz="2400">
                <a:latin typeface="Calibri" panose="020F0502020204030204" pitchFamily="34" charset="0"/>
                <a:ea typeface="宋体" panose="02010600030101010101" pitchFamily="2" charset="-122"/>
              </a:rPr>
              <a:t>无线路由器</a:t>
            </a:r>
            <a:r>
              <a:rPr lang="en-US" altLang="zh-CN" sz="2400">
                <a:latin typeface="Calibri" panose="020F0502020204030204" pitchFamily="34" charset="0"/>
                <a:ea typeface="宋体" panose="02010600030101010101" pitchFamily="2" charset="-122"/>
              </a:rPr>
              <a:t>+OpenFlow</a:t>
            </a:r>
            <a:r>
              <a:rPr lang="zh-CN" altLang="en-US" sz="2400">
                <a:latin typeface="Calibri" panose="020F0502020204030204" pitchFamily="34" charset="0"/>
                <a:ea typeface="宋体" panose="02010600030101010101" pitchFamily="2" charset="-122"/>
              </a:rPr>
              <a:t>模块（</a:t>
            </a:r>
            <a:r>
              <a:rPr lang="en-US" altLang="zh-CN" sz="2400">
                <a:latin typeface="Calibri" panose="020F0502020204030204" pitchFamily="34" charset="0"/>
                <a:ea typeface="宋体" panose="02010600030101010101" pitchFamily="2" charset="-122"/>
              </a:rPr>
              <a:t>OpenWrt</a:t>
            </a:r>
            <a:r>
              <a:rPr lang="zh-CN" altLang="en-US" sz="2400">
                <a:latin typeface="Calibri" panose="020F0502020204030204" pitchFamily="34" charset="0"/>
                <a:ea typeface="宋体" panose="02010600030101010101" pitchFamily="2" charset="-122"/>
              </a:rPr>
              <a:t>系统）</a:t>
            </a:r>
          </a:p>
          <a:p>
            <a:pPr lvl="0"/>
            <a:endParaRPr lang="en-US" altLang="zh-CN" sz="2400">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4183" y="1011382"/>
            <a:ext cx="10377054" cy="3703926"/>
          </a:xfrm>
        </p:spPr>
        <p:txBody>
          <a:bodyPr>
            <a:normAutofit/>
          </a:bodyPr>
          <a:lstStyle/>
          <a:p>
            <a:r>
              <a:rPr lang="en-US" altLang="zh-CN" sz="8000" dirty="0" smtClean="0">
                <a:latin typeface="楷体" panose="02010609060101010101" pitchFamily="49" charset="-122"/>
                <a:ea typeface="楷体" panose="02010609060101010101" pitchFamily="49" charset="-122"/>
              </a:rPr>
              <a:t>SDN </a:t>
            </a:r>
            <a:br>
              <a:rPr lang="en-US" altLang="zh-CN" sz="8000" dirty="0" smtClean="0">
                <a:latin typeface="楷体" panose="02010609060101010101" pitchFamily="49" charset="-122"/>
                <a:ea typeface="楷体" panose="02010609060101010101" pitchFamily="49" charset="-122"/>
              </a:rPr>
            </a:br>
            <a:r>
              <a:rPr lang="zh-CN" altLang="en-US" sz="8000" dirty="0" smtClean="0">
                <a:latin typeface="楷体" panose="02010609060101010101" pitchFamily="49" charset="-122"/>
                <a:ea typeface="楷体" panose="02010609060101010101" pitchFamily="49" charset="-122"/>
              </a:rPr>
              <a:t>与</a:t>
            </a:r>
            <a:r>
              <a:rPr lang="en-US" altLang="zh-CN" sz="8000" dirty="0" smtClean="0">
                <a:latin typeface="楷体" panose="02010609060101010101" pitchFamily="49" charset="-122"/>
                <a:ea typeface="楷体" panose="02010609060101010101" pitchFamily="49" charset="-122"/>
              </a:rPr>
              <a:t/>
            </a:r>
            <a:br>
              <a:rPr lang="en-US" altLang="zh-CN" sz="8000" dirty="0" smtClean="0">
                <a:latin typeface="楷体" panose="02010609060101010101" pitchFamily="49" charset="-122"/>
                <a:ea typeface="楷体" panose="02010609060101010101" pitchFamily="49" charset="-122"/>
              </a:rPr>
            </a:br>
            <a:r>
              <a:rPr lang="zh-CN" altLang="en-US" sz="8000" dirty="0" smtClean="0">
                <a:latin typeface="楷体" panose="02010609060101010101" pitchFamily="49" charset="-122"/>
                <a:ea typeface="楷体" panose="02010609060101010101" pitchFamily="49" charset="-122"/>
              </a:rPr>
              <a:t>传统网络</a:t>
            </a:r>
            <a:endParaRPr lang="zh-CN" altLang="en-US" sz="8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步骤</a:t>
            </a:r>
            <a:endParaRPr lang="zh-CN" altLang="en-US" b="1" dirty="0"/>
          </a:p>
        </p:txBody>
      </p:sp>
      <p:sp>
        <p:nvSpPr>
          <p:cNvPr id="3" name="内容占位符 2"/>
          <p:cNvSpPr>
            <a:spLocks noGrp="1"/>
          </p:cNvSpPr>
          <p:nvPr>
            <p:ph idx="1"/>
          </p:nvPr>
        </p:nvSpPr>
        <p:spPr/>
        <p:txBody>
          <a:bodyPr/>
          <a:lstStyle/>
          <a:p>
            <a:pPr marL="45720" indent="0">
              <a:buNone/>
            </a:pPr>
            <a:r>
              <a:rPr lang="en-US" altLang="zh-CN" b="1" dirty="0" smtClean="0"/>
              <a:t>1.</a:t>
            </a:r>
            <a:r>
              <a:rPr lang="zh-CN" altLang="en-US" b="1" dirty="0" smtClean="0"/>
              <a:t>在一台电脑上安装开源</a:t>
            </a:r>
            <a:r>
              <a:rPr lang="en-US" altLang="zh-CN" b="1" dirty="0" smtClean="0"/>
              <a:t>SDN</a:t>
            </a:r>
            <a:r>
              <a:rPr lang="zh-CN" altLang="en-US" b="1" dirty="0" smtClean="0"/>
              <a:t>控制器。</a:t>
            </a:r>
            <a:endParaRPr lang="en-US" altLang="zh-CN" b="1" dirty="0" smtClean="0"/>
          </a:p>
          <a:p>
            <a:pPr marL="45720" indent="0">
              <a:buNone/>
            </a:pPr>
            <a:r>
              <a:rPr lang="en-US" altLang="zh-CN" b="1" dirty="0" smtClean="0"/>
              <a:t>2.</a:t>
            </a:r>
            <a:r>
              <a:rPr lang="zh-CN" altLang="en-US" b="1" dirty="0" smtClean="0"/>
              <a:t>连接</a:t>
            </a:r>
            <a:r>
              <a:rPr lang="en-US" altLang="zh-CN" b="1" dirty="0" smtClean="0"/>
              <a:t>SDN</a:t>
            </a:r>
            <a:r>
              <a:rPr lang="zh-CN" altLang="en-US" b="1" dirty="0" smtClean="0"/>
              <a:t>控制器和</a:t>
            </a:r>
            <a:r>
              <a:rPr lang="en-US" altLang="zh-CN" b="1" dirty="0" err="1" smtClean="0"/>
              <a:t>OpenFlow</a:t>
            </a:r>
            <a:r>
              <a:rPr lang="zh-CN" altLang="en-US" b="1" dirty="0" smtClean="0"/>
              <a:t>交换机。</a:t>
            </a:r>
            <a:endParaRPr lang="en-US" altLang="zh-CN" b="1" dirty="0" smtClean="0"/>
          </a:p>
          <a:p>
            <a:pPr marL="45720" indent="0">
              <a:buNone/>
            </a:pPr>
            <a:r>
              <a:rPr lang="en-US" altLang="zh-CN" b="1" dirty="0" smtClean="0"/>
              <a:t>3.</a:t>
            </a:r>
            <a:r>
              <a:rPr lang="zh-CN" altLang="en-US" b="1" dirty="0" smtClean="0"/>
              <a:t>将所有的电脑连接在</a:t>
            </a:r>
            <a:r>
              <a:rPr lang="en-US" altLang="zh-CN" b="1" dirty="0" err="1" smtClean="0"/>
              <a:t>OpenFlow</a:t>
            </a:r>
            <a:r>
              <a:rPr lang="zh-CN" altLang="en-US" b="1" dirty="0" smtClean="0"/>
              <a:t>交换机上。</a:t>
            </a:r>
            <a:endParaRPr lang="en-US" altLang="zh-CN" b="1" dirty="0" smtClean="0"/>
          </a:p>
          <a:p>
            <a:pPr marL="45720" indent="0">
              <a:buNone/>
            </a:pPr>
            <a:r>
              <a:rPr lang="en-US" altLang="zh-CN" b="1" dirty="0" smtClean="0"/>
              <a:t>4.</a:t>
            </a:r>
            <a:r>
              <a:rPr lang="zh-CN" altLang="en-US" b="1" dirty="0" smtClean="0"/>
              <a:t>将外网连接在</a:t>
            </a:r>
            <a:r>
              <a:rPr lang="en-US" altLang="zh-CN" b="1" dirty="0" err="1" smtClean="0"/>
              <a:t>OpenFlow</a:t>
            </a:r>
            <a:r>
              <a:rPr lang="zh-CN" altLang="en-US" b="1" dirty="0" smtClean="0"/>
              <a:t>交换机上。</a:t>
            </a:r>
            <a:endParaRPr lang="en-US" altLang="zh-CN"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传统网络</a:t>
            </a:r>
            <a:endParaRPr lang="zh-CN" altLang="en-US" dirty="0"/>
          </a:p>
        </p:txBody>
      </p:sp>
      <p:sp>
        <p:nvSpPr>
          <p:cNvPr id="3" name="内容占位符 2"/>
          <p:cNvSpPr>
            <a:spLocks noGrp="1"/>
          </p:cNvSpPr>
          <p:nvPr>
            <p:ph idx="1"/>
          </p:nvPr>
        </p:nvSpPr>
        <p:spPr/>
        <p:txBody>
          <a:bodyPr/>
          <a:lstStyle/>
          <a:p>
            <a:r>
              <a:rPr lang="zh-CN" altLang="en-US" dirty="0"/>
              <a:t>传统网络从一开始就是一个分布式的网络，没有中心的控制节点，网路中的各个设备之间通过口口相传的方式学习网络的可达信息，由每台设备自己决定要如何转发，这直接导致了没有整体观念，不能从整个网络的角度对流量进行调控。由于是口口相传，就必须使用大家都会的语言，这就是网络协议。各个设备供应商不能自己随便开发协议，否则不同厂商各执己见，网络还是不通。这样全球性的组织就诞生了，比如</a:t>
            </a:r>
            <a:r>
              <a:rPr lang="en-US" altLang="zh-CN" dirty="0"/>
              <a:t>IETF</a:t>
            </a:r>
            <a:r>
              <a:rPr lang="zh-CN" altLang="en-US" dirty="0"/>
              <a:t>，而</a:t>
            </a:r>
            <a:r>
              <a:rPr lang="en-US" altLang="zh-CN" dirty="0"/>
              <a:t>RFC</a:t>
            </a:r>
            <a:r>
              <a:rPr lang="zh-CN" altLang="en-US" dirty="0"/>
              <a:t>就是网络协议的法律，相当于国际法，各个设备供应商遵从国际法行事，就基本保证了整个网络世界的正常运行。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传统</a:t>
            </a:r>
            <a:r>
              <a:rPr lang="zh-CN" altLang="en-US" dirty="0"/>
              <a:t>网络的协议为了适应各种不同的需求场景，发展也越来越</a:t>
            </a:r>
            <a:r>
              <a:rPr lang="zh-CN" altLang="en-US" dirty="0" smtClean="0"/>
              <a:t>复杂。</a:t>
            </a:r>
            <a:endParaRPr lang="en-US" altLang="zh-CN" dirty="0" smtClean="0"/>
          </a:p>
          <a:p>
            <a:r>
              <a:rPr lang="zh-CN" altLang="en-US" dirty="0"/>
              <a:t>从传统网络的部署方式能看出来，传统网络新业务部署是补丁式的，因为网络中新老设备并存，新业务必须兼容老业务，新的协议基本上都是在原有协议上进行扩展，这就大大限制的设备提供商的想象力。</a:t>
            </a:r>
          </a:p>
          <a:p>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简单回顾一下什么是</a:t>
            </a:r>
            <a:r>
              <a:rPr lang="en-US" altLang="zh-CN" dirty="0" smtClean="0"/>
              <a:t>SDN</a:t>
            </a:r>
            <a:endParaRPr lang="zh-CN" altLang="en-US" dirty="0"/>
          </a:p>
        </p:txBody>
      </p:sp>
      <p:sp>
        <p:nvSpPr>
          <p:cNvPr id="3" name="内容占位符 2"/>
          <p:cNvSpPr>
            <a:spLocks noGrp="1"/>
          </p:cNvSpPr>
          <p:nvPr>
            <p:ph idx="1"/>
          </p:nvPr>
        </p:nvSpPr>
        <p:spPr/>
        <p:txBody>
          <a:bodyPr>
            <a:normAutofit/>
          </a:bodyPr>
          <a:lstStyle/>
          <a:p>
            <a:r>
              <a:rPr lang="zh-CN" altLang="zh-CN" dirty="0"/>
              <a:t>软件定义网络（</a:t>
            </a:r>
            <a:r>
              <a:rPr lang="en-US" altLang="zh-CN" dirty="0"/>
              <a:t>Software Defined Network, SDN</a:t>
            </a:r>
            <a:r>
              <a:rPr lang="zh-CN" altLang="zh-CN" dirty="0"/>
              <a:t>），是由美国斯坦福大学</a:t>
            </a:r>
            <a:r>
              <a:rPr lang="en-US" altLang="zh-CN" dirty="0"/>
              <a:t>clean slate</a:t>
            </a:r>
            <a:r>
              <a:rPr lang="zh-CN" altLang="zh-CN" dirty="0"/>
              <a:t>研究组提出的一种新型网络创新架构，</a:t>
            </a:r>
            <a:r>
              <a:rPr lang="en-US" altLang="zh-CN" dirty="0"/>
              <a:t>SDN </a:t>
            </a:r>
            <a:r>
              <a:rPr lang="zh-CN" altLang="zh-CN" dirty="0"/>
              <a:t>技术就相当于把每人家里路由器的的管理设置系统和路由器剥离开。以前我们每台路由器都有自己的管理系统，而有了</a:t>
            </a:r>
            <a:r>
              <a:rPr lang="en-US" altLang="zh-CN" dirty="0"/>
              <a:t>SDN</a:t>
            </a:r>
            <a:r>
              <a:rPr lang="zh-CN" altLang="zh-CN" dirty="0"/>
              <a:t>之后，一个管理系统可用在所有品牌的路由器上</a:t>
            </a:r>
            <a:r>
              <a:rPr lang="zh-CN" altLang="zh-CN" dirty="0" smtClean="0"/>
              <a:t>。</a:t>
            </a:r>
            <a:r>
              <a:rPr lang="en-US" altLang="zh-CN" dirty="0" smtClean="0"/>
              <a:t>SDN</a:t>
            </a:r>
            <a:r>
              <a:rPr lang="zh-CN" altLang="zh-CN" dirty="0"/>
              <a:t>的设计理念是将网络的控制面与数据转发面进行分离，并实现可编程化控制</a:t>
            </a:r>
            <a:r>
              <a:rPr lang="zh-CN" altLang="zh-CN" dirty="0" smtClean="0"/>
              <a:t>。</a:t>
            </a:r>
            <a:endParaRPr lang="en-US" altLang="zh-CN" dirty="0" smtClean="0"/>
          </a:p>
          <a:p>
            <a:r>
              <a:rPr lang="en-US" altLang="zh-CN" dirty="0" smtClean="0"/>
              <a:t>SDN</a:t>
            </a:r>
            <a:r>
              <a:rPr lang="zh-CN" altLang="zh-CN" dirty="0"/>
              <a:t>的典型架构共分三层，最上层为应用层，包括各种不同的业务和应用；中间的控制层主要负责处理数据平面资源的编排，维护网络拓扑、状态信息等；最底层的基础设施层负责基于流表的数据处理、转发和状态收集。</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img.blog.csdn.net/20131004210121218?watermark/2/text/aHR0cDovL2Jsb2cuY3Nkbi5uZXQveGlvbmdhaWppbmc=/font/5a6L5L2T/fontsize/400/fill/I0JBQkFCMA==/dissolve/70/gravity/SouthEast"/>
          <p:cNvPicPr/>
          <p:nvPr/>
        </p:nvPicPr>
        <p:blipFill>
          <a:blip r:embed="rId2">
            <a:extLst>
              <a:ext uri="{28A0092B-C50C-407E-A947-70E740481C1C}">
                <a14:useLocalDpi xmlns:a14="http://schemas.microsoft.com/office/drawing/2010/main" val="0"/>
              </a:ext>
            </a:extLst>
          </a:blip>
          <a:srcRect/>
          <a:stretch>
            <a:fillRect/>
          </a:stretch>
        </p:blipFill>
        <p:spPr bwMode="auto">
          <a:xfrm>
            <a:off x="665018" y="-31404"/>
            <a:ext cx="10030691" cy="69549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SDN</a:t>
            </a:r>
            <a:r>
              <a:rPr lang="zh-CN" altLang="zh-CN" b="1" dirty="0" smtClean="0"/>
              <a:t>的好处</a:t>
            </a:r>
            <a:endParaRPr lang="zh-CN" altLang="en-US" dirty="0"/>
          </a:p>
        </p:txBody>
      </p:sp>
      <p:sp>
        <p:nvSpPr>
          <p:cNvPr id="3" name="内容占位符 2"/>
          <p:cNvSpPr>
            <a:spLocks noGrp="1"/>
          </p:cNvSpPr>
          <p:nvPr>
            <p:ph idx="1"/>
          </p:nvPr>
        </p:nvSpPr>
        <p:spPr/>
        <p:txBody>
          <a:bodyPr/>
          <a:lstStyle/>
          <a:p>
            <a:r>
              <a:rPr lang="en-US" altLang="zh-CN" dirty="0" smtClean="0"/>
              <a:t>SDN</a:t>
            </a:r>
            <a:r>
              <a:rPr lang="zh-CN" altLang="zh-CN" dirty="0"/>
              <a:t>本质上具有“控制和转发分离”、</a:t>
            </a:r>
            <a:r>
              <a:rPr lang="zh-CN" altLang="zh-CN" dirty="0" smtClean="0"/>
              <a:t>“</a:t>
            </a:r>
            <a:r>
              <a:rPr lang="zh-CN" altLang="zh-CN" dirty="0"/>
              <a:t>有开放的编程接口</a:t>
            </a:r>
            <a:r>
              <a:rPr lang="zh-CN" altLang="zh-CN" dirty="0" smtClean="0"/>
              <a:t>”</a:t>
            </a:r>
            <a:r>
              <a:rPr lang="zh-CN" altLang="zh-CN" dirty="0"/>
              <a:t>和</a:t>
            </a:r>
            <a:r>
              <a:rPr lang="zh-CN" altLang="zh-CN" dirty="0" smtClean="0"/>
              <a:t>“</a:t>
            </a:r>
            <a:r>
              <a:rPr lang="zh-CN" altLang="en-US" dirty="0" smtClean="0"/>
              <a:t>集中式的控制</a:t>
            </a:r>
            <a:r>
              <a:rPr lang="zh-CN" altLang="zh-CN" dirty="0" smtClean="0"/>
              <a:t>”</a:t>
            </a:r>
            <a:r>
              <a:rPr lang="zh-CN" altLang="zh-CN" dirty="0"/>
              <a:t>三大特性，这带来了一系列的好处。</a:t>
            </a:r>
          </a:p>
          <a:p>
            <a:r>
              <a:rPr lang="zh-CN" altLang="zh-CN" dirty="0"/>
              <a:t>第一，设备硬件归一化，硬件只关注转发和存储能力，与业务特性解耦，可以采用相对廉价的商用的架构来实现。</a:t>
            </a:r>
          </a:p>
          <a:p>
            <a:r>
              <a:rPr lang="zh-CN" altLang="zh-CN" dirty="0"/>
              <a:t>第二， 网络的智能性全部由软件实现，网络设备的种类及功能由软件配置而定，对网络的操作控制和运行由服务器作为网络操作系统（</a:t>
            </a:r>
            <a:r>
              <a:rPr lang="en-US" altLang="zh-CN" dirty="0"/>
              <a:t>NOS</a:t>
            </a:r>
            <a:r>
              <a:rPr lang="zh-CN" altLang="zh-CN" dirty="0"/>
              <a:t>）来完成。</a:t>
            </a:r>
          </a:p>
          <a:p>
            <a:r>
              <a:rPr lang="zh-CN" altLang="zh-CN" dirty="0"/>
              <a:t>第三， 对业务响应相对更快，可以定制各种网络参数，如路由、安全、策略、</a:t>
            </a:r>
            <a:r>
              <a:rPr lang="en-US" altLang="zh-CN" dirty="0" err="1"/>
              <a:t>QoS</a:t>
            </a:r>
            <a:r>
              <a:rPr lang="zh-CN" altLang="zh-CN" dirty="0"/>
              <a:t>、流量工程等，并实时配置到网络中，开通具体业务的时间将缩短。</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r>
              <a:rPr lang="zh-CN" altLang="en-US" dirty="0" smtClean="0"/>
              <a:t>如果说传统网络是一个不断打补丁的木桶，</a:t>
            </a:r>
            <a:r>
              <a:rPr lang="en-US" altLang="zh-CN" dirty="0" smtClean="0"/>
              <a:t>SDN</a:t>
            </a:r>
            <a:r>
              <a:rPr lang="zh-CN" altLang="en-US" dirty="0" smtClean="0"/>
              <a:t>就是把木桶打破，重新建一个水池，甚至水库。</a:t>
            </a:r>
            <a:endParaRPr lang="en-US" altLang="zh-CN" dirty="0" smtClean="0"/>
          </a:p>
          <a:p>
            <a:r>
              <a:rPr lang="en-US" altLang="zh-CN" dirty="0" smtClean="0"/>
              <a:t>SDN</a:t>
            </a:r>
            <a:r>
              <a:rPr lang="zh-CN" altLang="en-US" dirty="0" smtClean="0"/>
              <a:t>将转发和控制分离，集中控制起来，就意味着原来各自为政的交换机和路由器，从原来的散兵游勇变成了一支军队，</a:t>
            </a:r>
            <a:r>
              <a:rPr lang="en-US" altLang="zh-CN" dirty="0" smtClean="0"/>
              <a:t>SDN</a:t>
            </a:r>
            <a:r>
              <a:rPr lang="zh-CN" altLang="en-US" dirty="0" smtClean="0"/>
              <a:t>能整合所有的资源，能做的事情会发生质变。</a:t>
            </a:r>
            <a:endParaRPr lang="en-US" altLang="zh-CN" dirty="0" smtClean="0"/>
          </a:p>
          <a:p>
            <a:r>
              <a:rPr lang="zh-CN" altLang="en-US" dirty="0" smtClean="0"/>
              <a:t>所以，即使</a:t>
            </a:r>
            <a:r>
              <a:rPr lang="zh-CN" altLang="zh-CN" dirty="0" smtClean="0"/>
              <a:t>现在</a:t>
            </a:r>
            <a:r>
              <a:rPr lang="zh-CN" altLang="zh-CN" dirty="0"/>
              <a:t>的</a:t>
            </a:r>
            <a:r>
              <a:rPr lang="en-US" altLang="zh-CN" dirty="0"/>
              <a:t>SDN</a:t>
            </a:r>
            <a:r>
              <a:rPr lang="zh-CN" altLang="zh-CN" dirty="0"/>
              <a:t>实现基本上是试验性的，但已减少网络管理经费</a:t>
            </a:r>
            <a:r>
              <a:rPr lang="en-US" altLang="zh-CN" dirty="0"/>
              <a:t>50%</a:t>
            </a:r>
            <a:r>
              <a:rPr lang="zh-CN" altLang="zh-CN" dirty="0"/>
              <a:t>，减少</a:t>
            </a:r>
            <a:r>
              <a:rPr lang="en-US" altLang="zh-CN" dirty="0"/>
              <a:t>IP</a:t>
            </a:r>
            <a:r>
              <a:rPr lang="zh-CN" altLang="zh-CN" dirty="0"/>
              <a:t>地址使用</a:t>
            </a:r>
            <a:r>
              <a:rPr lang="en-US" altLang="zh-CN" dirty="0"/>
              <a:t>60%</a:t>
            </a:r>
            <a:r>
              <a:rPr lang="zh-CN" altLang="zh-CN" dirty="0"/>
              <a:t>。谷歌把它连接全世界数据中心的</a:t>
            </a:r>
            <a:r>
              <a:rPr lang="en-US" altLang="zh-CN" dirty="0"/>
              <a:t>G-Scale WAN</a:t>
            </a:r>
            <a:r>
              <a:rPr lang="zh-CN" altLang="zh-CN" dirty="0"/>
              <a:t>换成</a:t>
            </a:r>
            <a:r>
              <a:rPr lang="en-US" altLang="zh-CN" dirty="0" err="1"/>
              <a:t>OpenFlow</a:t>
            </a:r>
            <a:r>
              <a:rPr lang="zh-CN" altLang="zh-CN" dirty="0"/>
              <a:t>网络，使预留空间的利用率提高</a:t>
            </a:r>
            <a:r>
              <a:rPr lang="en-US" altLang="zh-CN" dirty="0"/>
              <a:t>95%</a:t>
            </a:r>
            <a:r>
              <a:rPr lang="zh-CN" altLang="zh-CN" dirty="0"/>
              <a:t>，不损失任何东西</a:t>
            </a:r>
            <a:r>
              <a:rPr lang="zh-CN" altLang="zh-CN" dirty="0" smtClean="0"/>
              <a:t>。</a:t>
            </a:r>
            <a:endParaRPr lang="en-US" altLang="zh-CN" dirty="0" smtClean="0"/>
          </a:p>
          <a:p>
            <a:r>
              <a:rPr lang="zh-CN" altLang="en-US" dirty="0"/>
              <a:t>而</a:t>
            </a:r>
            <a:r>
              <a:rPr lang="zh-CN" altLang="en-US" dirty="0" smtClean="0"/>
              <a:t>我们有理由相信，这只是</a:t>
            </a:r>
            <a:r>
              <a:rPr lang="en-US" altLang="zh-CN" dirty="0" smtClean="0"/>
              <a:t>SDN</a:t>
            </a:r>
            <a:r>
              <a:rPr lang="zh-CN" altLang="en-US" dirty="0" smtClean="0"/>
              <a:t>的开始，它为我们打开了新世界的大门。</a:t>
            </a:r>
            <a:endParaRPr lang="zh-CN"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番外：有趣的</a:t>
            </a:r>
            <a:r>
              <a:rPr lang="en-US" altLang="zh-CN" dirty="0" smtClean="0"/>
              <a:t>SDN</a:t>
            </a:r>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zh-CN" dirty="0"/>
              <a:t>盛科张卫峰</a:t>
            </a:r>
          </a:p>
          <a:p>
            <a:r>
              <a:rPr lang="zh-CN" altLang="zh-CN" dirty="0"/>
              <a:t>第一类是狭义</a:t>
            </a:r>
            <a:r>
              <a:rPr lang="en-US" altLang="zh-CN" dirty="0"/>
              <a:t>SDN(</a:t>
            </a:r>
            <a:r>
              <a:rPr lang="zh-CN" altLang="zh-CN" dirty="0"/>
              <a:t>等同于</a:t>
            </a:r>
            <a:r>
              <a:rPr lang="en-US" altLang="zh-CN" dirty="0" err="1"/>
              <a:t>Openflow</a:t>
            </a:r>
            <a:r>
              <a:rPr lang="en-US" altLang="zh-CN" dirty="0"/>
              <a:t>)</a:t>
            </a:r>
            <a:r>
              <a:rPr lang="zh-CN" altLang="zh-CN" dirty="0" smtClean="0"/>
              <a:t>，</a:t>
            </a:r>
            <a:endParaRPr lang="en-US" altLang="zh-CN" dirty="0" smtClean="0"/>
          </a:p>
          <a:p>
            <a:r>
              <a:rPr lang="zh-CN" altLang="zh-CN" dirty="0" smtClean="0"/>
              <a:t>第二</a:t>
            </a:r>
            <a:r>
              <a:rPr lang="zh-CN" altLang="zh-CN" dirty="0"/>
              <a:t>类是广义</a:t>
            </a:r>
            <a:r>
              <a:rPr lang="en-US" altLang="zh-CN" dirty="0"/>
              <a:t>SDN(</a:t>
            </a:r>
            <a:r>
              <a:rPr lang="zh-CN" altLang="zh-CN" dirty="0"/>
              <a:t>控制与转发分离</a:t>
            </a:r>
            <a:r>
              <a:rPr lang="en-US" altLang="zh-CN" dirty="0"/>
              <a:t>)</a:t>
            </a:r>
            <a:r>
              <a:rPr lang="zh-CN" altLang="zh-CN" dirty="0" smtClean="0"/>
              <a:t>，</a:t>
            </a:r>
            <a:endParaRPr lang="en-US" altLang="zh-CN" dirty="0" smtClean="0"/>
          </a:p>
          <a:p>
            <a:r>
              <a:rPr lang="zh-CN" altLang="zh-CN" dirty="0" smtClean="0"/>
              <a:t>第三</a:t>
            </a:r>
            <a:r>
              <a:rPr lang="zh-CN" altLang="zh-CN" dirty="0"/>
              <a:t>类是超广义</a:t>
            </a:r>
            <a:r>
              <a:rPr lang="en-US" altLang="zh-CN" dirty="0"/>
              <a:t>SDN(</a:t>
            </a:r>
            <a:r>
              <a:rPr lang="zh-CN" altLang="zh-CN" dirty="0"/>
              <a:t>管理与控制分离</a:t>
            </a:r>
            <a:r>
              <a:rPr lang="en-US" altLang="zh-CN" dirty="0"/>
              <a:t>)</a:t>
            </a:r>
            <a:r>
              <a:rPr lang="zh-CN" altLang="zh-CN" dirty="0" smtClean="0"/>
              <a:t>。</a:t>
            </a:r>
            <a:endParaRPr lang="en-US" altLang="zh-CN" dirty="0" smtClean="0"/>
          </a:p>
          <a:p>
            <a:r>
              <a:rPr lang="zh-CN" altLang="zh-CN" dirty="0" smtClean="0"/>
              <a:t>而且</a:t>
            </a:r>
            <a:r>
              <a:rPr lang="zh-CN" altLang="zh-CN" dirty="0"/>
              <a:t>我认为，第二类定义中的</a:t>
            </a:r>
            <a:r>
              <a:rPr lang="en-US" altLang="zh-CN" dirty="0"/>
              <a:t>SDN</a:t>
            </a:r>
            <a:r>
              <a:rPr lang="zh-CN" altLang="zh-CN" dirty="0"/>
              <a:t>，是最通用，最有价值的一种</a:t>
            </a:r>
            <a:r>
              <a:rPr lang="zh-CN" altLang="zh-CN" dirty="0" smtClean="0"/>
              <a:t>。</a:t>
            </a:r>
            <a:endParaRPr lang="en-US" altLang="zh-CN" dirty="0" smtClean="0"/>
          </a:p>
          <a:p>
            <a:r>
              <a:rPr lang="zh-CN" altLang="en-US" dirty="0" smtClean="0"/>
              <a:t>第四类</a:t>
            </a:r>
            <a:r>
              <a:rPr lang="zh-CN" altLang="en-US" dirty="0"/>
              <a:t>，</a:t>
            </a:r>
            <a:r>
              <a:rPr lang="en-US" altLang="zh-CN" dirty="0" smtClean="0"/>
              <a:t>SDN</a:t>
            </a:r>
            <a:r>
              <a:rPr lang="zh-CN" altLang="zh-CN" dirty="0"/>
              <a:t>的本质定义就是软件定义网络，也就是说希望应用软件可以参与对网络的控制管理，满足上层业务需求，通过自动化业务部署简化网络运维，这是</a:t>
            </a:r>
            <a:r>
              <a:rPr lang="en-US" altLang="zh-CN" dirty="0"/>
              <a:t>SDN</a:t>
            </a:r>
            <a:r>
              <a:rPr lang="zh-CN" altLang="zh-CN" dirty="0"/>
              <a:t>的核心诉</a:t>
            </a:r>
            <a:r>
              <a:rPr lang="zh-CN" altLang="zh-CN" dirty="0" smtClean="0"/>
              <a:t>求</a:t>
            </a:r>
            <a:r>
              <a:rPr lang="zh-CN" altLang="en-US" dirty="0" smtClean="0"/>
              <a:t>。</a:t>
            </a:r>
            <a:r>
              <a:rPr lang="zh-CN" altLang="zh-CN" dirty="0"/>
              <a:t>换句话说，控制与转发分离只是为了满足</a:t>
            </a:r>
            <a:r>
              <a:rPr lang="en-US" altLang="zh-CN" dirty="0"/>
              <a:t>SDN</a:t>
            </a:r>
            <a:r>
              <a:rPr lang="zh-CN" altLang="zh-CN" dirty="0"/>
              <a:t>的核心诉求的一种手段，如果某些场景中有别的手段可以满足，那也可以，比如管理与控制分离。</a:t>
            </a:r>
          </a:p>
          <a:p>
            <a:endParaRPr lang="zh-CN"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集线器、中继器、交换机、路由器相互之间的区别？可否互换？</a:t>
            </a:r>
          </a:p>
        </p:txBody>
      </p:sp>
      <p:sp>
        <p:nvSpPr>
          <p:cNvPr id="3" name="内容占位符 2"/>
          <p:cNvSpPr>
            <a:spLocks noGrp="1"/>
          </p:cNvSpPr>
          <p:nvPr>
            <p:ph idx="1"/>
          </p:nvPr>
        </p:nvSpPr>
        <p:spPr/>
        <p:txBody>
          <a:bodyPr/>
          <a:lstStyle/>
          <a:p>
            <a:r>
              <a:rPr lang="zh-CN" altLang="en-US"/>
              <a:t>答：</a:t>
            </a:r>
          </a:p>
          <a:p>
            <a:r>
              <a:rPr lang="zh-CN" altLang="en-US"/>
              <a:t>	集线器===N口中继器 ：带宽共享</a:t>
            </a:r>
          </a:p>
          <a:p>
            <a:r>
              <a:rPr lang="zh-CN" altLang="en-US"/>
              <a:t>	交换机：带宽独享，交换机内部核心处有一个交换矩阵，为任意两端口间的通信提供通路，或是一个快速交换总线，以使由任意端口接收的数据帧从其他端口送出。</a:t>
            </a:r>
          </a:p>
          <a:p>
            <a:r>
              <a:rPr lang="zh-CN" altLang="en-US"/>
              <a:t>	路由器：带宽共享</a:t>
            </a:r>
          </a:p>
          <a:p>
            <a:r>
              <a:rPr lang="zh-CN" altLang="en-US"/>
              <a:t>结论：交换机能注重转发平面,而路由器更注重控制平面.</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三层交换机与路由器的区别：</a:t>
            </a:r>
          </a:p>
        </p:txBody>
      </p:sp>
      <p:sp>
        <p:nvSpPr>
          <p:cNvPr id="3" name="内容占位符 2"/>
          <p:cNvSpPr>
            <a:spLocks noGrp="1"/>
          </p:cNvSpPr>
          <p:nvPr>
            <p:ph idx="1"/>
          </p:nvPr>
        </p:nvSpPr>
        <p:spPr/>
        <p:txBody>
          <a:bodyPr/>
          <a:lstStyle/>
          <a:p>
            <a:r>
              <a:rPr lang="zh-CN" altLang="en-US"/>
              <a:t>1、交换机网络打通速度很慢，即线速转发，比如交换机的带宽是1Gbps，带在没有达到线速转发之前，速度是很低的，并且达到线速转发的时间可能要很久，以IPv6为例，有些设备需要十几分钟才能达到线速转发，而路由器是不需要消耗这么久的，路由器的路由表计算是走CPU的，任何时间都是线速转发的（当然如果CPU负载太重则例外）——这是交换机最致命的弱点。</a:t>
            </a:r>
          </a:p>
          <a:p>
            <a:r>
              <a:rPr lang="zh-CN" altLang="en-US"/>
              <a:t>2、交换机抗网络震荡能力很弱，前面说了线速转发的问题，同样，网络一旦开始震荡，路由表不稳定的时候，交换机就又不能线速转发了，而路由器则基本不受影响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48口百兆交换机：</a:t>
            </a:r>
          </a:p>
        </p:txBody>
      </p:sp>
      <p:sp>
        <p:nvSpPr>
          <p:cNvPr id="3" name="内容占位符 2"/>
          <p:cNvSpPr>
            <a:spLocks noGrp="1"/>
          </p:cNvSpPr>
          <p:nvPr>
            <p:ph idx="1"/>
          </p:nvPr>
        </p:nvSpPr>
        <p:spPr/>
        <p:txBody>
          <a:bodyPr/>
          <a:lstStyle/>
          <a:p>
            <a:endParaRPr lang="zh-CN" altLang="en-US"/>
          </a:p>
        </p:txBody>
      </p:sp>
      <p:pic>
        <p:nvPicPr>
          <p:cNvPr id="4" name="图片 2"/>
          <p:cNvPicPr>
            <a:picLocks noChangeAspect="1"/>
          </p:cNvPicPr>
          <p:nvPr/>
        </p:nvPicPr>
        <p:blipFill>
          <a:blip r:embed="rId2"/>
          <a:stretch>
            <a:fillRect/>
          </a:stretch>
        </p:blipFill>
        <p:spPr>
          <a:xfrm>
            <a:off x="676910" y="2205355"/>
            <a:ext cx="10899140" cy="33045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1620" y="242888"/>
            <a:ext cx="10058400" cy="1450975"/>
          </a:xfrm>
        </p:spPr>
        <p:txBody>
          <a:bodyPr/>
          <a:lstStyle/>
          <a:p>
            <a:r>
              <a:rPr lang="zh-CN" altLang="en-US" b="1" dirty="0" smtClean="0"/>
              <a:t>示意图</a:t>
            </a:r>
            <a:endParaRPr lang="zh-CN" altLang="en-US" b="1" dirty="0"/>
          </a:p>
        </p:txBody>
      </p:sp>
      <p:graphicFrame>
        <p:nvGraphicFramePr>
          <p:cNvPr id="5" name="对象 4"/>
          <p:cNvGraphicFramePr>
            <a:graphicFrameLocks noChangeAspect="1"/>
          </p:cNvGraphicFramePr>
          <p:nvPr/>
        </p:nvGraphicFramePr>
        <p:xfrm>
          <a:off x="3937297" y="516324"/>
          <a:ext cx="6250190" cy="5523172"/>
        </p:xfrm>
        <a:graphic>
          <a:graphicData uri="http://schemas.openxmlformats.org/presentationml/2006/ole">
            <mc:AlternateContent xmlns:mc="http://schemas.openxmlformats.org/markup-compatibility/2006">
              <mc:Choice xmlns:v="urn:schemas-microsoft-com:vml" Requires="v">
                <p:oleObj spid="_x0000_s1035" name="Visio" r:id="rId3" imgW="7327900" imgH="6477000" progId="Visio.Drawing.15">
                  <p:embed/>
                </p:oleObj>
              </mc:Choice>
              <mc:Fallback>
                <p:oleObj name="Visio" r:id="rId3" imgW="7327900" imgH="6477000" progId="Visio.Drawing.15">
                  <p:embed/>
                  <p:pic>
                    <p:nvPicPr>
                      <p:cNvPr id="0" name="图片 1028"/>
                      <p:cNvPicPr/>
                      <p:nvPr/>
                    </p:nvPicPr>
                    <p:blipFill>
                      <a:blip r:embed="rId4"/>
                      <a:stretch>
                        <a:fillRect/>
                      </a:stretch>
                    </p:blipFill>
                    <p:spPr>
                      <a:xfrm>
                        <a:off x="3937297" y="516324"/>
                        <a:ext cx="6250190" cy="5523172"/>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48口百兆路由器：</a:t>
            </a:r>
          </a:p>
        </p:txBody>
      </p:sp>
      <p:pic>
        <p:nvPicPr>
          <p:cNvPr id="4" name="内容占位符 3"/>
          <p:cNvPicPr>
            <a:picLocks noGrp="1" noChangeAspect="1"/>
          </p:cNvPicPr>
          <p:nvPr>
            <p:ph idx="1"/>
          </p:nvPr>
        </p:nvPicPr>
        <p:blipFill>
          <a:blip r:embed="rId2"/>
          <a:stretch>
            <a:fillRect/>
          </a:stretch>
        </p:blipFill>
        <p:spPr>
          <a:xfrm>
            <a:off x="645795" y="2468880"/>
            <a:ext cx="11530330" cy="257048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实验室交换机换成路由器会怎么样？</a:t>
            </a:r>
          </a:p>
        </p:txBody>
      </p:sp>
      <p:sp>
        <p:nvSpPr>
          <p:cNvPr id="3" name="内容占位符 2"/>
          <p:cNvSpPr>
            <a:spLocks noGrp="1"/>
          </p:cNvSpPr>
          <p:nvPr>
            <p:ph idx="1"/>
          </p:nvPr>
        </p:nvSpPr>
        <p:spPr/>
        <p:txBody>
          <a:bodyPr/>
          <a:lstStyle/>
          <a:p>
            <a:r>
              <a:rPr lang="en-US" altLang="zh-CN"/>
              <a:t>        </a:t>
            </a:r>
            <a:r>
              <a:rPr lang="zh-CN" altLang="en-US"/>
              <a:t>路由器是共享带宽，而且，需要解包到第三层，所以在转换大数据量时，路由器承受大。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宿舍里的路由器换成交换机会怎么样？</a:t>
            </a:r>
          </a:p>
        </p:txBody>
      </p:sp>
      <p:sp>
        <p:nvSpPr>
          <p:cNvPr id="3" name="内容占位符 2"/>
          <p:cNvSpPr>
            <a:spLocks noGrp="1"/>
          </p:cNvSpPr>
          <p:nvPr>
            <p:ph idx="1"/>
          </p:nvPr>
        </p:nvSpPr>
        <p:spPr/>
        <p:txBody>
          <a:bodyPr/>
          <a:lstStyle/>
          <a:p>
            <a:r>
              <a:rPr lang="zh-CN" altLang="en-US"/>
              <a:t>  不能互换</a:t>
            </a:r>
          </a:p>
          <a:p>
            <a:r>
              <a:rPr lang="zh-CN" altLang="en-US"/>
              <a:t>  如果你的外线只有一个帐号或者一个地址，那么你内部电脑就只能通过扩展地址才能上网，就以你只有一个地址为例（就算是一个帐号，拨号之后会获取到一个地址），那么需要将内部的多个地址做NAT（Network Address Translation，网络地址转换）之后，转换成运营商提供给你的那个地址才能出去上网，这个功能只有路由器、防火墙、上网行为管理有，任何交换机都不具备这个功能。</a:t>
            </a:r>
          </a:p>
        </p:txBody>
      </p:sp>
      <p:pic>
        <p:nvPicPr>
          <p:cNvPr id="5" name="图片 5" descr="0dd7912397dda144810a190cb2b7d0a20cf48608"/>
          <p:cNvPicPr>
            <a:picLocks noChangeAspect="1"/>
          </p:cNvPicPr>
          <p:nvPr/>
        </p:nvPicPr>
        <p:blipFill>
          <a:blip r:embed="rId2"/>
          <a:stretch>
            <a:fillRect/>
          </a:stretch>
        </p:blipFill>
        <p:spPr>
          <a:xfrm>
            <a:off x="1805305" y="3926840"/>
            <a:ext cx="8642985" cy="18122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无线路由器作为无线交换机？</a:t>
            </a:r>
          </a:p>
        </p:txBody>
      </p:sp>
      <p:sp>
        <p:nvSpPr>
          <p:cNvPr id="3" name="内容占位符 2"/>
          <p:cNvSpPr>
            <a:spLocks noGrp="1"/>
          </p:cNvSpPr>
          <p:nvPr>
            <p:ph idx="1"/>
          </p:nvPr>
        </p:nvSpPr>
        <p:spPr/>
        <p:txBody>
          <a:bodyPr/>
          <a:lstStyle/>
          <a:p>
            <a:r>
              <a:rPr lang="zh-CN" altLang="en-US"/>
              <a:t>无线路由器可以作为无线交换机使用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抓包讲解</a:t>
            </a:r>
            <a:r>
              <a:rPr lang="en-US" altLang="zh-CN"/>
              <a:t>OpenFlow</a:t>
            </a:r>
            <a:r>
              <a:rPr lang="zh-CN" altLang="en-US"/>
              <a:t>协议</a:t>
            </a:r>
          </a:p>
        </p:txBody>
      </p:sp>
      <p:pic>
        <p:nvPicPr>
          <p:cNvPr id="4" name="内容占位符 3" descr="QQ图片20160913165316"/>
          <p:cNvPicPr>
            <a:picLocks noGrp="1" noChangeAspect="1"/>
          </p:cNvPicPr>
          <p:nvPr>
            <p:ph idx="1"/>
          </p:nvPr>
        </p:nvPicPr>
        <p:blipFill>
          <a:blip r:embed="rId2"/>
          <a:stretch>
            <a:fillRect/>
          </a:stretch>
        </p:blipFill>
        <p:spPr>
          <a:xfrm>
            <a:off x="1097280" y="2303780"/>
            <a:ext cx="10058400" cy="31070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抓包讲解</a:t>
            </a:r>
            <a:r>
              <a:rPr lang="en-US" altLang="zh-CN">
                <a:sym typeface="+mn-ea"/>
              </a:rPr>
              <a:t>OpenFlow</a:t>
            </a:r>
            <a:r>
              <a:rPr lang="zh-CN" altLang="en-US">
                <a:sym typeface="+mn-ea"/>
              </a:rPr>
              <a:t>协议</a:t>
            </a:r>
            <a:endParaRPr lang="zh-CN" altLang="en-US"/>
          </a:p>
        </p:txBody>
      </p:sp>
      <p:pic>
        <p:nvPicPr>
          <p:cNvPr id="4" name="内容占位符 3" descr="QQ图片20160913165327"/>
          <p:cNvPicPr>
            <a:picLocks noGrp="1" noChangeAspect="1"/>
          </p:cNvPicPr>
          <p:nvPr>
            <p:ph idx="1"/>
          </p:nvPr>
        </p:nvPicPr>
        <p:blipFill>
          <a:blip r:embed="rId2"/>
          <a:stretch>
            <a:fillRect/>
          </a:stretch>
        </p:blipFill>
        <p:spPr>
          <a:xfrm>
            <a:off x="1097280" y="2983865"/>
            <a:ext cx="10058400" cy="17462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抓包讲解</a:t>
            </a:r>
            <a:r>
              <a:rPr lang="en-US" altLang="zh-CN">
                <a:sym typeface="+mn-ea"/>
              </a:rPr>
              <a:t>OpenFlow</a:t>
            </a:r>
            <a:r>
              <a:rPr lang="zh-CN" altLang="en-US">
                <a:sym typeface="+mn-ea"/>
              </a:rPr>
              <a:t>协议</a:t>
            </a:r>
            <a:endParaRPr lang="zh-CN" altLang="en-US"/>
          </a:p>
        </p:txBody>
      </p:sp>
      <p:pic>
        <p:nvPicPr>
          <p:cNvPr id="4" name="内容占位符 3" descr="QQ图片20160913165334"/>
          <p:cNvPicPr>
            <a:picLocks noGrp="1" noChangeAspect="1"/>
          </p:cNvPicPr>
          <p:nvPr>
            <p:ph idx="1"/>
          </p:nvPr>
        </p:nvPicPr>
        <p:blipFill>
          <a:blip r:embed="rId2"/>
          <a:stretch>
            <a:fillRect/>
          </a:stretch>
        </p:blipFill>
        <p:spPr>
          <a:xfrm>
            <a:off x="1620520" y="2747645"/>
            <a:ext cx="9010650" cy="22193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QQ图片20160913165523"/>
          <p:cNvPicPr>
            <a:picLocks noGrp="1" noChangeAspect="1"/>
          </p:cNvPicPr>
          <p:nvPr>
            <p:ph idx="1"/>
          </p:nvPr>
        </p:nvPicPr>
        <p:blipFill>
          <a:blip r:embed="rId2"/>
          <a:stretch>
            <a:fillRect/>
          </a:stretch>
        </p:blipFill>
        <p:spPr>
          <a:xfrm>
            <a:off x="1823720" y="-1905"/>
            <a:ext cx="7696835" cy="680974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a:t>
            </a:r>
            <a:r>
              <a:rPr lang="zh-CN" altLang="zh-CN"/>
              <a:t>月</a:t>
            </a:r>
            <a:r>
              <a:rPr lang="en-US" altLang="zh-CN"/>
              <a:t>22</a:t>
            </a:r>
            <a:r>
              <a:rPr lang="zh-CN" altLang="en-US"/>
              <a:t>日</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OpenFlow</a:t>
            </a:r>
            <a:r>
              <a:rPr lang="zh-CN" altLang="en-US"/>
              <a:t>的</a:t>
            </a:r>
            <a:r>
              <a:rPr lang="en-US" altLang="zh-CN"/>
              <a:t>OpenWRT</a:t>
            </a:r>
            <a:r>
              <a:rPr lang="zh-CN" altLang="en-US"/>
              <a:t>刷机部署</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不购需要买控制器</a:t>
            </a:r>
            <a:endParaRPr lang="zh-CN" altLang="en-US" b="1" dirty="0"/>
          </a:p>
        </p:txBody>
      </p:sp>
      <p:sp>
        <p:nvSpPr>
          <p:cNvPr id="3" name="内容占位符 2"/>
          <p:cNvSpPr>
            <a:spLocks noGrp="1"/>
          </p:cNvSpPr>
          <p:nvPr>
            <p:ph idx="1"/>
          </p:nvPr>
        </p:nvSpPr>
        <p:spPr/>
        <p:txBody>
          <a:bodyPr/>
          <a:lstStyle/>
          <a:p>
            <a:r>
              <a:rPr lang="zh-CN" altLang="en-US" b="1" dirty="0" smtClean="0"/>
              <a:t>由于控制器选择开源的，所以不需要购买，只需要把一台电脑做成控制器。</a:t>
            </a:r>
            <a:endParaRPr lang="en-US" altLang="zh-CN" b="1"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环境</a:t>
            </a:r>
          </a:p>
        </p:txBody>
      </p:sp>
      <p:sp>
        <p:nvSpPr>
          <p:cNvPr id="3" name="内容占位符 2"/>
          <p:cNvSpPr>
            <a:spLocks noGrp="1"/>
          </p:cNvSpPr>
          <p:nvPr>
            <p:ph idx="1"/>
          </p:nvPr>
        </p:nvSpPr>
        <p:spPr/>
        <p:txBody>
          <a:bodyPr/>
          <a:lstStyle/>
          <a:p>
            <a:r>
              <a:rPr lang="en-US" altLang="zh-CN"/>
              <a:t>1.Ubuntu</a:t>
            </a:r>
            <a:r>
              <a:rPr lang="zh-CN" altLang="en-US"/>
              <a:t>系统，编译</a:t>
            </a:r>
          </a:p>
          <a:p>
            <a:r>
              <a:rPr lang="en-US" altLang="zh-CN"/>
              <a:t>2.Windows</a:t>
            </a:r>
            <a:r>
              <a:rPr lang="zh-CN" altLang="en-US"/>
              <a:t>系统，刷机</a:t>
            </a:r>
          </a:p>
          <a:p>
            <a:r>
              <a:rPr lang="en-US" altLang="zh-CN"/>
              <a:t>3.</a:t>
            </a:r>
            <a:r>
              <a:rPr lang="zh-CN" altLang="en-US"/>
              <a:t>支持</a:t>
            </a:r>
            <a:r>
              <a:rPr lang="en-US" altLang="zh-CN"/>
              <a:t>OpenWRT</a:t>
            </a:r>
            <a:r>
              <a:rPr lang="zh-CN" altLang="en-US"/>
              <a:t>的路由器</a:t>
            </a:r>
          </a:p>
          <a:p>
            <a:endParaRPr lang="zh-CN" altLang="en-US"/>
          </a:p>
          <a:p>
            <a:r>
              <a:rPr lang="zh-CN" altLang="zh-CN"/>
              <a:t>可以在这个网址查看支持</a:t>
            </a:r>
            <a:r>
              <a:rPr lang="en-US" altLang="zh-CN"/>
              <a:t>OpenWRT</a:t>
            </a:r>
            <a:r>
              <a:rPr lang="zh-CN" altLang="en-US"/>
              <a:t>的路由器型号：</a:t>
            </a:r>
          </a:p>
          <a:p>
            <a:r>
              <a:rPr lang="en-US" altLang="zh-CN"/>
              <a:t>http://wiki.openwrt.org/toh/start#supported.hardware.-.router.type</a:t>
            </a:r>
          </a:p>
          <a:p>
            <a:endParaRPr lang="en-US" altLang="zh-CN"/>
          </a:p>
          <a:p>
            <a:r>
              <a:rPr lang="zh-CN" altLang="en-US"/>
              <a:t>我选用的是华为的</a:t>
            </a:r>
            <a:r>
              <a:rPr lang="en-US" altLang="zh-CN"/>
              <a:t>HG255D</a:t>
            </a:r>
            <a:r>
              <a:rPr lang="zh-CN" alt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安装依赖</a:t>
            </a:r>
          </a:p>
        </p:txBody>
      </p:sp>
      <p:sp>
        <p:nvSpPr>
          <p:cNvPr id="3" name="内容占位符 2"/>
          <p:cNvSpPr>
            <a:spLocks noGrp="1"/>
          </p:cNvSpPr>
          <p:nvPr>
            <p:ph idx="1"/>
          </p:nvPr>
        </p:nvSpPr>
        <p:spPr/>
        <p:txBody>
          <a:bodyPr/>
          <a:lstStyle/>
          <a:p>
            <a:r>
              <a:rPr lang="zh-CN" altLang="en-US"/>
              <a:t>$ sudo apt-get update</a:t>
            </a:r>
          </a:p>
          <a:p>
            <a:r>
              <a:rPr lang="zh-CN" altLang="en-US"/>
              <a:t>$ sudo apt-get install build-essential binutils flex bison autoconf gettext texinfo sharutils subversion libncurses5-dev ncurses-term zlib1g-dev gawk git-core unzip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下载源码编译</a:t>
            </a:r>
          </a:p>
        </p:txBody>
      </p:sp>
      <p:sp>
        <p:nvSpPr>
          <p:cNvPr id="3" name="内容占位符 2"/>
          <p:cNvSpPr>
            <a:spLocks noGrp="1"/>
          </p:cNvSpPr>
          <p:nvPr>
            <p:ph idx="1"/>
          </p:nvPr>
        </p:nvSpPr>
        <p:spPr/>
        <p:txBody>
          <a:bodyPr/>
          <a:lstStyle/>
          <a:p>
            <a:r>
              <a:rPr lang="en-US" altLang="zh-CN"/>
              <a:t>$ </a:t>
            </a:r>
            <a:r>
              <a:rPr lang="zh-CN" altLang="en-US"/>
              <a:t>git clone http://git.openwrt.org/12.09/openwrt.git</a:t>
            </a:r>
          </a:p>
          <a:p>
            <a:r>
              <a:rPr lang="zh-CN" altLang="en-US"/>
              <a:t>（这一步有</a:t>
            </a:r>
            <a:r>
              <a:rPr lang="en-US" altLang="zh-CN"/>
              <a:t>12.09</a:t>
            </a:r>
            <a:r>
              <a:rPr lang="zh-CN" altLang="en-US"/>
              <a:t>，</a:t>
            </a:r>
            <a:r>
              <a:rPr lang="en-US" altLang="zh-CN"/>
              <a:t>14.07</a:t>
            </a:r>
            <a:r>
              <a:rPr lang="zh-CN" altLang="en-US"/>
              <a:t>，</a:t>
            </a:r>
            <a:r>
              <a:rPr lang="en-US" altLang="zh-CN"/>
              <a:t>15.05</a:t>
            </a:r>
            <a:r>
              <a:rPr lang="zh-CN" altLang="en-US"/>
              <a:t>三个版本，</a:t>
            </a:r>
            <a:r>
              <a:rPr lang="en-US" altLang="zh-CN"/>
              <a:t>12.09</a:t>
            </a:r>
            <a:r>
              <a:rPr lang="zh-CN" altLang="en-US"/>
              <a:t>选不到</a:t>
            </a:r>
            <a:r>
              <a:rPr lang="en-US" altLang="zh-CN"/>
              <a:t>HG255D</a:t>
            </a:r>
            <a:r>
              <a:rPr lang="zh-CN" altLang="en-US"/>
              <a:t>。）</a:t>
            </a:r>
          </a:p>
          <a:p>
            <a:r>
              <a:rPr lang="en-US" altLang="zh-CN"/>
              <a:t>$ </a:t>
            </a:r>
            <a:r>
              <a:rPr lang="zh-CN" altLang="en-US"/>
              <a:t>cd openwrt</a:t>
            </a:r>
          </a:p>
          <a:p>
            <a:r>
              <a:rPr lang="en-US" altLang="zh-CN"/>
              <a:t>$ </a:t>
            </a:r>
            <a:r>
              <a:rPr lang="zh-CN" altLang="en-US"/>
              <a:t>mv feeds.conf.default feeds.conf</a:t>
            </a:r>
          </a:p>
          <a:p>
            <a:r>
              <a:rPr lang="zh-CN" altLang="en-US"/>
              <a:t>$ ./scripts/feeds update -a</a:t>
            </a:r>
          </a:p>
          <a:p>
            <a:r>
              <a:rPr lang="zh-CN" altLang="en-US"/>
              <a:t>$ ./scripts/feeds install -a</a:t>
            </a:r>
          </a:p>
          <a:p>
            <a:r>
              <a:rPr lang="zh-CN" altLang="en-US"/>
              <a:t>$ ./scripts/feeds install -a luci</a:t>
            </a:r>
          </a:p>
          <a:p>
            <a:r>
              <a:rPr lang="zh-CN" altLang="en-US"/>
              <a:t>$ ./scripts/feeds install -a luci</a:t>
            </a:r>
          </a:p>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 menuconfig</a:t>
            </a:r>
          </a:p>
        </p:txBody>
      </p:sp>
      <p:sp>
        <p:nvSpPr>
          <p:cNvPr id="3" name="内容占位符 2"/>
          <p:cNvSpPr>
            <a:spLocks noGrp="1"/>
          </p:cNvSpPr>
          <p:nvPr>
            <p:ph idx="1"/>
          </p:nvPr>
        </p:nvSpPr>
        <p:spPr/>
        <p:txBody>
          <a:bodyPr/>
          <a:lstStyle/>
          <a:p>
            <a:r>
              <a:rPr lang="zh-CN" altLang="en-US"/>
              <a:t>对于</a:t>
            </a:r>
            <a:r>
              <a:rPr lang="en-US" altLang="zh-CN"/>
              <a:t>hg255d</a:t>
            </a:r>
            <a:r>
              <a:rPr lang="zh-CN" altLang="en-US"/>
              <a:t>，要做如下修改：</a:t>
            </a:r>
          </a:p>
          <a:p>
            <a:r>
              <a:rPr lang="zh-CN" altLang="en-US"/>
              <a:t>打开target/linux/ramips/image/目录下的Makefile文件。搜索HG255D，把下列2行前面的#去掉。</a:t>
            </a:r>
          </a:p>
          <a:p>
            <a:r>
              <a:rPr lang="zh-CN" altLang="en-US"/>
              <a:t>否则在</a:t>
            </a:r>
            <a:r>
              <a:rPr lang="en-US" altLang="zh-CN"/>
              <a:t>make menuconfig</a:t>
            </a:r>
            <a:r>
              <a:rPr lang="zh-CN" altLang="zh-CN"/>
              <a:t>的时候选不到</a:t>
            </a:r>
            <a:r>
              <a:rPr lang="en-US" altLang="zh-CN"/>
              <a:t>hg255d</a:t>
            </a:r>
            <a:r>
              <a:rPr lang="zh-CN" altLang="en-US"/>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 menuconfig</a:t>
            </a:r>
          </a:p>
        </p:txBody>
      </p:sp>
      <p:sp>
        <p:nvSpPr>
          <p:cNvPr id="3" name="内容占位符 2"/>
          <p:cNvSpPr>
            <a:spLocks noGrp="1"/>
          </p:cNvSpPr>
          <p:nvPr>
            <p:ph idx="1"/>
          </p:nvPr>
        </p:nvSpPr>
        <p:spPr/>
        <p:txBody>
          <a:bodyPr>
            <a:normAutofit/>
          </a:bodyPr>
          <a:lstStyle/>
          <a:p>
            <a:r>
              <a:rPr lang="zh-CN" altLang="en-US"/>
              <a:t>1、选择CPU型号</a:t>
            </a:r>
          </a:p>
          <a:p>
            <a:r>
              <a:rPr lang="zh-CN" altLang="en-US"/>
              <a:t>Target System—–Ralink RT288x/RT3xxx。</a:t>
            </a:r>
            <a:endParaRPr lang="en-US" altLang="zh-CN"/>
          </a:p>
          <a:p>
            <a:r>
              <a:rPr lang="zh-CN" altLang="en-US"/>
              <a:t>2、选择路由型号</a:t>
            </a:r>
          </a:p>
          <a:p>
            <a:r>
              <a:rPr lang="zh-CN" altLang="en-US"/>
              <a:t>Target Profile—-</a:t>
            </a:r>
            <a:r>
              <a:rPr lang="en-US" altLang="zh-CN"/>
              <a:t>huawei hg255d</a:t>
            </a:r>
            <a:r>
              <a:rPr lang="zh-CN" altLang="zh-CN"/>
              <a:t>。</a:t>
            </a:r>
          </a:p>
          <a:p>
            <a:r>
              <a:rPr lang="zh-CN" altLang="zh-CN"/>
              <a:t>3、添加luci</a:t>
            </a:r>
          </a:p>
          <a:p>
            <a:r>
              <a:rPr lang="zh-CN" altLang="zh-CN"/>
              <a:t>LuCI—&gt;Collections—– &lt;*&gt; luci</a:t>
            </a:r>
          </a:p>
          <a:p>
            <a:r>
              <a:rPr lang="zh-CN" altLang="zh-CN"/>
              <a:t>4、添加luci的中文语言包</a:t>
            </a:r>
          </a:p>
          <a:p>
            <a:r>
              <a:rPr lang="zh-CN" altLang="zh-CN"/>
              <a:t>LuCI—&gt;Translations—- &lt;*&gt; luci-i18n-chinese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 menuconfig</a:t>
            </a:r>
          </a:p>
        </p:txBody>
      </p:sp>
      <p:sp>
        <p:nvSpPr>
          <p:cNvPr id="3" name="内容占位符 2"/>
          <p:cNvSpPr>
            <a:spLocks noGrp="1"/>
          </p:cNvSpPr>
          <p:nvPr>
            <p:ph idx="1"/>
          </p:nvPr>
        </p:nvSpPr>
        <p:spPr/>
        <p:txBody>
          <a:bodyPr/>
          <a:lstStyle/>
          <a:p>
            <a:r>
              <a:rPr lang="zh-CN" altLang="en-US"/>
              <a:t>5、添加DDNS</a:t>
            </a:r>
          </a:p>
          <a:p>
            <a:r>
              <a:rPr lang="zh-CN" altLang="en-US"/>
              <a:t>LuCI—&gt;Applications —&gt; &lt;*&gt;luci-app-ddns</a:t>
            </a:r>
          </a:p>
          <a:p>
            <a:r>
              <a:rPr lang="zh-CN" altLang="en-US"/>
              <a:t>6、添加UTF8编码</a:t>
            </a:r>
          </a:p>
          <a:p>
            <a:r>
              <a:rPr lang="zh-CN" altLang="en-US"/>
              <a:t>Kernel modules —&gt; Native Language Support —&gt; &lt;*&gt; kmod-nls-utf8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a:t>
            </a:r>
            <a:r>
              <a:rPr lang="en-US" altLang="zh-CN"/>
              <a:t>OpenFlow</a:t>
            </a:r>
          </a:p>
        </p:txBody>
      </p:sp>
      <p:sp>
        <p:nvSpPr>
          <p:cNvPr id="3" name="内容占位符 2"/>
          <p:cNvSpPr>
            <a:spLocks noGrp="1"/>
          </p:cNvSpPr>
          <p:nvPr>
            <p:ph idx="1"/>
          </p:nvPr>
        </p:nvSpPr>
        <p:spPr/>
        <p:txBody>
          <a:bodyPr/>
          <a:lstStyle/>
          <a:p>
            <a:r>
              <a:rPr lang="zh-CN" altLang="en-US"/>
              <a:t>$ git clone https://github.com/CPqD/openflow-openwrt.git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建立软链接</a:t>
            </a:r>
          </a:p>
        </p:txBody>
      </p:sp>
      <p:sp>
        <p:nvSpPr>
          <p:cNvPr id="3" name="内容占位符 2"/>
          <p:cNvSpPr>
            <a:spLocks noGrp="1"/>
          </p:cNvSpPr>
          <p:nvPr>
            <p:ph idx="1"/>
          </p:nvPr>
        </p:nvSpPr>
        <p:spPr/>
        <p:txBody>
          <a:bodyPr/>
          <a:lstStyle/>
          <a:p>
            <a:r>
              <a:rPr lang="zh-CN" altLang="en-US"/>
              <a:t>$ cd </a:t>
            </a:r>
            <a:r>
              <a:rPr lang="en-US" altLang="zh-CN"/>
              <a:t>……</a:t>
            </a:r>
            <a:r>
              <a:rPr lang="zh-CN" altLang="en-US"/>
              <a:t>openwrt/package/</a:t>
            </a:r>
          </a:p>
          <a:p>
            <a:r>
              <a:rPr lang="zh-CN" altLang="en-US"/>
              <a:t>$ ln -s </a:t>
            </a:r>
            <a:r>
              <a:rPr lang="en-US" altLang="zh-CN"/>
              <a:t>……</a:t>
            </a:r>
            <a:r>
              <a:rPr lang="zh-CN" altLang="en-US"/>
              <a:t>openwrt/openflow-openwrt/openflow-1.3/</a:t>
            </a:r>
          </a:p>
          <a:p>
            <a:r>
              <a:rPr lang="zh-CN" altLang="en-US"/>
              <a:t>$ cd </a:t>
            </a:r>
            <a:r>
              <a:rPr lang="en-US" altLang="zh-CN"/>
              <a:t>……</a:t>
            </a:r>
            <a:r>
              <a:rPr lang="zh-CN" altLang="en-US"/>
              <a:t>openwrt/</a:t>
            </a:r>
          </a:p>
          <a:p>
            <a:r>
              <a:rPr lang="zh-CN" altLang="en-US"/>
              <a:t>$ ln -s </a:t>
            </a:r>
            <a:r>
              <a:rPr lang="en-US" altLang="zh-CN"/>
              <a:t>……</a:t>
            </a:r>
            <a:r>
              <a:rPr lang="zh-CN" altLang="en-US"/>
              <a:t>openwrt/openflow-openwrt/openflow-1.3/</a:t>
            </a:r>
            <a:r>
              <a:rPr lang="en-US" altLang="zh-CN"/>
              <a:t>files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 menuconfig</a:t>
            </a:r>
          </a:p>
        </p:txBody>
      </p:sp>
      <p:sp>
        <p:nvSpPr>
          <p:cNvPr id="3" name="内容占位符 2"/>
          <p:cNvSpPr>
            <a:spLocks noGrp="1"/>
          </p:cNvSpPr>
          <p:nvPr>
            <p:ph idx="1"/>
          </p:nvPr>
        </p:nvSpPr>
        <p:spPr/>
        <p:txBody>
          <a:bodyPr/>
          <a:lstStyle/>
          <a:p>
            <a:r>
              <a:rPr lang="zh-CN" altLang="en-US"/>
              <a:t>选择Network -&gt; openflow.......................... Open Flow 1.3 Switch Userspace Package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make</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需要购买一个</a:t>
            </a:r>
            <a:r>
              <a:rPr lang="en-US" altLang="zh-CN" b="1" dirty="0" err="1" smtClean="0"/>
              <a:t>OpenFlow</a:t>
            </a:r>
            <a:r>
              <a:rPr lang="zh-CN" altLang="en-US" b="1" dirty="0" smtClean="0"/>
              <a:t>交换机</a:t>
            </a:r>
            <a:endParaRPr lang="zh-CN" altLang="en-US" b="1" dirty="0"/>
          </a:p>
        </p:txBody>
      </p:sp>
      <p:sp>
        <p:nvSpPr>
          <p:cNvPr id="3" name="内容占位符 2"/>
          <p:cNvSpPr>
            <a:spLocks noGrp="1"/>
          </p:cNvSpPr>
          <p:nvPr>
            <p:ph idx="1"/>
          </p:nvPr>
        </p:nvSpPr>
        <p:spPr/>
        <p:txBody>
          <a:bodyPr/>
          <a:lstStyle/>
          <a:p>
            <a:r>
              <a:rPr lang="zh-CN" altLang="en-US" b="1" dirty="0" smtClean="0"/>
              <a:t>形号</a:t>
            </a:r>
            <a:r>
              <a:rPr lang="en-US" altLang="zh-CN" b="1" dirty="0" smtClean="0"/>
              <a:t>Pica8 3297</a:t>
            </a:r>
            <a:r>
              <a:rPr lang="zh-CN" altLang="en-US" b="1" dirty="0" smtClean="0"/>
              <a:t>。</a:t>
            </a:r>
            <a:endParaRPr lang="en-US" altLang="zh-CN" b="1" dirty="0" smtClean="0"/>
          </a:p>
          <a:p>
            <a:r>
              <a:rPr lang="zh-CN" altLang="en-US" b="1" dirty="0" smtClean="0"/>
              <a:t>支持</a:t>
            </a:r>
            <a:r>
              <a:rPr lang="en-US" altLang="zh-CN" b="1" dirty="0" err="1" smtClean="0"/>
              <a:t>OpenFlow</a:t>
            </a:r>
            <a:r>
              <a:rPr lang="zh-CN" altLang="en-US" b="1" dirty="0" smtClean="0"/>
              <a:t>协议，有</a:t>
            </a:r>
            <a:r>
              <a:rPr lang="en-US" altLang="zh-CN" b="1" dirty="0" smtClean="0"/>
              <a:t>48</a:t>
            </a:r>
            <a:r>
              <a:rPr lang="zh-CN" altLang="en-US" b="1" dirty="0" smtClean="0"/>
              <a:t>个以太网接口，实验室基本够用。</a:t>
            </a:r>
            <a:endParaRPr lang="en-US" altLang="zh-CN" b="1" dirty="0" smtClean="0"/>
          </a:p>
          <a:p>
            <a:r>
              <a:rPr lang="zh-CN" altLang="en-US" b="1" dirty="0" smtClean="0"/>
              <a:t>价格</a:t>
            </a:r>
            <a:r>
              <a:rPr lang="en-US" altLang="zh-CN" b="1" dirty="0" smtClean="0"/>
              <a:t>35000</a:t>
            </a:r>
            <a:r>
              <a:rPr lang="zh-CN" altLang="en-US" b="1" dirty="0" smtClean="0"/>
              <a:t>元、</a:t>
            </a:r>
            <a:r>
              <a:rPr lang="en-US" altLang="zh-CN" b="1" dirty="0" smtClean="0"/>
              <a:t>36000</a:t>
            </a:r>
            <a:r>
              <a:rPr lang="zh-CN" altLang="en-US" b="1" dirty="0" smtClean="0"/>
              <a:t>元左右。</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编译完成后，会在 /openwrt/bin/目录下产生多个 binary 文件</a:t>
            </a:r>
          </a:p>
          <a:p>
            <a:r>
              <a:rPr lang="zh-CN" altLang="en-US"/>
              <a:t>找到*sysupgrade.bin文件进行刷机。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刷机</a:t>
            </a:r>
          </a:p>
        </p:txBody>
      </p:sp>
      <p:sp>
        <p:nvSpPr>
          <p:cNvPr id="3" name="内容占位符 2"/>
          <p:cNvSpPr>
            <a:spLocks noGrp="1"/>
          </p:cNvSpPr>
          <p:nvPr>
            <p:ph idx="1"/>
          </p:nvPr>
        </p:nvSpPr>
        <p:spPr/>
        <p:txBody>
          <a:bodyPr/>
          <a:lstStyle/>
          <a:p>
            <a:r>
              <a:rPr lang="zh-CN" altLang="en-US"/>
              <a:t>在</a:t>
            </a:r>
            <a:r>
              <a:rPr lang="en-US" altLang="zh-CN"/>
              <a:t>Windows</a:t>
            </a:r>
            <a:r>
              <a:rPr lang="zh-CN" altLang="en-US"/>
              <a:t>下进行。</a:t>
            </a:r>
          </a:p>
          <a:p>
            <a:r>
              <a:rPr lang="en-US" altLang="zh-CN"/>
              <a:t>1. </a:t>
            </a:r>
            <a:r>
              <a:rPr lang="zh-CN" altLang="en-US"/>
              <a:t>准备固件1102-0x20000_hg255d-squashfs-tftp.checksum2.bin，以及刚才生成的</a:t>
            </a:r>
            <a:r>
              <a:rPr lang="zh-CN" altLang="en-US">
                <a:sym typeface="+mn-ea"/>
              </a:rPr>
              <a:t>*sysupgrade.bin。</a:t>
            </a:r>
            <a:endParaRPr lang="zh-CN" altLang="en-US"/>
          </a:p>
          <a:p>
            <a:r>
              <a:rPr lang="en-US" altLang="zh-CN"/>
              <a:t>2. </a:t>
            </a:r>
            <a:r>
              <a:rPr lang="zh-CN" altLang="en-US"/>
              <a:t>用网线连接电脑和</a:t>
            </a:r>
            <a:r>
              <a:rPr lang="en-US" altLang="zh-CN"/>
              <a:t>HG255D</a:t>
            </a:r>
            <a:r>
              <a:rPr lang="zh-CN" altLang="en-US"/>
              <a:t>的</a:t>
            </a:r>
            <a:r>
              <a:rPr lang="en-US" altLang="zh-CN"/>
              <a:t>lan</a:t>
            </a:r>
            <a:r>
              <a:rPr lang="zh-CN" altLang="en-US"/>
              <a:t>口，设置固定</a:t>
            </a:r>
            <a:r>
              <a:rPr lang="en-US" altLang="zh-CN"/>
              <a:t>IP:192.168.1.2</a:t>
            </a:r>
            <a:r>
              <a:rPr lang="zh-CN" altLang="en-US"/>
              <a:t>，子网掩码：</a:t>
            </a:r>
            <a:r>
              <a:rPr lang="en-US" altLang="zh-CN"/>
              <a:t>255.255.255.0</a:t>
            </a:r>
          </a:p>
          <a:p>
            <a:r>
              <a:rPr lang="en-US" altLang="zh-CN"/>
              <a:t>3. 打开IE并在地址栏输入http://192.168.1.1/upload.html</a:t>
            </a:r>
          </a:p>
          <a:p>
            <a:r>
              <a:rPr lang="en-US" altLang="zh-CN"/>
              <a:t>4. 用牙签顶住HG255D</a:t>
            </a:r>
            <a:r>
              <a:rPr lang="zh-CN" altLang="en-US"/>
              <a:t>的</a:t>
            </a:r>
            <a:r>
              <a:rPr lang="en-US" altLang="zh-CN"/>
              <a:t>reset键后打开电源，开机后一直保持按住reset键。</a:t>
            </a:r>
          </a:p>
          <a:p>
            <a:r>
              <a:rPr lang="en-US" altLang="zh-CN"/>
              <a:t>5. 回到IE按回车，再以每秒一次的速度刷新网页直到出现升级页面，就会出现刷机画面，这时候可以松开reset键。</a:t>
            </a:r>
          </a:p>
          <a:p>
            <a:r>
              <a:rPr lang="en-US" altLang="zh-CN"/>
              <a:t>6. 出</a:t>
            </a:r>
            <a:r>
              <a:rPr lang="zh-CN" altLang="en-US"/>
              <a:t>现刷机</a:t>
            </a:r>
            <a:r>
              <a:rPr lang="en-US" altLang="zh-CN"/>
              <a:t>画面</a:t>
            </a:r>
            <a:r>
              <a:rPr lang="zh-CN" altLang="en-US"/>
              <a:t>后</a:t>
            </a:r>
            <a:r>
              <a:rPr lang="en-US" altLang="zh-CN"/>
              <a:t>，马上上传1102-0x20000_hg255d-squashfs-tftp.checksum2.bin，快速按Update software。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刷机</a:t>
            </a:r>
            <a:endParaRPr lang="zh-CN" altLang="en-US"/>
          </a:p>
        </p:txBody>
      </p:sp>
      <p:sp>
        <p:nvSpPr>
          <p:cNvPr id="3" name="内容占位符 2"/>
          <p:cNvSpPr>
            <a:spLocks noGrp="1"/>
          </p:cNvSpPr>
          <p:nvPr>
            <p:ph idx="1"/>
          </p:nvPr>
        </p:nvSpPr>
        <p:spPr/>
        <p:txBody>
          <a:bodyPr/>
          <a:lstStyle/>
          <a:p>
            <a:r>
              <a:rPr lang="en-US" altLang="zh-CN"/>
              <a:t>7. 一开始进入刷机模式，路由器有五六个灯是亮的，等它自动刷好，会自动重启，这是电源灯一闪一闪，最后只有两三个灯亮，就可以确定刷机完成了</a:t>
            </a:r>
            <a:r>
              <a:rPr lang="zh-CN" altLang="en-US"/>
              <a:t>。</a:t>
            </a:r>
          </a:p>
          <a:p>
            <a:r>
              <a:rPr lang="en-US" altLang="zh-CN"/>
              <a:t>8. 输入192.168.1.1进入管理页，账号root，密码admin，在“备份|刷机”界面中选择</a:t>
            </a:r>
            <a:r>
              <a:rPr lang="zh-CN" altLang="en-US"/>
              <a:t>刚才生成的</a:t>
            </a:r>
            <a:r>
              <a:rPr lang="zh-CN" altLang="en-US">
                <a:sym typeface="+mn-ea"/>
              </a:rPr>
              <a:t>*sysupgrade.bin</a:t>
            </a:r>
            <a:r>
              <a:rPr lang="en-US" altLang="zh-CN"/>
              <a:t>固件再次刷机。</a:t>
            </a:r>
          </a:p>
          <a:p>
            <a:r>
              <a:rPr lang="en-US" altLang="zh-CN"/>
              <a:t>9. 大概等四五分钟，这期间两三个灯常亮，刷完后会自动重启，电源灯会一闪一闪，之后常亮重启完，再次进入输入192.168.1.1进入管理页，账号root，密码admin，可以设置了</a:t>
            </a:r>
            <a:r>
              <a:rPr lang="zh-CN" altLang="en-US"/>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SDN</a:t>
            </a:r>
            <a:r>
              <a:rPr lang="zh-CN" altLang="en-US" dirty="0" smtClean="0"/>
              <a:t>与传统网络</a:t>
            </a:r>
            <a:r>
              <a:rPr lang="en-US" altLang="zh-CN" dirty="0" smtClean="0"/>
              <a:t/>
            </a:r>
            <a:br>
              <a:rPr lang="en-US" altLang="zh-CN" dirty="0" smtClean="0"/>
            </a:br>
            <a:r>
              <a:rPr lang="zh-CN" altLang="en-US" dirty="0" smtClean="0"/>
              <a:t>的未来</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SDN</a:t>
            </a:r>
            <a:r>
              <a:rPr lang="zh-CN" altLang="en-US" dirty="0" smtClean="0"/>
              <a:t>现在面临的一些问题</a:t>
            </a:r>
            <a:endParaRPr lang="zh-CN" altLang="en-US" dirty="0"/>
          </a:p>
        </p:txBody>
      </p:sp>
      <p:sp>
        <p:nvSpPr>
          <p:cNvPr id="3" name="内容占位符 2"/>
          <p:cNvSpPr>
            <a:spLocks noGrp="1"/>
          </p:cNvSpPr>
          <p:nvPr>
            <p:ph idx="1"/>
          </p:nvPr>
        </p:nvSpPr>
        <p:spPr/>
        <p:txBody>
          <a:bodyPr/>
          <a:lstStyle/>
          <a:p>
            <a:r>
              <a:rPr lang="zh-CN" altLang="en-US" b="1" dirty="0" smtClean="0"/>
              <a:t>网络设备</a:t>
            </a:r>
            <a:r>
              <a:rPr lang="en-US" altLang="zh-CN" b="1" dirty="0" smtClean="0"/>
              <a:t>:</a:t>
            </a:r>
            <a:r>
              <a:rPr lang="zh-CN" altLang="en-US" dirty="0" smtClean="0"/>
              <a:t>网络</a:t>
            </a:r>
            <a:r>
              <a:rPr lang="zh-CN" altLang="en-US" dirty="0"/>
              <a:t>设备的芯片支持的流表数量很有限，报文匹配和动作都不够灵活，无法支持多级的流表</a:t>
            </a:r>
            <a:r>
              <a:rPr lang="zh-CN" altLang="en-US" dirty="0" smtClean="0"/>
              <a:t>等等</a:t>
            </a:r>
            <a:endParaRPr lang="en-US" altLang="zh-CN" dirty="0" smtClean="0"/>
          </a:p>
          <a:p>
            <a:r>
              <a:rPr lang="zh-CN" altLang="en-US" b="1" dirty="0"/>
              <a:t>安全</a:t>
            </a:r>
            <a:r>
              <a:rPr lang="zh-CN" altLang="en-US" b="1" dirty="0" smtClean="0"/>
              <a:t>问题</a:t>
            </a:r>
            <a:r>
              <a:rPr lang="en-US" altLang="zh-CN" b="1" dirty="0" smtClean="0"/>
              <a:t>:</a:t>
            </a:r>
            <a:r>
              <a:rPr lang="zh-CN" altLang="en-US" dirty="0" smtClean="0"/>
              <a:t>控制器</a:t>
            </a:r>
            <a:endParaRPr lang="en-US" altLang="zh-CN" dirty="0" smtClean="0"/>
          </a:p>
          <a:p>
            <a:r>
              <a:rPr lang="zh-CN" altLang="en-US" b="1" dirty="0"/>
              <a:t>协议不成熟</a:t>
            </a:r>
            <a:r>
              <a:rPr lang="zh-CN" altLang="en-US" dirty="0"/>
              <a:t>：</a:t>
            </a:r>
            <a:r>
              <a:rPr lang="en-US" altLang="zh-CN" dirty="0" err="1"/>
              <a:t>Openlow</a:t>
            </a:r>
            <a:r>
              <a:rPr lang="zh-CN" altLang="en-US" dirty="0"/>
              <a:t>协议还处于发展初期。不过，正如我们的研发成果呈现的，现有的</a:t>
            </a:r>
            <a:r>
              <a:rPr lang="en-US" altLang="zh-CN" dirty="0" err="1"/>
              <a:t>Openflow</a:t>
            </a:r>
            <a:r>
              <a:rPr lang="zh-CN" altLang="en-US" dirty="0"/>
              <a:t>协议已经足够支撑很多网络应用的开发了。</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但这些并不是关键的问题</a:t>
            </a:r>
            <a:endParaRPr lang="zh-CN" altLang="en-US" dirty="0"/>
          </a:p>
        </p:txBody>
      </p:sp>
      <p:sp>
        <p:nvSpPr>
          <p:cNvPr id="3" name="内容占位符 2"/>
          <p:cNvSpPr>
            <a:spLocks noGrp="1"/>
          </p:cNvSpPr>
          <p:nvPr>
            <p:ph idx="1"/>
          </p:nvPr>
        </p:nvSpPr>
        <p:spPr>
          <a:xfrm>
            <a:off x="838200" y="1825625"/>
            <a:ext cx="10515600" cy="5351030"/>
          </a:xfrm>
        </p:spPr>
        <p:txBody>
          <a:bodyPr>
            <a:normAutofit/>
          </a:bodyPr>
          <a:lstStyle/>
          <a:p>
            <a:r>
              <a:rPr lang="zh-CN" altLang="en-US" dirty="0"/>
              <a:t>关于</a:t>
            </a:r>
            <a:r>
              <a:rPr lang="en-US" altLang="zh-CN" dirty="0"/>
              <a:t>SDN</a:t>
            </a:r>
            <a:r>
              <a:rPr lang="zh-CN" altLang="en-US" dirty="0"/>
              <a:t>的不完美和问题可以列出一大堆，这也是各种网络技术研讨会议、论坛激烈讨论的议题，理论派、实战派、应用派等各方面的人士纷纷抛出各种见解，让这个市场异常热闹。如果说</a:t>
            </a:r>
            <a:r>
              <a:rPr lang="en-US" altLang="zh-CN" dirty="0"/>
              <a:t>SDN</a:t>
            </a:r>
            <a:r>
              <a:rPr lang="zh-CN" altLang="en-US" dirty="0"/>
              <a:t>搭建的是一个全新的网络大舞台，那么各种各色的人物都开始在这个舞台上尽力地表演着，舞台上节目越来越多，也越来越精彩，都想成为台下观看节目的数据中心用户心中最欢迎的人物和作品。正是因为</a:t>
            </a:r>
            <a:r>
              <a:rPr lang="en-US" altLang="zh-CN" dirty="0"/>
              <a:t>SDN</a:t>
            </a:r>
            <a:r>
              <a:rPr lang="zh-CN" altLang="en-US" dirty="0"/>
              <a:t>有很多的不足，才会有这么多的议论，最终必将逐渐形成业界统一的标准，而现在正在这个变化的过程中</a:t>
            </a:r>
            <a:r>
              <a:rPr lang="zh-CN" altLang="en-US" dirty="0" smtClean="0"/>
              <a:t>。早在三十年前，网络协议也不是只有以太网协议，</a:t>
            </a:r>
            <a:r>
              <a:rPr lang="en-US" altLang="zh-CN" dirty="0" smtClean="0"/>
              <a:t>IBM</a:t>
            </a:r>
            <a:r>
              <a:rPr lang="zh-CN" altLang="en-US" dirty="0" smtClean="0"/>
              <a:t>，</a:t>
            </a:r>
            <a:r>
              <a:rPr lang="en-US" altLang="zh-CN" dirty="0" smtClean="0"/>
              <a:t>Apple</a:t>
            </a:r>
            <a:r>
              <a:rPr lang="zh-CN" altLang="en-US" dirty="0" smtClean="0"/>
              <a:t>都曾提出过自己的网络协议，但是在发展的过程中，逐渐由</a:t>
            </a:r>
            <a:r>
              <a:rPr lang="en-US" altLang="zh-CN" dirty="0" smtClean="0"/>
              <a:t>3com</a:t>
            </a:r>
            <a:r>
              <a:rPr lang="zh-CN" altLang="en-US" dirty="0" smtClean="0"/>
              <a:t>提出的</a:t>
            </a:r>
            <a:r>
              <a:rPr lang="en-US" altLang="zh-CN" dirty="0" smtClean="0"/>
              <a:t>Ethernet</a:t>
            </a:r>
            <a:r>
              <a:rPr lang="zh-CN" altLang="en-US" dirty="0" smtClean="0"/>
              <a:t>得到了用户的青睐，以至于今天发展成为唯一的局域网技术，</a:t>
            </a:r>
            <a:r>
              <a:rPr lang="en-US" altLang="zh-CN" dirty="0" smtClean="0"/>
              <a:t>SDN</a:t>
            </a:r>
            <a:r>
              <a:rPr lang="zh-CN" altLang="en-US" dirty="0"/>
              <a:t>也正在经历着这个蜕变的过程</a:t>
            </a:r>
            <a:r>
              <a:rPr lang="zh-CN" altLang="en-US" dirty="0" smtClean="0"/>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SDN</a:t>
            </a:r>
            <a:r>
              <a:rPr lang="zh-CN" altLang="en-US" b="1" dirty="0" smtClean="0"/>
              <a:t>的应用</a:t>
            </a:r>
            <a:r>
              <a:rPr lang="zh-CN" altLang="en-US" b="1" dirty="0"/>
              <a:t>场景</a:t>
            </a:r>
            <a:endParaRPr lang="zh-CN" altLang="en-US" dirty="0"/>
          </a:p>
        </p:txBody>
      </p:sp>
      <p:sp>
        <p:nvSpPr>
          <p:cNvPr id="3" name="内容占位符 2"/>
          <p:cNvSpPr>
            <a:spLocks noGrp="1"/>
          </p:cNvSpPr>
          <p:nvPr>
            <p:ph idx="1"/>
          </p:nvPr>
        </p:nvSpPr>
        <p:spPr/>
        <p:txBody>
          <a:bodyPr/>
          <a:lstStyle/>
          <a:p>
            <a:r>
              <a:rPr lang="zh-CN" altLang="en-US" dirty="0" smtClean="0"/>
              <a:t>数据中心网络</a:t>
            </a:r>
            <a:endParaRPr lang="en-US" altLang="zh-CN" dirty="0" smtClean="0"/>
          </a:p>
          <a:p>
            <a:r>
              <a:rPr lang="zh-CN" altLang="en-US" dirty="0" smtClean="0"/>
              <a:t>政企网络</a:t>
            </a:r>
            <a:endParaRPr lang="en-US" altLang="zh-CN" dirty="0" smtClean="0"/>
          </a:p>
          <a:p>
            <a:r>
              <a:rPr lang="zh-CN" altLang="en-US" dirty="0"/>
              <a:t>运营</a:t>
            </a:r>
            <a:r>
              <a:rPr lang="zh-CN" altLang="en-US" dirty="0" smtClean="0"/>
              <a:t>商网络</a:t>
            </a:r>
            <a:endParaRPr lang="en-US" altLang="zh-CN" dirty="0" smtClean="0"/>
          </a:p>
          <a:p>
            <a:r>
              <a:rPr lang="zh-CN" altLang="en-US" dirty="0" smtClean="0"/>
              <a:t>个人、家庭？</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SDN </a:t>
            </a:r>
            <a:r>
              <a:rPr lang="zh-CN" altLang="zh-CN" dirty="0"/>
              <a:t>对用户的技术能力和创新意识要求比较高有一定关系。 传统的用户可能愿意等待厂商把一切都做好了，没有意识到未来的网络其实就应该是用户自己来定义和实现（这个转变如同从软件的使用者转变到软件的编程者）。 </a:t>
            </a:r>
            <a:endParaRPr lang="en-US" altLang="zh-CN"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现在很多厂商已经开始技术转型，把设备和网络开放给用户来控制；但用户是否做好了技术转型的心理和技术准备</a:t>
            </a:r>
            <a:r>
              <a:rPr lang="en-US" altLang="zh-CN" dirty="0" smtClean="0"/>
              <a:t> </a:t>
            </a:r>
            <a:r>
              <a:rPr lang="zh-CN" altLang="zh-CN" dirty="0" smtClean="0"/>
              <a:t>有较高技术开发能力和创新意识的公司 （如</a:t>
            </a:r>
            <a:r>
              <a:rPr lang="en-US" altLang="zh-CN" dirty="0" smtClean="0"/>
              <a:t>Google </a:t>
            </a:r>
            <a:r>
              <a:rPr lang="zh-CN" altLang="zh-CN" dirty="0" smtClean="0"/>
              <a:t>和微软这类创新意识很强的互联网公司以及具有开发能力的各类网络用户，特别是行业专网和大型企业网的用户），将是</a:t>
            </a:r>
            <a:r>
              <a:rPr lang="en-US" altLang="zh-CN" dirty="0" smtClean="0"/>
              <a:t> SDN </a:t>
            </a:r>
            <a:r>
              <a:rPr lang="zh-CN" altLang="zh-CN" dirty="0" smtClean="0"/>
              <a:t>新技术的最先的使用者。</a:t>
            </a:r>
            <a:endParaRPr lang="en-US" altLang="zh-CN" dirty="0" smtClean="0"/>
          </a:p>
          <a:p>
            <a:r>
              <a:rPr lang="zh-CN" altLang="zh-CN" dirty="0" smtClean="0"/>
              <a:t> 然后随着用户获得收益出现了更多普通用户的需求，会逐渐形成一个新的产业链，即出现提供</a:t>
            </a:r>
            <a:r>
              <a:rPr lang="en-US" altLang="zh-CN" dirty="0" smtClean="0"/>
              <a:t> SDN </a:t>
            </a:r>
            <a:r>
              <a:rPr lang="zh-CN" altLang="zh-CN" dirty="0" smtClean="0"/>
              <a:t>专项服务（例如配套的软件、工具和接口，应用设计，技术服务等）的新型企业， 帮助那些尚不具备自主创新能力的普通用户来应用</a:t>
            </a:r>
            <a:r>
              <a:rPr lang="en-US" altLang="zh-CN" dirty="0" smtClean="0"/>
              <a:t>SDN </a:t>
            </a:r>
            <a:r>
              <a:rPr lang="zh-CN" altLang="zh-CN" dirty="0" smtClean="0"/>
              <a:t>。 当然，出现这个新的产业链需要较长的时期</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我们要正确地认识</a:t>
            </a:r>
            <a:r>
              <a:rPr lang="en-US" altLang="zh-CN" dirty="0"/>
              <a:t>SDN</a:t>
            </a:r>
            <a:r>
              <a:rPr lang="zh-CN" altLang="en-US" dirty="0"/>
              <a:t>，善于发现</a:t>
            </a:r>
            <a:r>
              <a:rPr lang="en-US" altLang="zh-CN" dirty="0"/>
              <a:t>SDN</a:t>
            </a:r>
            <a:r>
              <a:rPr lang="zh-CN" altLang="en-US" dirty="0"/>
              <a:t>的缺陷之美。同时要冷静头脑，不要过高估计</a:t>
            </a:r>
            <a:r>
              <a:rPr lang="en-US" altLang="zh-CN" dirty="0"/>
              <a:t>SDN</a:t>
            </a:r>
            <a:r>
              <a:rPr lang="zh-CN" altLang="en-US" dirty="0"/>
              <a:t>的能力。短期看，</a:t>
            </a:r>
            <a:r>
              <a:rPr lang="en-US" altLang="zh-CN" dirty="0"/>
              <a:t>SDN</a:t>
            </a:r>
            <a:r>
              <a:rPr lang="zh-CN" altLang="en-US" dirty="0"/>
              <a:t>技术不会取代传统网络，甚至看不到它有占据垄断地位的可能，但是它肯定会是现有网络的一个强力补充</a:t>
            </a:r>
            <a:r>
              <a:rPr lang="zh-CN" altLang="en-US" dirty="0" smtClean="0"/>
              <a:t>。而在未来，像数据中心等大型网络会被</a:t>
            </a:r>
            <a:r>
              <a:rPr lang="en-US" altLang="zh-CN" dirty="0" smtClean="0"/>
              <a:t>SDN</a:t>
            </a:r>
            <a:r>
              <a:rPr lang="zh-CN" altLang="en-US" dirty="0" smtClean="0"/>
              <a:t>取代，但是对于小型网络（特别是家庭网络），用户是否选择</a:t>
            </a:r>
            <a:r>
              <a:rPr lang="en-US" altLang="zh-CN" dirty="0" smtClean="0"/>
              <a:t>SDN</a:t>
            </a:r>
            <a:r>
              <a:rPr lang="zh-CN" altLang="en-US" dirty="0" smtClean="0"/>
              <a:t>还尚未可知。</a:t>
            </a:r>
            <a:endParaRPr lang="en-US" altLang="zh-CN" dirty="0" smtClean="0"/>
          </a:p>
          <a:p>
            <a:r>
              <a:rPr lang="zh-CN" altLang="en-US" dirty="0" smtClean="0"/>
              <a:t>综上所述，我的观点是，在未来，</a:t>
            </a:r>
            <a:r>
              <a:rPr lang="en-US" altLang="zh-CN" dirty="0" smtClean="0"/>
              <a:t>SDN</a:t>
            </a:r>
            <a:r>
              <a:rPr lang="zh-CN" altLang="en-US" dirty="0" smtClean="0"/>
              <a:t>和传统网络是并存。</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购买清单</a:t>
            </a:r>
            <a:endParaRPr lang="zh-CN" altLang="en-US" dirty="0"/>
          </a:p>
        </p:txBody>
      </p:sp>
      <p:sp>
        <p:nvSpPr>
          <p:cNvPr id="3" name="内容占位符 2"/>
          <p:cNvSpPr>
            <a:spLocks noGrp="1"/>
          </p:cNvSpPr>
          <p:nvPr>
            <p:ph idx="1"/>
          </p:nvPr>
        </p:nvSpPr>
        <p:spPr/>
        <p:txBody>
          <a:bodyPr/>
          <a:lstStyle/>
          <a:p>
            <a:r>
              <a:rPr lang="en-US" altLang="zh-CN" dirty="0" smtClean="0"/>
              <a:t>1.</a:t>
            </a:r>
            <a:r>
              <a:rPr lang="en-US" altLang="zh-CN" b="1" dirty="0"/>
              <a:t> Pica8 </a:t>
            </a:r>
            <a:r>
              <a:rPr lang="en-US" altLang="zh-CN" b="1" dirty="0" smtClean="0"/>
              <a:t>3297</a:t>
            </a:r>
            <a:r>
              <a:rPr lang="zh-CN" altLang="en-US" b="1" dirty="0" smtClean="0"/>
              <a:t>交换机，价格</a:t>
            </a:r>
            <a:r>
              <a:rPr lang="en-US" altLang="zh-CN" b="1" dirty="0" smtClean="0"/>
              <a:t>35000</a:t>
            </a:r>
            <a:r>
              <a:rPr lang="zh-CN" altLang="en-US" b="1" dirty="0" smtClean="0"/>
              <a:t>元、</a:t>
            </a:r>
            <a:r>
              <a:rPr lang="en-US" altLang="zh-CN" b="1" dirty="0" smtClean="0"/>
              <a:t>36000</a:t>
            </a:r>
            <a:r>
              <a:rPr lang="zh-CN" altLang="en-US" b="1" dirty="0" smtClean="0"/>
              <a:t>元左右。</a:t>
            </a:r>
            <a:endParaRPr lang="en-US" altLang="zh-CN" b="1" dirty="0" smtClean="0"/>
          </a:p>
          <a:p>
            <a:endParaRPr lang="en-US" altLang="zh-CN" b="1" dirty="0"/>
          </a:p>
          <a:p>
            <a:r>
              <a:rPr lang="zh-CN" altLang="en-US" b="1" dirty="0" smtClean="0"/>
              <a:t>总价格</a:t>
            </a:r>
            <a:r>
              <a:rPr lang="en-US" altLang="zh-CN" b="1" dirty="0" smtClean="0"/>
              <a:t>35000</a:t>
            </a:r>
            <a:r>
              <a:rPr lang="zh-CN" altLang="en-US" b="1" dirty="0" smtClean="0"/>
              <a:t>元、</a:t>
            </a:r>
            <a:r>
              <a:rPr lang="en-US" altLang="zh-CN" b="1" dirty="0" smtClean="0"/>
              <a:t>36000</a:t>
            </a:r>
            <a:r>
              <a:rPr lang="zh-CN" altLang="en-US" b="1" dirty="0" smtClean="0"/>
              <a:t>元左右</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月</a:t>
            </a:r>
            <a:r>
              <a:rPr lang="en-US" altLang="zh-CN" dirty="0" smtClean="0"/>
              <a:t>30</a:t>
            </a:r>
            <a:r>
              <a:rPr lang="zh-CN" altLang="en-US" dirty="0" smtClean="0"/>
              <a:t>日</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743865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编译带有</a:t>
            </a:r>
            <a:r>
              <a:rPr lang="en-US" altLang="zh-CN" dirty="0" err="1" smtClean="0"/>
              <a:t>OpenFlow</a:t>
            </a:r>
            <a:r>
              <a:rPr lang="zh-CN" altLang="en-US" dirty="0" smtClean="0"/>
              <a:t>的</a:t>
            </a:r>
            <a:r>
              <a:rPr lang="en-US" altLang="zh-CN" dirty="0" err="1" smtClean="0"/>
              <a:t>OpenWRT</a:t>
            </a:r>
            <a:r>
              <a:rPr lang="zh-CN" altLang="en-US" dirty="0" smtClean="0"/>
              <a:t>并刷入华为</a:t>
            </a:r>
            <a:r>
              <a:rPr lang="en-US" altLang="zh-CN" dirty="0" smtClean="0"/>
              <a:t>HG255D</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安装依赖</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517" y="2439789"/>
            <a:ext cx="6486525" cy="57245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517" y="3012242"/>
            <a:ext cx="6886575" cy="594055"/>
          </a:xfrm>
          <a:prstGeom prst="rect">
            <a:avLst/>
          </a:prstGeom>
        </p:spPr>
      </p:pic>
    </p:spTree>
    <p:extLst>
      <p:ext uri="{BB962C8B-B14F-4D97-AF65-F5344CB8AC3E}">
        <p14:creationId xmlns:p14="http://schemas.microsoft.com/office/powerpoint/2010/main" val="1631244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下载</a:t>
            </a:r>
            <a:r>
              <a:rPr lang="en-US" altLang="zh-CN" dirty="0" err="1" smtClean="0"/>
              <a:t>OpenWRT</a:t>
            </a:r>
            <a:r>
              <a:rPr lang="zh-CN" altLang="en-US" dirty="0" smtClean="0"/>
              <a:t>版本为</a:t>
            </a:r>
            <a:r>
              <a:rPr lang="en-US" altLang="zh-CN" dirty="0" smtClean="0"/>
              <a:t>15.05</a:t>
            </a:r>
            <a:r>
              <a:rPr lang="zh-CN" altLang="en-US" dirty="0" smtClean="0"/>
              <a:t>的源码，并安装一些模块</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693" y="2371556"/>
            <a:ext cx="6791325" cy="2000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693" y="2600304"/>
            <a:ext cx="6238875" cy="5238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1693" y="3097403"/>
            <a:ext cx="6315075" cy="1905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693" y="3275736"/>
            <a:ext cx="6381750" cy="171450"/>
          </a:xfrm>
          <a:prstGeom prst="rect">
            <a:avLst/>
          </a:prstGeom>
        </p:spPr>
      </p:pic>
    </p:spTree>
    <p:extLst>
      <p:ext uri="{BB962C8B-B14F-4D97-AF65-F5344CB8AC3E}">
        <p14:creationId xmlns:p14="http://schemas.microsoft.com/office/powerpoint/2010/main" val="2835074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3. </a:t>
            </a:r>
            <a:r>
              <a:rPr lang="zh-CN" altLang="en-US" dirty="0" smtClean="0"/>
              <a:t>找到</a:t>
            </a:r>
            <a:r>
              <a:rPr lang="en-US" altLang="zh-CN" dirty="0" smtClean="0"/>
              <a:t>target/</a:t>
            </a:r>
            <a:r>
              <a:rPr lang="en-US" altLang="zh-CN" dirty="0" err="1" smtClean="0"/>
              <a:t>linux</a:t>
            </a:r>
            <a:r>
              <a:rPr lang="en-US" altLang="zh-CN" dirty="0" smtClean="0"/>
              <a:t>/</a:t>
            </a:r>
            <a:r>
              <a:rPr lang="en-US" altLang="zh-CN" dirty="0" err="1" smtClean="0"/>
              <a:t>ramips</a:t>
            </a:r>
            <a:r>
              <a:rPr lang="en-US" altLang="zh-CN" dirty="0" smtClean="0"/>
              <a:t>/image</a:t>
            </a:r>
            <a:r>
              <a:rPr lang="en-US" altLang="zh-CN" dirty="0"/>
              <a:t>/</a:t>
            </a:r>
            <a:r>
              <a:rPr lang="zh-CN" altLang="en-US" dirty="0"/>
              <a:t>目录下的</a:t>
            </a:r>
            <a:r>
              <a:rPr lang="en-US" altLang="zh-CN" dirty="0" err="1"/>
              <a:t>Makefile</a:t>
            </a:r>
            <a:r>
              <a:rPr lang="zh-CN" altLang="en-US" dirty="0"/>
              <a:t>文件。搜索</a:t>
            </a:r>
            <a:r>
              <a:rPr lang="en-US" altLang="zh-CN" dirty="0"/>
              <a:t>HG255D</a:t>
            </a:r>
            <a:r>
              <a:rPr lang="zh-CN" altLang="en-US" dirty="0"/>
              <a:t>，把下列</a:t>
            </a:r>
            <a:r>
              <a:rPr lang="en-US" altLang="zh-CN" dirty="0"/>
              <a:t>2</a:t>
            </a:r>
            <a:r>
              <a:rPr lang="zh-CN" altLang="en-US" dirty="0"/>
              <a:t>行前面的</a:t>
            </a:r>
            <a:r>
              <a:rPr lang="en-US" altLang="zh-CN" dirty="0"/>
              <a:t>#</a:t>
            </a:r>
            <a:r>
              <a:rPr lang="zh-CN" altLang="en-US" dirty="0"/>
              <a:t>去掉</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984" y="2629429"/>
            <a:ext cx="6543675" cy="1809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984" y="2918778"/>
            <a:ext cx="6962775" cy="3619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984" y="3398836"/>
            <a:ext cx="6972300" cy="390525"/>
          </a:xfrm>
          <a:prstGeom prst="rect">
            <a:avLst/>
          </a:prstGeom>
        </p:spPr>
      </p:pic>
    </p:spTree>
    <p:extLst>
      <p:ext uri="{BB962C8B-B14F-4D97-AF65-F5344CB8AC3E}">
        <p14:creationId xmlns:p14="http://schemas.microsoft.com/office/powerpoint/2010/main" val="3141506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4. </a:t>
            </a:r>
            <a:r>
              <a:rPr lang="zh-CN" altLang="en-US" dirty="0" smtClean="0"/>
              <a:t>补充安装以下依赖包</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97" y="2532921"/>
            <a:ext cx="6753225" cy="2000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197" y="2841320"/>
            <a:ext cx="6381750" cy="171450"/>
          </a:xfrm>
          <a:prstGeom prst="rect">
            <a:avLst/>
          </a:prstGeom>
        </p:spPr>
      </p:pic>
    </p:spTree>
    <p:extLst>
      <p:ext uri="{BB962C8B-B14F-4D97-AF65-F5344CB8AC3E}">
        <p14:creationId xmlns:p14="http://schemas.microsoft.com/office/powerpoint/2010/main" val="904448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5. make </a:t>
            </a:r>
            <a:r>
              <a:rPr lang="en-US" altLang="zh-CN" dirty="0" err="1" smtClean="0"/>
              <a:t>menuconfig</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660" y="2365562"/>
            <a:ext cx="4905375" cy="190500"/>
          </a:xfrm>
          <a:prstGeom prst="rect">
            <a:avLst/>
          </a:prstGeom>
        </p:spPr>
      </p:pic>
    </p:spTree>
    <p:extLst>
      <p:ext uri="{BB962C8B-B14F-4D97-AF65-F5344CB8AC3E}">
        <p14:creationId xmlns:p14="http://schemas.microsoft.com/office/powerpoint/2010/main" val="27011357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
            </a:r>
            <a:r>
              <a:rPr lang="en-US" altLang="zh-CN" dirty="0" smtClean="0"/>
              <a:t>ake </a:t>
            </a:r>
            <a:r>
              <a:rPr lang="en-US" altLang="zh-CN" dirty="0" err="1" smtClean="0"/>
              <a:t>menuconfig</a:t>
            </a:r>
            <a:endParaRPr lang="zh-CN" altLang="en-US" dirty="0"/>
          </a:p>
        </p:txBody>
      </p:sp>
      <p:sp>
        <p:nvSpPr>
          <p:cNvPr id="3" name="内容占位符 2"/>
          <p:cNvSpPr>
            <a:spLocks noGrp="1"/>
          </p:cNvSpPr>
          <p:nvPr>
            <p:ph idx="1"/>
          </p:nvPr>
        </p:nvSpPr>
        <p:spPr/>
        <p:txBody>
          <a:bodyPr/>
          <a:lstStyle/>
          <a:p>
            <a:r>
              <a:rPr lang="en-US" altLang="zh-CN" dirty="0" smtClean="0"/>
              <a:t>(1) Target System :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077" y="2598868"/>
            <a:ext cx="4882403" cy="308859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77" y="2204744"/>
            <a:ext cx="4733925" cy="285750"/>
          </a:xfrm>
          <a:prstGeom prst="rect">
            <a:avLst/>
          </a:prstGeom>
        </p:spPr>
      </p:pic>
    </p:spTree>
    <p:extLst>
      <p:ext uri="{BB962C8B-B14F-4D97-AF65-F5344CB8AC3E}">
        <p14:creationId xmlns:p14="http://schemas.microsoft.com/office/powerpoint/2010/main" val="406603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make </a:t>
            </a:r>
            <a:r>
              <a:rPr lang="en-US" altLang="zh-CN" dirty="0" err="1" smtClean="0"/>
              <a:t>menuconfig</a:t>
            </a:r>
            <a:endParaRPr lang="zh-CN" altLang="en-US" dirty="0"/>
          </a:p>
        </p:txBody>
      </p:sp>
      <p:sp>
        <p:nvSpPr>
          <p:cNvPr id="3" name="内容占位符 2"/>
          <p:cNvSpPr>
            <a:spLocks noGrp="1"/>
          </p:cNvSpPr>
          <p:nvPr>
            <p:ph idx="1"/>
          </p:nvPr>
        </p:nvSpPr>
        <p:spPr/>
        <p:txBody>
          <a:bodyPr/>
          <a:lstStyle/>
          <a:p>
            <a:r>
              <a:rPr lang="en-US" altLang="zh-CN" dirty="0" smtClean="0"/>
              <a:t>(2) Target Profile: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02" y="2896664"/>
            <a:ext cx="6067425" cy="28289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002" y="2348370"/>
            <a:ext cx="4810125" cy="266700"/>
          </a:xfrm>
          <a:prstGeom prst="rect">
            <a:avLst/>
          </a:prstGeom>
        </p:spPr>
      </p:pic>
    </p:spTree>
    <p:extLst>
      <p:ext uri="{BB962C8B-B14F-4D97-AF65-F5344CB8AC3E}">
        <p14:creationId xmlns:p14="http://schemas.microsoft.com/office/powerpoint/2010/main" val="2911901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make </a:t>
            </a:r>
            <a:r>
              <a:rPr lang="en-US" altLang="zh-CN" dirty="0" err="1" smtClean="0"/>
              <a:t>menuconfig</a:t>
            </a:r>
            <a:endParaRPr lang="zh-CN" altLang="en-US" dirty="0"/>
          </a:p>
        </p:txBody>
      </p:sp>
      <p:sp>
        <p:nvSpPr>
          <p:cNvPr id="3" name="内容占位符 2"/>
          <p:cNvSpPr>
            <a:spLocks noGrp="1"/>
          </p:cNvSpPr>
          <p:nvPr>
            <p:ph idx="1"/>
          </p:nvPr>
        </p:nvSpPr>
        <p:spPr/>
        <p:txBody>
          <a:bodyPr/>
          <a:lstStyle/>
          <a:p>
            <a:r>
              <a:rPr lang="en-US" altLang="zh-CN" dirty="0" smtClean="0"/>
              <a:t>(3) </a:t>
            </a:r>
            <a:r>
              <a:rPr lang="en-US" altLang="zh-CN" dirty="0" err="1"/>
              <a:t>LuCI</a:t>
            </a:r>
            <a:r>
              <a:rPr lang="en-US" altLang="zh-CN" dirty="0"/>
              <a:t>—&gt;Collections—– &lt;*&gt; </a:t>
            </a:r>
            <a:r>
              <a:rPr lang="en-US" altLang="zh-CN" dirty="0" err="1" smtClean="0"/>
              <a:t>luci</a:t>
            </a:r>
            <a:r>
              <a:rPr lang="en-US" altLang="zh-CN" dirty="0" smtClean="0"/>
              <a:t>,</a:t>
            </a:r>
          </a:p>
          <a:p>
            <a:r>
              <a:rPr lang="en-US" altLang="zh-CN" dirty="0" smtClean="0"/>
              <a:t>     </a:t>
            </a:r>
            <a:r>
              <a:rPr lang="en-US" altLang="zh-CN" dirty="0" err="1" smtClean="0"/>
              <a:t>LuCI</a:t>
            </a:r>
            <a:r>
              <a:rPr lang="en-US" altLang="zh-CN" dirty="0"/>
              <a:t>—&gt;Translations—- &lt;*&gt; </a:t>
            </a:r>
            <a:r>
              <a:rPr lang="en-US" altLang="zh-CN" dirty="0" smtClean="0"/>
              <a:t>luci-i18n-Chinese</a:t>
            </a:r>
          </a:p>
          <a:p>
            <a:r>
              <a:rPr lang="en-US" altLang="zh-CN" dirty="0" smtClean="0"/>
              <a:t>     </a:t>
            </a:r>
            <a:r>
              <a:rPr lang="en-US" altLang="zh-CN" dirty="0" err="1"/>
              <a:t>LuCI</a:t>
            </a:r>
            <a:r>
              <a:rPr lang="en-US" altLang="zh-CN" dirty="0"/>
              <a:t>—&gt;Applications —&gt; &lt;*&gt;</a:t>
            </a:r>
            <a:r>
              <a:rPr lang="en-US" altLang="zh-CN" dirty="0" err="1" smtClean="0"/>
              <a:t>luci</a:t>
            </a:r>
            <a:r>
              <a:rPr lang="en-US" altLang="zh-CN" dirty="0" smtClean="0"/>
              <a:t>-app-</a:t>
            </a:r>
            <a:r>
              <a:rPr lang="en-US" altLang="zh-CN" dirty="0" err="1" smtClean="0"/>
              <a:t>ddns</a:t>
            </a:r>
            <a:endParaRPr lang="en-US" altLang="zh-CN" dirty="0" smtClean="0"/>
          </a:p>
          <a:p>
            <a:r>
              <a:rPr lang="en-US" altLang="zh-CN" dirty="0"/>
              <a:t> </a:t>
            </a:r>
            <a:r>
              <a:rPr lang="en-US" altLang="zh-CN" dirty="0" smtClean="0"/>
              <a:t>    </a:t>
            </a:r>
            <a:r>
              <a:rPr lang="en-US" altLang="zh-CN" dirty="0"/>
              <a:t>Kernel modules —&gt; Native Language Support —&gt; &lt;*&gt; kmod-nls-utf8</a:t>
            </a:r>
            <a:endParaRPr lang="zh-CN" altLang="en-US" dirty="0"/>
          </a:p>
        </p:txBody>
      </p:sp>
    </p:spTree>
    <p:extLst>
      <p:ext uri="{BB962C8B-B14F-4D97-AF65-F5344CB8AC3E}">
        <p14:creationId xmlns:p14="http://schemas.microsoft.com/office/powerpoint/2010/main" val="1572073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6. make</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423" y="2500648"/>
            <a:ext cx="4600575" cy="200025"/>
          </a:xfrm>
          <a:prstGeom prst="rect">
            <a:avLst/>
          </a:prstGeom>
        </p:spPr>
      </p:pic>
    </p:spTree>
    <p:extLst>
      <p:ext uri="{BB962C8B-B14F-4D97-AF65-F5344CB8AC3E}">
        <p14:creationId xmlns:p14="http://schemas.microsoft.com/office/powerpoint/2010/main" val="413692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a:t>
            </a:r>
            <a:r>
              <a:rPr lang="zh-CN" altLang="zh-CN"/>
              <a:t>月</a:t>
            </a:r>
            <a:r>
              <a:rPr lang="en-US" altLang="zh-CN"/>
              <a:t>13</a:t>
            </a:r>
            <a:r>
              <a:rPr lang="zh-CN" altLang="en-US"/>
              <a:t>日</a:t>
            </a:r>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7. </a:t>
            </a:r>
            <a:r>
              <a:rPr lang="zh-CN" altLang="en-US" dirty="0" smtClean="0"/>
              <a:t>下载</a:t>
            </a:r>
            <a:r>
              <a:rPr lang="en-US" altLang="zh-CN" dirty="0" err="1" smtClean="0"/>
              <a:t>OpenFlow</a:t>
            </a:r>
            <a:r>
              <a:rPr lang="zh-CN" altLang="en-US" dirty="0" smtClean="0"/>
              <a:t>的源码</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531" y="2607329"/>
            <a:ext cx="6867525" cy="352425"/>
          </a:xfrm>
          <a:prstGeom prst="rect">
            <a:avLst/>
          </a:prstGeom>
        </p:spPr>
      </p:pic>
    </p:spTree>
    <p:extLst>
      <p:ext uri="{BB962C8B-B14F-4D97-AF65-F5344CB8AC3E}">
        <p14:creationId xmlns:p14="http://schemas.microsoft.com/office/powerpoint/2010/main" val="28311796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8. </a:t>
            </a:r>
            <a:r>
              <a:rPr lang="zh-CN" altLang="en-US" dirty="0" smtClean="0"/>
              <a:t>建立软链接</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42" y="2351101"/>
            <a:ext cx="4371975" cy="190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142" y="2752140"/>
            <a:ext cx="6877050" cy="381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142" y="3445849"/>
            <a:ext cx="6915150" cy="20002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6142" y="3901850"/>
            <a:ext cx="6896100" cy="342900"/>
          </a:xfrm>
          <a:prstGeom prst="rect">
            <a:avLst/>
          </a:prstGeom>
        </p:spPr>
      </p:pic>
    </p:spTree>
    <p:extLst>
      <p:ext uri="{BB962C8B-B14F-4D97-AF65-F5344CB8AC3E}">
        <p14:creationId xmlns:p14="http://schemas.microsoft.com/office/powerpoint/2010/main" val="28884423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9. make </a:t>
            </a:r>
            <a:r>
              <a:rPr lang="en-US" altLang="zh-CN" dirty="0" err="1" smtClean="0"/>
              <a:t>menuconfig</a:t>
            </a:r>
            <a:r>
              <a:rPr lang="en-US" altLang="zh-CN" dirty="0" smtClean="0"/>
              <a:t> </a:t>
            </a:r>
            <a:r>
              <a:rPr lang="zh-CN" altLang="en-US" dirty="0" smtClean="0"/>
              <a:t>选择</a:t>
            </a:r>
            <a:r>
              <a:rPr lang="en-US" altLang="zh-CN" dirty="0" err="1" smtClean="0"/>
              <a:t>Network</a:t>
            </a:r>
            <a:r>
              <a:rPr lang="en-US" altLang="zh-CN" dirty="0" err="1" smtClean="0">
                <a:sym typeface="Wingdings" panose="05000000000000000000" pitchFamily="2" charset="2"/>
              </a:rPr>
              <a:t></a:t>
            </a:r>
            <a:r>
              <a:rPr lang="en-US" altLang="zh-CN" dirty="0" err="1" smtClean="0"/>
              <a:t>penflow</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872" y="3400214"/>
            <a:ext cx="6029325" cy="9144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872" y="2435974"/>
            <a:ext cx="6096000" cy="609600"/>
          </a:xfrm>
          <a:prstGeom prst="rect">
            <a:avLst/>
          </a:prstGeom>
        </p:spPr>
      </p:pic>
    </p:spTree>
    <p:extLst>
      <p:ext uri="{BB962C8B-B14F-4D97-AF65-F5344CB8AC3E}">
        <p14:creationId xmlns:p14="http://schemas.microsoft.com/office/powerpoint/2010/main" val="39236613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10. make </a:t>
            </a:r>
            <a:r>
              <a:rPr lang="en-US" altLang="zh-CN" dirty="0" err="1" smtClean="0"/>
              <a:t>kernel_menuconfig</a:t>
            </a:r>
            <a:r>
              <a:rPr lang="zh-CN" altLang="en-US" dirty="0" smtClean="0"/>
              <a:t>，选择</a:t>
            </a:r>
            <a:r>
              <a:rPr lang="en-US" altLang="zh-CN" dirty="0"/>
              <a:t>Networking Support-&gt;Networking options-</a:t>
            </a:r>
            <a:r>
              <a:rPr lang="en-US" altLang="zh-CN" dirty="0" smtClean="0"/>
              <a:t>&gt;</a:t>
            </a:r>
            <a:r>
              <a:rPr lang="en-US" altLang="zh-CN" b="1" dirty="0" smtClean="0"/>
              <a:t>Hierarchical </a:t>
            </a:r>
            <a:r>
              <a:rPr lang="en-US" altLang="zh-CN" b="1" dirty="0"/>
              <a:t>Token Bucket (HTB)</a:t>
            </a:r>
            <a:endParaRPr lang="zh-CN" altLang="en-US" dirty="0"/>
          </a:p>
        </p:txBody>
      </p:sp>
    </p:spTree>
    <p:extLst>
      <p:ext uri="{BB962C8B-B14F-4D97-AF65-F5344CB8AC3E}">
        <p14:creationId xmlns:p14="http://schemas.microsoft.com/office/powerpoint/2010/main" val="342817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11. </a:t>
            </a:r>
            <a:r>
              <a:rPr lang="zh-CN" altLang="en-US" dirty="0" smtClean="0"/>
              <a:t>用编译后产生的</a:t>
            </a:r>
            <a:r>
              <a:rPr lang="en-US" altLang="zh-CN" dirty="0" smtClean="0"/>
              <a:t>bin</a:t>
            </a:r>
            <a:r>
              <a:rPr lang="zh-CN" altLang="en-US" dirty="0" smtClean="0"/>
              <a:t>目录下</a:t>
            </a:r>
            <a:r>
              <a:rPr lang="en-US" altLang="zh-CN" dirty="0" smtClean="0"/>
              <a:t>openwrt-ramips-rt305x-hg255d-initramfs-uImage.bin</a:t>
            </a:r>
            <a:r>
              <a:rPr lang="zh-CN" altLang="en-US" dirty="0" smtClean="0"/>
              <a:t>文件刷机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930" y="2608225"/>
            <a:ext cx="4781550" cy="200025"/>
          </a:xfrm>
          <a:prstGeom prst="rect">
            <a:avLst/>
          </a:prstGeom>
        </p:spPr>
      </p:pic>
    </p:spTree>
    <p:extLst>
      <p:ext uri="{BB962C8B-B14F-4D97-AF65-F5344CB8AC3E}">
        <p14:creationId xmlns:p14="http://schemas.microsoft.com/office/powerpoint/2010/main" val="39937207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刷机</a:t>
            </a:r>
          </a:p>
        </p:txBody>
      </p:sp>
      <p:sp>
        <p:nvSpPr>
          <p:cNvPr id="3" name="内容占位符 2"/>
          <p:cNvSpPr>
            <a:spLocks noGrp="1"/>
          </p:cNvSpPr>
          <p:nvPr>
            <p:ph idx="1"/>
          </p:nvPr>
        </p:nvSpPr>
        <p:spPr/>
        <p:txBody>
          <a:bodyPr/>
          <a:lstStyle/>
          <a:p>
            <a:r>
              <a:rPr lang="zh-CN" altLang="en-US" dirty="0"/>
              <a:t>在</a:t>
            </a:r>
            <a:r>
              <a:rPr lang="en-US" altLang="zh-CN" dirty="0"/>
              <a:t>Windows</a:t>
            </a:r>
            <a:r>
              <a:rPr lang="zh-CN" altLang="en-US" dirty="0"/>
              <a:t>下进行。</a:t>
            </a:r>
          </a:p>
          <a:p>
            <a:r>
              <a:rPr lang="en-US" altLang="zh-CN" dirty="0" smtClean="0"/>
              <a:t>(1) </a:t>
            </a:r>
            <a:r>
              <a:rPr lang="zh-CN" altLang="en-US" dirty="0"/>
              <a:t>用网线连接电脑和</a:t>
            </a:r>
            <a:r>
              <a:rPr lang="en-US" altLang="zh-CN" dirty="0"/>
              <a:t>HG255D</a:t>
            </a:r>
            <a:r>
              <a:rPr lang="zh-CN" altLang="en-US" dirty="0"/>
              <a:t>的</a:t>
            </a:r>
            <a:r>
              <a:rPr lang="en-US" altLang="zh-CN" dirty="0" err="1"/>
              <a:t>lan</a:t>
            </a:r>
            <a:r>
              <a:rPr lang="zh-CN" altLang="en-US" dirty="0"/>
              <a:t>口，设置固定</a:t>
            </a:r>
            <a:r>
              <a:rPr lang="en-US" altLang="zh-CN" dirty="0"/>
              <a:t>IP:192.168.1.2</a:t>
            </a:r>
            <a:r>
              <a:rPr lang="zh-CN" altLang="en-US" dirty="0"/>
              <a:t>，子网掩码：</a:t>
            </a:r>
            <a:r>
              <a:rPr lang="en-US" altLang="zh-CN" dirty="0"/>
              <a:t>255.255.255.0</a:t>
            </a:r>
          </a:p>
          <a:p>
            <a:r>
              <a:rPr lang="en-US" altLang="zh-CN" dirty="0" smtClean="0"/>
              <a:t>(2) </a:t>
            </a:r>
            <a:r>
              <a:rPr lang="en-US" altLang="zh-CN" dirty="0"/>
              <a:t>打开IE并在地址栏输入http://192.168.1.1/upload.html</a:t>
            </a:r>
          </a:p>
          <a:p>
            <a:r>
              <a:rPr lang="en-US" altLang="zh-CN" dirty="0" smtClean="0"/>
              <a:t>(3) </a:t>
            </a:r>
            <a:r>
              <a:rPr lang="en-US" altLang="zh-CN" dirty="0"/>
              <a:t>用牙签顶住HG255D</a:t>
            </a:r>
            <a:r>
              <a:rPr lang="zh-CN" altLang="en-US" dirty="0"/>
              <a:t>的</a:t>
            </a:r>
            <a:r>
              <a:rPr lang="en-US" altLang="zh-CN" dirty="0" err="1"/>
              <a:t>reset键后打开电源，开机后一直保持按住reset键</a:t>
            </a:r>
            <a:r>
              <a:rPr lang="en-US" altLang="zh-CN" dirty="0"/>
              <a:t>。</a:t>
            </a:r>
          </a:p>
          <a:p>
            <a:r>
              <a:rPr lang="en-US" altLang="zh-CN" dirty="0" smtClean="0"/>
              <a:t>(4) </a:t>
            </a:r>
            <a:r>
              <a:rPr lang="en-US" altLang="zh-CN" dirty="0" err="1"/>
              <a:t>回到IE按回车，再以每秒一次的速度刷新网页直到出现升级页面，就会出现刷机画面，这时候可以松开reset键</a:t>
            </a:r>
            <a:r>
              <a:rPr lang="en-US" altLang="zh-CN" dirty="0"/>
              <a:t>。</a:t>
            </a:r>
          </a:p>
          <a:p>
            <a:r>
              <a:rPr lang="en-US" altLang="zh-CN" dirty="0" smtClean="0"/>
              <a:t>(5) </a:t>
            </a:r>
            <a:r>
              <a:rPr lang="en-US" altLang="zh-CN" dirty="0"/>
              <a:t>出</a:t>
            </a:r>
            <a:r>
              <a:rPr lang="zh-CN" altLang="en-US" dirty="0"/>
              <a:t>现刷机</a:t>
            </a:r>
            <a:r>
              <a:rPr lang="en-US" altLang="zh-CN" dirty="0" err="1"/>
              <a:t>画面</a:t>
            </a:r>
            <a:r>
              <a:rPr lang="zh-CN" altLang="en-US" dirty="0"/>
              <a:t>后</a:t>
            </a:r>
            <a:r>
              <a:rPr lang="en-US" altLang="zh-CN" dirty="0"/>
              <a:t>，</a:t>
            </a:r>
            <a:r>
              <a:rPr lang="en-US" altLang="zh-CN" dirty="0"/>
              <a:t>马上上传openwrt-ramips-rt305x-hg255d-initramfs-uImage.bin，</a:t>
            </a:r>
            <a:r>
              <a:rPr lang="en-US" altLang="zh-CN" dirty="0"/>
              <a:t>快速按Update software。</a:t>
            </a:r>
          </a:p>
        </p:txBody>
      </p:sp>
    </p:spTree>
    <p:extLst>
      <p:ext uri="{BB962C8B-B14F-4D97-AF65-F5344CB8AC3E}">
        <p14:creationId xmlns:p14="http://schemas.microsoft.com/office/powerpoint/2010/main" val="28540611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刷机</a:t>
            </a:r>
            <a:endParaRPr lang="zh-CN" altLang="en-US"/>
          </a:p>
        </p:txBody>
      </p:sp>
      <p:sp>
        <p:nvSpPr>
          <p:cNvPr id="3" name="内容占位符 2"/>
          <p:cNvSpPr>
            <a:spLocks noGrp="1"/>
          </p:cNvSpPr>
          <p:nvPr>
            <p:ph idx="1"/>
          </p:nvPr>
        </p:nvSpPr>
        <p:spPr/>
        <p:txBody>
          <a:bodyPr/>
          <a:lstStyle/>
          <a:p>
            <a:r>
              <a:rPr lang="en-US" altLang="zh-CN" dirty="0" smtClean="0"/>
              <a:t>(6) </a:t>
            </a:r>
            <a:r>
              <a:rPr lang="en-US" altLang="zh-CN" dirty="0"/>
              <a:t>一开始进入刷机模式，路由器有五六个灯是亮的，等它自动刷好，会自动重启，这是电源灯一闪一闪，最后只有两三个灯亮，就可以确定刷机完成了</a:t>
            </a:r>
            <a:r>
              <a:rPr lang="zh-CN" altLang="en-US" dirty="0" smtClean="0"/>
              <a:t>。</a:t>
            </a:r>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496" r="22567"/>
          <a:stretch/>
        </p:blipFill>
        <p:spPr>
          <a:xfrm>
            <a:off x="1258645" y="2603401"/>
            <a:ext cx="7788537" cy="2508025"/>
          </a:xfrm>
          <a:prstGeom prst="rect">
            <a:avLst/>
          </a:prstGeom>
        </p:spPr>
      </p:pic>
    </p:spTree>
    <p:extLst>
      <p:ext uri="{BB962C8B-B14F-4D97-AF65-F5344CB8AC3E}">
        <p14:creationId xmlns:p14="http://schemas.microsoft.com/office/powerpoint/2010/main" val="27721284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编译带有</a:t>
            </a:r>
            <a:r>
              <a:rPr lang="en-US" altLang="zh-CN" dirty="0" err="1"/>
              <a:t>OpenFlow</a:t>
            </a:r>
            <a:r>
              <a:rPr lang="zh-CN" altLang="en-US" dirty="0"/>
              <a:t>的</a:t>
            </a:r>
            <a:r>
              <a:rPr lang="en-US" altLang="zh-CN" dirty="0" err="1"/>
              <a:t>OpenWRT</a:t>
            </a:r>
            <a:r>
              <a:rPr lang="zh-CN" altLang="en-US" dirty="0"/>
              <a:t>并刷入华为</a:t>
            </a:r>
            <a:r>
              <a:rPr lang="en-US" altLang="zh-CN" dirty="0"/>
              <a:t>HG255D</a:t>
            </a:r>
            <a:endParaRPr lang="zh-CN" altLang="en-US" dirty="0"/>
          </a:p>
        </p:txBody>
      </p:sp>
      <p:sp>
        <p:nvSpPr>
          <p:cNvPr id="3" name="内容占位符 2"/>
          <p:cNvSpPr>
            <a:spLocks noGrp="1"/>
          </p:cNvSpPr>
          <p:nvPr>
            <p:ph idx="1"/>
          </p:nvPr>
        </p:nvSpPr>
        <p:spPr/>
        <p:txBody>
          <a:bodyPr/>
          <a:lstStyle/>
          <a:p>
            <a:r>
              <a:rPr lang="en-US" altLang="zh-CN" dirty="0" smtClean="0"/>
              <a:t>12. </a:t>
            </a:r>
            <a:r>
              <a:rPr lang="zh-CN" altLang="en-US" dirty="0" smtClean="0"/>
              <a:t>刷机后的</a:t>
            </a:r>
            <a:r>
              <a:rPr lang="en-US" altLang="zh-CN" dirty="0" smtClean="0"/>
              <a:t>192.168.1.1</a:t>
            </a:r>
            <a:r>
              <a:rPr lang="zh-CN" altLang="en-US" dirty="0" smtClean="0"/>
              <a:t>登陆界面</a:t>
            </a:r>
            <a:endParaRPr lang="zh-CN" altLang="en-US" dirty="0"/>
          </a:p>
        </p:txBody>
      </p:sp>
    </p:spTree>
    <p:extLst>
      <p:ext uri="{BB962C8B-B14F-4D97-AF65-F5344CB8AC3E}">
        <p14:creationId xmlns:p14="http://schemas.microsoft.com/office/powerpoint/2010/main" val="29816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自制</a:t>
            </a:r>
            <a:r>
              <a:rPr lang="en-US" altLang="zh-CN"/>
              <a:t>OpenFlow</a:t>
            </a:r>
            <a:r>
              <a:rPr lang="zh-CN" altLang="en-US"/>
              <a:t>交换机</a:t>
            </a:r>
          </a:p>
        </p:txBody>
      </p:sp>
      <p:sp>
        <p:nvSpPr>
          <p:cNvPr id="3" name="内容占位符 2"/>
          <p:cNvSpPr>
            <a:spLocks noGrp="1"/>
          </p:cNvSpPr>
          <p:nvPr>
            <p:ph idx="1"/>
          </p:nvPr>
        </p:nvSpPr>
        <p:spPr/>
        <p:txBody>
          <a:bodyPr/>
          <a:lstStyle/>
          <a:p>
            <a:r>
              <a:rPr lang="zh-CN" altLang="en-US"/>
              <a:t>方案1：10个TP-LINK WR842N，每个86，一共860</a:t>
            </a:r>
          </a:p>
          <a:p>
            <a:r>
              <a:rPr lang="zh-CN" altLang="en-US"/>
              <a:t>方案2：10个2手的TP-LINK各种形号，每个20多， 一共200多。</a:t>
            </a:r>
          </a:p>
          <a:p>
            <a:endParaRPr lang="zh-CN" altLang="en-US"/>
          </a:p>
          <a:p>
            <a:r>
              <a:rPr lang="zh-CN" altLang="en-US"/>
              <a:t>openWRT是一种开源的路由器上的操作系统，可以在上面安装OpenFlow 1.3。先在电脑上配置好openWRT和OpenFlow 1.3，然后再将其安装到openWRT所支持的路由器上，这样就制作好OpenFlow交换机了。网上有很多这个教程。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自制</a:t>
            </a:r>
            <a:r>
              <a:rPr lang="en-US" altLang="zh-CN">
                <a:sym typeface="+mn-ea"/>
              </a:rPr>
              <a:t>OpenFlow</a:t>
            </a:r>
            <a:r>
              <a:rPr lang="zh-CN" altLang="en-US">
                <a:sym typeface="+mn-ea"/>
              </a:rPr>
              <a:t>交换机</a:t>
            </a:r>
            <a:endParaRPr lang="zh-CN" altLang="en-US"/>
          </a:p>
        </p:txBody>
      </p:sp>
      <p:sp>
        <p:nvSpPr>
          <p:cNvPr id="3" name="内容占位符 2"/>
          <p:cNvSpPr>
            <a:spLocks noGrp="1"/>
          </p:cNvSpPr>
          <p:nvPr>
            <p:ph idx="1"/>
          </p:nvPr>
        </p:nvSpPr>
        <p:spPr/>
        <p:txBody>
          <a:bodyPr/>
          <a:lstStyle/>
          <a:p>
            <a:r>
              <a:rPr lang="zh-CN" altLang="en-US"/>
              <a:t>大致步骤：</a:t>
            </a:r>
          </a:p>
          <a:p>
            <a:r>
              <a:rPr lang="zh-CN" altLang="en-US"/>
              <a:t>1.在系统里下载openWRT源码并编译，选择与自己的路由器相应的选项</a:t>
            </a:r>
          </a:p>
          <a:p>
            <a:r>
              <a:rPr lang="zh-CN" altLang="en-US"/>
              <a:t>2.下载OpenFlow-openWRT的源码并编译，选择相应的选项</a:t>
            </a:r>
          </a:p>
          <a:p>
            <a:r>
              <a:rPr lang="zh-CN" altLang="en-US"/>
              <a:t>3.编译完成后会生成.bin文件，将其刷入路由器，TP-LINK WR740N的方法是登陆路由器管理界面192.168.x.x升级固件。</a:t>
            </a:r>
          </a:p>
          <a:p>
            <a:endParaRPr lang="zh-CN" altLang="en-US"/>
          </a:p>
          <a:p>
            <a:r>
              <a:rPr lang="zh-CN" altLang="en-US"/>
              <a:t>openWRT支持的路由器型号在这里查询：</a:t>
            </a:r>
          </a:p>
          <a:p>
            <a:r>
              <a:rPr lang="zh-CN" altLang="en-US"/>
              <a:t>http://wiki.openwrt.org/toh/start</a:t>
            </a:r>
          </a:p>
          <a:p>
            <a:endParaRPr lang="zh-CN" altLang="en-US"/>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TotalTime>
  <Words>3836</Words>
  <Application>Microsoft Office PowerPoint</Application>
  <PresentationFormat>宽屏</PresentationFormat>
  <Paragraphs>274</Paragraphs>
  <Slides>77</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5" baseType="lpstr">
      <vt:lpstr>楷体</vt:lpstr>
      <vt:lpstr>宋体</vt:lpstr>
      <vt:lpstr>Arial</vt:lpstr>
      <vt:lpstr>Calibri</vt:lpstr>
      <vt:lpstr>Calibri Light</vt:lpstr>
      <vt:lpstr>Wingdings</vt:lpstr>
      <vt:lpstr>回顾</vt:lpstr>
      <vt:lpstr>Visio</vt:lpstr>
      <vt:lpstr>实验室搭建SDN</vt:lpstr>
      <vt:lpstr>步骤</vt:lpstr>
      <vt:lpstr>示意图</vt:lpstr>
      <vt:lpstr>不购需要买控制器</vt:lpstr>
      <vt:lpstr>需要购买一个OpenFlow交换机</vt:lpstr>
      <vt:lpstr>购买清单</vt:lpstr>
      <vt:lpstr>9月13日</vt:lpstr>
      <vt:lpstr>自制OpenFlow交换机</vt:lpstr>
      <vt:lpstr>自制OpenFlow交换机</vt:lpstr>
      <vt:lpstr>基于SDN架构的WLAN组网方案</vt:lpstr>
      <vt:lpstr>传统WLAN组网方案——胖AP</vt:lpstr>
      <vt:lpstr>传统WLAN组网方案——瘦AP+AC</vt:lpstr>
      <vt:lpstr>WLAN网络演进路线</vt:lpstr>
      <vt:lpstr>组网设备的演进</vt:lpstr>
      <vt:lpstr>SDN架构的WLAN组网方案</vt:lpstr>
      <vt:lpstr>PowerPoint 演示文稿</vt:lpstr>
      <vt:lpstr>PowerPoint 演示文稿</vt:lpstr>
      <vt:lpstr>PowerPoint 演示文稿</vt:lpstr>
      <vt:lpstr>SDN  与 传统网络</vt:lpstr>
      <vt:lpstr>传统网络</vt:lpstr>
      <vt:lpstr>PowerPoint 演示文稿</vt:lpstr>
      <vt:lpstr>简单回顾一下什么是SDN</vt:lpstr>
      <vt:lpstr>PowerPoint 演示文稿</vt:lpstr>
      <vt:lpstr>SDN的好处</vt:lpstr>
      <vt:lpstr>总结</vt:lpstr>
      <vt:lpstr>番外：有趣的SDN定义</vt:lpstr>
      <vt:lpstr>集线器、中继器、交换机、路由器相互之间的区别？可否互换？</vt:lpstr>
      <vt:lpstr>三层交换机与路由器的区别：</vt:lpstr>
      <vt:lpstr>48口百兆交换机：</vt:lpstr>
      <vt:lpstr>48口百兆路由器：</vt:lpstr>
      <vt:lpstr>实验室交换机换成路由器会怎么样？</vt:lpstr>
      <vt:lpstr>宿舍里的路由器换成交换机会怎么样？</vt:lpstr>
      <vt:lpstr>无线路由器作为无线交换机？</vt:lpstr>
      <vt:lpstr>抓包讲解OpenFlow协议</vt:lpstr>
      <vt:lpstr>抓包讲解OpenFlow协议</vt:lpstr>
      <vt:lpstr>抓包讲解OpenFlow协议</vt:lpstr>
      <vt:lpstr>PowerPoint 演示文稿</vt:lpstr>
      <vt:lpstr>9月22日</vt:lpstr>
      <vt:lpstr>OpenFlow的OpenWRT刷机部署</vt:lpstr>
      <vt:lpstr>环境</vt:lpstr>
      <vt:lpstr>安装依赖</vt:lpstr>
      <vt:lpstr>下载源码编译</vt:lpstr>
      <vt:lpstr>make menuconfig</vt:lpstr>
      <vt:lpstr>make menuconfig</vt:lpstr>
      <vt:lpstr>make menuconfig</vt:lpstr>
      <vt:lpstr>添加OpenFlow</vt:lpstr>
      <vt:lpstr>建立软链接</vt:lpstr>
      <vt:lpstr>make menuconfig</vt:lpstr>
      <vt:lpstr>make</vt:lpstr>
      <vt:lpstr>PowerPoint 演示文稿</vt:lpstr>
      <vt:lpstr>刷机</vt:lpstr>
      <vt:lpstr>刷机</vt:lpstr>
      <vt:lpstr>SDN与传统网络 的未来</vt:lpstr>
      <vt:lpstr>SDN现在面临的一些问题</vt:lpstr>
      <vt:lpstr>但这些并不是关键的问题</vt:lpstr>
      <vt:lpstr>SDN的应用场景</vt:lpstr>
      <vt:lpstr>PowerPoint 演示文稿</vt:lpstr>
      <vt:lpstr>PowerPoint 演示文稿</vt:lpstr>
      <vt:lpstr>PowerPoint 演示文稿</vt:lpstr>
      <vt:lpstr>9月30日</vt:lpstr>
      <vt:lpstr>编译带有OpenFlow的OpenWRT并刷入华为HG255D</vt:lpstr>
      <vt:lpstr>编译带有OpenFlow的OpenWRT并刷入华为HG255D</vt:lpstr>
      <vt:lpstr>编译带有OpenFlow的OpenWRT并刷入华为HG255D</vt:lpstr>
      <vt:lpstr>编译带有OpenFlow的OpenWRT并刷入华为HG255D</vt:lpstr>
      <vt:lpstr>编译带有OpenFlow的OpenWRT并刷入华为HG255D</vt:lpstr>
      <vt:lpstr>make menuconfig</vt:lpstr>
      <vt:lpstr>make menuconfig</vt:lpstr>
      <vt:lpstr>make menuconfig</vt:lpstr>
      <vt:lpstr>编译带有OpenFlow的OpenWRT并刷入华为HG255D</vt:lpstr>
      <vt:lpstr>编译带有OpenFlow的OpenWRT并刷入华为HG255D</vt:lpstr>
      <vt:lpstr>编译带有OpenFlow的OpenWRT并刷入华为HG255D</vt:lpstr>
      <vt:lpstr>编译带有OpenFlow的OpenWRT并刷入华为HG255D</vt:lpstr>
      <vt:lpstr>编译带有OpenFlow的OpenWRT并刷入华为HG255D</vt:lpstr>
      <vt:lpstr>编译带有OpenFlow的OpenWRT并刷入华为HG255D</vt:lpstr>
      <vt:lpstr>刷机</vt:lpstr>
      <vt:lpstr>刷机</vt:lpstr>
      <vt:lpstr>编译带有OpenFlow的OpenWRT并刷入华为HG255D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实验室搭建SDN</dc:title>
  <dc:creator>Takamina</dc:creator>
  <cp:lastModifiedBy>Takamina</cp:lastModifiedBy>
  <cp:revision>18</cp:revision>
  <dcterms:created xsi:type="dcterms:W3CDTF">2016-09-08T06:02:00Z</dcterms:created>
  <dcterms:modified xsi:type="dcterms:W3CDTF">2016-09-30T00:06:42Z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