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74" r:id="rId12"/>
    <p:sldId id="275" r:id="rId13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 dirty="0"/>
              <a:t>胖</a:t>
            </a:r>
            <a:r>
              <a:rPr lang="en-US" altLang="zh-CN" dirty="0"/>
              <a:t>AP</a:t>
            </a:r>
            <a:r>
              <a:rPr lang="zh-CN" altLang="en-US" dirty="0"/>
              <a:t>：无线路由器</a:t>
            </a:r>
            <a:endParaRPr lang="zh-CN" altLang="en-US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 dirty="0"/>
              <a:t>瘦</a:t>
            </a:r>
            <a:r>
              <a:rPr lang="en-US" altLang="zh-CN" dirty="0"/>
              <a:t>AP:</a:t>
            </a:r>
            <a:r>
              <a:rPr lang="zh-CN" altLang="en-US" dirty="0"/>
              <a:t>无线网关、网桥 </a:t>
            </a:r>
            <a:r>
              <a:rPr lang="zh-CN" altLang="en-US" baseline="0" dirty="0"/>
              <a:t>    </a:t>
            </a:r>
            <a:r>
              <a:rPr lang="en-US" altLang="zh-CN" dirty="0"/>
              <a:t>AC:</a:t>
            </a:r>
            <a:r>
              <a:rPr lang="zh-CN" altLang="en-US" dirty="0"/>
              <a:t>接入控制器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 dirty="0"/>
              <a:t>有线无线的统一管理 </a:t>
            </a:r>
            <a:r>
              <a:rPr lang="en-US" altLang="zh-CN" dirty="0"/>
              <a:t>Meru</a:t>
            </a:r>
            <a:r>
              <a:rPr lang="zh-CN" altLang="en-US" dirty="0"/>
              <a:t>公司：不锁定于某个供应商，提高系统灵活性，降低用户</a:t>
            </a:r>
            <a:r>
              <a:rPr lang="en-US" altLang="zh-CN" dirty="0"/>
              <a:t>TCO</a:t>
            </a:r>
            <a:r>
              <a:rPr lang="zh-CN" altLang="en-US" dirty="0"/>
              <a:t>，实现有线和无线架构的统一管理，并帮助用户有机会使用大量的第三方应用</a:t>
            </a:r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 dirty="0"/>
              <a:t>无线</a:t>
            </a:r>
            <a:r>
              <a:rPr lang="en-US" altLang="zh-CN" dirty="0" err="1"/>
              <a:t>OpenFlow</a:t>
            </a:r>
            <a:r>
              <a:rPr lang="zh-CN" altLang="en-US" dirty="0"/>
              <a:t>交换机：</a:t>
            </a:r>
            <a:r>
              <a:rPr lang="en-US" altLang="zh-CN" dirty="0"/>
              <a:t>TP-Link 841n</a:t>
            </a:r>
            <a:r>
              <a:rPr lang="zh-CN" altLang="en-US" dirty="0"/>
              <a:t>无线路由器在运行部分添加</a:t>
            </a:r>
            <a:r>
              <a:rPr lang="en-US" altLang="zh-CN" dirty="0" err="1"/>
              <a:t>OpenFlow</a:t>
            </a:r>
            <a:r>
              <a:rPr lang="zh-CN" altLang="en-US" dirty="0"/>
              <a:t>模块和</a:t>
            </a:r>
            <a:r>
              <a:rPr lang="en-US" altLang="zh-CN" dirty="0" err="1"/>
              <a:t>OpenWrt</a:t>
            </a:r>
            <a:r>
              <a:rPr lang="zh-CN" altLang="en-US" dirty="0"/>
              <a:t>系统创建一个</a:t>
            </a:r>
            <a:r>
              <a:rPr lang="en-US" altLang="zh-CN" dirty="0" err="1"/>
              <a:t>wifi</a:t>
            </a:r>
            <a:r>
              <a:rPr lang="zh-CN" altLang="en-US" dirty="0"/>
              <a:t>热点，使该</a:t>
            </a:r>
            <a:r>
              <a:rPr lang="en-US" altLang="zh-CN" dirty="0"/>
              <a:t>WLAN</a:t>
            </a:r>
            <a:r>
              <a:rPr lang="zh-CN" altLang="en-US" dirty="0"/>
              <a:t>端口也支持</a:t>
            </a:r>
            <a:r>
              <a:rPr lang="en-US" altLang="zh-CN" dirty="0" err="1"/>
              <a:t>OpenFlow</a:t>
            </a:r>
            <a:endParaRPr lang="zh-CN" altLang="en-US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实验室搭建</a:t>
            </a:r>
            <a:r>
              <a:rPr lang="en-US" altLang="zh-CN" b="1" dirty="0" smtClean="0"/>
              <a:t>SDN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996950" y="2397125"/>
            <a:ext cx="10380663" cy="1100138"/>
          </a:xfrm>
        </p:spPr>
        <p:txBody>
          <a:bodyPr lIns="91440" tIns="45720" rIns="91440" bIns="45720" anchor="b"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SDN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架构的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WLAN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组网方案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>
          <a:xfrm>
            <a:off x="8645525" y="5376863"/>
            <a:ext cx="2732088" cy="495300"/>
          </a:xfrm>
        </p:spPr>
        <p:txBody>
          <a:bodyPr lIns="91440" tIns="45720" rIns="91440" bIns="45720" anchor="t"/>
          <a:p>
            <a:pPr defTabSz="914400">
              <a:buFont typeface="Arial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2016-9-13 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彭建云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dirty="0"/>
              <a:t>传统</a:t>
            </a:r>
            <a:r>
              <a:rPr lang="en-US" altLang="zh-CN" dirty="0"/>
              <a:t>WLAN</a:t>
            </a:r>
            <a:r>
              <a:rPr lang="zh-CN" altLang="en-US" dirty="0"/>
              <a:t>组网方案</a:t>
            </a:r>
            <a:r>
              <a:rPr lang="en-US" altLang="zh-CN" dirty="0"/>
              <a:t>——</a:t>
            </a:r>
            <a:r>
              <a:rPr lang="zh-CN" altLang="en-US" dirty="0"/>
              <a:t>胖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4098" name="文本框 3"/>
          <p:cNvSpPr txBox="1"/>
          <p:nvPr/>
        </p:nvSpPr>
        <p:spPr>
          <a:xfrm>
            <a:off x="6045200" y="2160588"/>
            <a:ext cx="4656138" cy="3786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组网模式比较简单，可用于小规模组网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之间独立工作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本地存储大量配置信息，设备丢失会造成配置信息泄漏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难以进行无线网络状态数据的采集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没有统一管理，网络维护麻烦，软件升级工作量大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对终端漫游支持不足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09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513" y="1690688"/>
            <a:ext cx="3363912" cy="464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dirty="0"/>
              <a:t>传统</a:t>
            </a:r>
            <a:r>
              <a:rPr lang="en-US" altLang="zh-CN" dirty="0"/>
              <a:t>WLAN</a:t>
            </a:r>
            <a:r>
              <a:rPr lang="zh-CN" altLang="en-US" dirty="0"/>
              <a:t>组网方案</a:t>
            </a:r>
            <a:r>
              <a:rPr lang="en-US" altLang="zh-CN" dirty="0"/>
              <a:t>——</a:t>
            </a:r>
            <a:r>
              <a:rPr lang="zh-CN" altLang="en-US" dirty="0"/>
              <a:t>瘦</a:t>
            </a:r>
            <a:r>
              <a:rPr lang="en-US" altLang="zh-CN" dirty="0"/>
              <a:t>AP+AC</a:t>
            </a:r>
            <a:endParaRPr lang="zh-CN" altLang="en-US" dirty="0"/>
          </a:p>
        </p:txBody>
      </p:sp>
      <p:sp>
        <p:nvSpPr>
          <p:cNvPr id="6146" name="文本框 3"/>
          <p:cNvSpPr txBox="1"/>
          <p:nvPr/>
        </p:nvSpPr>
        <p:spPr>
          <a:xfrm>
            <a:off x="6200775" y="2555875"/>
            <a:ext cx="4859338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集中管理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管理控制数据经过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处理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用户接入控制数据由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BRAS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处理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业务数据由本地交换机完成转发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所管理瘦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的物理区域较大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设备需要量少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614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8" y="1465263"/>
            <a:ext cx="3825875" cy="5091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zh-CN" dirty="0"/>
              <a:t>WLAN</a:t>
            </a:r>
            <a:r>
              <a:rPr lang="zh-CN" altLang="en-US" dirty="0"/>
              <a:t>网络演进路线</a:t>
            </a:r>
            <a:endParaRPr lang="zh-CN" altLang="en-US" dirty="0"/>
          </a:p>
        </p:txBody>
      </p:sp>
      <p:sp>
        <p:nvSpPr>
          <p:cNvPr id="8194" name="文本框 3"/>
          <p:cNvSpPr txBox="1"/>
          <p:nvPr/>
        </p:nvSpPr>
        <p:spPr>
          <a:xfrm>
            <a:off x="1301750" y="1749425"/>
            <a:ext cx="87137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800" dirty="0">
                <a:latin typeface="Calibri" pitchFamily="34" charset="0"/>
                <a:ea typeface="宋体" pitchFamily="2" charset="-122"/>
              </a:rPr>
              <a:t> 集中式                               分布式                                虚拟化</a:t>
            </a:r>
            <a:endParaRPr lang="zh-CN" altLang="en-US" sz="2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263" y="2690813"/>
            <a:ext cx="3019425" cy="31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trike="noStrike" noProof="1" dirty="0">
                <a:latin typeface="+mn-lt"/>
                <a:ea typeface="+mn-ea"/>
                <a:cs typeface="+mn-cs"/>
              </a:rPr>
              <a:t>组网模式比较</a:t>
            </a:r>
            <a:r>
              <a:rPr lang="zh-CN" altLang="en-US" sz="2400" strike="noStrike" noProof="1" dirty="0" smtClean="0">
                <a:latin typeface="+mn-lt"/>
                <a:ea typeface="+mn-ea"/>
                <a:cs typeface="+mn-cs"/>
              </a:rPr>
              <a:t>简单</a:t>
            </a:r>
            <a:endParaRPr lang="en-US" altLang="zh-CN" sz="2400" strike="noStrike" noProof="1" dirty="0" smtClean="0"/>
          </a:p>
          <a:p>
            <a:pPr marL="342900" indent="-34290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trike="noStrike" noProof="1" dirty="0" smtClean="0">
                <a:latin typeface="+mn-lt"/>
                <a:ea typeface="+mn-ea"/>
                <a:cs typeface="+mn-cs"/>
              </a:rPr>
              <a:t>便于组建小型网络</a:t>
            </a:r>
            <a:endParaRPr lang="en-US" altLang="zh-CN" sz="2400" strike="noStrike" noProof="1" dirty="0"/>
          </a:p>
          <a:p>
            <a:pPr marL="342900" indent="-34290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trike="noStrike" noProof="1" dirty="0" smtClean="0">
                <a:latin typeface="+mn-lt"/>
                <a:ea typeface="+mn-ea"/>
                <a:cs typeface="+mn-cs"/>
              </a:rPr>
              <a:t>不便于大规模部署</a:t>
            </a:r>
            <a:endParaRPr lang="en-US" altLang="zh-CN" sz="2400" strike="noStrike" noProof="1" dirty="0" smtClean="0"/>
          </a:p>
          <a:p>
            <a:pPr marL="342900" indent="-34290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trike="noStrike" noProof="1" dirty="0" smtClean="0">
                <a:latin typeface="+mn-lt"/>
                <a:ea typeface="+mn-ea"/>
                <a:cs typeface="+mn-cs"/>
              </a:rPr>
              <a:t>网络可管可控性差</a:t>
            </a:r>
            <a:endParaRPr lang="en-US" altLang="zh-CN" sz="2400" strike="noStrike" noProof="1" dirty="0"/>
          </a:p>
          <a:p>
            <a:pPr marL="342900" indent="-342900" fontAlgn="auto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trike="noStrike" noProof="1" dirty="0" smtClean="0">
                <a:latin typeface="+mn-lt"/>
                <a:ea typeface="+mn-ea"/>
                <a:cs typeface="+mn-cs"/>
              </a:rPr>
              <a:t>对漫游</a:t>
            </a:r>
            <a:r>
              <a:rPr lang="zh-CN" altLang="en-US" sz="2400" strike="noStrike" noProof="1" dirty="0">
                <a:latin typeface="+mn-lt"/>
                <a:ea typeface="+mn-ea"/>
                <a:cs typeface="+mn-cs"/>
              </a:rPr>
              <a:t>支持不足</a:t>
            </a:r>
            <a:endParaRPr lang="zh-CN" altLang="en-US" sz="2400" strike="noStrike" noProof="1" dirty="0"/>
          </a:p>
          <a:p>
            <a:pPr fontAlgn="auto"/>
            <a:endParaRPr lang="zh-CN" altLang="en-US" strike="noStrike" noProof="1" dirty="0"/>
          </a:p>
        </p:txBody>
      </p:sp>
      <p:sp>
        <p:nvSpPr>
          <p:cNvPr id="8196" name="文本框 5"/>
          <p:cNvSpPr txBox="1"/>
          <p:nvPr/>
        </p:nvSpPr>
        <p:spPr>
          <a:xfrm>
            <a:off x="4021138" y="2690813"/>
            <a:ext cx="3481387" cy="397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便于大规模部署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网络可管可控性好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对漫游支持好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网络资源利用率不高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网络瓶颈明显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不同品牌的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和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不兼容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197" name="文本框 6"/>
          <p:cNvSpPr txBox="1"/>
          <p:nvPr/>
        </p:nvSpPr>
        <p:spPr>
          <a:xfrm>
            <a:off x="7969250" y="2690813"/>
            <a:ext cx="3416300" cy="3352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硬件标准化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组网成本更低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网络资源利用率更高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网络规划、设计和管理更加灵活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云计算广泛应用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440113" y="17399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右箭头 8"/>
          <p:cNvSpPr/>
          <p:nvPr/>
        </p:nvSpPr>
        <p:spPr>
          <a:xfrm>
            <a:off x="6900863" y="1752600"/>
            <a:ext cx="979488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dirty="0"/>
              <a:t>组网设备的演进</a:t>
            </a:r>
            <a:endParaRPr lang="zh-CN" altLang="en-US" dirty="0"/>
          </a:p>
        </p:txBody>
      </p:sp>
      <p:sp>
        <p:nvSpPr>
          <p:cNvPr id="9218" name="文本框 3"/>
          <p:cNvSpPr txBox="1"/>
          <p:nvPr/>
        </p:nvSpPr>
        <p:spPr>
          <a:xfrm>
            <a:off x="228600" y="2708275"/>
            <a:ext cx="3756025" cy="3970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胖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数据加密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频射管理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用户认证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QoS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保障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安全策略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支持漫游等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交换机的功能：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数据转发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路由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流量均衡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QoS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安全机制等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3863975" y="2154238"/>
            <a:ext cx="4137025" cy="452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瘦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数据加密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频射管理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安全防御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交换机功能：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数据转发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路由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流量均衡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QoS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安全机制等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AC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用户认证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QoS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保障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安全策略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支持漫游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负载均衡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20" name="文本框 5"/>
          <p:cNvSpPr txBox="1"/>
          <p:nvPr/>
        </p:nvSpPr>
        <p:spPr>
          <a:xfrm>
            <a:off x="8251825" y="1600200"/>
            <a:ext cx="37338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瘦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数据加密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频射管理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安全防御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SND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交换机的功能：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数据转发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安全机制等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控制器的功能：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用户认证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网络管理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QoS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保障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安全策略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支持漫游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负载均衡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流量均衡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/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路由等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上弧形箭头 6"/>
          <p:cNvSpPr/>
          <p:nvPr/>
        </p:nvSpPr>
        <p:spPr>
          <a:xfrm rot="18815088">
            <a:off x="2691606" y="2086769"/>
            <a:ext cx="1216025" cy="731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 rot="18643524">
            <a:off x="7160419" y="1556544"/>
            <a:ext cx="1216025" cy="731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3"/>
          <p:cNvSpPr txBox="1"/>
          <p:nvPr/>
        </p:nvSpPr>
        <p:spPr>
          <a:xfrm>
            <a:off x="6740525" y="2306638"/>
            <a:ext cx="4406900" cy="397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无线管理和接入控制都在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控制器上通过软件编程实现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用户业务数据转发通过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交换机直接进行本地转发，提高交换机的转发能力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控制根据网络实时动态，对数据进行流量均衡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024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528763"/>
            <a:ext cx="4725988" cy="508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zh-CN" dirty="0"/>
              <a:t>SDN</a:t>
            </a:r>
            <a:r>
              <a:rPr lang="zh-CN" altLang="en-US" dirty="0"/>
              <a:t>架构的</a:t>
            </a:r>
            <a:r>
              <a:rPr lang="en-US" altLang="zh-CN" dirty="0"/>
              <a:t>WLAN</a:t>
            </a:r>
            <a:r>
              <a:rPr lang="zh-CN" altLang="en-US" dirty="0"/>
              <a:t>组网方案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8" y="1566863"/>
            <a:ext cx="6429375" cy="5164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文本框 4"/>
          <p:cNvSpPr txBox="1"/>
          <p:nvPr/>
        </p:nvSpPr>
        <p:spPr>
          <a:xfrm>
            <a:off x="6900863" y="1468438"/>
            <a:ext cx="5181600" cy="5262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在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和交换机中植入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OpenFlow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协议支持模块，使得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控制器可以通过相关协议对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和交换机进行控制和管理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控制器通过  向下接口实现对数据转发层的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和交换机的控制，解析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AP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和交换机的行为并进行管理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上层应用开发人员可通过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SDN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控制器的向上接口添加新的功能应用或策略模块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业务逻辑模块包含对各种数据的处理和管理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数据库包含从底层采集的各项数据信息</a:t>
            </a:r>
            <a:endParaRPr lang="en-US" altLang="zh-CN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91" name="标题 1"/>
          <p:cNvSpPr>
            <a:spLocks noGrp="1"/>
          </p:cNvSpPr>
          <p:nvPr/>
        </p:nvSpPr>
        <p:spPr>
          <a:xfrm>
            <a:off x="685800" y="131763"/>
            <a:ext cx="10515600" cy="13255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dirty="0">
                <a:latin typeface="Calibri" pitchFamily="34" charset="0"/>
                <a:ea typeface="宋体" pitchFamily="2" charset="-122"/>
              </a:rPr>
              <a:t>基于</a:t>
            </a:r>
            <a:r>
              <a:rPr lang="en-US" altLang="zh-CN" sz="4400" dirty="0">
                <a:latin typeface="Calibri Light" charset="0"/>
                <a:ea typeface="宋体" pitchFamily="2" charset="-122"/>
              </a:rPr>
              <a:t>SDN</a:t>
            </a:r>
            <a:r>
              <a:rPr lang="zh-CN" altLang="en-US" sz="4400" dirty="0">
                <a:latin typeface="Calibri" pitchFamily="34" charset="0"/>
                <a:ea typeface="宋体" pitchFamily="2" charset="-122"/>
              </a:rPr>
              <a:t>的</a:t>
            </a:r>
            <a:r>
              <a:rPr lang="en-US" altLang="zh-CN" sz="4400" dirty="0">
                <a:latin typeface="Calibri Light" charset="0"/>
                <a:ea typeface="宋体" pitchFamily="2" charset="-122"/>
              </a:rPr>
              <a:t>WLAN</a:t>
            </a:r>
            <a:r>
              <a:rPr lang="zh-CN" altLang="en-US" sz="4400" dirty="0">
                <a:latin typeface="Calibri" pitchFamily="34" charset="0"/>
                <a:ea typeface="宋体" pitchFamily="2" charset="-122"/>
              </a:rPr>
              <a:t>系统架构</a:t>
            </a:r>
            <a:endParaRPr lang="zh-CN" altLang="en-US" sz="44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0" y="1855788"/>
            <a:ext cx="4371975" cy="2551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685800"/>
            <a:ext cx="6419850" cy="520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960563"/>
            <a:ext cx="3419475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文本框 4"/>
          <p:cNvSpPr txBox="1"/>
          <p:nvPr/>
        </p:nvSpPr>
        <p:spPr>
          <a:xfrm>
            <a:off x="5683250" y="2068513"/>
            <a:ext cx="5600700" cy="1557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400">
                <a:latin typeface="Calibri" pitchFamily="34" charset="0"/>
                <a:ea typeface="宋体" pitchFamily="2" charset="-122"/>
              </a:rPr>
              <a:t>无线</a:t>
            </a:r>
            <a:r>
              <a:rPr lang="en-US" altLang="zh-CN" sz="2400">
                <a:latin typeface="Calibri" pitchFamily="34" charset="0"/>
                <a:ea typeface="宋体" pitchFamily="2" charset="-122"/>
              </a:rPr>
              <a:t>OpenFlow</a:t>
            </a:r>
            <a:r>
              <a:rPr lang="zh-CN" altLang="en-US" sz="2400">
                <a:latin typeface="Calibri" pitchFamily="34" charset="0"/>
                <a:ea typeface="宋体" pitchFamily="2" charset="-122"/>
              </a:rPr>
              <a:t>交换机：</a:t>
            </a:r>
            <a:endParaRPr lang="zh-CN" altLang="en-US" sz="2400">
              <a:latin typeface="Calibri" pitchFamily="34" charset="0"/>
              <a:ea typeface="宋体" pitchFamily="2" charset="-122"/>
            </a:endParaRPr>
          </a:p>
          <a:p>
            <a:pPr lvl="0"/>
            <a:r>
              <a:rPr lang="en-US" altLang="zh-CN" sz="2400">
                <a:latin typeface="Calibri" pitchFamily="34" charset="0"/>
                <a:ea typeface="宋体" pitchFamily="2" charset="-122"/>
              </a:rPr>
              <a:t>TP-Link 841n</a:t>
            </a:r>
            <a:r>
              <a:rPr lang="zh-CN" altLang="en-US" sz="2400">
                <a:latin typeface="Calibri" pitchFamily="34" charset="0"/>
                <a:ea typeface="宋体" pitchFamily="2" charset="-122"/>
              </a:rPr>
              <a:t>无线路由器</a:t>
            </a:r>
            <a:r>
              <a:rPr lang="en-US" altLang="zh-CN" sz="2400">
                <a:latin typeface="Calibri" pitchFamily="34" charset="0"/>
                <a:ea typeface="宋体" pitchFamily="2" charset="-122"/>
              </a:rPr>
              <a:t>+OpenFlow</a:t>
            </a:r>
            <a:r>
              <a:rPr lang="zh-CN" altLang="en-US" sz="2400">
                <a:latin typeface="Calibri" pitchFamily="34" charset="0"/>
                <a:ea typeface="宋体" pitchFamily="2" charset="-122"/>
              </a:rPr>
              <a:t>模块（</a:t>
            </a:r>
            <a:r>
              <a:rPr lang="en-US" altLang="zh-CN" sz="2400">
                <a:latin typeface="Calibri" pitchFamily="34" charset="0"/>
                <a:ea typeface="宋体" pitchFamily="2" charset="-122"/>
              </a:rPr>
              <a:t>OpenWrt</a:t>
            </a:r>
            <a:r>
              <a:rPr lang="zh-CN" altLang="en-US" sz="2400">
                <a:latin typeface="Calibri" pitchFamily="34" charset="0"/>
                <a:ea typeface="宋体" pitchFamily="2" charset="-122"/>
              </a:rPr>
              <a:t>系统）</a:t>
            </a:r>
            <a:endParaRPr lang="zh-CN" altLang="en-US" sz="2400">
              <a:latin typeface="Calibri" pitchFamily="34" charset="0"/>
              <a:ea typeface="宋体" pitchFamily="2" charset="-122"/>
            </a:endParaRPr>
          </a:p>
          <a:p>
            <a:pPr lvl="0"/>
            <a:endParaRPr lang="en-US" altLang="zh-CN" sz="24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183" y="1011382"/>
            <a:ext cx="10377054" cy="3703926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楷体" pitchFamily="49" charset="-122"/>
                <a:ea typeface="楷体" pitchFamily="49" charset="-122"/>
              </a:rPr>
              <a:t>SDN </a:t>
            </a:r>
            <a:br>
              <a:rPr lang="en-US" altLang="zh-CN" sz="8000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sz="8000" dirty="0" smtClean="0">
                <a:latin typeface="楷体" pitchFamily="49" charset="-122"/>
                <a:ea typeface="楷体" pitchFamily="49" charset="-122"/>
              </a:rPr>
              <a:t>与</a:t>
            </a:r>
            <a:br>
              <a:rPr lang="en-US" altLang="zh-CN" sz="8000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sz="8000" dirty="0" smtClean="0">
                <a:latin typeface="楷体" pitchFamily="49" charset="-122"/>
                <a:ea typeface="楷体" pitchFamily="49" charset="-122"/>
              </a:rPr>
              <a:t>传统网络</a:t>
            </a:r>
            <a:endParaRPr lang="zh-CN" altLang="en-US" sz="8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在一台电脑上安装开源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控制器和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将所有的电脑连接在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将外网连接在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网络从一开始就是一个分布式的网络，没有中心的控制节点，网路中的各个设备之间通过口口相传的方式学习网络的可达信息，由每台设备自己决定要如何转发，这直接导致了没有整体观念，不能从整个网络的角度对流量进行调控。由于是口口相传，就必须使用大家都会的语言，这就是网络协议。各个设备供应商不能自己随便开发协议，否则不同厂商各执己见，网络还是不通。这样全球性的组织就诞生了，比如</a:t>
            </a:r>
            <a:r>
              <a:rPr lang="en-US" altLang="zh-CN" dirty="0"/>
              <a:t>IETF</a:t>
            </a:r>
            <a:r>
              <a:rPr lang="zh-CN" altLang="en-US" dirty="0"/>
              <a:t>，而</a:t>
            </a:r>
            <a:r>
              <a:rPr lang="en-US" altLang="zh-CN" dirty="0"/>
              <a:t>RFC</a:t>
            </a:r>
            <a:r>
              <a:rPr lang="zh-CN" altLang="en-US" dirty="0"/>
              <a:t>就是网络协议的法律，相当于国际法，各个设备供应商遵从国际法行事，就基本保证了整个网络世界的正常运行。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zh-CN" altLang="en-US" dirty="0"/>
              <a:t>网络的协议为了适应各种不同的需求场景，发展也越来越</a:t>
            </a:r>
            <a:r>
              <a:rPr lang="zh-CN" altLang="en-US" dirty="0" smtClean="0"/>
              <a:t>复杂。</a:t>
            </a:r>
            <a:endParaRPr lang="en-US" altLang="zh-CN" dirty="0" smtClean="0"/>
          </a:p>
          <a:p>
            <a:r>
              <a:rPr lang="zh-CN" altLang="en-US" dirty="0"/>
              <a:t>从传统网络的部署方式能看出来，传统网络新业务部署是补丁式的，因为网络中新老设备并存，新业务必须兼容老业务，新的协议基本上都是在原有协议上进行扩展，这就大大限制的设备提供商的想象力。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简单回顾一下什么是</a:t>
            </a:r>
            <a:r>
              <a:rPr lang="en-US" altLang="zh-CN" dirty="0" smtClean="0"/>
              <a:t>SDN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软件定义网络（</a:t>
            </a:r>
            <a:r>
              <a:rPr lang="en-US" altLang="zh-CN" dirty="0"/>
              <a:t>Software Defined Network, SDN</a:t>
            </a:r>
            <a:r>
              <a:rPr lang="zh-CN" altLang="zh-CN" dirty="0"/>
              <a:t>），是由美国斯坦福大学</a:t>
            </a:r>
            <a:r>
              <a:rPr lang="en-US" altLang="zh-CN" dirty="0"/>
              <a:t>clean slate</a:t>
            </a:r>
            <a:r>
              <a:rPr lang="zh-CN" altLang="zh-CN" dirty="0"/>
              <a:t>研究组提出的一种新型网络创新架构，</a:t>
            </a:r>
            <a:r>
              <a:rPr lang="en-US" altLang="zh-CN" dirty="0"/>
              <a:t>SDN </a:t>
            </a:r>
            <a:r>
              <a:rPr lang="zh-CN" altLang="zh-CN" dirty="0"/>
              <a:t>技术就相当于把每人家里路由器的的管理设置系统和路由器剥离开。以前我们每台路由器都有自己的管理系统，而有了</a:t>
            </a:r>
            <a:r>
              <a:rPr lang="en-US" altLang="zh-CN" dirty="0"/>
              <a:t>SDN</a:t>
            </a:r>
            <a:r>
              <a:rPr lang="zh-CN" altLang="zh-CN" dirty="0"/>
              <a:t>之后，一个管理系统可用在所有品牌的路由器上</a:t>
            </a:r>
            <a:r>
              <a:rPr lang="zh-CN" altLang="zh-CN" dirty="0" smtClean="0"/>
              <a:t>。</a:t>
            </a:r>
            <a:r>
              <a:rPr lang="en-US" altLang="zh-CN" dirty="0" smtClean="0"/>
              <a:t>SDN</a:t>
            </a:r>
            <a:r>
              <a:rPr lang="zh-CN" altLang="zh-CN" dirty="0"/>
              <a:t>的设计理念是将网络的控制面与数据转发面进行分离，并实现可编程化控制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SDN</a:t>
            </a:r>
            <a:r>
              <a:rPr lang="zh-CN" altLang="zh-CN" dirty="0"/>
              <a:t>的典型架构共分三层，最上层为应用层，包括各种不同的业务和应用；中间的控制层主要负责处理数据平面资源的编排，维护网络拓扑、状态信息等；最底层的基础设施层负责基于流表的数据处理、转发和状态收集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31004210121218?watermark/2/text/aHR0cDovL2Jsb2cuY3Nkbi5uZXQveGlvbmdhaWppbmc=/font/5a6L5L2T/fontsize/400/fill/I0JBQkFCMA==/dissolve/70/gravity/SouthEast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-31404"/>
            <a:ext cx="10030691" cy="695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SDN</a:t>
            </a:r>
            <a:r>
              <a:rPr lang="zh-CN" altLang="zh-CN" b="1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SDN</a:t>
            </a:r>
            <a:r>
              <a:rPr lang="zh-CN" altLang="zh-CN" dirty="0"/>
              <a:t>本质上具有“控制和转发分离”、</a:t>
            </a:r>
            <a:r>
              <a:rPr lang="zh-CN" altLang="zh-CN" dirty="0" smtClean="0"/>
              <a:t>“</a:t>
            </a:r>
            <a:r>
              <a:rPr lang="zh-CN" altLang="zh-CN" dirty="0"/>
              <a:t>有开放的编程接口</a:t>
            </a:r>
            <a:r>
              <a:rPr lang="zh-CN" altLang="zh-CN" dirty="0" smtClean="0"/>
              <a:t>”</a:t>
            </a:r>
            <a:r>
              <a:rPr lang="zh-CN" altLang="zh-CN" dirty="0"/>
              <a:t>和</a:t>
            </a:r>
            <a:r>
              <a:rPr lang="zh-CN" altLang="zh-CN" dirty="0" smtClean="0"/>
              <a:t>“</a:t>
            </a:r>
            <a:r>
              <a:rPr lang="zh-CN" altLang="en-US" dirty="0" smtClean="0"/>
              <a:t>集中式的控制</a:t>
            </a:r>
            <a:r>
              <a:rPr lang="zh-CN" altLang="zh-CN" dirty="0" smtClean="0"/>
              <a:t>”</a:t>
            </a:r>
            <a:r>
              <a:rPr lang="zh-CN" altLang="zh-CN" dirty="0"/>
              <a:t>三大特性，这带来了一系列的好处。</a:t>
            </a:r>
            <a:endParaRPr lang="zh-CN" altLang="zh-CN" dirty="0"/>
          </a:p>
          <a:p>
            <a:r>
              <a:rPr lang="zh-CN" altLang="zh-CN" dirty="0"/>
              <a:t>第一，设备硬件归一化，硬件只关注转发和存储能力，与业务特性解耦，可以采用相对廉价的商用的架构来实现。</a:t>
            </a:r>
            <a:endParaRPr lang="zh-CN" altLang="zh-CN" dirty="0"/>
          </a:p>
          <a:p>
            <a:r>
              <a:rPr lang="zh-CN" altLang="zh-CN" dirty="0"/>
              <a:t>第二， 网络的智能性全部由软件实现，网络设备的种类及功能由软件配置而定，对网络的操作控制和运行由服务器作为网络操作系统（</a:t>
            </a:r>
            <a:r>
              <a:rPr lang="en-US" altLang="zh-CN" dirty="0"/>
              <a:t>NOS</a:t>
            </a:r>
            <a:r>
              <a:rPr lang="zh-CN" altLang="zh-CN" dirty="0"/>
              <a:t>）来完成。</a:t>
            </a:r>
            <a:endParaRPr lang="zh-CN" altLang="zh-CN" dirty="0"/>
          </a:p>
          <a:p>
            <a:r>
              <a:rPr lang="zh-CN" altLang="zh-CN" dirty="0"/>
              <a:t>第三， 对业务响应相对更快，可以定制各种网络参数，如路由、安全、策略、</a:t>
            </a:r>
            <a:r>
              <a:rPr lang="en-US" altLang="zh-CN" dirty="0" err="1"/>
              <a:t>QoS</a:t>
            </a:r>
            <a:r>
              <a:rPr lang="zh-CN" altLang="zh-CN" dirty="0"/>
              <a:t>、流量工程等，并实时配置到网络中，开通具体业务的时间将缩短。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如果说传统网络是一个不断打补丁的木桶，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就是把木桶打破，重新建一个水池，甚至水库。</a:t>
            </a:r>
            <a:endParaRPr lang="en-US" altLang="zh-CN" dirty="0" smtClean="0"/>
          </a:p>
          <a:p>
            <a:r>
              <a:rPr lang="en-US" altLang="zh-CN" dirty="0" smtClean="0"/>
              <a:t>SDN</a:t>
            </a:r>
            <a:r>
              <a:rPr lang="zh-CN" altLang="en-US" dirty="0" smtClean="0"/>
              <a:t>将转发和控制分离，集中控制起来，就意味着原来各自为政的交换机和路由器，从原来的散兵游勇变成了一支军队，</a:t>
            </a:r>
            <a:r>
              <a:rPr lang="en-US" altLang="zh-CN" dirty="0" smtClean="0"/>
              <a:t>SDN</a:t>
            </a:r>
            <a:r>
              <a:rPr lang="zh-CN" altLang="en-US" dirty="0" smtClean="0"/>
              <a:t>能整合所有的资源，能做的事情会发生质变。</a:t>
            </a:r>
            <a:endParaRPr lang="en-US" altLang="zh-CN" dirty="0" smtClean="0"/>
          </a:p>
          <a:p>
            <a:r>
              <a:rPr lang="zh-CN" altLang="en-US" dirty="0" smtClean="0"/>
              <a:t>所以，即使</a:t>
            </a:r>
            <a:r>
              <a:rPr lang="zh-CN" altLang="zh-CN" dirty="0" smtClean="0"/>
              <a:t>现在</a:t>
            </a:r>
            <a:r>
              <a:rPr lang="zh-CN" altLang="zh-CN" dirty="0"/>
              <a:t>的</a:t>
            </a:r>
            <a:r>
              <a:rPr lang="en-US" altLang="zh-CN" dirty="0"/>
              <a:t>SDN</a:t>
            </a:r>
            <a:r>
              <a:rPr lang="zh-CN" altLang="zh-CN" dirty="0"/>
              <a:t>实现基本上是试验性的，但已减少网络管理经费</a:t>
            </a:r>
            <a:r>
              <a:rPr lang="en-US" altLang="zh-CN" dirty="0"/>
              <a:t>50%</a:t>
            </a:r>
            <a:r>
              <a:rPr lang="zh-CN" altLang="zh-CN" dirty="0"/>
              <a:t>，减少</a:t>
            </a:r>
            <a:r>
              <a:rPr lang="en-US" altLang="zh-CN" dirty="0"/>
              <a:t>IP</a:t>
            </a:r>
            <a:r>
              <a:rPr lang="zh-CN" altLang="zh-CN" dirty="0"/>
              <a:t>地址使用</a:t>
            </a:r>
            <a:r>
              <a:rPr lang="en-US" altLang="zh-CN" dirty="0"/>
              <a:t>60%</a:t>
            </a:r>
            <a:r>
              <a:rPr lang="zh-CN" altLang="zh-CN" dirty="0"/>
              <a:t>。谷歌把它连接全世界数据中心的</a:t>
            </a:r>
            <a:r>
              <a:rPr lang="en-US" altLang="zh-CN" dirty="0"/>
              <a:t>G-Scale WAN</a:t>
            </a:r>
            <a:r>
              <a:rPr lang="zh-CN" altLang="zh-CN" dirty="0"/>
              <a:t>换成</a:t>
            </a:r>
            <a:r>
              <a:rPr lang="en-US" altLang="zh-CN" dirty="0" err="1"/>
              <a:t>OpenFlow</a:t>
            </a:r>
            <a:r>
              <a:rPr lang="zh-CN" altLang="zh-CN" dirty="0"/>
              <a:t>网络，使预留空间的利用率提高</a:t>
            </a:r>
            <a:r>
              <a:rPr lang="en-US" altLang="zh-CN" dirty="0"/>
              <a:t>95%</a:t>
            </a:r>
            <a:r>
              <a:rPr lang="zh-CN" altLang="zh-CN" dirty="0"/>
              <a:t>，不损失任何东西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zh-CN" altLang="en-US" dirty="0" smtClean="0"/>
              <a:t>我们有理由相信，这只是</a:t>
            </a:r>
            <a:r>
              <a:rPr lang="en-US" altLang="zh-CN" dirty="0" smtClean="0"/>
              <a:t>SDN</a:t>
            </a:r>
            <a:r>
              <a:rPr lang="zh-CN" altLang="en-US" dirty="0" smtClean="0"/>
              <a:t>的开始，它为我们打开了新世界的大门。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番外：有趣的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盛科张卫峰</a:t>
            </a:r>
            <a:endParaRPr lang="zh-CN" altLang="zh-CN" dirty="0"/>
          </a:p>
          <a:p>
            <a:r>
              <a:rPr lang="zh-CN" altLang="zh-CN" dirty="0"/>
              <a:t>第一类是狭义</a:t>
            </a:r>
            <a:r>
              <a:rPr lang="en-US" altLang="zh-CN" dirty="0"/>
              <a:t>SDN(</a:t>
            </a:r>
            <a:r>
              <a:rPr lang="zh-CN" altLang="zh-CN" dirty="0"/>
              <a:t>等同于</a:t>
            </a:r>
            <a:r>
              <a:rPr lang="en-US" altLang="zh-CN" dirty="0" err="1"/>
              <a:t>Openflow</a:t>
            </a:r>
            <a:r>
              <a:rPr lang="en-US" altLang="zh-CN" dirty="0"/>
              <a:t>)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第二</a:t>
            </a:r>
            <a:r>
              <a:rPr lang="zh-CN" altLang="zh-CN" dirty="0"/>
              <a:t>类是广义</a:t>
            </a:r>
            <a:r>
              <a:rPr lang="en-US" altLang="zh-CN" dirty="0"/>
              <a:t>SDN(</a:t>
            </a:r>
            <a:r>
              <a:rPr lang="zh-CN" altLang="zh-CN" dirty="0"/>
              <a:t>控制与转发分离</a:t>
            </a:r>
            <a:r>
              <a:rPr lang="en-US" altLang="zh-CN" dirty="0"/>
              <a:t>)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第三</a:t>
            </a:r>
            <a:r>
              <a:rPr lang="zh-CN" altLang="zh-CN" dirty="0"/>
              <a:t>类是超广义</a:t>
            </a:r>
            <a:r>
              <a:rPr lang="en-US" altLang="zh-CN" dirty="0"/>
              <a:t>SDN(</a:t>
            </a:r>
            <a:r>
              <a:rPr lang="zh-CN" altLang="zh-CN" dirty="0"/>
              <a:t>管理与控制分离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而且</a:t>
            </a:r>
            <a:r>
              <a:rPr lang="zh-CN" altLang="zh-CN" dirty="0"/>
              <a:t>我认为，第二类定义中的</a:t>
            </a:r>
            <a:r>
              <a:rPr lang="en-US" altLang="zh-CN" dirty="0"/>
              <a:t>SDN</a:t>
            </a:r>
            <a:r>
              <a:rPr lang="zh-CN" altLang="zh-CN" dirty="0"/>
              <a:t>，是最通用，最有价值的一种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第四类</a:t>
            </a:r>
            <a:r>
              <a:rPr lang="zh-CN" altLang="en-US" dirty="0"/>
              <a:t>，</a:t>
            </a:r>
            <a:r>
              <a:rPr lang="en-US" altLang="zh-CN" dirty="0" smtClean="0"/>
              <a:t>SDN</a:t>
            </a:r>
            <a:r>
              <a:rPr lang="zh-CN" altLang="zh-CN" dirty="0"/>
              <a:t>的本质定义就是软件定义网络，也就是说希望应用软件可以参与对网络的控制管理，满足上层业务需求，通过自动化业务部署简化网络运维，这是</a:t>
            </a:r>
            <a:r>
              <a:rPr lang="en-US" altLang="zh-CN" dirty="0"/>
              <a:t>SDN</a:t>
            </a:r>
            <a:r>
              <a:rPr lang="zh-CN" altLang="zh-CN" dirty="0"/>
              <a:t>的核心诉</a:t>
            </a:r>
            <a:r>
              <a:rPr lang="zh-CN" altLang="zh-CN" dirty="0" smtClean="0"/>
              <a:t>求</a:t>
            </a:r>
            <a:r>
              <a:rPr lang="zh-CN" altLang="en-US" dirty="0" smtClean="0"/>
              <a:t>。</a:t>
            </a:r>
            <a:r>
              <a:rPr lang="zh-CN" altLang="zh-CN" dirty="0"/>
              <a:t>换句话说，控制与转发分离只是为了满足</a:t>
            </a:r>
            <a:r>
              <a:rPr lang="en-US" altLang="zh-CN" dirty="0"/>
              <a:t>SDN</a:t>
            </a:r>
            <a:r>
              <a:rPr lang="zh-CN" altLang="zh-CN" dirty="0"/>
              <a:t>的核心诉求的一种手段，如果某些场景中有别的手段可以满足，那也可以，比如管理与控制分离。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集线器、中继器、交换机、路由器相互之间的区别？可否互换？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答：</a:t>
            </a:r>
            <a:endParaRPr lang="zh-CN" altLang="en-US"/>
          </a:p>
          <a:p>
            <a:r>
              <a:rPr lang="zh-CN" altLang="en-US"/>
              <a:t>	集线器===N口中继器 ：带宽共享</a:t>
            </a:r>
            <a:endParaRPr lang="zh-CN" altLang="en-US"/>
          </a:p>
          <a:p>
            <a:r>
              <a:rPr lang="zh-CN" altLang="en-US"/>
              <a:t>	交换机：带宽独享，交换机内部核心处有一个交换矩阵，为任意两端口间的通信提供通路，或是一个快速交换总线，以使由任意端口接收的数据帧从其他端口送出。</a:t>
            </a:r>
            <a:endParaRPr lang="zh-CN" altLang="en-US"/>
          </a:p>
          <a:p>
            <a:r>
              <a:rPr lang="zh-CN" altLang="en-US"/>
              <a:t>	路由器：带宽共享</a:t>
            </a:r>
            <a:endParaRPr lang="zh-CN" altLang="en-US"/>
          </a:p>
          <a:p>
            <a:r>
              <a:rPr lang="zh-CN" altLang="en-US"/>
              <a:t>结论：交换机能注重转发平面,而路由器更注重控制平面.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三层交换机与路由器的区别：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交换机网络打通速度很慢，即线速转发，比如交换机的带宽是1Gbps，带在没有达到线速转发之前，速度是很低的，并且达到线速转发的时间可能要很久，以IPv6为例，有些设备需要十几分钟才能达到线速转发，而路由器是不需要消耗这么久的，路由器的路由表计算是走CPU的，任何时间都是线速转发的（当然如果CPU负载太重则例外）——这是交换机最致命的弱点。</a:t>
            </a:r>
            <a:endParaRPr lang="zh-CN" altLang="en-US"/>
          </a:p>
          <a:p>
            <a:r>
              <a:rPr lang="zh-CN" altLang="en-US"/>
              <a:t>2、交换机抗网络震荡能力很弱，前面说了线速转发的问题，同样，网络一旦开始震荡，路由表不稳定的时候，交换机就又不能线速转发了，而路由器则基本不受影响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48口百兆交换机：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2205355"/>
            <a:ext cx="10899140" cy="3304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1620" y="242888"/>
            <a:ext cx="10058400" cy="1450975"/>
          </a:xfrm>
        </p:spPr>
        <p:txBody>
          <a:bodyPr/>
          <a:lstStyle/>
          <a:p>
            <a:r>
              <a:rPr lang="zh-CN" altLang="en-US" b="1" dirty="0" smtClean="0"/>
              <a:t>示意图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37297" y="516324"/>
          <a:ext cx="6250190" cy="5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" imgW="7327900" imgH="6477000" progId="Visio.Drawing.15">
                  <p:embed/>
                </p:oleObj>
              </mc:Choice>
              <mc:Fallback>
                <p:oleObj name="Visio" r:id="rId1" imgW="7327900" imgH="6477000" progId="Visio.Drawing.15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297" y="516324"/>
                        <a:ext cx="6250190" cy="5523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48口百兆路由器：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795" y="2468880"/>
            <a:ext cx="11530330" cy="257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实验室交换机换成路由器会怎么样？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</a:t>
            </a:r>
            <a:r>
              <a:rPr lang="zh-CN" altLang="en-US"/>
              <a:t>路由器是共享带宽，而且，需要解包到第三层，所以在转换大数据量时，路由器承受大。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宿舍里的路由器换成交换机会怎么样？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 不能互换</a:t>
            </a:r>
            <a:endParaRPr lang="zh-CN" altLang="en-US"/>
          </a:p>
          <a:p>
            <a:r>
              <a:rPr lang="zh-CN" altLang="en-US"/>
              <a:t>  如果你的外线只有一个帐号或者一个地址，那么你内部电脑就只能通过扩展地址才能上网，就以你只有一个地址为例（就算是一个帐号，拨号之后会获取到一个地址），那么需要将内部的多个地址做NAT（Network Address Translation，网络地址转换）之后，转换成运营商提供给你的那个地址才能出去上网，这个功能只有路由器、防火墙、上网行为管理有，任何交换机都不具备这个功能。</a:t>
            </a:r>
            <a:endParaRPr lang="zh-CN" altLang="en-US"/>
          </a:p>
        </p:txBody>
      </p:sp>
      <p:pic>
        <p:nvPicPr>
          <p:cNvPr id="5" name="图片 5" descr="0dd7912397dda144810a190cb2b7d0a20cf48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3926840"/>
            <a:ext cx="8642985" cy="18122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无线路由器作为无线交换机？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无线路由器可以作为无线交换机使用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抓包讲解</a:t>
            </a:r>
            <a:r>
              <a:rPr lang="en-US" altLang="zh-CN"/>
              <a:t>OpenFlow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4" name="内容占位符 3" descr="QQ图片201609131653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303780"/>
            <a:ext cx="10058400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抓包讲解</a:t>
            </a:r>
            <a:r>
              <a:rPr lang="en-US" altLang="zh-CN">
                <a:sym typeface="+mn-ea"/>
              </a:rPr>
              <a:t>OpenFlow</a:t>
            </a:r>
            <a:r>
              <a:rPr lang="zh-CN" altLang="en-US">
                <a:sym typeface="+mn-ea"/>
              </a:rPr>
              <a:t>协议</a:t>
            </a:r>
            <a:endParaRPr lang="zh-CN" altLang="en-US"/>
          </a:p>
        </p:txBody>
      </p:sp>
      <p:pic>
        <p:nvPicPr>
          <p:cNvPr id="4" name="内容占位符 3" descr="QQ图片201609131653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983865"/>
            <a:ext cx="10058400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抓包讲解</a:t>
            </a:r>
            <a:r>
              <a:rPr lang="en-US" altLang="zh-CN">
                <a:sym typeface="+mn-ea"/>
              </a:rPr>
              <a:t>OpenFlow</a:t>
            </a:r>
            <a:r>
              <a:rPr lang="zh-CN" altLang="en-US">
                <a:sym typeface="+mn-ea"/>
              </a:rPr>
              <a:t>协议</a:t>
            </a:r>
            <a:endParaRPr lang="zh-CN" altLang="en-US"/>
          </a:p>
        </p:txBody>
      </p:sp>
      <p:pic>
        <p:nvPicPr>
          <p:cNvPr id="4" name="内容占位符 3" descr="QQ图片201609131653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0520" y="2747645"/>
            <a:ext cx="90106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图片201609131655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3720" y="-1905"/>
            <a:ext cx="7696835" cy="6809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不购需要买控制器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由于控制器选择开源的，所以不需要购买，只需要把一台电脑做成控制器。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需要购买一个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形号</a:t>
            </a:r>
            <a:r>
              <a:rPr lang="en-US" altLang="zh-CN" b="1" dirty="0" smtClean="0"/>
              <a:t>Pica8 3297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支持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协议，有</a:t>
            </a:r>
            <a:r>
              <a:rPr lang="en-US" altLang="zh-CN" b="1" dirty="0" smtClean="0"/>
              <a:t>48</a:t>
            </a:r>
            <a:r>
              <a:rPr lang="zh-CN" altLang="en-US" b="1" dirty="0" smtClean="0"/>
              <a:t>个以太网接口，实验室基本够用。</a:t>
            </a:r>
            <a:endParaRPr lang="en-US" altLang="zh-CN" b="1" dirty="0" smtClean="0"/>
          </a:p>
          <a:p>
            <a:r>
              <a:rPr lang="zh-CN" altLang="en-US" b="1" dirty="0" smtClean="0"/>
              <a:t>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Pica8 </a:t>
            </a:r>
            <a:r>
              <a:rPr lang="en-US" altLang="zh-CN" b="1" dirty="0" smtClean="0"/>
              <a:t>3297</a:t>
            </a:r>
            <a:r>
              <a:rPr lang="zh-CN" altLang="en-US" b="1" dirty="0" smtClean="0"/>
              <a:t>交换机，价格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总价格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</a:t>
            </a:r>
            <a:r>
              <a:rPr lang="zh-CN" altLang="zh-CN"/>
              <a:t>月</a:t>
            </a:r>
            <a:r>
              <a:rPr lang="en-US" altLang="zh-CN"/>
              <a:t>13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自制</a:t>
            </a:r>
            <a:r>
              <a:rPr lang="en-US" altLang="zh-CN"/>
              <a:t>OpenFlow</a:t>
            </a:r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方案1：10个TP-LINK WR842N，每个86，一共860</a:t>
            </a:r>
            <a:endParaRPr lang="zh-CN" altLang="en-US"/>
          </a:p>
          <a:p>
            <a:r>
              <a:rPr lang="zh-CN" altLang="en-US"/>
              <a:t>方案2：10个2手的TP-LINK各种形号，每个20多， 一共200多。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openWRT是一种开源的路由器上的操作系统，可以在上面安装OpenFlow 1.3。先在电脑上配置好openWRT和OpenFlow 1.3，然后再将其安装到openWRT所支持的路由器上，这样就制作好OpenFlow交换机了。网上有很多这个教程。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自制</a:t>
            </a:r>
            <a:r>
              <a:rPr lang="en-US" altLang="zh-CN">
                <a:sym typeface="+mn-ea"/>
              </a:rPr>
              <a:t>OpenFlow</a:t>
            </a:r>
            <a:r>
              <a:rPr lang="zh-CN" altLang="en-US">
                <a:sym typeface="+mn-ea"/>
              </a:rPr>
              <a:t>交换机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大致步骤：</a:t>
            </a:r>
            <a:endParaRPr lang="zh-CN" altLang="en-US"/>
          </a:p>
          <a:p>
            <a:r>
              <a:rPr lang="zh-CN" altLang="en-US"/>
              <a:t>1.在系统里下载openWRT源码并编译，选择与自己的路由器相应的选项</a:t>
            </a:r>
            <a:endParaRPr lang="zh-CN" altLang="en-US"/>
          </a:p>
          <a:p>
            <a:r>
              <a:rPr lang="zh-CN" altLang="en-US"/>
              <a:t>2.下载OpenFlow-openWRT的源码并编译，选择相应的选项</a:t>
            </a:r>
            <a:endParaRPr lang="zh-CN" altLang="en-US"/>
          </a:p>
          <a:p>
            <a:r>
              <a:rPr lang="zh-CN" altLang="en-US"/>
              <a:t>3.编译完成后会生成.bin文件，将其刷入路由器，TP-LINK WR740N的方法是登陆路由器管理界面192.168.x.x升级固件。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openWRT支持的路由器型号在这里查询：</a:t>
            </a:r>
            <a:endParaRPr lang="zh-CN" altLang="en-US"/>
          </a:p>
          <a:p>
            <a:r>
              <a:rPr lang="zh-CN" altLang="en-US"/>
              <a:t>http://wiki.openwrt.org/toh/start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3959</Words>
  <Application>WPS 演示</Application>
  <PresentationFormat>宽屏</PresentationFormat>
  <Paragraphs>212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回顾</vt:lpstr>
      <vt:lpstr>Visio.Drawing.15</vt:lpstr>
      <vt:lpstr>实验室搭建SDN</vt:lpstr>
      <vt:lpstr>步骤</vt:lpstr>
      <vt:lpstr>示意图</vt:lpstr>
      <vt:lpstr>不购需要买控制器</vt:lpstr>
      <vt:lpstr>需要购买一个OpenFlow交换机</vt:lpstr>
      <vt:lpstr>购买清单</vt:lpstr>
      <vt:lpstr>PowerPoint 演示文稿</vt:lpstr>
      <vt:lpstr>PowerPoint 演示文稿</vt:lpstr>
      <vt:lpstr>PowerPoint 演示文稿</vt:lpstr>
      <vt:lpstr>基于SDN架构的WLAN组网方案</vt:lpstr>
      <vt:lpstr>传统WLAN组网方案——胖AP</vt:lpstr>
      <vt:lpstr>传统WLAN组网方案——瘦AP+AC</vt:lpstr>
      <vt:lpstr>WLAN网络演进路线</vt:lpstr>
      <vt:lpstr>组网设备的演进</vt:lpstr>
      <vt:lpstr>SDN架构的WLAN组网方案</vt:lpstr>
      <vt:lpstr>PowerPoint 演示文稿</vt:lpstr>
      <vt:lpstr>PowerPoint 演示文稿</vt:lpstr>
      <vt:lpstr>PowerPoint 演示文稿</vt:lpstr>
      <vt:lpstr>SDN  与 传统网络</vt:lpstr>
      <vt:lpstr>传统网络</vt:lpstr>
      <vt:lpstr>PowerPoint 演示文稿</vt:lpstr>
      <vt:lpstr>简单回顾一下什么是SDN</vt:lpstr>
      <vt:lpstr>PowerPoint 演示文稿</vt:lpstr>
      <vt:lpstr>SDN的好处</vt:lpstr>
      <vt:lpstr>总结</vt:lpstr>
      <vt:lpstr>番外：有趣的SDN定义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实验室搭建SDN</dc:title>
  <dc:creator>Takamina</dc:creator>
  <cp:lastModifiedBy>Takamina</cp:lastModifiedBy>
  <cp:revision>8</cp:revision>
  <dcterms:created xsi:type="dcterms:W3CDTF">2016-09-08T06:02:00Z</dcterms:created>
  <dcterms:modified xsi:type="dcterms:W3CDTF">2016-09-13T08:58:43Z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