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ixie One"/>
      <p:regular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vcstxcV5VIV1+z/8bwsmNuWp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ixieOne-regular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17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9" name="Google Shape;59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3" name="Google Shape;63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2" name="Google Shape;72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1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9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20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2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2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20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9" name="Google Shape;99;p2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0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3" name="Google Shape;103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0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2" name="Google Shape;112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0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2" name="Google Shape;122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2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21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2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1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2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4" name="Google Shape;174;p22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79" name="Google Shape;179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2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2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83" name="Google Shape;183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2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92" name="Google Shape;192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2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2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02" name="Google Shape;202;p2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2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vi-V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2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2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0" name="Google Shape;220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4" name="Google Shape;224;p2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3" name="Google Shape;233;p2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2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3" name="Google Shape;243;p2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vi-VN">
                <a:latin typeface="Arial"/>
                <a:ea typeface="Arial"/>
                <a:cs typeface="Arial"/>
                <a:sym typeface="Arial"/>
              </a:rPr>
              <a:t>ĐỒ ÁN </a:t>
            </a:r>
            <a:r>
              <a:rPr lang="vi-VN">
                <a:latin typeface="Arial"/>
                <a:ea typeface="Arial"/>
                <a:cs typeface="Arial"/>
                <a:sym typeface="Arial"/>
              </a:rPr>
              <a:t>ỨNG DỤNG ĐỌC TIN TỨC NEWS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/>
          <p:nvPr/>
        </p:nvSpPr>
        <p:spPr>
          <a:xfrm>
            <a:off x="3450207" y="358924"/>
            <a:ext cx="5405886" cy="470217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vi-VN" sz="10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Place your screenshot here</a:t>
            </a:r>
            <a:endParaRPr b="0" i="0" sz="10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>
            <p:ph idx="4294967295" type="body"/>
          </p:nvPr>
        </p:nvSpPr>
        <p:spPr>
          <a:xfrm>
            <a:off x="287907" y="1561435"/>
            <a:ext cx="3162300" cy="6501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vi-VN" sz="3000">
                <a:solidFill>
                  <a:srgbClr val="19BBD5"/>
                </a:solidFill>
              </a:rPr>
              <a:t>4. Demo sản phẩm</a:t>
            </a:r>
            <a:endParaRPr b="1" sz="3000">
              <a:solidFill>
                <a:srgbClr val="19BBD5"/>
              </a:solidFill>
            </a:endParaRPr>
          </a:p>
        </p:txBody>
      </p:sp>
      <p:grpSp>
        <p:nvGrpSpPr>
          <p:cNvPr id="360" name="Google Shape;360;p10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361" name="Google Shape;361;p1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vi-V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Kết luận và hướng phát triển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"/>
          <p:cNvSpPr txBox="1"/>
          <p:nvPr>
            <p:ph idx="1" type="body"/>
          </p:nvPr>
        </p:nvSpPr>
        <p:spPr>
          <a:xfrm>
            <a:off x="1881555" y="1439962"/>
            <a:ext cx="4944300" cy="2153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vi-VN" sz="2000"/>
              <a:t>Ưu điểm: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7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Hoàn thành yêu cầu đặt ra ban đầu, có đầy đủ tính năng cần thiết của một ứng dụng đọc tin tức trên thiết bị di động.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7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Giao diện đơn giản, bố cục hợp lý, người dùng dễ dàng theo tác.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7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Sinh viên thực hiện đã nắm được các kiến thức và tổ chức trong việc lập trình ứng dụng mobile.</a:t>
            </a:r>
            <a:endParaRPr sz="1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>
            <p:ph idx="1" type="body"/>
          </p:nvPr>
        </p:nvSpPr>
        <p:spPr>
          <a:xfrm>
            <a:off x="1881555" y="1439962"/>
            <a:ext cx="4944300" cy="1466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vi-VN" sz="2000"/>
              <a:t>Hạn chế:</a:t>
            </a:r>
            <a:endParaRPr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500"/>
              <a:buChar char="◇"/>
            </a:pPr>
            <a:r>
              <a:rPr lang="vi-VN" sz="1500">
                <a:solidFill>
                  <a:schemeClr val="dk2"/>
                </a:solidFill>
              </a:rPr>
              <a:t>Tối ưu code chưa tốt nên tốc độ làm mới dữ liệu khi ứng dụng cập nhật tin tức còn chậm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500"/>
              <a:buChar char="◇"/>
            </a:pPr>
            <a:r>
              <a:rPr lang="vi-VN" sz="1500">
                <a:solidFill>
                  <a:schemeClr val="dk2"/>
                </a:solidFill>
              </a:rPr>
              <a:t>Chưa phát triển tính năng xác thực qua bằng email, số điện thoại cho tài khoản</a:t>
            </a:r>
            <a:endParaRPr i="1"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500"/>
              <a:buChar char="◇"/>
            </a:pPr>
            <a:r>
              <a:rPr lang="vi-VN" sz="1500">
                <a:solidFill>
                  <a:schemeClr val="dk2"/>
                </a:solidFill>
              </a:rPr>
              <a:t>Còn hạn chế số lượng nguồn tin tức do chưa tối ưu hóa khả năng cập nhật tin tức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500"/>
              <a:buChar char="◇"/>
            </a:pPr>
            <a:r>
              <a:rPr lang="vi-VN" sz="1500">
                <a:solidFill>
                  <a:schemeClr val="dk2"/>
                </a:solidFill>
              </a:rPr>
              <a:t>Chưa có thông báo khi ứng dụng cập nhật tin tức mới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500"/>
              <a:buChar char="◇"/>
            </a:pPr>
            <a:r>
              <a:rPr lang="vi-VN" sz="1500">
                <a:solidFill>
                  <a:schemeClr val="dk2"/>
                </a:solidFill>
              </a:rPr>
              <a:t>Chưa có chức năng xóa tài khoản</a:t>
            </a:r>
            <a:endParaRPr sz="1700">
              <a:solidFill>
                <a:schemeClr val="dk2"/>
              </a:solidFill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 txBox="1"/>
          <p:nvPr>
            <p:ph idx="1" type="body"/>
          </p:nvPr>
        </p:nvSpPr>
        <p:spPr>
          <a:xfrm>
            <a:off x="1881555" y="1439962"/>
            <a:ext cx="4944300" cy="2444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vi-VN" sz="2000"/>
              <a:t>Hướng phát triển:</a:t>
            </a:r>
            <a:endParaRPr sz="20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E1C6"/>
              </a:buClr>
              <a:buSzPts val="16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Xây dựng các chức năng còn thiếu, hoàn thiện các chức năng đã có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6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Tối ưu hóa code để tăng tốc độ tương tác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6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Hỗ trợ thêm đa ngôn ngữ cho các quốc gia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E1C6"/>
              </a:buClr>
              <a:buSzPts val="1600"/>
              <a:buChar char="◇"/>
            </a:pPr>
            <a:r>
              <a:rPr lang="vi-VN" sz="1500">
                <a:solidFill>
                  <a:schemeClr val="dk2"/>
                </a:solidFill>
                <a:highlight>
                  <a:schemeClr val="lt1"/>
                </a:highlight>
              </a:rPr>
              <a:t>Triển khai trên thiết bị thực tế</a:t>
            </a:r>
            <a:endParaRPr sz="1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15"/>
          <p:cNvSpPr txBox="1"/>
          <p:nvPr>
            <p:ph idx="4294967295" type="ctrTitle"/>
          </p:nvPr>
        </p:nvSpPr>
        <p:spPr>
          <a:xfrm>
            <a:off x="3223659" y="1992141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i="0" lang="vi-VN" sz="3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Cám ơn </a:t>
            </a:r>
            <a:r>
              <a:rPr lang="vi-VN" sz="3000">
                <a:latin typeface="Arial"/>
                <a:ea typeface="Arial"/>
                <a:cs typeface="Arial"/>
                <a:sym typeface="Arial"/>
              </a:rPr>
              <a:t>cô</a:t>
            </a:r>
            <a:r>
              <a:rPr i="0" lang="vi-VN" sz="3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 đã lắng nghe bài thuyết </a:t>
            </a:r>
            <a:r>
              <a:rPr lang="vi-VN" sz="3000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i="0" lang="vi-VN" sz="3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 !!</a:t>
            </a:r>
            <a:endParaRPr i="0" sz="3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"/>
          <p:cNvSpPr txBox="1"/>
          <p:nvPr>
            <p:ph type="title"/>
          </p:nvPr>
        </p:nvSpPr>
        <p:spPr>
          <a:xfrm>
            <a:off x="1732699" y="595423"/>
            <a:ext cx="6858407" cy="102347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vi-VN" sz="3000">
                <a:latin typeface="Arial"/>
                <a:ea typeface="Arial"/>
                <a:cs typeface="Arial"/>
                <a:sym typeface="Arial"/>
              </a:rPr>
              <a:t>ĐỒ ÁN 2</a:t>
            </a:r>
            <a:br>
              <a:rPr lang="vi-VN" sz="3000">
                <a:latin typeface="Arial"/>
                <a:ea typeface="Arial"/>
                <a:cs typeface="Arial"/>
                <a:sym typeface="Arial"/>
              </a:rPr>
            </a:br>
            <a:r>
              <a:rPr lang="vi-VN" sz="3000">
                <a:latin typeface="Arial"/>
                <a:ea typeface="Arial"/>
                <a:cs typeface="Arial"/>
                <a:sym typeface="Arial"/>
              </a:rPr>
              <a:t>SE122.L21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"/>
          <p:cNvSpPr txBox="1"/>
          <p:nvPr/>
        </p:nvSpPr>
        <p:spPr>
          <a:xfrm>
            <a:off x="4717136" y="2645727"/>
            <a:ext cx="39027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vi-VN" sz="25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Giảng viên :</a:t>
            </a:r>
            <a:endParaRPr b="0" i="0" sz="2500" u="none" cap="none" strike="noStrike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vi-VN" sz="20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vi-VN" sz="2000">
                <a:solidFill>
                  <a:srgbClr val="C6DAEC"/>
                </a:solidFill>
              </a:rPr>
              <a:t>Thái Thụy Hàn Uyển</a:t>
            </a:r>
            <a:endParaRPr b="0" i="0" sz="20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"/>
          <p:cNvSpPr txBox="1"/>
          <p:nvPr/>
        </p:nvSpPr>
        <p:spPr>
          <a:xfrm>
            <a:off x="1732821" y="3644424"/>
            <a:ext cx="6954000" cy="1225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vi-VN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Sinh viên thực hiện</a:t>
            </a:r>
            <a:endParaRPr b="0" i="0" sz="4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 txBox="1"/>
          <p:nvPr>
            <p:ph idx="4294967295" type="body"/>
          </p:nvPr>
        </p:nvSpPr>
        <p:spPr>
          <a:xfrm>
            <a:off x="3286468" y="2400250"/>
            <a:ext cx="5162872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vi-VN" sz="2500"/>
              <a:t>17520040 – </a:t>
            </a:r>
            <a:r>
              <a:rPr b="1" lang="vi-VN" sz="2500"/>
              <a:t>Dương Thành Đạt</a:t>
            </a:r>
            <a:endParaRPr b="1" sz="2500"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vi-VN" sz="2500"/>
              <a:t>17520107 – Bùi Tuấn Minh</a:t>
            </a:r>
            <a:endParaRPr b="1" sz="2500"/>
          </a:p>
        </p:txBody>
      </p:sp>
      <p:sp>
        <p:nvSpPr>
          <p:cNvPr id="270" name="Google Shape;270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vi-VN"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76" name="Google Shape;276;p4"/>
          <p:cNvSpPr txBox="1"/>
          <p:nvPr>
            <p:ph idx="1" type="subTitle"/>
          </p:nvPr>
        </p:nvSpPr>
        <p:spPr>
          <a:xfrm>
            <a:off x="2743200" y="2785730"/>
            <a:ext cx="56961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Giới thiệu về N</a:t>
            </a: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ews</a:t>
            </a: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Quy trình thực hiện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Công nghệ sử dụng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Demo sản phẩm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vi-VN" sz="2000">
                <a:latin typeface="Times New Roman"/>
                <a:ea typeface="Times New Roman"/>
                <a:cs typeface="Times New Roman"/>
                <a:sym typeface="Times New Roman"/>
              </a:rPr>
              <a:t>Kết luận và hướng phát triển.</a:t>
            </a:r>
            <a:endParaRPr/>
          </a:p>
        </p:txBody>
      </p:sp>
      <p:sp>
        <p:nvSpPr>
          <p:cNvPr id="277" name="Google Shape;277;p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vi-V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type="title"/>
          </p:nvPr>
        </p:nvSpPr>
        <p:spPr>
          <a:xfrm>
            <a:off x="1813560" y="58317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742950" lvl="0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AutoNum type="arabicPeriod"/>
            </a:pPr>
            <a:r>
              <a:rPr lang="vi-VN" sz="3000"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"/>
          <p:cNvSpPr txBox="1"/>
          <p:nvPr>
            <p:ph idx="1" type="body"/>
          </p:nvPr>
        </p:nvSpPr>
        <p:spPr>
          <a:xfrm>
            <a:off x="1732700" y="1228475"/>
            <a:ext cx="5678600" cy="22660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 là một 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ứng dụng mobile đọc tin tức 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online với nhiều ng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uồn tin tức 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khác nhau như: T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uổi trẻ, VNExpress, Zing News,...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Điều này khiến cho N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ews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 tr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ở thành một ứng dụng giúp tổng hợp tin tức mới nhất từ các nguồn báo uy tín.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Với giao diện 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đơn giản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, rõ ràng, thì người dùng hoàn toàn có thể dễ dàng t</a:t>
            </a:r>
            <a:r>
              <a:rPr lang="vi-VN" sz="2000">
                <a:latin typeface="Times New Roman"/>
                <a:ea typeface="Times New Roman"/>
                <a:cs typeface="Times New Roman"/>
                <a:sym typeface="Times New Roman"/>
              </a:rPr>
              <a:t>ìm kiếm, đọc tin tức theo nguồn mong muốn, hay đọc tin tức theo chủ đề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90" name="Google Shape;2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82" y="152400"/>
            <a:ext cx="25535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499" y="395288"/>
            <a:ext cx="35623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1732700" y="821200"/>
            <a:ext cx="4944300" cy="646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vi-VN" sz="3000">
                <a:latin typeface="Arial"/>
                <a:ea typeface="Arial"/>
                <a:cs typeface="Arial"/>
                <a:sym typeface="Arial"/>
              </a:rPr>
              <a:t>2. Quy trình thực hiện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1732700" y="2146300"/>
            <a:ext cx="19836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-VN" sz="1400" u="none" cap="none" strike="noStrike">
                <a:solidFill>
                  <a:srgbClr val="00E1C6"/>
                </a:solidFill>
                <a:latin typeface="Arial"/>
                <a:ea typeface="Arial"/>
                <a:cs typeface="Arial"/>
                <a:sym typeface="Arial"/>
              </a:rPr>
              <a:t>Tìm hiểu đồ án, chọn công nghệ sử dụng.</a:t>
            </a:r>
            <a:endParaRPr b="0" i="0" sz="1400" u="none" cap="none" strike="noStrike">
              <a:solidFill>
                <a:srgbClr val="00E1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3580201" y="21463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-VN" sz="14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Phân tích &amp; thiết kế hệ thống.</a:t>
            </a:r>
            <a:endParaRPr b="0" i="0" sz="14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5427700" y="214630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vi-VN" sz="1400" u="none" cap="none" strike="noStrike">
                <a:solidFill>
                  <a:srgbClr val="3292E1"/>
                </a:solidFill>
                <a:latin typeface="Arial"/>
                <a:ea typeface="Arial"/>
                <a:cs typeface="Arial"/>
                <a:sym typeface="Arial"/>
              </a:rPr>
              <a:t>Thiết kế </a:t>
            </a:r>
            <a:r>
              <a:rPr lang="vi-VN">
                <a:solidFill>
                  <a:srgbClr val="3292E1"/>
                </a:solidFill>
              </a:rPr>
              <a:t>&amp; xây dựng ứng dụng</a:t>
            </a:r>
            <a:r>
              <a:rPr b="0" i="0" lang="vi-VN" sz="1400" u="none" cap="none" strike="noStrike">
                <a:solidFill>
                  <a:srgbClr val="3292E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3292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vi-VN" sz="2400">
                <a:latin typeface="Arial"/>
                <a:ea typeface="Arial"/>
                <a:cs typeface="Arial"/>
                <a:sym typeface="Arial"/>
              </a:rPr>
              <a:t>Chi tiết quy trình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411"/>
                </a:srgbClr>
              </a:gs>
              <a:gs pos="80000">
                <a:srgbClr val="1BC5C5">
                  <a:alpha val="9411"/>
                </a:srgbClr>
              </a:gs>
              <a:gs pos="100000">
                <a:srgbClr val="1CD9BD">
                  <a:alpha val="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411"/>
                </a:srgbClr>
              </a:gs>
              <a:gs pos="80000">
                <a:srgbClr val="1BC5C5">
                  <a:alpha val="9411"/>
                </a:srgbClr>
              </a:gs>
              <a:gs pos="100000">
                <a:srgbClr val="1CD9BD">
                  <a:alpha val="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509"/>
                </a:srgbClr>
              </a:gs>
              <a:gs pos="75000">
                <a:srgbClr val="1BC5C5">
                  <a:alpha val="74509"/>
                </a:srgbClr>
              </a:gs>
              <a:gs pos="100000">
                <a:srgbClr val="1CD9BD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vi-V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0" name="Google Shape;320;p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vi-V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b="0" i="0" sz="1000" u="none" cap="none" strike="noStrik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vi-V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b="0" i="0" sz="1000" u="none" cap="none" strike="noStrik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4" name="Google Shape;324;p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vi-V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b="0" i="0" sz="1000" u="none" cap="none" strike="noStrik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vi-V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b="0" i="0" sz="1000" u="none" cap="none" strike="noStrike">
              <a:solidFill>
                <a:srgbClr val="0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28" name="Google Shape;328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595626" y="1857866"/>
            <a:ext cx="22402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đồ án và đề ra hướng giải quyết</a:t>
            </a:r>
            <a:endParaRPr/>
          </a:p>
        </p:txBody>
      </p:sp>
      <p:sp>
        <p:nvSpPr>
          <p:cNvPr id="330" name="Google Shape;330;p8"/>
          <p:cNvSpPr txBox="1"/>
          <p:nvPr/>
        </p:nvSpPr>
        <p:spPr>
          <a:xfrm>
            <a:off x="5957451" y="2760052"/>
            <a:ext cx="288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Đặc tả </a:t>
            </a:r>
            <a:r>
              <a:rPr lang="vi-VN" sz="1500">
                <a:solidFill>
                  <a:schemeClr val="dk1"/>
                </a:solidFill>
              </a:rPr>
              <a:t>yêu cầu</a:t>
            </a:r>
            <a:r>
              <a:rPr b="0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phần mềm </a:t>
            </a:r>
            <a:endParaRPr/>
          </a:p>
        </p:txBody>
      </p:sp>
      <p:sp>
        <p:nvSpPr>
          <p:cNvPr id="331" name="Google Shape;331;p8"/>
          <p:cNvSpPr txBox="1"/>
          <p:nvPr/>
        </p:nvSpPr>
        <p:spPr>
          <a:xfrm>
            <a:off x="722486" y="3213807"/>
            <a:ext cx="224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>
                <a:solidFill>
                  <a:schemeClr val="dk1"/>
                </a:solidFill>
              </a:rPr>
              <a:t>Xây dựng Web Crawling + API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6038400" y="3898545"/>
            <a:ext cx="241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Thiết kế kiến trúc, giao diện</a:t>
            </a:r>
            <a:endParaRPr/>
          </a:p>
        </p:txBody>
      </p:sp>
      <p:sp>
        <p:nvSpPr>
          <p:cNvPr id="333" name="Google Shape;333;p8"/>
          <p:cNvSpPr txBox="1"/>
          <p:nvPr/>
        </p:nvSpPr>
        <p:spPr>
          <a:xfrm>
            <a:off x="722486" y="4352324"/>
            <a:ext cx="245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Chạy và kiểm thử phần mềm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9"/>
          <p:cNvSpPr txBox="1"/>
          <p:nvPr>
            <p:ph idx="4294967295" type="ctrTitle"/>
          </p:nvPr>
        </p:nvSpPr>
        <p:spPr>
          <a:xfrm>
            <a:off x="3767425" y="1468684"/>
            <a:ext cx="5421276" cy="990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b="0" i="0" lang="vi-VN" sz="3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2. Công nghệ sử dụng.</a:t>
            </a:r>
            <a:endParaRPr b="0" i="0" sz="3000" u="none" cap="none" strike="noStrike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"/>
          <p:cNvSpPr txBox="1"/>
          <p:nvPr>
            <p:ph idx="4294967295" type="subTitle"/>
          </p:nvPr>
        </p:nvSpPr>
        <p:spPr>
          <a:xfrm>
            <a:off x="3867691" y="2136879"/>
            <a:ext cx="43338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</a:pPr>
            <a:r>
              <a:rPr b="0" i="0" lang="vi-VN" sz="20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Ngôn ngữ lập trình </a:t>
            </a:r>
            <a:r>
              <a:rPr lang="vi-VN" sz="2000"/>
              <a:t>Dart</a:t>
            </a:r>
            <a:r>
              <a:rPr b="0" i="0" lang="vi-VN" sz="20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vi-VN" sz="2000"/>
              <a:t>Python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</a:pPr>
            <a:r>
              <a:rPr lang="vi-VN" sz="2000"/>
              <a:t>Flutter</a:t>
            </a:r>
            <a:r>
              <a:rPr b="0" i="0" lang="vi-VN" sz="20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framework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</a:pPr>
            <a:r>
              <a:rPr lang="vi-VN" sz="2000"/>
              <a:t>Flask framework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</a:pPr>
            <a:r>
              <a:rPr b="0" i="0" lang="vi-VN" sz="20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Github (source code)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</a:pPr>
            <a:r>
              <a:rPr lang="vi-VN" sz="2000"/>
              <a:t>Cloud Firestore</a:t>
            </a:r>
            <a:endParaRPr/>
          </a:p>
          <a:p>
            <a:pPr indent="-3810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000"/>
              <a:buFont typeface="Arial"/>
              <a:buChar char="◇"/>
            </a:pPr>
            <a:r>
              <a:rPr lang="vi-VN" sz="2000"/>
              <a:t>F</a:t>
            </a:r>
            <a:r>
              <a:rPr lang="vi-VN" sz="2000"/>
              <a:t>irebase Authentication</a:t>
            </a:r>
            <a:endParaRPr sz="2000"/>
          </a:p>
        </p:txBody>
      </p:sp>
      <p:grpSp>
        <p:nvGrpSpPr>
          <p:cNvPr id="341" name="Google Shape;341;p9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42" name="Google Shape;342;p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9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45" name="Google Shape;345;p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9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