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81" r:id="rId5"/>
    <p:sldId id="276" r:id="rId6"/>
    <p:sldId id="282" r:id="rId7"/>
    <p:sldId id="271" r:id="rId8"/>
    <p:sldId id="265" r:id="rId9"/>
    <p:sldId id="283" r:id="rId10"/>
    <p:sldId id="288" r:id="rId11"/>
    <p:sldId id="263" r:id="rId12"/>
    <p:sldId id="286" r:id="rId13"/>
    <p:sldId id="287" r:id="rId14"/>
    <p:sldId id="284" r:id="rId15"/>
    <p:sldId id="291" r:id="rId16"/>
    <p:sldId id="290" r:id="rId17"/>
    <p:sldId id="278" r:id="rId18"/>
    <p:sldId id="289" r:id="rId19"/>
    <p:sldId id="285" r:id="rId2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>
      <p:cViewPr varScale="1">
        <p:scale>
          <a:sx n="100" d="100"/>
          <a:sy n="100" d="100"/>
        </p:scale>
        <p:origin x="1963" y="8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4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6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7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2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2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-378992" y="2853012"/>
            <a:ext cx="4804521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中期汇报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464892" y="3559196"/>
            <a:ext cx="1492716" cy="13506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组长：汤新宇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组员：段怡冰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王雨菲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黎秀凤</a:t>
            </a:r>
            <a:endParaRPr lang="en-US" altLang="zh-CN" sz="14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  赵晋鹤</a:t>
            </a:r>
          </a:p>
        </p:txBody>
      </p:sp>
      <p:sp>
        <p:nvSpPr>
          <p:cNvPr id="11" name="PA_文本框 6"/>
          <p:cNvSpPr txBox="1"/>
          <p:nvPr>
            <p:custDataLst>
              <p:tags r:id="rId3"/>
            </p:custDataLst>
          </p:nvPr>
        </p:nvSpPr>
        <p:spPr>
          <a:xfrm>
            <a:off x="638913" y="701121"/>
            <a:ext cx="5277407" cy="17173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4400" b="1" dirty="0"/>
              <a:t>基于华为鲲鹏云的</a:t>
            </a:r>
            <a:endParaRPr lang="en-US" altLang="zh-CN" sz="4400" b="1" dirty="0"/>
          </a:p>
          <a:p>
            <a:pPr algn="ctr">
              <a:lnSpc>
                <a:spcPct val="120000"/>
              </a:lnSpc>
            </a:pPr>
            <a:r>
              <a:rPr lang="zh-CN" altLang="zh-CN" sz="4400" b="1" dirty="0"/>
              <a:t>大数据智能推荐系统</a:t>
            </a:r>
            <a:endParaRPr lang="zh-CN" altLang="zh-CN" sz="4400" dirty="0"/>
          </a:p>
        </p:txBody>
      </p:sp>
      <p:sp>
        <p:nvSpPr>
          <p:cNvPr id="12" name="PA_半闭框 7"/>
          <p:cNvSpPr/>
          <p:nvPr>
            <p:custDataLst>
              <p:tags r:id="rId4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024844" y="-127756"/>
            <a:ext cx="8229600" cy="85751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系统功能图</a:t>
            </a:r>
          </a:p>
        </p:txBody>
      </p:sp>
    </p:spTree>
    <p:extLst>
      <p:ext uri="{BB962C8B-B14F-4D97-AF65-F5344CB8AC3E}">
        <p14:creationId xmlns:p14="http://schemas.microsoft.com/office/powerpoint/2010/main" val="18885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99592" y="1432788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4724299" y="2014056"/>
            <a:ext cx="236934" cy="237007"/>
            <a:chOff x="1066800" y="3675945"/>
            <a:chExt cx="315279" cy="315279"/>
          </a:xfrm>
        </p:grpSpPr>
        <p:sp>
          <p:nvSpPr>
            <p:cNvPr id="12" name="Shape 811"/>
            <p:cNvSpPr/>
            <p:nvPr/>
          </p:nvSpPr>
          <p:spPr>
            <a:xfrm>
              <a:off x="1066800" y="3675945"/>
              <a:ext cx="315279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0" name="Shape 812"/>
            <p:cNvSpPr>
              <a:spLocks/>
            </p:cNvSpPr>
            <p:nvPr/>
          </p:nvSpPr>
          <p:spPr bwMode="auto">
            <a:xfrm>
              <a:off x="1139147" y="3761629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953961" y="3104041"/>
            <a:ext cx="236934" cy="237008"/>
            <a:chOff x="1066800" y="5218290"/>
            <a:chExt cx="315279" cy="315280"/>
          </a:xfrm>
        </p:grpSpPr>
        <p:sp>
          <p:nvSpPr>
            <p:cNvPr id="21" name="Shape 826"/>
            <p:cNvSpPr/>
            <p:nvPr/>
          </p:nvSpPr>
          <p:spPr>
            <a:xfrm>
              <a:off x="1066800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4" name="Shape 827"/>
            <p:cNvSpPr>
              <a:spLocks/>
            </p:cNvSpPr>
            <p:nvPr/>
          </p:nvSpPr>
          <p:spPr bwMode="auto">
            <a:xfrm>
              <a:off x="1139147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724299" y="3745976"/>
            <a:ext cx="236934" cy="237008"/>
            <a:chOff x="4645616" y="5218290"/>
            <a:chExt cx="315279" cy="315280"/>
          </a:xfrm>
        </p:grpSpPr>
        <p:sp>
          <p:nvSpPr>
            <p:cNvPr id="24" name="Shape 831"/>
            <p:cNvSpPr/>
            <p:nvPr/>
          </p:nvSpPr>
          <p:spPr>
            <a:xfrm>
              <a:off x="4645616" y="5218290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02" name="Shape 832"/>
            <p:cNvSpPr>
              <a:spLocks/>
            </p:cNvSpPr>
            <p:nvPr/>
          </p:nvSpPr>
          <p:spPr bwMode="auto">
            <a:xfrm>
              <a:off x="4717963" y="5303975"/>
              <a:ext cx="170585" cy="143909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277585" y="1162287"/>
            <a:ext cx="2520673" cy="863481"/>
            <a:chOff x="1462728" y="1544170"/>
            <a:chExt cx="2730061" cy="1149455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62728" y="1544170"/>
              <a:ext cx="1891408" cy="271108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基本功能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41327" y="2080060"/>
              <a:ext cx="2651462" cy="613565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登录、注册、浏览、购物、订单管理、编辑个人信息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56"/>
          <p:cNvGrpSpPr>
            <a:grpSpLocks/>
          </p:cNvGrpSpPr>
          <p:nvPr/>
        </p:nvGrpSpPr>
        <p:grpSpPr bwMode="auto">
          <a:xfrm>
            <a:off x="5154550" y="1385601"/>
            <a:ext cx="3989450" cy="1594262"/>
            <a:chOff x="1333269" y="2655705"/>
            <a:chExt cx="5319834" cy="2123399"/>
          </a:xfrm>
        </p:grpSpPr>
        <p:sp>
          <p:nvSpPr>
            <p:cNvPr id="35" name="Text Placeholder 8"/>
            <p:cNvSpPr txBox="1">
              <a:spLocks/>
            </p:cNvSpPr>
            <p:nvPr/>
          </p:nvSpPr>
          <p:spPr>
            <a:xfrm>
              <a:off x="1333269" y="2655705"/>
              <a:ext cx="1868688" cy="345809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角色权限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1"/>
            <p:cNvSpPr txBox="1">
              <a:spLocks/>
            </p:cNvSpPr>
            <p:nvPr/>
          </p:nvSpPr>
          <p:spPr>
            <a:xfrm>
              <a:off x="1473112" y="3201395"/>
              <a:ext cx="5179991" cy="1577709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需将系统用户的角色分三类，为个人用户、商家和管理员，要给每种角色设置权限个人用户可以浏览网站并购买图书，商家可以对自己的店铺及订单管理，管理员可以对角色进行添加、编辑、删除操作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57"/>
          <p:cNvGrpSpPr>
            <a:grpSpLocks/>
          </p:cNvGrpSpPr>
          <p:nvPr/>
        </p:nvGrpSpPr>
        <p:grpSpPr bwMode="auto">
          <a:xfrm>
            <a:off x="1276579" y="2730674"/>
            <a:ext cx="2121986" cy="1084389"/>
            <a:chOff x="1406472" y="4243420"/>
            <a:chExt cx="2829614" cy="1446120"/>
          </a:xfrm>
        </p:grpSpPr>
        <p:sp>
          <p:nvSpPr>
            <p:cNvPr id="41" name="Text Placeholder 8"/>
            <p:cNvSpPr txBox="1">
              <a:spLocks/>
            </p:cNvSpPr>
            <p:nvPr/>
          </p:nvSpPr>
          <p:spPr>
            <a:xfrm>
              <a:off x="1406472" y="4243420"/>
              <a:ext cx="1709918" cy="25253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个性化推荐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1"/>
            <p:cNvSpPr txBox="1">
              <a:spLocks/>
            </p:cNvSpPr>
            <p:nvPr/>
          </p:nvSpPr>
          <p:spPr>
            <a:xfrm>
              <a:off x="1584680" y="5076463"/>
              <a:ext cx="2651406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5184068" y="3542912"/>
            <a:ext cx="2063697" cy="643136"/>
            <a:chOff x="5076421" y="4804867"/>
            <a:chExt cx="2751889" cy="857673"/>
          </a:xfrm>
        </p:grpSpPr>
        <p:sp>
          <p:nvSpPr>
            <p:cNvPr id="43" name="Text Placeholder 8"/>
            <p:cNvSpPr txBox="1">
              <a:spLocks/>
            </p:cNvSpPr>
            <p:nvPr/>
          </p:nvSpPr>
          <p:spPr>
            <a:xfrm>
              <a:off x="5076421" y="4804867"/>
              <a:ext cx="1613072" cy="244596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用户聚类</a:t>
              </a:r>
              <a:endPara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1"/>
            <p:cNvSpPr txBox="1">
              <a:spLocks/>
            </p:cNvSpPr>
            <p:nvPr/>
          </p:nvSpPr>
          <p:spPr>
            <a:xfrm>
              <a:off x="5176902" y="5049463"/>
              <a:ext cx="2651408" cy="613077"/>
            </a:xfrm>
            <a:prstGeom prst="rect">
              <a:avLst/>
            </a:prstGeom>
          </p:spPr>
          <p:txBody>
            <a:bodyPr lIns="0" anchor="ctr">
              <a:norm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endPara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51520" y="160276"/>
            <a:ext cx="2160240" cy="612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功能性需求</a:t>
            </a:r>
          </a:p>
        </p:txBody>
      </p:sp>
      <p:sp>
        <p:nvSpPr>
          <p:cNvPr id="10" name="矩形 9"/>
          <p:cNvSpPr/>
          <p:nvPr/>
        </p:nvSpPr>
        <p:spPr>
          <a:xfrm>
            <a:off x="1256795" y="2979863"/>
            <a:ext cx="31045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可以根据每个用户平时浏览的图书类型特性，来向用户推荐类似书籍以迎合用户喜好，同时也维持推荐的多样性使其不完全按照用户行为数据推荐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5178866" y="3887803"/>
            <a:ext cx="2757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根据每个用户的订单数量、平均金额、访问数等实现购书用户聚类分析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21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63588" y="2670065"/>
            <a:ext cx="236934" cy="237008"/>
            <a:chOff x="1066800" y="2209799"/>
            <a:chExt cx="315279" cy="315280"/>
          </a:xfrm>
        </p:grpSpPr>
        <p:sp>
          <p:nvSpPr>
            <p:cNvPr id="3" name="Shape 796"/>
            <p:cNvSpPr/>
            <p:nvPr/>
          </p:nvSpPr>
          <p:spPr>
            <a:xfrm>
              <a:off x="1066800" y="2209799"/>
              <a:ext cx="315279" cy="31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defTabSz="685783">
                <a:defRPr/>
              </a:pPr>
              <a:endParaRPr>
                <a:latin typeface="+mn-lt"/>
              </a:endParaRPr>
            </a:p>
          </p:txBody>
        </p:sp>
        <p:sp>
          <p:nvSpPr>
            <p:cNvPr id="19516" name="Shape 797"/>
            <p:cNvSpPr>
              <a:spLocks/>
            </p:cNvSpPr>
            <p:nvPr/>
          </p:nvSpPr>
          <p:spPr bwMode="auto">
            <a:xfrm>
              <a:off x="1139147" y="2295483"/>
              <a:ext cx="170585" cy="143910"/>
            </a:xfrm>
            <a:custGeom>
              <a:avLst/>
              <a:gdLst>
                <a:gd name="T0" fmla="*/ 85293 w 21600"/>
                <a:gd name="T1" fmla="*/ 71955 h 21600"/>
                <a:gd name="T2" fmla="*/ 85293 w 21600"/>
                <a:gd name="T3" fmla="*/ 71955 h 21600"/>
                <a:gd name="T4" fmla="*/ 85293 w 21600"/>
                <a:gd name="T5" fmla="*/ 71955 h 21600"/>
                <a:gd name="T6" fmla="*/ 85293 w 21600"/>
                <a:gd name="T7" fmla="*/ 71955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1351733" y="1980912"/>
            <a:ext cx="5452512" cy="1268574"/>
            <a:chOff x="1476272" y="2052814"/>
            <a:chExt cx="3675027" cy="1688709"/>
          </a:xfrm>
        </p:grpSpPr>
        <p:sp>
          <p:nvSpPr>
            <p:cNvPr id="29" name="Text Placeholder 8"/>
            <p:cNvSpPr txBox="1">
              <a:spLocks/>
            </p:cNvSpPr>
            <p:nvPr/>
          </p:nvSpPr>
          <p:spPr>
            <a:xfrm>
              <a:off x="1476272" y="2052814"/>
              <a:ext cx="1891408" cy="271108"/>
            </a:xfrm>
            <a:prstGeom prst="rect">
              <a:avLst/>
            </a:prstGeom>
          </p:spPr>
          <p:txBody>
            <a:bodyPr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685783">
                <a:defRPr/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会员功能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Placeholder 1"/>
            <p:cNvSpPr txBox="1">
              <a:spLocks/>
            </p:cNvSpPr>
            <p:nvPr/>
          </p:nvSpPr>
          <p:spPr>
            <a:xfrm>
              <a:off x="1584063" y="3127957"/>
              <a:ext cx="3567236" cy="613566"/>
            </a:xfrm>
            <a:prstGeom prst="rect">
              <a:avLst/>
            </a:prstGeom>
          </p:spPr>
          <p:txBody>
            <a:bodyPr lIns="0" anchor="ctr">
              <a:no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088205">
                <a:defRPr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个人用户可以花钱开通网站会员，在会员有效期内购书时可享受打折优惠，并且每消费一元会获得一积分，当积分超过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1000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时可以使用，每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100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积分抵扣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1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元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51520" y="160276"/>
            <a:ext cx="2160240" cy="612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创新功能</a:t>
            </a:r>
          </a:p>
        </p:txBody>
      </p:sp>
    </p:spTree>
    <p:extLst>
      <p:ext uri="{BB962C8B-B14F-4D97-AF65-F5344CB8AC3E}">
        <p14:creationId xmlns:p14="http://schemas.microsoft.com/office/powerpoint/2010/main" val="20856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1456107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94260" y="221017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94260" y="4472373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260" y="2964241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106616" y="371830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"/>
          <p:cNvGrpSpPr/>
          <p:nvPr/>
        </p:nvGrpSpPr>
        <p:grpSpPr>
          <a:xfrm>
            <a:off x="4218360" y="1372471"/>
            <a:ext cx="938706" cy="938996"/>
            <a:chOff x="4218359" y="1372047"/>
            <a:chExt cx="938706" cy="938706"/>
          </a:xfrm>
          <a:solidFill>
            <a:srgbClr val="FA60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椭圆 34"/>
            <p:cNvSpPr/>
            <p:nvPr/>
          </p:nvSpPr>
          <p:spPr>
            <a:xfrm>
              <a:off x="4218359" y="1372047"/>
              <a:ext cx="938706" cy="93870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595348" y="1610567"/>
              <a:ext cx="184730" cy="30768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3"/>
          <p:cNvGrpSpPr/>
          <p:nvPr/>
        </p:nvGrpSpPr>
        <p:grpSpPr>
          <a:xfrm>
            <a:off x="617959" y="2126153"/>
            <a:ext cx="938706" cy="938996"/>
            <a:chOff x="617959" y="2125497"/>
            <a:chExt cx="938706" cy="938706"/>
          </a:xfrm>
          <a:solidFill>
            <a:srgbClr val="FAC90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7" name="椭圆 36"/>
            <p:cNvSpPr/>
            <p:nvPr/>
          </p:nvSpPr>
          <p:spPr>
            <a:xfrm>
              <a:off x="617959" y="2125497"/>
              <a:ext cx="938706" cy="93870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4947" y="2364017"/>
              <a:ext cx="184730" cy="30768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4218360" y="2896712"/>
            <a:ext cx="938706" cy="938996"/>
            <a:chOff x="4218359" y="2895818"/>
            <a:chExt cx="938706" cy="938706"/>
          </a:xfrm>
          <a:solidFill>
            <a:srgbClr val="35BC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9" name="椭圆 38"/>
            <p:cNvSpPr/>
            <p:nvPr/>
          </p:nvSpPr>
          <p:spPr>
            <a:xfrm>
              <a:off x="4218359" y="2895818"/>
              <a:ext cx="938706" cy="93870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95347" y="3134338"/>
              <a:ext cx="184730" cy="30768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endPara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617959" y="3650395"/>
            <a:ext cx="938706" cy="938996"/>
            <a:chOff x="617959" y="3649268"/>
            <a:chExt cx="938706" cy="938706"/>
          </a:xfrm>
          <a:solidFill>
            <a:srgbClr val="92E2D9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椭圆 40"/>
            <p:cNvSpPr/>
            <p:nvPr/>
          </p:nvSpPr>
          <p:spPr>
            <a:xfrm>
              <a:off x="617959" y="3649268"/>
              <a:ext cx="938706" cy="93870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94947" y="3887788"/>
              <a:ext cx="184730" cy="30768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algn="ctr"/>
              <a:endPara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781175" y="2356213"/>
            <a:ext cx="2814174" cy="417377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便于操作、故障处理</a:t>
            </a:r>
          </a:p>
        </p:txBody>
      </p:sp>
      <p:sp>
        <p:nvSpPr>
          <p:cNvPr id="45" name="矩形 44"/>
          <p:cNvSpPr/>
          <p:nvPr/>
        </p:nvSpPr>
        <p:spPr>
          <a:xfrm>
            <a:off x="1106616" y="3105838"/>
            <a:ext cx="3060340" cy="452450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可靠性、易用性、可维护性</a:t>
            </a:r>
          </a:p>
        </p:txBody>
      </p:sp>
      <p:sp>
        <p:nvSpPr>
          <p:cNvPr id="46" name="矩形 45"/>
          <p:cNvSpPr/>
          <p:nvPr/>
        </p:nvSpPr>
        <p:spPr>
          <a:xfrm>
            <a:off x="719572" y="1556739"/>
            <a:ext cx="3447384" cy="452450"/>
          </a:xfrm>
          <a:prstGeom prst="rect">
            <a:avLst/>
          </a:prstGeom>
        </p:spPr>
        <p:txBody>
          <a:bodyPr wrap="square" lIns="91458" tIns="45729" rIns="91458" bIns="45729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反应速度、界面友好、可管理性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92" y="3711995"/>
            <a:ext cx="3272086" cy="707904"/>
          </a:xfrm>
          <a:prstGeom prst="rect">
            <a:avLst/>
          </a:prstGeom>
          <a:noFill/>
        </p:spPr>
        <p:txBody>
          <a:bodyPr wrap="none" lIns="91458" tIns="45729" rIns="91458" bIns="45729" rtlCol="0">
            <a:spAutoFit/>
          </a:bodyPr>
          <a:lstStyle/>
          <a:p>
            <a:r>
              <a:rPr lang="zh-CN" altLang="en-US" sz="4000" b="1" dirty="0">
                <a:solidFill>
                  <a:srgbClr val="585251"/>
                </a:solidFill>
              </a:rPr>
              <a:t>非功能性需求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194287" y="232284"/>
            <a:ext cx="2362328" cy="54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91675" y="347460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后期安排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255556" y="2188393"/>
            <a:ext cx="1279920" cy="7683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762209" y="2566192"/>
            <a:ext cx="8368841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anchor="ctr"/>
          <a:lstStyle/>
          <a:p>
            <a:pPr algn="ctr" eaLnBrk="0" hangingPunct="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814666" y="2283530"/>
            <a:ext cx="550831" cy="55262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035456" y="2283530"/>
            <a:ext cx="550833" cy="55262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55"/>
          <p:cNvGrpSpPr>
            <a:grpSpLocks/>
          </p:cNvGrpSpPr>
          <p:nvPr/>
        </p:nvGrpSpPr>
        <p:grpSpPr bwMode="auto">
          <a:xfrm>
            <a:off x="6356254" y="2283530"/>
            <a:ext cx="552419" cy="55262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83659" y="1239749"/>
            <a:ext cx="2321664" cy="977677"/>
            <a:chOff x="4267635" y="880115"/>
            <a:chExt cx="2320294" cy="977514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48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由黎秀凤、赵晋鹤两名同学负责前端开发，大约</a:t>
              </a: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个界面</a:t>
              </a:r>
              <a:endParaRPr lang="en-GB" altLang="zh-CN" sz="7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flipV="1">
              <a:off x="4354766" y="1240862"/>
              <a:ext cx="616078" cy="45711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697215" cy="4000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ea typeface="微软雅黑" panose="020B0503020204020204" pitchFamily="34" charset="-122"/>
                </a:rPr>
                <a:t>前端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3671900" y="3165928"/>
            <a:ext cx="2321664" cy="977677"/>
            <a:chOff x="4267635" y="880115"/>
            <a:chExt cx="2320294" cy="977514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48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由汤新宇、段怡冰、王雨菲三名同学负责后端开发</a:t>
              </a:r>
              <a:endParaRPr lang="en-GB" altLang="zh-CN" sz="7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4354766" y="1240862"/>
              <a:ext cx="524576" cy="45711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697215" cy="4000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ea typeface="微软雅黑" panose="020B0503020204020204" pitchFamily="34" charset="-122"/>
                </a:rPr>
                <a:t>后端</a:t>
              </a:r>
            </a:p>
          </p:txBody>
        </p:sp>
      </p:grp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5663744" y="1220037"/>
            <a:ext cx="2321664" cy="769927"/>
            <a:chOff x="4267635" y="880115"/>
            <a:chExt cx="2320294" cy="769800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2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white">
                      <a:lumMod val="65000"/>
                    </a:prst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所有人员共同整合</a:t>
              </a:r>
              <a:endParaRPr lang="en-GB" altLang="zh-CN" sz="9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2"/>
              <a:ext cx="548942" cy="45711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9" y="880115"/>
              <a:ext cx="697215" cy="4000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dirty="0">
                  <a:solidFill>
                    <a:prstClr val="white">
                      <a:lumMod val="65000"/>
                    </a:prstClr>
                  </a:solidFill>
                  <a:ea typeface="微软雅黑" panose="020B0503020204020204" pitchFamily="34" charset="-122"/>
                </a:rPr>
                <a:t>整合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8569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65"/>
          <p:cNvSpPr>
            <a:spLocks noChangeArrowheads="1"/>
          </p:cNvSpPr>
          <p:nvPr/>
        </p:nvSpPr>
        <p:spPr bwMode="auto">
          <a:xfrm rot="10800000" flipV="1">
            <a:off x="214323" y="3398395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47"/>
          <p:cNvGrpSpPr/>
          <p:nvPr/>
        </p:nvGrpSpPr>
        <p:grpSpPr>
          <a:xfrm>
            <a:off x="251520" y="1914841"/>
            <a:ext cx="1379949" cy="1382331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149" name="菱形 148"/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" name="菱形 149"/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前端</a:t>
              </a:r>
            </a:p>
          </p:txBody>
        </p:sp>
      </p:grpSp>
      <p:sp>
        <p:nvSpPr>
          <p:cNvPr id="157" name="文本框 17"/>
          <p:cNvSpPr txBox="1"/>
          <p:nvPr/>
        </p:nvSpPr>
        <p:spPr>
          <a:xfrm>
            <a:off x="1979712" y="1816460"/>
            <a:ext cx="5040560" cy="1579094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计划第一天共同学习前端开发，并共同着手尝试首页面开发，首页中的功能界面及管理员功能界面由赵晋鹤负责，个人用户和商家功能界面由黎秀凤负责，每人确保自己界面可与后端交互，界面风格一致。</a:t>
            </a:r>
            <a:endParaRPr lang="en-US" altLang="zh-CN" sz="3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4272"/>
            <a:ext cx="244827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后期安排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0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Oval 65"/>
          <p:cNvSpPr>
            <a:spLocks noChangeArrowheads="1"/>
          </p:cNvSpPr>
          <p:nvPr/>
        </p:nvSpPr>
        <p:spPr bwMode="auto">
          <a:xfrm rot="10800000" flipV="1">
            <a:off x="7382220" y="3469943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153"/>
          <p:cNvGrpSpPr/>
          <p:nvPr/>
        </p:nvGrpSpPr>
        <p:grpSpPr>
          <a:xfrm>
            <a:off x="7382220" y="1830748"/>
            <a:ext cx="1516951" cy="154547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155" name="菱形 154"/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" name="菱形 155"/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后端</a:t>
              </a:r>
            </a:p>
          </p:txBody>
        </p:sp>
      </p:grpSp>
      <p:sp>
        <p:nvSpPr>
          <p:cNvPr id="159" name="文本框 23"/>
          <p:cNvSpPr txBox="1"/>
          <p:nvPr/>
        </p:nvSpPr>
        <p:spPr>
          <a:xfrm>
            <a:off x="874841" y="1636440"/>
            <a:ext cx="5400600" cy="1209762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段怡冰专门负责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数据传输处理，其余两人负责实现后端逻辑，汤新宇负责商家和管理员部分逻辑，王雨菲负责首页和个人用户，根据开发实际情况可做适当调整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4272"/>
            <a:ext cx="244827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后期安排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65"/>
          <p:cNvSpPr>
            <a:spLocks noChangeArrowheads="1"/>
          </p:cNvSpPr>
          <p:nvPr/>
        </p:nvSpPr>
        <p:spPr bwMode="auto">
          <a:xfrm rot="10800000" flipV="1">
            <a:off x="256338" y="3332339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150"/>
          <p:cNvGrpSpPr/>
          <p:nvPr/>
        </p:nvGrpSpPr>
        <p:grpSpPr>
          <a:xfrm>
            <a:off x="385553" y="2019452"/>
            <a:ext cx="1325125" cy="1307833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152" name="菱形 151"/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" name="菱形 152"/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整合</a:t>
              </a:r>
            </a:p>
          </p:txBody>
        </p:sp>
      </p:grpSp>
      <p:sp>
        <p:nvSpPr>
          <p:cNvPr id="158" name="文本框 22"/>
          <p:cNvSpPr txBox="1"/>
          <p:nvPr/>
        </p:nvSpPr>
        <p:spPr>
          <a:xfrm>
            <a:off x="2051720" y="2068488"/>
            <a:ext cx="5952551" cy="1209762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在开发时前后端开发分队实时沟通功能设计、以及接口设计等，保证前后端功能一致、可对应，便于整合，争取做到组内全程连麦交流，使用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对项目进行管理</a:t>
            </a:r>
            <a:endParaRPr lang="en-US" altLang="zh-CN" sz="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4272"/>
            <a:ext cx="2448272" cy="68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后期安排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8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09965" y="2814709"/>
            <a:ext cx="5282215" cy="7571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汇报完毕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PA_半闭框 7"/>
          <p:cNvSpPr/>
          <p:nvPr>
            <p:custDataLst>
              <p:tags r:id="rId3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阶段计划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3" y="2358822"/>
            <a:ext cx="244609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当前进度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需求分析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</a:t>
            </a:r>
            <a:r>
              <a:rPr lang="zh-CN" altLang="en-US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后期安排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40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阶段计划</a:t>
            </a:r>
            <a:endParaRPr lang="zh-CN" altLang="en-US" sz="40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968857" y="209578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68288"/>
            <a:ext cx="2195318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阶段计划</a:t>
            </a:r>
          </a:p>
        </p:txBody>
      </p:sp>
      <p:grpSp>
        <p:nvGrpSpPr>
          <p:cNvPr id="2" name="组合 140"/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91179" name="Freeform 26"/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8"/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29"/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0"/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1"/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2"/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3"/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4"/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Freeform 35"/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9" name="Rectangle 36"/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91191" name="Freeform 38"/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2" name="Freeform 39"/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3" name="Freeform 40"/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Freeform 41"/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组合 139"/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78" name="Freeform 25"/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0" name="Freeform 27"/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91196" name="Freeform 43"/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91255" name="Freeform 71"/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6" name="Freeform 72"/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7" name="Freeform 73"/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91252" name="Freeform 128"/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3" name="Freeform 129"/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4" name="Freeform 130"/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91250" name="Freeform 134"/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51" name="Freeform 135"/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2963441" y="1233478"/>
            <a:ext cx="5252712" cy="2720928"/>
            <a:chOff x="535506" y="2061639"/>
            <a:chExt cx="2948198" cy="3626650"/>
          </a:xfrm>
        </p:grpSpPr>
        <p:grpSp>
          <p:nvGrpSpPr>
            <p:cNvPr id="19" name="Group 119"/>
            <p:cNvGrpSpPr>
              <a:grpSpLocks/>
            </p:cNvGrpSpPr>
            <p:nvPr/>
          </p:nvGrpSpPr>
          <p:grpSpPr bwMode="auto">
            <a:xfrm>
              <a:off x="535506" y="2853821"/>
              <a:ext cx="2948198" cy="2834468"/>
              <a:chOff x="535506" y="2853821"/>
              <a:chExt cx="2948198" cy="2834468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559448" y="2853821"/>
                <a:ext cx="2924256" cy="27074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本项目计划开发周期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天，前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天完成平台搭建、对数据的准备和处理以及人工智能推荐系统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后七天主要开发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模块，前后端分别开发完成后最后两天进行整个项目的整合。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整个项目的开发以实现基本需求为主要目标，确保主要目标的实现后尽力实现功能的创新以及界面的美化。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35506" y="5154993"/>
                <a:ext cx="246315" cy="5332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802459" y="2061639"/>
              <a:ext cx="1316007" cy="6973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时间划分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6787" y="2166268"/>
            <a:ext cx="1834116" cy="0"/>
          </a:xfrm>
          <a:prstGeom prst="line">
            <a:avLst/>
          </a:prstGeom>
          <a:ln w="508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90903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532545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8303" y="2166268"/>
            <a:ext cx="1834116" cy="0"/>
          </a:xfrm>
          <a:prstGeom prst="line">
            <a:avLst/>
          </a:prstGeom>
          <a:ln w="50800">
            <a:solidFill>
              <a:schemeClr val="accent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84060" y="2166268"/>
            <a:ext cx="1834116" cy="0"/>
          </a:xfrm>
          <a:prstGeom prst="line">
            <a:avLst/>
          </a:prstGeom>
          <a:ln w="508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4363811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rc 17"/>
          <p:cNvSpPr/>
          <p:nvPr/>
        </p:nvSpPr>
        <p:spPr>
          <a:xfrm>
            <a:off x="633671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Arc 18"/>
          <p:cNvSpPr/>
          <p:nvPr/>
        </p:nvSpPr>
        <p:spPr>
          <a:xfrm>
            <a:off x="8309629" y="2027436"/>
            <a:ext cx="277586" cy="277671"/>
          </a:xfrm>
          <a:prstGeom prst="arc">
            <a:avLst>
              <a:gd name="adj1" fmla="val 1821037"/>
              <a:gd name="adj2" fmla="val 19752242"/>
            </a:avLst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588" y="1744453"/>
            <a:ext cx="891929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6.29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6940" y="1744745"/>
            <a:ext cx="778116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7.3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-7.5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16942" y="2401855"/>
            <a:ext cx="1438633" cy="228525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人工智能推荐系统</a:t>
            </a:r>
            <a:endParaRPr lang="en-US" altLang="zh-CN" sz="16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购书转化率分析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聚类算法用于购书用户聚类、推荐系统的设计与实现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进行系统需求分析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960" y="1744453"/>
            <a:ext cx="891929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7.6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-7.10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55963" y="2401562"/>
            <a:ext cx="1438633" cy="185436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电商</a:t>
            </a:r>
            <a:r>
              <a:rPr lang="en-US" altLang="zh-CN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Web</a:t>
            </a: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平台开发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进行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web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平台的开发，采用前后端分别开发最后整合的方式，两人开发前端，三人开发后端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5947" y="1744453"/>
            <a:ext cx="990482" cy="315481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7.11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-7.12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5949" y="2401562"/>
            <a:ext cx="1562227" cy="869479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前后端整合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主要进行前后端整合，若前后端开发未完成则同时进行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556787" y="2401562"/>
            <a:ext cx="1967475" cy="1608143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大数据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Hadoop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hive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sqoop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平台搭建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爬虫采集数据、进行数据迁移、分析和清洗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大数据系统与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Mysql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数据库交互。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96280"/>
            <a:ext cx="26282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项目开发时间轴</a:t>
            </a:r>
          </a:p>
        </p:txBody>
      </p:sp>
    </p:spTree>
    <p:extLst>
      <p:ext uri="{BB962C8B-B14F-4D97-AF65-F5344CB8AC3E}">
        <p14:creationId xmlns:p14="http://schemas.microsoft.com/office/powerpoint/2010/main" val="18415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当前进度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35131" y="2095780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31689" y="990524"/>
            <a:ext cx="2731858" cy="2703002"/>
            <a:chOff x="4512406" y="1799221"/>
            <a:chExt cx="3841675" cy="3799715"/>
          </a:xfrm>
        </p:grpSpPr>
        <p:sp>
          <p:nvSpPr>
            <p:cNvPr id="2" name="任意多边形 1"/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" name="任意多边形 2"/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7" name="任意多边形 6"/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3889163" y="2165398"/>
            <a:ext cx="1513463" cy="39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前期工作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170"/>
          <p:cNvSpPr txBox="1"/>
          <p:nvPr/>
        </p:nvSpPr>
        <p:spPr>
          <a:xfrm>
            <a:off x="1071062" y="2282453"/>
            <a:ext cx="2109700" cy="96180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第三天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安装及配置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配置开发环境、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爬虫爬取数据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170"/>
          <p:cNvSpPr txBox="1"/>
          <p:nvPr/>
        </p:nvSpPr>
        <p:spPr>
          <a:xfrm>
            <a:off x="3094301" y="4011411"/>
            <a:ext cx="3408734" cy="195284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第六、七天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购书转化率分析，编写数据分析工具，聚类算法、推荐算法（未全部完成）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编写文档、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ppt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Box 170"/>
          <p:cNvSpPr txBox="1"/>
          <p:nvPr/>
        </p:nvSpPr>
        <p:spPr>
          <a:xfrm>
            <a:off x="6275513" y="2217421"/>
            <a:ext cx="2340470" cy="114031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第四、五天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爬虫爬取数据，将数据导入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数据库，业务数据清晰和日志清洗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489885" y="766552"/>
            <a:ext cx="2900267" cy="1140314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第一天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了解华为鲲鹏云平台，学会虚拟机的购买、配置与使用。对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Hadoop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Hive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Sqoop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进行编译。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19444" y="809308"/>
            <a:ext cx="28568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第二天</a:t>
            </a:r>
            <a:endParaRPr lang="en-US" altLang="zh-CN" b="1" dirty="0"/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hadoop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分布式集群，安装及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配置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MariaDB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Hive</a:t>
            </a:r>
          </a:p>
        </p:txBody>
      </p:sp>
      <p:sp>
        <p:nvSpPr>
          <p:cNvPr id="12" name="矩形 11"/>
          <p:cNvSpPr/>
          <p:nvPr/>
        </p:nvSpPr>
        <p:spPr>
          <a:xfrm>
            <a:off x="251520" y="232284"/>
            <a:ext cx="2268252" cy="468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前期每日进度</a:t>
            </a:r>
          </a:p>
        </p:txBody>
      </p:sp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/>
          <p:nvPr/>
        </p:nvGrpSpPr>
        <p:grpSpPr>
          <a:xfrm>
            <a:off x="2500298" y="1202406"/>
            <a:ext cx="5648361" cy="584775"/>
            <a:chOff x="2500298" y="1276134"/>
            <a:chExt cx="5648361" cy="584595"/>
          </a:xfrm>
        </p:grpSpPr>
        <p:sp>
          <p:nvSpPr>
            <p:cNvPr id="67" name="Rectangle 66"/>
            <p:cNvSpPr/>
            <p:nvPr/>
          </p:nvSpPr>
          <p:spPr>
            <a:xfrm>
              <a:off x="4000496" y="1428742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2577" y="1276134"/>
              <a:ext cx="2786082" cy="584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未开始，预计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7.11</a:t>
              </a: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、</a:t>
              </a:r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7.12</a:t>
              </a: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两天进行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71934" y="1428742"/>
              <a:ext cx="543739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整合</a:t>
              </a:r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500298" y="1571618"/>
              <a:ext cx="1357322" cy="1588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4"/>
          <p:cNvGrpSpPr/>
          <p:nvPr/>
        </p:nvGrpSpPr>
        <p:grpSpPr>
          <a:xfrm>
            <a:off x="2493914" y="2093008"/>
            <a:ext cx="5612409" cy="584775"/>
            <a:chOff x="2500298" y="2092369"/>
            <a:chExt cx="5606067" cy="584596"/>
          </a:xfrm>
        </p:grpSpPr>
        <p:sp>
          <p:nvSpPr>
            <p:cNvPr id="68" name="Rectangle 67"/>
            <p:cNvSpPr/>
            <p:nvPr/>
          </p:nvSpPr>
          <p:spPr>
            <a:xfrm>
              <a:off x="4000496" y="2285998"/>
              <a:ext cx="1071570" cy="28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500298" y="2428874"/>
              <a:ext cx="1357322" cy="2011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320283" y="2092369"/>
              <a:ext cx="2786082" cy="584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已完成分工和需求分析，即将开始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1934" y="2285998"/>
              <a:ext cx="908133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Web</a:t>
              </a:r>
              <a:r>
                <a:rPr lang="zh-CN" alt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平台</a:t>
              </a:r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1" name="Group 59"/>
          <p:cNvGrpSpPr/>
          <p:nvPr/>
        </p:nvGrpSpPr>
        <p:grpSpPr>
          <a:xfrm>
            <a:off x="1396397" y="1202406"/>
            <a:ext cx="1640290" cy="3517138"/>
            <a:chOff x="3753851" y="1202035"/>
            <a:chExt cx="1640290" cy="3516052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4300613" y="3341199"/>
              <a:ext cx="271386" cy="83812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4"/>
                </a:cxn>
                <a:cxn ang="0">
                  <a:pos x="3" y="18"/>
                </a:cxn>
                <a:cxn ang="0">
                  <a:pos x="5" y="21"/>
                </a:cxn>
                <a:cxn ang="0">
                  <a:pos x="68" y="21"/>
                </a:cxn>
                <a:cxn ang="0">
                  <a:pos x="68" y="0"/>
                </a:cxn>
              </a:cxnLst>
              <a:rect l="0" t="0" r="r" b="b"/>
              <a:pathLst>
                <a:path w="68" h="21">
                  <a:moveTo>
                    <a:pt x="68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4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68" y="2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auto">
            <a:xfrm>
              <a:off x="4152949" y="3425010"/>
              <a:ext cx="419054" cy="55075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44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3" y="18"/>
                </a:cxn>
                <a:cxn ang="0">
                  <a:pos x="39" y="34"/>
                </a:cxn>
                <a:cxn ang="0">
                  <a:pos x="28" y="68"/>
                </a:cxn>
                <a:cxn ang="0">
                  <a:pos x="15" y="103"/>
                </a:cxn>
                <a:cxn ang="0">
                  <a:pos x="0" y="138"/>
                </a:cxn>
                <a:cxn ang="0">
                  <a:pos x="60" y="138"/>
                </a:cxn>
                <a:cxn ang="0">
                  <a:pos x="60" y="138"/>
                </a:cxn>
                <a:cxn ang="0">
                  <a:pos x="71" y="94"/>
                </a:cxn>
                <a:cxn ang="0">
                  <a:pos x="77" y="65"/>
                </a:cxn>
                <a:cxn ang="0">
                  <a:pos x="80" y="53"/>
                </a:cxn>
                <a:cxn ang="0">
                  <a:pos x="81" y="44"/>
                </a:cxn>
                <a:cxn ang="0">
                  <a:pos x="105" y="44"/>
                </a:cxn>
                <a:cxn ang="0">
                  <a:pos x="105" y="44"/>
                </a:cxn>
                <a:cxn ang="0">
                  <a:pos x="105" y="0"/>
                </a:cxn>
                <a:cxn ang="0">
                  <a:pos x="42" y="0"/>
                </a:cxn>
              </a:cxnLst>
              <a:rect l="0" t="0" r="r" b="b"/>
              <a:pathLst>
                <a:path w="105" h="138">
                  <a:moveTo>
                    <a:pt x="42" y="0"/>
                  </a:moveTo>
                  <a:lnTo>
                    <a:pt x="42" y="0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3" y="18"/>
                  </a:lnTo>
                  <a:lnTo>
                    <a:pt x="39" y="34"/>
                  </a:lnTo>
                  <a:lnTo>
                    <a:pt x="28" y="68"/>
                  </a:lnTo>
                  <a:lnTo>
                    <a:pt x="15" y="103"/>
                  </a:lnTo>
                  <a:lnTo>
                    <a:pt x="0" y="13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71" y="94"/>
                  </a:lnTo>
                  <a:lnTo>
                    <a:pt x="77" y="65"/>
                  </a:lnTo>
                  <a:lnTo>
                    <a:pt x="80" y="53"/>
                  </a:lnTo>
                  <a:lnTo>
                    <a:pt x="81" y="44"/>
                  </a:lnTo>
                  <a:lnTo>
                    <a:pt x="105" y="44"/>
                  </a:lnTo>
                  <a:lnTo>
                    <a:pt x="105" y="44"/>
                  </a:lnTo>
                  <a:lnTo>
                    <a:pt x="105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3"/>
            <p:cNvSpPr>
              <a:spLocks/>
            </p:cNvSpPr>
            <p:nvPr/>
          </p:nvSpPr>
          <p:spPr bwMode="auto">
            <a:xfrm>
              <a:off x="4472227" y="1202035"/>
              <a:ext cx="99776" cy="502863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24" y="0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3" y="35"/>
                </a:cxn>
                <a:cxn ang="0">
                  <a:pos x="21" y="37"/>
                </a:cxn>
                <a:cxn ang="0">
                  <a:pos x="21" y="69"/>
                </a:cxn>
                <a:cxn ang="0">
                  <a:pos x="19" y="69"/>
                </a:cxn>
                <a:cxn ang="0">
                  <a:pos x="19" y="69"/>
                </a:cxn>
                <a:cxn ang="0">
                  <a:pos x="17" y="69"/>
                </a:cxn>
                <a:cxn ang="0">
                  <a:pos x="16" y="70"/>
                </a:cxn>
                <a:cxn ang="0">
                  <a:pos x="14" y="72"/>
                </a:cxn>
                <a:cxn ang="0">
                  <a:pos x="14" y="73"/>
                </a:cxn>
                <a:cxn ang="0">
                  <a:pos x="14" y="73"/>
                </a:cxn>
                <a:cxn ang="0">
                  <a:pos x="15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8" y="77"/>
                </a:cxn>
                <a:cxn ang="0">
                  <a:pos x="6" y="78"/>
                </a:cxn>
                <a:cxn ang="0">
                  <a:pos x="5" y="80"/>
                </a:cxn>
                <a:cxn ang="0">
                  <a:pos x="4" y="83"/>
                </a:cxn>
                <a:cxn ang="0">
                  <a:pos x="4" y="88"/>
                </a:cxn>
                <a:cxn ang="0">
                  <a:pos x="4" y="88"/>
                </a:cxn>
                <a:cxn ang="0">
                  <a:pos x="5" y="91"/>
                </a:cxn>
                <a:cxn ang="0">
                  <a:pos x="5" y="91"/>
                </a:cxn>
                <a:cxn ang="0">
                  <a:pos x="3" y="92"/>
                </a:cxn>
                <a:cxn ang="0">
                  <a:pos x="1" y="93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111"/>
                </a:cxn>
                <a:cxn ang="0">
                  <a:pos x="4" y="120"/>
                </a:cxn>
                <a:cxn ang="0">
                  <a:pos x="5" y="124"/>
                </a:cxn>
                <a:cxn ang="0">
                  <a:pos x="7" y="126"/>
                </a:cxn>
                <a:cxn ang="0">
                  <a:pos x="25" y="126"/>
                </a:cxn>
                <a:cxn ang="0">
                  <a:pos x="25" y="0"/>
                </a:cxn>
              </a:cxnLst>
              <a:rect l="0" t="0" r="r" b="b"/>
              <a:pathLst>
                <a:path w="25" h="126">
                  <a:moveTo>
                    <a:pt x="25" y="0"/>
                  </a:moveTo>
                  <a:lnTo>
                    <a:pt x="25" y="0"/>
                  </a:lnTo>
                  <a:lnTo>
                    <a:pt x="24" y="0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3" y="35"/>
                  </a:lnTo>
                  <a:lnTo>
                    <a:pt x="21" y="3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4" y="72"/>
                  </a:lnTo>
                  <a:lnTo>
                    <a:pt x="14" y="73"/>
                  </a:lnTo>
                  <a:lnTo>
                    <a:pt x="14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8" y="77"/>
                  </a:lnTo>
                  <a:lnTo>
                    <a:pt x="6" y="78"/>
                  </a:lnTo>
                  <a:lnTo>
                    <a:pt x="5" y="80"/>
                  </a:lnTo>
                  <a:lnTo>
                    <a:pt x="4" y="83"/>
                  </a:lnTo>
                  <a:lnTo>
                    <a:pt x="4" y="88"/>
                  </a:lnTo>
                  <a:lnTo>
                    <a:pt x="4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92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1"/>
                  </a:lnTo>
                  <a:lnTo>
                    <a:pt x="4" y="120"/>
                  </a:lnTo>
                  <a:lnTo>
                    <a:pt x="5" y="124"/>
                  </a:lnTo>
                  <a:lnTo>
                    <a:pt x="7" y="126"/>
                  </a:lnTo>
                  <a:lnTo>
                    <a:pt x="25" y="12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auto">
            <a:xfrm>
              <a:off x="4356487" y="1704898"/>
              <a:ext cx="215513" cy="1636301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7" y="0"/>
                </a:cxn>
                <a:cxn ang="0">
                  <a:pos x="37" y="30"/>
                </a:cxn>
                <a:cxn ang="0">
                  <a:pos x="36" y="59"/>
                </a:cxn>
                <a:cxn ang="0">
                  <a:pos x="33" y="122"/>
                </a:cxn>
                <a:cxn ang="0">
                  <a:pos x="29" y="183"/>
                </a:cxn>
                <a:cxn ang="0">
                  <a:pos x="22" y="243"/>
                </a:cxn>
                <a:cxn ang="0">
                  <a:pos x="15" y="297"/>
                </a:cxn>
                <a:cxn ang="0">
                  <a:pos x="9" y="346"/>
                </a:cxn>
                <a:cxn ang="0">
                  <a:pos x="0" y="410"/>
                </a:cxn>
                <a:cxn ang="0">
                  <a:pos x="54" y="410"/>
                </a:cxn>
                <a:cxn ang="0">
                  <a:pos x="54" y="0"/>
                </a:cxn>
                <a:cxn ang="0">
                  <a:pos x="36" y="0"/>
                </a:cxn>
              </a:cxnLst>
              <a:rect l="0" t="0" r="r" b="b"/>
              <a:pathLst>
                <a:path w="54" h="410">
                  <a:moveTo>
                    <a:pt x="36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30"/>
                  </a:lnTo>
                  <a:lnTo>
                    <a:pt x="36" y="59"/>
                  </a:lnTo>
                  <a:lnTo>
                    <a:pt x="33" y="122"/>
                  </a:lnTo>
                  <a:lnTo>
                    <a:pt x="29" y="183"/>
                  </a:lnTo>
                  <a:lnTo>
                    <a:pt x="22" y="243"/>
                  </a:lnTo>
                  <a:lnTo>
                    <a:pt x="15" y="297"/>
                  </a:lnTo>
                  <a:lnTo>
                    <a:pt x="9" y="346"/>
                  </a:lnTo>
                  <a:lnTo>
                    <a:pt x="0" y="410"/>
                  </a:lnTo>
                  <a:lnTo>
                    <a:pt x="54" y="410"/>
                  </a:lnTo>
                  <a:lnTo>
                    <a:pt x="5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/>
            <p:cNvSpPr>
              <a:spLocks/>
            </p:cNvSpPr>
            <p:nvPr/>
          </p:nvSpPr>
          <p:spPr bwMode="auto">
            <a:xfrm>
              <a:off x="3753851" y="4143386"/>
              <a:ext cx="818151" cy="57470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81" y="0"/>
                </a:cxn>
                <a:cxn ang="0">
                  <a:pos x="65" y="29"/>
                </a:cxn>
                <a:cxn ang="0">
                  <a:pos x="51" y="56"/>
                </a:cxn>
                <a:cxn ang="0">
                  <a:pos x="25" y="102"/>
                </a:cxn>
                <a:cxn ang="0">
                  <a:pos x="6" y="133"/>
                </a:cxn>
                <a:cxn ang="0">
                  <a:pos x="0" y="144"/>
                </a:cxn>
                <a:cxn ang="0">
                  <a:pos x="82" y="144"/>
                </a:cxn>
                <a:cxn ang="0">
                  <a:pos x="86" y="144"/>
                </a:cxn>
                <a:cxn ang="0">
                  <a:pos x="86" y="144"/>
                </a:cxn>
                <a:cxn ang="0">
                  <a:pos x="86" y="133"/>
                </a:cxn>
                <a:cxn ang="0">
                  <a:pos x="88" y="122"/>
                </a:cxn>
                <a:cxn ang="0">
                  <a:pos x="92" y="111"/>
                </a:cxn>
                <a:cxn ang="0">
                  <a:pos x="96" y="101"/>
                </a:cxn>
                <a:cxn ang="0">
                  <a:pos x="100" y="92"/>
                </a:cxn>
                <a:cxn ang="0">
                  <a:pos x="107" y="82"/>
                </a:cxn>
                <a:cxn ang="0">
                  <a:pos x="114" y="75"/>
                </a:cxn>
                <a:cxn ang="0">
                  <a:pos x="121" y="67"/>
                </a:cxn>
                <a:cxn ang="0">
                  <a:pos x="130" y="59"/>
                </a:cxn>
                <a:cxn ang="0">
                  <a:pos x="139" y="54"/>
                </a:cxn>
                <a:cxn ang="0">
                  <a:pos x="149" y="48"/>
                </a:cxn>
                <a:cxn ang="0">
                  <a:pos x="159" y="44"/>
                </a:cxn>
                <a:cxn ang="0">
                  <a:pos x="170" y="40"/>
                </a:cxn>
                <a:cxn ang="0">
                  <a:pos x="181" y="37"/>
                </a:cxn>
                <a:cxn ang="0">
                  <a:pos x="193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35"/>
                </a:cxn>
                <a:cxn ang="0">
                  <a:pos x="205" y="0"/>
                </a:cxn>
                <a:cxn ang="0">
                  <a:pos x="81" y="0"/>
                </a:cxn>
              </a:cxnLst>
              <a:rect l="0" t="0" r="r" b="b"/>
              <a:pathLst>
                <a:path w="205" h="144">
                  <a:moveTo>
                    <a:pt x="81" y="0"/>
                  </a:moveTo>
                  <a:lnTo>
                    <a:pt x="81" y="0"/>
                  </a:lnTo>
                  <a:lnTo>
                    <a:pt x="65" y="29"/>
                  </a:lnTo>
                  <a:lnTo>
                    <a:pt x="51" y="56"/>
                  </a:lnTo>
                  <a:lnTo>
                    <a:pt x="25" y="102"/>
                  </a:lnTo>
                  <a:lnTo>
                    <a:pt x="6" y="133"/>
                  </a:lnTo>
                  <a:lnTo>
                    <a:pt x="0" y="144"/>
                  </a:lnTo>
                  <a:lnTo>
                    <a:pt x="82" y="144"/>
                  </a:lnTo>
                  <a:lnTo>
                    <a:pt x="86" y="144"/>
                  </a:lnTo>
                  <a:lnTo>
                    <a:pt x="86" y="144"/>
                  </a:lnTo>
                  <a:lnTo>
                    <a:pt x="86" y="133"/>
                  </a:lnTo>
                  <a:lnTo>
                    <a:pt x="88" y="122"/>
                  </a:lnTo>
                  <a:lnTo>
                    <a:pt x="92" y="111"/>
                  </a:lnTo>
                  <a:lnTo>
                    <a:pt x="96" y="101"/>
                  </a:lnTo>
                  <a:lnTo>
                    <a:pt x="100" y="92"/>
                  </a:lnTo>
                  <a:lnTo>
                    <a:pt x="107" y="82"/>
                  </a:lnTo>
                  <a:lnTo>
                    <a:pt x="114" y="75"/>
                  </a:lnTo>
                  <a:lnTo>
                    <a:pt x="121" y="67"/>
                  </a:lnTo>
                  <a:lnTo>
                    <a:pt x="130" y="59"/>
                  </a:lnTo>
                  <a:lnTo>
                    <a:pt x="139" y="54"/>
                  </a:lnTo>
                  <a:lnTo>
                    <a:pt x="149" y="48"/>
                  </a:lnTo>
                  <a:lnTo>
                    <a:pt x="159" y="44"/>
                  </a:lnTo>
                  <a:lnTo>
                    <a:pt x="170" y="40"/>
                  </a:lnTo>
                  <a:lnTo>
                    <a:pt x="181" y="37"/>
                  </a:lnTo>
                  <a:lnTo>
                    <a:pt x="193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35"/>
                  </a:lnTo>
                  <a:lnTo>
                    <a:pt x="205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auto">
            <a:xfrm>
              <a:off x="4077119" y="3975765"/>
              <a:ext cx="494881" cy="167621"/>
            </a:xfrm>
            <a:custGeom>
              <a:avLst/>
              <a:gdLst/>
              <a:ahLst/>
              <a:cxnLst>
                <a:cxn ang="0">
                  <a:pos x="124" y="3"/>
                </a:cxn>
                <a:cxn ang="0">
                  <a:pos x="124" y="3"/>
                </a:cxn>
                <a:cxn ang="0">
                  <a:pos x="79" y="3"/>
                </a:cxn>
                <a:cxn ang="0">
                  <a:pos x="79" y="3"/>
                </a:cxn>
                <a:cxn ang="0">
                  <a:pos x="7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0" y="2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0" y="42"/>
                </a:cxn>
                <a:cxn ang="0">
                  <a:pos x="124" y="42"/>
                </a:cxn>
                <a:cxn ang="0">
                  <a:pos x="124" y="3"/>
                </a:cxn>
              </a:cxnLst>
              <a:rect l="0" t="0" r="r" b="b"/>
              <a:pathLst>
                <a:path w="124" h="42">
                  <a:moveTo>
                    <a:pt x="124" y="3"/>
                  </a:moveTo>
                  <a:lnTo>
                    <a:pt x="124" y="3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2"/>
                  </a:lnTo>
                  <a:lnTo>
                    <a:pt x="0" y="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124" y="42"/>
                  </a:lnTo>
                  <a:lnTo>
                    <a:pt x="124" y="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4572000" y="3975765"/>
              <a:ext cx="498873" cy="167621"/>
            </a:xfrm>
            <a:custGeom>
              <a:avLst/>
              <a:gdLst/>
              <a:ahLst/>
              <a:cxnLst>
                <a:cxn ang="0">
                  <a:pos x="125" y="40"/>
                </a:cxn>
                <a:cxn ang="0">
                  <a:pos x="125" y="2"/>
                </a:cxn>
                <a:cxn ang="0">
                  <a:pos x="106" y="2"/>
                </a:cxn>
                <a:cxn ang="0">
                  <a:pos x="106" y="2"/>
                </a:cxn>
                <a:cxn ang="0">
                  <a:pos x="10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7" y="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2"/>
                </a:cxn>
                <a:cxn ang="0">
                  <a:pos x="125" y="42"/>
                </a:cxn>
                <a:cxn ang="0">
                  <a:pos x="125" y="42"/>
                </a:cxn>
                <a:cxn ang="0">
                  <a:pos x="125" y="40"/>
                </a:cxn>
                <a:cxn ang="0">
                  <a:pos x="125" y="40"/>
                </a:cxn>
              </a:cxnLst>
              <a:rect l="0" t="0" r="r" b="b"/>
              <a:pathLst>
                <a:path w="125" h="42">
                  <a:moveTo>
                    <a:pt x="125" y="40"/>
                  </a:moveTo>
                  <a:lnTo>
                    <a:pt x="125" y="2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2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25" y="40"/>
                  </a:lnTo>
                  <a:lnTo>
                    <a:pt x="125" y="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4572000" y="4143386"/>
              <a:ext cx="822141" cy="574701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13" y="35"/>
                </a:cxn>
                <a:cxn ang="0">
                  <a:pos x="24" y="37"/>
                </a:cxn>
                <a:cxn ang="0">
                  <a:pos x="36" y="40"/>
                </a:cxn>
                <a:cxn ang="0">
                  <a:pos x="46" y="43"/>
                </a:cxn>
                <a:cxn ang="0">
                  <a:pos x="57" y="48"/>
                </a:cxn>
                <a:cxn ang="0">
                  <a:pos x="67" y="54"/>
                </a:cxn>
                <a:cxn ang="0">
                  <a:pos x="75" y="59"/>
                </a:cxn>
                <a:cxn ang="0">
                  <a:pos x="84" y="67"/>
                </a:cxn>
                <a:cxn ang="0">
                  <a:pos x="92" y="75"/>
                </a:cxn>
                <a:cxn ang="0">
                  <a:pos x="99" y="82"/>
                </a:cxn>
                <a:cxn ang="0">
                  <a:pos x="105" y="92"/>
                </a:cxn>
                <a:cxn ang="0">
                  <a:pos x="109" y="101"/>
                </a:cxn>
                <a:cxn ang="0">
                  <a:pos x="114" y="111"/>
                </a:cxn>
                <a:cxn ang="0">
                  <a:pos x="117" y="122"/>
                </a:cxn>
                <a:cxn ang="0">
                  <a:pos x="119" y="133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206" y="144"/>
                </a:cxn>
                <a:cxn ang="0">
                  <a:pos x="206" y="144"/>
                </a:cxn>
                <a:cxn ang="0">
                  <a:pos x="199" y="133"/>
                </a:cxn>
                <a:cxn ang="0">
                  <a:pos x="181" y="102"/>
                </a:cxn>
                <a:cxn ang="0">
                  <a:pos x="154" y="56"/>
                </a:cxn>
                <a:cxn ang="0">
                  <a:pos x="140" y="29"/>
                </a:cxn>
                <a:cxn ang="0">
                  <a:pos x="125" y="0"/>
                </a:cxn>
                <a:cxn ang="0">
                  <a:pos x="125" y="0"/>
                </a:cxn>
              </a:cxnLst>
              <a:rect l="0" t="0" r="r" b="b"/>
              <a:pathLst>
                <a:path w="206" h="144">
                  <a:moveTo>
                    <a:pt x="125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3" y="35"/>
                  </a:lnTo>
                  <a:lnTo>
                    <a:pt x="24" y="37"/>
                  </a:lnTo>
                  <a:lnTo>
                    <a:pt x="36" y="40"/>
                  </a:lnTo>
                  <a:lnTo>
                    <a:pt x="46" y="43"/>
                  </a:lnTo>
                  <a:lnTo>
                    <a:pt x="57" y="48"/>
                  </a:lnTo>
                  <a:lnTo>
                    <a:pt x="67" y="54"/>
                  </a:lnTo>
                  <a:lnTo>
                    <a:pt x="75" y="59"/>
                  </a:lnTo>
                  <a:lnTo>
                    <a:pt x="84" y="67"/>
                  </a:lnTo>
                  <a:lnTo>
                    <a:pt x="92" y="75"/>
                  </a:lnTo>
                  <a:lnTo>
                    <a:pt x="99" y="82"/>
                  </a:lnTo>
                  <a:lnTo>
                    <a:pt x="105" y="92"/>
                  </a:lnTo>
                  <a:lnTo>
                    <a:pt x="109" y="101"/>
                  </a:lnTo>
                  <a:lnTo>
                    <a:pt x="114" y="111"/>
                  </a:lnTo>
                  <a:lnTo>
                    <a:pt x="117" y="122"/>
                  </a:lnTo>
                  <a:lnTo>
                    <a:pt x="119" y="133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206" y="144"/>
                  </a:lnTo>
                  <a:lnTo>
                    <a:pt x="206" y="144"/>
                  </a:lnTo>
                  <a:lnTo>
                    <a:pt x="199" y="133"/>
                  </a:lnTo>
                  <a:lnTo>
                    <a:pt x="181" y="102"/>
                  </a:lnTo>
                  <a:lnTo>
                    <a:pt x="154" y="56"/>
                  </a:lnTo>
                  <a:lnTo>
                    <a:pt x="140" y="29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4572000" y="1202035"/>
              <a:ext cx="103765" cy="502863"/>
            </a:xfrm>
            <a:custGeom>
              <a:avLst/>
              <a:gdLst/>
              <a:ahLst/>
              <a:cxnLst>
                <a:cxn ang="0">
                  <a:pos x="26" y="98"/>
                </a:cxn>
                <a:cxn ang="0">
                  <a:pos x="26" y="98"/>
                </a:cxn>
                <a:cxn ang="0">
                  <a:pos x="26" y="95"/>
                </a:cxn>
                <a:cxn ang="0">
                  <a:pos x="25" y="93"/>
                </a:cxn>
                <a:cxn ang="0">
                  <a:pos x="23" y="92"/>
                </a:cxn>
                <a:cxn ang="0">
                  <a:pos x="21" y="91"/>
                </a:cxn>
                <a:cxn ang="0">
                  <a:pos x="21" y="91"/>
                </a:cxn>
                <a:cxn ang="0">
                  <a:pos x="22" y="88"/>
                </a:cxn>
                <a:cxn ang="0">
                  <a:pos x="22" y="83"/>
                </a:cxn>
                <a:cxn ang="0">
                  <a:pos x="22" y="83"/>
                </a:cxn>
                <a:cxn ang="0">
                  <a:pos x="22" y="80"/>
                </a:cxn>
                <a:cxn ang="0">
                  <a:pos x="19" y="78"/>
                </a:cxn>
                <a:cxn ang="0">
                  <a:pos x="17" y="77"/>
                </a:cxn>
                <a:cxn ang="0">
                  <a:pos x="14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12" y="72"/>
                </a:cxn>
                <a:cxn ang="0">
                  <a:pos x="11" y="70"/>
                </a:cxn>
                <a:cxn ang="0">
                  <a:pos x="9" y="69"/>
                </a:cxn>
                <a:cxn ang="0">
                  <a:pos x="6" y="69"/>
                </a:cxn>
                <a:cxn ang="0">
                  <a:pos x="4" y="6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26"/>
                </a:cxn>
                <a:cxn ang="0">
                  <a:pos x="19" y="126"/>
                </a:cxn>
                <a:cxn ang="0">
                  <a:pos x="19" y="126"/>
                </a:cxn>
                <a:cxn ang="0">
                  <a:pos x="21" y="124"/>
                </a:cxn>
                <a:cxn ang="0">
                  <a:pos x="22" y="120"/>
                </a:cxn>
                <a:cxn ang="0">
                  <a:pos x="24" y="111"/>
                </a:cxn>
                <a:cxn ang="0">
                  <a:pos x="26" y="98"/>
                </a:cxn>
                <a:cxn ang="0">
                  <a:pos x="26" y="98"/>
                </a:cxn>
              </a:cxnLst>
              <a:rect l="0" t="0" r="r" b="b"/>
              <a:pathLst>
                <a:path w="26" h="126">
                  <a:moveTo>
                    <a:pt x="26" y="98"/>
                  </a:moveTo>
                  <a:lnTo>
                    <a:pt x="26" y="98"/>
                  </a:lnTo>
                  <a:lnTo>
                    <a:pt x="26" y="95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2" y="88"/>
                  </a:lnTo>
                  <a:lnTo>
                    <a:pt x="22" y="83"/>
                  </a:lnTo>
                  <a:lnTo>
                    <a:pt x="22" y="83"/>
                  </a:lnTo>
                  <a:lnTo>
                    <a:pt x="22" y="80"/>
                  </a:lnTo>
                  <a:lnTo>
                    <a:pt x="19" y="78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2" y="72"/>
                  </a:lnTo>
                  <a:lnTo>
                    <a:pt x="11" y="70"/>
                  </a:lnTo>
                  <a:lnTo>
                    <a:pt x="9" y="69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19" y="126"/>
                  </a:lnTo>
                  <a:lnTo>
                    <a:pt x="21" y="124"/>
                  </a:lnTo>
                  <a:lnTo>
                    <a:pt x="22" y="120"/>
                  </a:lnTo>
                  <a:lnTo>
                    <a:pt x="24" y="111"/>
                  </a:lnTo>
                  <a:lnTo>
                    <a:pt x="26" y="98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4572000" y="1704898"/>
              <a:ext cx="223495" cy="1636301"/>
            </a:xfrm>
            <a:custGeom>
              <a:avLst/>
              <a:gdLst/>
              <a:ahLst/>
              <a:cxnLst>
                <a:cxn ang="0">
                  <a:pos x="56" y="410"/>
                </a:cxn>
                <a:cxn ang="0">
                  <a:pos x="56" y="410"/>
                </a:cxn>
                <a:cxn ang="0">
                  <a:pos x="46" y="346"/>
                </a:cxn>
                <a:cxn ang="0">
                  <a:pos x="39" y="297"/>
                </a:cxn>
                <a:cxn ang="0">
                  <a:pos x="33" y="243"/>
                </a:cxn>
                <a:cxn ang="0">
                  <a:pos x="26" y="183"/>
                </a:cxn>
                <a:cxn ang="0">
                  <a:pos x="22" y="122"/>
                </a:cxn>
                <a:cxn ang="0">
                  <a:pos x="18" y="59"/>
                </a:cxn>
                <a:cxn ang="0">
                  <a:pos x="17" y="3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0" y="0"/>
                </a:cxn>
                <a:cxn ang="0">
                  <a:pos x="0" y="410"/>
                </a:cxn>
                <a:cxn ang="0">
                  <a:pos x="56" y="410"/>
                </a:cxn>
              </a:cxnLst>
              <a:rect l="0" t="0" r="r" b="b"/>
              <a:pathLst>
                <a:path w="56" h="410">
                  <a:moveTo>
                    <a:pt x="56" y="410"/>
                  </a:moveTo>
                  <a:lnTo>
                    <a:pt x="56" y="410"/>
                  </a:lnTo>
                  <a:lnTo>
                    <a:pt x="46" y="346"/>
                  </a:lnTo>
                  <a:lnTo>
                    <a:pt x="39" y="297"/>
                  </a:lnTo>
                  <a:lnTo>
                    <a:pt x="33" y="243"/>
                  </a:lnTo>
                  <a:lnTo>
                    <a:pt x="26" y="183"/>
                  </a:lnTo>
                  <a:lnTo>
                    <a:pt x="22" y="122"/>
                  </a:lnTo>
                  <a:lnTo>
                    <a:pt x="18" y="59"/>
                  </a:lnTo>
                  <a:lnTo>
                    <a:pt x="17" y="3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410"/>
                  </a:lnTo>
                  <a:lnTo>
                    <a:pt x="56" y="41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572000" y="3341199"/>
              <a:ext cx="279368" cy="83812"/>
            </a:xfrm>
            <a:custGeom>
              <a:avLst/>
              <a:gdLst/>
              <a:ahLst/>
              <a:cxnLst>
                <a:cxn ang="0">
                  <a:pos x="70" y="8"/>
                </a:cxn>
                <a:cxn ang="0">
                  <a:pos x="70" y="8"/>
                </a:cxn>
                <a:cxn ang="0">
                  <a:pos x="69" y="6"/>
                </a:cxn>
                <a:cxn ang="0">
                  <a:pos x="68" y="4"/>
                </a:cxn>
                <a:cxn ang="0">
                  <a:pos x="66" y="3"/>
                </a:cxn>
                <a:cxn ang="0">
                  <a:pos x="62" y="2"/>
                </a:cxn>
                <a:cxn ang="0">
                  <a:pos x="56" y="2"/>
                </a:cxn>
                <a:cxn ang="0">
                  <a:pos x="56" y="2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63" y="21"/>
                </a:cxn>
                <a:cxn ang="0">
                  <a:pos x="63" y="21"/>
                </a:cxn>
                <a:cxn ang="0">
                  <a:pos x="67" y="18"/>
                </a:cxn>
                <a:cxn ang="0">
                  <a:pos x="68" y="14"/>
                </a:cxn>
                <a:cxn ang="0">
                  <a:pos x="70" y="8"/>
                </a:cxn>
                <a:cxn ang="0">
                  <a:pos x="70" y="8"/>
                </a:cxn>
              </a:cxnLst>
              <a:rect l="0" t="0" r="r" b="b"/>
              <a:pathLst>
                <a:path w="70" h="21">
                  <a:moveTo>
                    <a:pt x="70" y="8"/>
                  </a:moveTo>
                  <a:lnTo>
                    <a:pt x="70" y="8"/>
                  </a:lnTo>
                  <a:lnTo>
                    <a:pt x="69" y="6"/>
                  </a:lnTo>
                  <a:lnTo>
                    <a:pt x="68" y="4"/>
                  </a:lnTo>
                  <a:lnTo>
                    <a:pt x="66" y="3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63" y="21"/>
                  </a:lnTo>
                  <a:lnTo>
                    <a:pt x="63" y="21"/>
                  </a:lnTo>
                  <a:lnTo>
                    <a:pt x="67" y="18"/>
                  </a:lnTo>
                  <a:lnTo>
                    <a:pt x="68" y="14"/>
                  </a:lnTo>
                  <a:lnTo>
                    <a:pt x="70" y="8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4572000" y="3425010"/>
              <a:ext cx="423043" cy="550755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3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1" y="44"/>
                </a:cxn>
                <a:cxn ang="0">
                  <a:pos x="25" y="44"/>
                </a:cxn>
                <a:cxn ang="0">
                  <a:pos x="25" y="44"/>
                </a:cxn>
                <a:cxn ang="0">
                  <a:pos x="33" y="84"/>
                </a:cxn>
                <a:cxn ang="0">
                  <a:pos x="39" y="114"/>
                </a:cxn>
                <a:cxn ang="0">
                  <a:pos x="46" y="138"/>
                </a:cxn>
                <a:cxn ang="0">
                  <a:pos x="106" y="138"/>
                </a:cxn>
                <a:cxn ang="0">
                  <a:pos x="106" y="138"/>
                </a:cxn>
                <a:cxn ang="0">
                  <a:pos x="91" y="103"/>
                </a:cxn>
                <a:cxn ang="0">
                  <a:pos x="78" y="68"/>
                </a:cxn>
                <a:cxn ang="0">
                  <a:pos x="67" y="34"/>
                </a:cxn>
                <a:cxn ang="0">
                  <a:pos x="62" y="18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106" h="138">
                  <a:moveTo>
                    <a:pt x="59" y="1"/>
                  </a:moveTo>
                  <a:lnTo>
                    <a:pt x="62" y="1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33" y="84"/>
                  </a:lnTo>
                  <a:lnTo>
                    <a:pt x="39" y="114"/>
                  </a:lnTo>
                  <a:lnTo>
                    <a:pt x="46" y="138"/>
                  </a:lnTo>
                  <a:lnTo>
                    <a:pt x="106" y="138"/>
                  </a:lnTo>
                  <a:lnTo>
                    <a:pt x="106" y="138"/>
                  </a:lnTo>
                  <a:lnTo>
                    <a:pt x="91" y="103"/>
                  </a:lnTo>
                  <a:lnTo>
                    <a:pt x="78" y="68"/>
                  </a:lnTo>
                  <a:lnTo>
                    <a:pt x="67" y="34"/>
                  </a:lnTo>
                  <a:lnTo>
                    <a:pt x="62" y="18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3071802" y="4060829"/>
            <a:ext cx="5754503" cy="1077218"/>
            <a:chOff x="3071802" y="4059581"/>
            <a:chExt cx="5754503" cy="1076886"/>
          </a:xfrm>
        </p:grpSpPr>
        <p:sp>
          <p:nvSpPr>
            <p:cNvPr id="70" name="Rectangle 69"/>
            <p:cNvSpPr/>
            <p:nvPr/>
          </p:nvSpPr>
          <p:spPr>
            <a:xfrm>
              <a:off x="4000496" y="4334307"/>
              <a:ext cx="1071570" cy="2857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071802" y="4500576"/>
              <a:ext cx="785818" cy="158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314458" y="4059581"/>
              <a:ext cx="3511847" cy="1076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小组全体成员均完成此部分，三人负责数据分析工具，业务数据清洗和点击流日志清洗，两人负责购书转化率分析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71934" y="4325223"/>
              <a:ext cx="723275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大数据</a:t>
              </a:r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714612" y="2899774"/>
            <a:ext cx="5819233" cy="830997"/>
            <a:chOff x="2714612" y="2898887"/>
            <a:chExt cx="5287688" cy="830742"/>
          </a:xfrm>
        </p:grpSpPr>
        <p:sp>
          <p:nvSpPr>
            <p:cNvPr id="69" name="Rectangle 68"/>
            <p:cNvSpPr/>
            <p:nvPr/>
          </p:nvSpPr>
          <p:spPr>
            <a:xfrm>
              <a:off x="4000496" y="3328986"/>
              <a:ext cx="1071570" cy="2857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16218" y="2898887"/>
              <a:ext cx="2786082" cy="830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未全部完成，两人负责聚类两人负责推荐算法，一人根据需求编写需求文档、准备汇报</a:t>
              </a:r>
              <a:r>
                <a:rPr lang="en-US" altLang="zh-CN" sz="1600" dirty="0" err="1">
                  <a:solidFill>
                    <a:schemeClr val="bg1">
                      <a:lumMod val="6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ppt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71934" y="3325091"/>
              <a:ext cx="902811" cy="307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智能推荐</a:t>
              </a:r>
              <a:endParaRPr lang="en-US" sz="14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14612" y="3500444"/>
              <a:ext cx="1143008" cy="2011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15516" y="196280"/>
            <a:ext cx="2284782" cy="54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整体完成状况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需求分析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851</Words>
  <Application>Microsoft Office PowerPoint</Application>
  <PresentationFormat>自定义</PresentationFormat>
  <Paragraphs>119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AgencyFB</vt:lpstr>
      <vt:lpstr>Arial Unicode MS</vt:lpstr>
      <vt:lpstr>Open Sans</vt:lpstr>
      <vt:lpstr>Open Sans Light</vt:lpstr>
      <vt:lpstr>Simply City Light</vt:lpstr>
      <vt:lpstr>方正兰亭超细黑简体</vt:lpstr>
      <vt:lpstr>微软雅黑</vt:lpstr>
      <vt:lpstr>Arial</vt:lpstr>
      <vt:lpstr>Calibri</vt:lpstr>
      <vt:lpstr>Elephant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系统功能图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汤 新宇</cp:lastModifiedBy>
  <cp:revision>305</cp:revision>
  <dcterms:created xsi:type="dcterms:W3CDTF">2017-06-09T15:26:17Z</dcterms:created>
  <dcterms:modified xsi:type="dcterms:W3CDTF">2020-07-06T08:28:56Z</dcterms:modified>
</cp:coreProperties>
</file>