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60" r:id="rId6"/>
    <p:sldId id="262" r:id="rId7"/>
    <p:sldId id="296" r:id="rId8"/>
    <p:sldId id="287" r:id="rId9"/>
    <p:sldId id="285" r:id="rId10"/>
    <p:sldId id="286" r:id="rId11"/>
    <p:sldId id="288" r:id="rId12"/>
    <p:sldId id="289" r:id="rId13"/>
    <p:sldId id="291" r:id="rId14"/>
    <p:sldId id="290" r:id="rId15"/>
    <p:sldId id="292" r:id="rId16"/>
    <p:sldId id="294" r:id="rId17"/>
    <p:sldId id="295" r:id="rId18"/>
    <p:sldId id="293" r:id="rId19"/>
    <p:sldId id="299" r:id="rId20"/>
    <p:sldId id="301" r:id="rId21"/>
    <p:sldId id="297" r:id="rId22"/>
    <p:sldId id="300" r:id="rId23"/>
    <p:sldId id="298" r:id="rId24"/>
    <p:sldId id="302" r:id="rId25"/>
    <p:sldId id="304"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90" autoAdjust="0"/>
  </p:normalViewPr>
  <p:slideViewPr>
    <p:cSldViewPr snapToGrid="0">
      <p:cViewPr varScale="1">
        <p:scale>
          <a:sx n="73" d="100"/>
          <a:sy n="73" d="100"/>
        </p:scale>
        <p:origin x="70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5/21/2024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4114643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43988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921193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285737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25987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dirty="0"/>
          </a:p>
        </p:txBody>
      </p:sp>
    </p:spTree>
    <p:extLst>
      <p:ext uri="{BB962C8B-B14F-4D97-AF65-F5344CB8AC3E}">
        <p14:creationId xmlns:p14="http://schemas.microsoft.com/office/powerpoint/2010/main" val="310342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16</a:t>
            </a:fld>
            <a:endParaRPr lang="en-US" noProof="0" dirty="0"/>
          </a:p>
        </p:txBody>
      </p:sp>
    </p:spTree>
    <p:extLst>
      <p:ext uri="{BB962C8B-B14F-4D97-AF65-F5344CB8AC3E}">
        <p14:creationId xmlns:p14="http://schemas.microsoft.com/office/powerpoint/2010/main" val="113563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17</a:t>
            </a:fld>
            <a:endParaRPr lang="en-US" noProof="0" dirty="0"/>
          </a:p>
        </p:txBody>
      </p:sp>
    </p:spTree>
    <p:extLst>
      <p:ext uri="{BB962C8B-B14F-4D97-AF65-F5344CB8AC3E}">
        <p14:creationId xmlns:p14="http://schemas.microsoft.com/office/powerpoint/2010/main" val="172828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18</a:t>
            </a:fld>
            <a:endParaRPr lang="en-US" noProof="0" dirty="0"/>
          </a:p>
        </p:txBody>
      </p:sp>
    </p:spTree>
    <p:extLst>
      <p:ext uri="{BB962C8B-B14F-4D97-AF65-F5344CB8AC3E}">
        <p14:creationId xmlns:p14="http://schemas.microsoft.com/office/powerpoint/2010/main" val="2384612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19</a:t>
            </a:fld>
            <a:endParaRPr lang="en-US" noProof="0" dirty="0"/>
          </a:p>
        </p:txBody>
      </p:sp>
    </p:spTree>
    <p:extLst>
      <p:ext uri="{BB962C8B-B14F-4D97-AF65-F5344CB8AC3E}">
        <p14:creationId xmlns:p14="http://schemas.microsoft.com/office/powerpoint/2010/main" val="155816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20</a:t>
            </a:fld>
            <a:endParaRPr lang="en-US" noProof="0" dirty="0"/>
          </a:p>
        </p:txBody>
      </p:sp>
    </p:spTree>
    <p:extLst>
      <p:ext uri="{BB962C8B-B14F-4D97-AF65-F5344CB8AC3E}">
        <p14:creationId xmlns:p14="http://schemas.microsoft.com/office/powerpoint/2010/main" val="3259251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21</a:t>
            </a:fld>
            <a:endParaRPr lang="en-US" noProof="0" dirty="0"/>
          </a:p>
        </p:txBody>
      </p:sp>
    </p:spTree>
    <p:extLst>
      <p:ext uri="{BB962C8B-B14F-4D97-AF65-F5344CB8AC3E}">
        <p14:creationId xmlns:p14="http://schemas.microsoft.com/office/powerpoint/2010/main" val="60937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22</a:t>
            </a:fld>
            <a:endParaRPr lang="en-US" noProof="0" dirty="0"/>
          </a:p>
        </p:txBody>
      </p:sp>
    </p:spTree>
    <p:extLst>
      <p:ext uri="{BB962C8B-B14F-4D97-AF65-F5344CB8AC3E}">
        <p14:creationId xmlns:p14="http://schemas.microsoft.com/office/powerpoint/2010/main" val="1958744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23</a:t>
            </a:fld>
            <a:endParaRPr lang="en-US" noProof="0" dirty="0"/>
          </a:p>
        </p:txBody>
      </p:sp>
    </p:spTree>
    <p:extLst>
      <p:ext uri="{BB962C8B-B14F-4D97-AF65-F5344CB8AC3E}">
        <p14:creationId xmlns:p14="http://schemas.microsoft.com/office/powerpoint/2010/main" val="233692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97611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419051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401237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191204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73129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3844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r>
              <a:rPr lang="en-US" sz="2400" b="1" spc="-150" baseline="0" noProof="0" dirty="0">
                <a:solidFill>
                  <a:schemeClr val="tx1">
                    <a:lumMod val="50000"/>
                    <a:lumOff val="50000"/>
                  </a:schemeClr>
                </a:solidFill>
              </a:rPr>
              <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596534" y="0"/>
            <a:ext cx="12788534" cy="6966856"/>
          </a:xfrm>
        </p:spPr>
      </p:pic>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3091543" y="4760685"/>
            <a:ext cx="8926286" cy="1368935"/>
          </a:xfrm>
        </p:spPr>
        <p:txBody>
          <a:bodyPr/>
          <a:lstStyle/>
          <a:p>
            <a:r>
              <a:rPr lang="en-US" dirty="0" smtClean="0">
                <a:solidFill>
                  <a:schemeClr val="tx1">
                    <a:lumMod val="85000"/>
                    <a:lumOff val="15000"/>
                  </a:schemeClr>
                </a:solidFill>
              </a:rPr>
              <a:t> </a:t>
            </a:r>
            <a:r>
              <a:rPr lang="en-US" b="1" dirty="0">
                <a:solidFill>
                  <a:schemeClr val="tx1">
                    <a:lumMod val="85000"/>
                    <a:lumOff val="15000"/>
                  </a:schemeClr>
                </a:solidFill>
              </a:rPr>
              <a:t>Airline Reservation System (ARS) </a:t>
            </a:r>
            <a:endParaRPr lang="en-US" dirty="0">
              <a:solidFill>
                <a:schemeClr val="tx1">
                  <a:lumMod val="85000"/>
                  <a:lumOff val="15000"/>
                </a:schemeClr>
              </a:solidFill>
            </a:endParaRP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10813587" cy="1306286"/>
          </a:xfrm>
        </p:spPr>
        <p:txBody>
          <a:bodyPr/>
          <a:lstStyle/>
          <a:p>
            <a:r>
              <a:rPr lang="en-US" sz="4400" b="1" u="sng" dirty="0"/>
              <a:t>Customer Requirement Specification</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10</a:t>
            </a:fld>
            <a:endParaRPr lang="en-US" dirty="0"/>
          </a:p>
        </p:txBody>
      </p:sp>
      <p:sp>
        <p:nvSpPr>
          <p:cNvPr id="30" name="TextBox 29"/>
          <p:cNvSpPr txBox="1"/>
          <p:nvPr/>
        </p:nvSpPr>
        <p:spPr>
          <a:xfrm>
            <a:off x="522515" y="1727198"/>
            <a:ext cx="10943772" cy="35394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a:solidFill>
                  <a:schemeClr val="accent1">
                    <a:lumMod val="75000"/>
                  </a:schemeClr>
                </a:solidFill>
              </a:rPr>
              <a:t>From the viewpoint of the users</a:t>
            </a:r>
            <a:r>
              <a:rPr lang="en-US" sz="2400" b="1" dirty="0" smtClean="0">
                <a:solidFill>
                  <a:schemeClr val="accent1">
                    <a:lumMod val="75000"/>
                  </a:schemeClr>
                </a:solidFill>
              </a:rPr>
              <a:t>:</a:t>
            </a:r>
          </a:p>
          <a:p>
            <a:endParaRPr lang="en-US" sz="2000" b="1" dirty="0">
              <a:solidFill>
                <a:schemeClr val="accent1">
                  <a:lumMod val="75000"/>
                </a:schemeClr>
              </a:solidFill>
            </a:endParaRPr>
          </a:p>
          <a:p>
            <a:pPr marL="342900" indent="-342900">
              <a:buFont typeface="Arial" panose="020B0604020202020204" pitchFamily="34" charset="0"/>
              <a:buChar char="•"/>
            </a:pPr>
            <a:r>
              <a:rPr lang="en-US" sz="2000" b="1" dirty="0">
                <a:solidFill>
                  <a:schemeClr val="accent1">
                    <a:lumMod val="75000"/>
                  </a:schemeClr>
                </a:solidFill>
              </a:rPr>
              <a:t>Reduce effort and frustration</a:t>
            </a:r>
            <a:r>
              <a:rPr lang="en-US" sz="2000" dirty="0">
                <a:solidFill>
                  <a:schemeClr val="accent1">
                    <a:lumMod val="75000"/>
                  </a:schemeClr>
                </a:solidFill>
              </a:rPr>
              <a:t>: Simplify the process of scheduling a trip and reduce the effort required to find the necessary flight.</a:t>
            </a:r>
          </a:p>
          <a:p>
            <a:pPr marL="342900" indent="-342900">
              <a:buFont typeface="Arial" panose="020B0604020202020204" pitchFamily="34" charset="0"/>
              <a:buChar char="•"/>
            </a:pPr>
            <a:r>
              <a:rPr lang="en-US" sz="2000" b="1" dirty="0">
                <a:solidFill>
                  <a:schemeClr val="accent1">
                    <a:lumMod val="75000"/>
                  </a:schemeClr>
                </a:solidFill>
              </a:rPr>
              <a:t>Show all possible combinations</a:t>
            </a:r>
            <a:r>
              <a:rPr lang="en-US" sz="2000" dirty="0">
                <a:solidFill>
                  <a:schemeClr val="accent1">
                    <a:lumMod val="75000"/>
                  </a:schemeClr>
                </a:solidFill>
              </a:rPr>
              <a:t>: Display all possible flight combinations and itineraries for origin-destination city pairs.</a:t>
            </a:r>
          </a:p>
          <a:p>
            <a:pPr marL="342900" indent="-342900">
              <a:buFont typeface="Arial" panose="020B0604020202020204" pitchFamily="34" charset="0"/>
              <a:buChar char="•"/>
            </a:pPr>
            <a:r>
              <a:rPr lang="en-US" sz="2000" b="1" dirty="0">
                <a:solidFill>
                  <a:schemeClr val="accent1">
                    <a:lumMod val="75000"/>
                  </a:schemeClr>
                </a:solidFill>
              </a:rPr>
              <a:t>Reduce redundancy</a:t>
            </a:r>
            <a:r>
              <a:rPr lang="en-US" sz="2000" dirty="0">
                <a:solidFill>
                  <a:schemeClr val="accent1">
                    <a:lumMod val="75000"/>
                  </a:schemeClr>
                </a:solidFill>
              </a:rPr>
              <a:t>: Minimize redundant information required from customers when purchasing tickets or creating user accounts.</a:t>
            </a:r>
          </a:p>
          <a:p>
            <a:pPr marL="342900" indent="-342900">
              <a:buFont typeface="Arial" panose="020B0604020202020204" pitchFamily="34" charset="0"/>
              <a:buChar char="•"/>
            </a:pPr>
            <a:r>
              <a:rPr lang="en-US" sz="2000" b="1" dirty="0">
                <a:solidFill>
                  <a:schemeClr val="accent1">
                    <a:lumMod val="75000"/>
                  </a:schemeClr>
                </a:solidFill>
              </a:rPr>
              <a:t>Validate input data</a:t>
            </a:r>
            <a:r>
              <a:rPr lang="en-US" sz="2000" dirty="0">
                <a:solidFill>
                  <a:schemeClr val="accent1">
                    <a:lumMod val="75000"/>
                  </a:schemeClr>
                </a:solidFill>
              </a:rPr>
              <a:t>: Check the validity of input data and provide feedback on errors or inconsistencies.</a:t>
            </a:r>
          </a:p>
          <a:p>
            <a:pPr marL="342900" indent="-342900">
              <a:buFont typeface="Arial" panose="020B0604020202020204" pitchFamily="34" charset="0"/>
              <a:buChar char="•"/>
            </a:pPr>
            <a:r>
              <a:rPr lang="en-US" sz="2000" b="1" dirty="0">
                <a:solidFill>
                  <a:schemeClr val="accent1">
                    <a:lumMod val="75000"/>
                  </a:schemeClr>
                </a:solidFill>
              </a:rPr>
              <a:t>Easy access</a:t>
            </a:r>
            <a:r>
              <a:rPr lang="en-US" sz="2000" dirty="0">
                <a:solidFill>
                  <a:schemeClr val="accent1">
                    <a:lumMod val="75000"/>
                  </a:schemeClr>
                </a:solidFill>
              </a:rPr>
              <a:t>: Enable travelers to easily check ticket status or make changes to their trip.</a:t>
            </a:r>
          </a:p>
        </p:txBody>
      </p:sp>
    </p:spTree>
    <p:extLst>
      <p:ext uri="{BB962C8B-B14F-4D97-AF65-F5344CB8AC3E}">
        <p14:creationId xmlns:p14="http://schemas.microsoft.com/office/powerpoint/2010/main" val="185100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5936787" cy="740230"/>
          </a:xfrm>
        </p:spPr>
        <p:txBody>
          <a:bodyPr/>
          <a:lstStyle/>
          <a:p>
            <a:r>
              <a:rPr lang="en-US" sz="4400" b="1" u="sng" dirty="0"/>
              <a:t>System Context</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11</a:t>
            </a:fld>
            <a:endParaRPr lang="en-US" dirty="0"/>
          </a:p>
        </p:txBody>
      </p:sp>
      <p:sp>
        <p:nvSpPr>
          <p:cNvPr id="30" name="TextBox 29"/>
          <p:cNvSpPr txBox="1"/>
          <p:nvPr/>
        </p:nvSpPr>
        <p:spPr>
          <a:xfrm>
            <a:off x="638629" y="1654627"/>
            <a:ext cx="10943772"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solidFill>
                  <a:schemeClr val="accent1">
                    <a:lumMod val="75000"/>
                  </a:schemeClr>
                </a:solidFill>
              </a:rPr>
              <a:t>The </a:t>
            </a:r>
            <a:r>
              <a:rPr lang="en-US" sz="2400" dirty="0">
                <a:solidFill>
                  <a:schemeClr val="accent1">
                    <a:lumMod val="75000"/>
                  </a:schemeClr>
                </a:solidFill>
              </a:rPr>
              <a:t>ARS will provide the following easy-to-use, interactive, and intuitive interfaces</a:t>
            </a:r>
            <a:r>
              <a:rPr lang="en-US" sz="2400" dirty="0" smtClean="0">
                <a:solidFill>
                  <a:schemeClr val="accent1">
                    <a:lumMod val="75000"/>
                  </a:schemeClr>
                </a:solidFill>
              </a:rPr>
              <a:t>:</a:t>
            </a:r>
          </a:p>
          <a:p>
            <a:pPr marL="342900" indent="-342900">
              <a:buFont typeface="Arial" panose="020B0604020202020204" pitchFamily="34" charset="0"/>
              <a:buChar char="•"/>
            </a:pPr>
            <a:endParaRPr lang="en-US" sz="2400" dirty="0">
              <a:solidFill>
                <a:schemeClr val="accent1">
                  <a:lumMod val="75000"/>
                </a:schemeClr>
              </a:solidFill>
            </a:endParaRPr>
          </a:p>
          <a:p>
            <a:pPr marL="342900" indent="-342900">
              <a:buFont typeface="Arial" panose="020B0604020202020204" pitchFamily="34" charset="0"/>
              <a:buChar char="•"/>
            </a:pPr>
            <a:r>
              <a:rPr lang="en-US" sz="2400" b="1" dirty="0">
                <a:solidFill>
                  <a:schemeClr val="accent1">
                    <a:lumMod val="75000"/>
                  </a:schemeClr>
                </a:solidFill>
              </a:rPr>
              <a:t>Desktop GUI</a:t>
            </a:r>
            <a:r>
              <a:rPr lang="en-US" sz="2400" dirty="0">
                <a:solidFill>
                  <a:schemeClr val="accent1">
                    <a:lumMod val="75000"/>
                  </a:schemeClr>
                </a:solidFill>
              </a:rPr>
              <a:t>: An intuitive Graphical User Interface for clerks and administrators.</a:t>
            </a:r>
          </a:p>
          <a:p>
            <a:pPr marL="342900" indent="-342900">
              <a:buFont typeface="Arial" panose="020B0604020202020204" pitchFamily="34" charset="0"/>
              <a:buChar char="•"/>
            </a:pPr>
            <a:r>
              <a:rPr lang="en-US" sz="2400" b="1" dirty="0">
                <a:solidFill>
                  <a:schemeClr val="accent1">
                    <a:lumMod val="75000"/>
                  </a:schemeClr>
                </a:solidFill>
              </a:rPr>
              <a:t>Web GUI</a:t>
            </a:r>
            <a:r>
              <a:rPr lang="en-US" sz="2400" dirty="0">
                <a:solidFill>
                  <a:schemeClr val="accent1">
                    <a:lumMod val="75000"/>
                  </a:schemeClr>
                </a:solidFill>
              </a:rPr>
              <a:t>: An interactive GUI accessible via the World Wide Web for general customers.</a:t>
            </a:r>
          </a:p>
          <a:p>
            <a:pPr marL="342900" indent="-342900">
              <a:buFont typeface="Arial" panose="020B0604020202020204" pitchFamily="34" charset="0"/>
              <a:buChar char="•"/>
            </a:pPr>
            <a:r>
              <a:rPr lang="en-US" sz="2400" b="1" dirty="0">
                <a:solidFill>
                  <a:schemeClr val="accent1">
                    <a:lumMod val="75000"/>
                  </a:schemeClr>
                </a:solidFill>
              </a:rPr>
              <a:t>Functionalities</a:t>
            </a:r>
            <a:r>
              <a:rPr lang="en-US" sz="2400" dirty="0">
                <a:solidFill>
                  <a:schemeClr val="accent1">
                    <a:lumMod val="75000"/>
                  </a:schemeClr>
                </a:solidFill>
              </a:rPr>
              <a:t>: Both interfaces will allow users to check flight schedules, seat availability, ticket prices, and perform transactions such as blocking, reserving, canceling, and rescheduling tickets.</a:t>
            </a:r>
          </a:p>
        </p:txBody>
      </p:sp>
    </p:spTree>
    <p:extLst>
      <p:ext uri="{BB962C8B-B14F-4D97-AF65-F5344CB8AC3E}">
        <p14:creationId xmlns:p14="http://schemas.microsoft.com/office/powerpoint/2010/main" val="287589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6502844" cy="740230"/>
          </a:xfrm>
        </p:spPr>
        <p:txBody>
          <a:bodyPr/>
          <a:lstStyle/>
          <a:p>
            <a:r>
              <a:rPr lang="en-US" sz="4400" b="1" u="sng" dirty="0"/>
              <a:t>Proposed Solution</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12</a:t>
            </a:fld>
            <a:endParaRPr lang="en-US" dirty="0"/>
          </a:p>
        </p:txBody>
      </p:sp>
      <p:sp>
        <p:nvSpPr>
          <p:cNvPr id="30" name="TextBox 29"/>
          <p:cNvSpPr txBox="1"/>
          <p:nvPr/>
        </p:nvSpPr>
        <p:spPr>
          <a:xfrm>
            <a:off x="638629" y="1654627"/>
            <a:ext cx="1094377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chemeClr val="accent1">
                    <a:lumMod val="75000"/>
                  </a:schemeClr>
                </a:solidFill>
              </a:rPr>
              <a:t>(1) User Accounts:</a:t>
            </a:r>
            <a:endParaRPr lang="en-US" sz="2000" b="1" dirty="0">
              <a:solidFill>
                <a:schemeClr val="accent1">
                  <a:lumMod val="75000"/>
                </a:schemeClr>
              </a:solidFill>
            </a:endParaRPr>
          </a:p>
          <a:p>
            <a:pPr marL="342900" indent="-342900">
              <a:buFont typeface="Arial" panose="020B0604020202020204" pitchFamily="34" charset="0"/>
              <a:buChar char="•"/>
            </a:pPr>
            <a:r>
              <a:rPr lang="en-US" sz="2000" b="1" dirty="0">
                <a:solidFill>
                  <a:schemeClr val="accent1">
                    <a:lumMod val="75000"/>
                  </a:schemeClr>
                </a:solidFill>
              </a:rPr>
              <a:t>User Choices</a:t>
            </a:r>
            <a:r>
              <a:rPr lang="en-US" sz="2000" dirty="0">
                <a:solidFill>
                  <a:schemeClr val="accent1">
                    <a:lumMod val="75000"/>
                  </a:schemeClr>
                </a:solidFill>
              </a:rPr>
              <a:t>: Users can choose to log in as a guest or a registered user, affecting their ability to check availability and make reservations.</a:t>
            </a:r>
          </a:p>
          <a:p>
            <a:pPr marL="342900" indent="-342900">
              <a:buFont typeface="Arial" panose="020B0604020202020204" pitchFamily="34" charset="0"/>
              <a:buChar char="•"/>
            </a:pPr>
            <a:r>
              <a:rPr lang="en-US" sz="2000" b="1" dirty="0">
                <a:solidFill>
                  <a:schemeClr val="accent1">
                    <a:lumMod val="75000"/>
                  </a:schemeClr>
                </a:solidFill>
              </a:rPr>
              <a:t>Registered User</a:t>
            </a:r>
            <a:r>
              <a:rPr lang="en-US" sz="2000" dirty="0">
                <a:solidFill>
                  <a:schemeClr val="accent1">
                    <a:lumMod val="75000"/>
                  </a:schemeClr>
                </a:solidFill>
              </a:rPr>
              <a:t>: A user with a profile in the database, allowing them to check availability and make reservations.</a:t>
            </a:r>
          </a:p>
          <a:p>
            <a:pPr marL="342900" indent="-342900">
              <a:buFont typeface="Arial" panose="020B0604020202020204" pitchFamily="34" charset="0"/>
              <a:buChar char="•"/>
            </a:pPr>
            <a:r>
              <a:rPr lang="en-US" sz="2000" b="1" dirty="0">
                <a:solidFill>
                  <a:schemeClr val="accent1">
                    <a:lumMod val="75000"/>
                  </a:schemeClr>
                </a:solidFill>
              </a:rPr>
              <a:t>Guest User</a:t>
            </a:r>
            <a:r>
              <a:rPr lang="en-US" sz="2000" dirty="0">
                <a:solidFill>
                  <a:schemeClr val="accent1">
                    <a:lumMod val="75000"/>
                  </a:schemeClr>
                </a:solidFill>
              </a:rPr>
              <a:t>: A new user who can only check availability unless they register and create a profile.</a:t>
            </a:r>
          </a:p>
        </p:txBody>
      </p:sp>
      <p:sp>
        <p:nvSpPr>
          <p:cNvPr id="6" name="TextBox 5"/>
          <p:cNvSpPr txBox="1"/>
          <p:nvPr/>
        </p:nvSpPr>
        <p:spPr>
          <a:xfrm>
            <a:off x="638629" y="3901606"/>
            <a:ext cx="10943772"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chemeClr val="accent1">
                    <a:lumMod val="75000"/>
                  </a:schemeClr>
                </a:solidFill>
              </a:rPr>
              <a:t>(2) Registration </a:t>
            </a:r>
            <a:r>
              <a:rPr lang="en-US" b="1" dirty="0">
                <a:solidFill>
                  <a:schemeClr val="accent1">
                    <a:lumMod val="75000"/>
                  </a:schemeClr>
                </a:solidFill>
              </a:rPr>
              <a:t>and User </a:t>
            </a:r>
            <a:r>
              <a:rPr lang="en-US" b="1" dirty="0" smtClean="0">
                <a:solidFill>
                  <a:schemeClr val="accent1">
                    <a:lumMod val="75000"/>
                  </a:schemeClr>
                </a:solidFill>
              </a:rPr>
              <a:t>Profile:</a:t>
            </a:r>
          </a:p>
          <a:p>
            <a:endParaRPr lang="en-US" b="1" dirty="0">
              <a:solidFill>
                <a:schemeClr val="accent1">
                  <a:lumMod val="75000"/>
                </a:schemeClr>
              </a:solidFill>
            </a:endParaRPr>
          </a:p>
          <a:p>
            <a:pPr marL="285750" indent="-285750">
              <a:buFont typeface="Arial" panose="020B0604020202020204" pitchFamily="34" charset="0"/>
              <a:buChar char="•"/>
            </a:pPr>
            <a:r>
              <a:rPr lang="en-US" b="1" dirty="0">
                <a:solidFill>
                  <a:schemeClr val="accent1">
                    <a:lumMod val="75000"/>
                  </a:schemeClr>
                </a:solidFill>
              </a:rPr>
              <a:t>Information Required</a:t>
            </a:r>
            <a:r>
              <a:rPr lang="en-US" dirty="0">
                <a:solidFill>
                  <a:schemeClr val="accent1">
                    <a:lumMod val="75000"/>
                  </a:schemeClr>
                </a:solidFill>
              </a:rPr>
              <a:t>: User ID, password, first name, last name, address, phone number, email, sex, age, preferred credit card number.</a:t>
            </a:r>
          </a:p>
          <a:p>
            <a:endParaRPr lang="en-US" dirty="0">
              <a:solidFill>
                <a:schemeClr val="accent1">
                  <a:lumMod val="75000"/>
                </a:schemeClr>
              </a:solidFill>
            </a:endParaRPr>
          </a:p>
        </p:txBody>
      </p:sp>
    </p:spTree>
    <p:extLst>
      <p:ext uri="{BB962C8B-B14F-4D97-AF65-F5344CB8AC3E}">
        <p14:creationId xmlns:p14="http://schemas.microsoft.com/office/powerpoint/2010/main" val="149896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13</a:t>
            </a:fld>
            <a:endParaRPr lang="en-US" dirty="0"/>
          </a:p>
        </p:txBody>
      </p:sp>
      <p:sp>
        <p:nvSpPr>
          <p:cNvPr id="30" name="TextBox 29"/>
          <p:cNvSpPr txBox="1"/>
          <p:nvPr/>
        </p:nvSpPr>
        <p:spPr>
          <a:xfrm>
            <a:off x="476250" y="493791"/>
            <a:ext cx="11353799" cy="291947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chemeClr val="accent1">
                    <a:lumMod val="75000"/>
                  </a:schemeClr>
                </a:solidFill>
              </a:rPr>
              <a:t>(3) Checking Availability:</a:t>
            </a:r>
          </a:p>
          <a:p>
            <a:endParaRPr lang="en-US" sz="2000" b="1" dirty="0">
              <a:solidFill>
                <a:schemeClr val="accent1">
                  <a:lumMod val="75000"/>
                </a:schemeClr>
              </a:solidFill>
            </a:endParaRPr>
          </a:p>
          <a:p>
            <a:pPr marL="342900" indent="-342900">
              <a:buFont typeface="Arial" panose="020B0604020202020204" pitchFamily="34" charset="0"/>
              <a:buChar char="•"/>
            </a:pPr>
            <a:r>
              <a:rPr lang="en-US" sz="2000" b="1" dirty="0">
                <a:solidFill>
                  <a:schemeClr val="accent1">
                    <a:lumMod val="75000"/>
                  </a:schemeClr>
                </a:solidFill>
              </a:rPr>
              <a:t>Input Details</a:t>
            </a:r>
            <a:r>
              <a:rPr lang="en-US" sz="2000" dirty="0">
                <a:solidFill>
                  <a:schemeClr val="accent1">
                    <a:lumMod val="75000"/>
                  </a:schemeClr>
                </a:solidFill>
              </a:rPr>
              <a:t>: Origin city, destination city, class, trip type (one-way or round trip), departure date, and number of passengers (adults, children, seniors).</a:t>
            </a:r>
          </a:p>
          <a:p>
            <a:pPr marL="342900" indent="-342900">
              <a:buFont typeface="Arial" panose="020B0604020202020204" pitchFamily="34" charset="0"/>
              <a:buChar char="•"/>
            </a:pPr>
            <a:r>
              <a:rPr lang="en-US" sz="2000" b="1" dirty="0">
                <a:solidFill>
                  <a:schemeClr val="accent1">
                    <a:lumMod val="75000"/>
                  </a:schemeClr>
                </a:solidFill>
              </a:rPr>
              <a:t>Flight Schedule Database</a:t>
            </a:r>
            <a:r>
              <a:rPr lang="en-US" sz="2000" dirty="0">
                <a:solidFill>
                  <a:schemeClr val="accent1">
                    <a:lumMod val="75000"/>
                  </a:schemeClr>
                </a:solidFill>
              </a:rPr>
              <a:t>: Check for operational service between cities and suggest possible routes if direct service is unavailable.</a:t>
            </a:r>
          </a:p>
          <a:p>
            <a:pPr marL="342900" indent="-342900">
              <a:buFont typeface="Arial" panose="020B0604020202020204" pitchFamily="34" charset="0"/>
              <a:buChar char="•"/>
            </a:pPr>
            <a:r>
              <a:rPr lang="en-US" sz="2000" b="1" dirty="0">
                <a:solidFill>
                  <a:schemeClr val="accent1">
                    <a:lumMod val="75000"/>
                  </a:schemeClr>
                </a:solidFill>
              </a:rPr>
              <a:t>Results Display</a:t>
            </a:r>
            <a:r>
              <a:rPr lang="en-US" sz="2000" dirty="0">
                <a:solidFill>
                  <a:schemeClr val="accent1">
                    <a:lumMod val="75000"/>
                  </a:schemeClr>
                </a:solidFill>
              </a:rPr>
              <a:t>: Display flight options in a tabular form, including flight number, departure and arrival times, duration, and seat availability.</a:t>
            </a:r>
          </a:p>
          <a:p>
            <a:pPr marL="342900" indent="-342900">
              <a:buFont typeface="Arial" panose="020B0604020202020204" pitchFamily="34" charset="0"/>
              <a:buChar char="•"/>
            </a:pPr>
            <a:r>
              <a:rPr lang="en-US" sz="2000" b="1" dirty="0">
                <a:solidFill>
                  <a:schemeClr val="accent1">
                    <a:lumMod val="75000"/>
                  </a:schemeClr>
                </a:solidFill>
              </a:rPr>
              <a:t>Ticket Price</a:t>
            </a:r>
            <a:r>
              <a:rPr lang="en-US" sz="2000" dirty="0">
                <a:solidFill>
                  <a:schemeClr val="accent1">
                    <a:lumMod val="75000"/>
                  </a:schemeClr>
                </a:solidFill>
              </a:rPr>
              <a:t>: Display the ticket price and cancellation policies.</a:t>
            </a:r>
          </a:p>
        </p:txBody>
      </p:sp>
      <p:sp>
        <p:nvSpPr>
          <p:cNvPr id="6" name="TextBox 5"/>
          <p:cNvSpPr txBox="1"/>
          <p:nvPr/>
        </p:nvSpPr>
        <p:spPr>
          <a:xfrm>
            <a:off x="476250" y="4038600"/>
            <a:ext cx="11353799" cy="17924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chemeClr val="accent1">
                    <a:lumMod val="75000"/>
                  </a:schemeClr>
                </a:solidFill>
              </a:rPr>
              <a:t>(4) Making Reservations/Blocking/Confirmation:</a:t>
            </a:r>
          </a:p>
          <a:p>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Blocking vs Buying</a:t>
            </a:r>
            <a:r>
              <a:rPr lang="en-US" dirty="0">
                <a:solidFill>
                  <a:schemeClr val="accent1">
                    <a:lumMod val="75000"/>
                  </a:schemeClr>
                </a:solidFill>
              </a:rPr>
              <a:t>: Users can block tickets if the departure date is more than two weeks away; otherwise, they must buy the ticket.</a:t>
            </a:r>
          </a:p>
          <a:p>
            <a:pPr marL="342900" indent="-342900">
              <a:buFont typeface="Arial" panose="020B0604020202020204" pitchFamily="34" charset="0"/>
              <a:buChar char="•"/>
            </a:pPr>
            <a:r>
              <a:rPr lang="en-US" b="1" dirty="0">
                <a:solidFill>
                  <a:schemeClr val="accent1">
                    <a:lumMod val="75000"/>
                  </a:schemeClr>
                </a:solidFill>
              </a:rPr>
              <a:t>Update Database</a:t>
            </a:r>
            <a:r>
              <a:rPr lang="en-US" dirty="0">
                <a:solidFill>
                  <a:schemeClr val="accent1">
                    <a:lumMod val="75000"/>
                  </a:schemeClr>
                </a:solidFill>
              </a:rPr>
              <a:t>: Update the reservation database to reflect blocked or reserved tickets and adjust available seat counts accordingly.</a:t>
            </a:r>
          </a:p>
        </p:txBody>
      </p:sp>
    </p:spTree>
    <p:extLst>
      <p:ext uri="{BB962C8B-B14F-4D97-AF65-F5344CB8AC3E}">
        <p14:creationId xmlns:p14="http://schemas.microsoft.com/office/powerpoint/2010/main" val="87714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14</a:t>
            </a:fld>
            <a:endParaRPr lang="en-US" dirty="0"/>
          </a:p>
        </p:txBody>
      </p:sp>
      <p:sp>
        <p:nvSpPr>
          <p:cNvPr id="30" name="TextBox 29"/>
          <p:cNvSpPr txBox="1"/>
          <p:nvPr/>
        </p:nvSpPr>
        <p:spPr>
          <a:xfrm>
            <a:off x="381001" y="476251"/>
            <a:ext cx="11525249" cy="618630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chemeClr val="accent1">
                    <a:lumMod val="75000"/>
                  </a:schemeClr>
                </a:solidFill>
              </a:rPr>
              <a:t>(5) Confirm Ticket:</a:t>
            </a:r>
          </a:p>
          <a:p>
            <a:pPr marL="342900" indent="-342900">
              <a:buFont typeface="Arial" panose="020B0604020202020204" pitchFamily="34" charset="0"/>
              <a:buChar char="•"/>
            </a:pPr>
            <a:r>
              <a:rPr lang="en-US" b="1" dirty="0">
                <a:solidFill>
                  <a:schemeClr val="accent1">
                    <a:lumMod val="75000"/>
                  </a:schemeClr>
                </a:solidFill>
              </a:rPr>
              <a:t>Blocking Number</a:t>
            </a:r>
            <a:r>
              <a:rPr lang="en-US" dirty="0">
                <a:solidFill>
                  <a:schemeClr val="accent1">
                    <a:lumMod val="75000"/>
                  </a:schemeClr>
                </a:solidFill>
              </a:rPr>
              <a:t>: Users must confirm blocked tickets before two weeks of departure or the tickets will be canceled.</a:t>
            </a:r>
          </a:p>
          <a:p>
            <a:pPr marL="342900" indent="-342900">
              <a:buFont typeface="Arial" panose="020B0604020202020204" pitchFamily="34" charset="0"/>
              <a:buChar char="•"/>
            </a:pPr>
            <a:r>
              <a:rPr lang="en-US" b="1" dirty="0">
                <a:solidFill>
                  <a:schemeClr val="accent1">
                    <a:lumMod val="75000"/>
                  </a:schemeClr>
                </a:solidFill>
              </a:rPr>
              <a:t>Reservation Database</a:t>
            </a:r>
            <a:r>
              <a:rPr lang="en-US" dirty="0">
                <a:solidFill>
                  <a:schemeClr val="accent1">
                    <a:lumMod val="75000"/>
                  </a:schemeClr>
                </a:solidFill>
              </a:rPr>
              <a:t>: Update the database to confirm the reservation and charge the user's credit card</a:t>
            </a:r>
            <a:r>
              <a:rPr lang="en-US" dirty="0" smtClean="0">
                <a:solidFill>
                  <a:schemeClr val="accent1">
                    <a:lumMod val="75000"/>
                  </a:schemeClr>
                </a:solidFill>
              </a:rPr>
              <a:t>.</a:t>
            </a:r>
          </a:p>
          <a:p>
            <a:endParaRPr lang="en-US" dirty="0">
              <a:solidFill>
                <a:schemeClr val="accent1">
                  <a:lumMod val="75000"/>
                </a:schemeClr>
              </a:solidFill>
            </a:endParaRPr>
          </a:p>
          <a:p>
            <a:r>
              <a:rPr lang="en-US" b="1" dirty="0" smtClean="0">
                <a:solidFill>
                  <a:schemeClr val="accent1">
                    <a:lumMod val="75000"/>
                  </a:schemeClr>
                </a:solidFill>
              </a:rPr>
              <a:t>(6) Reschedule Ticket:</a:t>
            </a:r>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Confirmation Number</a:t>
            </a:r>
            <a:r>
              <a:rPr lang="en-US" dirty="0">
                <a:solidFill>
                  <a:schemeClr val="accent1">
                    <a:lumMod val="75000"/>
                  </a:schemeClr>
                </a:solidFill>
              </a:rPr>
              <a:t>: Only confirmed tickets can be rescheduled.</a:t>
            </a:r>
          </a:p>
          <a:p>
            <a:pPr marL="342900" indent="-342900">
              <a:buFont typeface="Arial" panose="020B0604020202020204" pitchFamily="34" charset="0"/>
              <a:buChar char="•"/>
            </a:pPr>
            <a:r>
              <a:rPr lang="en-US" b="1" dirty="0">
                <a:solidFill>
                  <a:schemeClr val="accent1">
                    <a:lumMod val="75000"/>
                  </a:schemeClr>
                </a:solidFill>
              </a:rPr>
              <a:t>New Dates</a:t>
            </a:r>
            <a:r>
              <a:rPr lang="en-US" dirty="0">
                <a:solidFill>
                  <a:schemeClr val="accent1">
                    <a:lumMod val="75000"/>
                  </a:schemeClr>
                </a:solidFill>
              </a:rPr>
              <a:t>: Allow users to select new travel dates and update the database accordingly</a:t>
            </a:r>
            <a:r>
              <a:rPr lang="en-US" dirty="0" smtClean="0">
                <a:solidFill>
                  <a:schemeClr val="accent1">
                    <a:lumMod val="75000"/>
                  </a:schemeClr>
                </a:solidFill>
              </a:rPr>
              <a:t>.</a:t>
            </a:r>
          </a:p>
          <a:p>
            <a:endParaRPr lang="en-US" dirty="0">
              <a:solidFill>
                <a:schemeClr val="accent1">
                  <a:lumMod val="75000"/>
                </a:schemeClr>
              </a:solidFill>
            </a:endParaRPr>
          </a:p>
          <a:p>
            <a:r>
              <a:rPr lang="en-US" b="1" dirty="0" smtClean="0">
                <a:solidFill>
                  <a:schemeClr val="accent1">
                    <a:lumMod val="75000"/>
                  </a:schemeClr>
                </a:solidFill>
              </a:rPr>
              <a:t>(7) Cancellation:</a:t>
            </a:r>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Blocking Number or Confirmation Number</a:t>
            </a:r>
            <a:r>
              <a:rPr lang="en-US" dirty="0">
                <a:solidFill>
                  <a:schemeClr val="accent1">
                    <a:lumMod val="75000"/>
                  </a:schemeClr>
                </a:solidFill>
              </a:rPr>
              <a:t>: Required to cancel tickets.</a:t>
            </a:r>
          </a:p>
          <a:p>
            <a:pPr marL="342900" indent="-342900">
              <a:buFont typeface="Arial" panose="020B0604020202020204" pitchFamily="34" charset="0"/>
              <a:buChar char="•"/>
            </a:pPr>
            <a:r>
              <a:rPr lang="en-US" b="1" dirty="0">
                <a:solidFill>
                  <a:schemeClr val="accent1">
                    <a:lumMod val="75000"/>
                  </a:schemeClr>
                </a:solidFill>
              </a:rPr>
              <a:t>Refund Policies</a:t>
            </a:r>
            <a:r>
              <a:rPr lang="en-US" dirty="0">
                <a:solidFill>
                  <a:schemeClr val="accent1">
                    <a:lumMod val="75000"/>
                  </a:schemeClr>
                </a:solidFill>
              </a:rPr>
              <a:t>: Display applicable cancellation rules and process refunds accordingly</a:t>
            </a:r>
            <a:r>
              <a:rPr lang="en-US" dirty="0" smtClean="0">
                <a:solidFill>
                  <a:schemeClr val="accent1">
                    <a:lumMod val="75000"/>
                  </a:schemeClr>
                </a:solidFill>
              </a:rPr>
              <a:t>.</a:t>
            </a:r>
          </a:p>
          <a:p>
            <a:endParaRPr lang="en-US" dirty="0">
              <a:solidFill>
                <a:schemeClr val="accent1">
                  <a:lumMod val="75000"/>
                </a:schemeClr>
              </a:solidFill>
            </a:endParaRPr>
          </a:p>
          <a:p>
            <a:r>
              <a:rPr lang="en-US" b="1" dirty="0" smtClean="0">
                <a:solidFill>
                  <a:schemeClr val="accent1">
                    <a:lumMod val="75000"/>
                  </a:schemeClr>
                </a:solidFill>
              </a:rPr>
              <a:t>(8)  Update Profile:</a:t>
            </a:r>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User Information</a:t>
            </a:r>
            <a:r>
              <a:rPr lang="en-US" dirty="0">
                <a:solidFill>
                  <a:schemeClr val="accent1">
                    <a:lumMod val="75000"/>
                  </a:schemeClr>
                </a:solidFill>
              </a:rPr>
              <a:t>: Allow users to update their profile information at any time</a:t>
            </a:r>
            <a:r>
              <a:rPr lang="en-US" dirty="0" smtClean="0">
                <a:solidFill>
                  <a:schemeClr val="accent1">
                    <a:lumMod val="75000"/>
                  </a:schemeClr>
                </a:solidFill>
              </a:rPr>
              <a:t>.</a:t>
            </a:r>
          </a:p>
          <a:p>
            <a:endParaRPr lang="en-US" dirty="0">
              <a:solidFill>
                <a:schemeClr val="accent1">
                  <a:lumMod val="75000"/>
                </a:schemeClr>
              </a:solidFill>
            </a:endParaRPr>
          </a:p>
          <a:p>
            <a:r>
              <a:rPr lang="en-US" b="1" dirty="0" smtClean="0">
                <a:solidFill>
                  <a:schemeClr val="accent1">
                    <a:lumMod val="75000"/>
                  </a:schemeClr>
                </a:solidFill>
              </a:rPr>
              <a:t>(9)View </a:t>
            </a:r>
            <a:r>
              <a:rPr lang="en-US" b="1" dirty="0">
                <a:solidFill>
                  <a:schemeClr val="accent1">
                    <a:lumMod val="75000"/>
                  </a:schemeClr>
                </a:solidFill>
              </a:rPr>
              <a:t>Ticket </a:t>
            </a:r>
            <a:r>
              <a:rPr lang="en-US" b="1" dirty="0" smtClean="0">
                <a:solidFill>
                  <a:schemeClr val="accent1">
                    <a:lumMod val="75000"/>
                  </a:schemeClr>
                </a:solidFill>
              </a:rPr>
              <a:t>Status:</a:t>
            </a:r>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Trip Details</a:t>
            </a:r>
            <a:r>
              <a:rPr lang="en-US" dirty="0">
                <a:solidFill>
                  <a:schemeClr val="accent1">
                    <a:lumMod val="75000"/>
                  </a:schemeClr>
                </a:solidFill>
              </a:rPr>
              <a:t>: Allow users to view trip details and any last-minute changes</a:t>
            </a:r>
            <a:r>
              <a:rPr lang="en-US" dirty="0" smtClean="0">
                <a:solidFill>
                  <a:schemeClr val="accent1">
                    <a:lumMod val="75000"/>
                  </a:schemeClr>
                </a:solidFill>
              </a:rPr>
              <a:t>.</a:t>
            </a:r>
          </a:p>
          <a:p>
            <a:endParaRPr lang="en-US" dirty="0">
              <a:solidFill>
                <a:schemeClr val="accent1">
                  <a:lumMod val="75000"/>
                </a:schemeClr>
              </a:solidFill>
            </a:endParaRPr>
          </a:p>
          <a:p>
            <a:r>
              <a:rPr lang="en-US" b="1" dirty="0" smtClean="0">
                <a:solidFill>
                  <a:schemeClr val="accent1">
                    <a:lumMod val="75000"/>
                  </a:schemeClr>
                </a:solidFill>
              </a:rPr>
              <a:t>(10) Query </a:t>
            </a:r>
            <a:r>
              <a:rPr lang="en-US" b="1" dirty="0">
                <a:solidFill>
                  <a:schemeClr val="accent1">
                    <a:lumMod val="75000"/>
                  </a:schemeClr>
                </a:solidFill>
              </a:rPr>
              <a:t>Flight </a:t>
            </a:r>
            <a:r>
              <a:rPr lang="en-US" b="1" dirty="0" smtClean="0">
                <a:solidFill>
                  <a:schemeClr val="accent1">
                    <a:lumMod val="75000"/>
                  </a:schemeClr>
                </a:solidFill>
              </a:rPr>
              <a:t>Details:</a:t>
            </a:r>
            <a:endParaRPr lang="en-US" b="1" dirty="0">
              <a:solidFill>
                <a:schemeClr val="accent1">
                  <a:lumMod val="75000"/>
                </a:schemeClr>
              </a:solidFill>
            </a:endParaRPr>
          </a:p>
          <a:p>
            <a:pPr marL="342900" indent="-342900">
              <a:buFont typeface="Arial" panose="020B0604020202020204" pitchFamily="34" charset="0"/>
              <a:buChar char="•"/>
            </a:pPr>
            <a:r>
              <a:rPr lang="en-US" b="1" dirty="0">
                <a:solidFill>
                  <a:schemeClr val="accent1">
                    <a:lumMod val="75000"/>
                  </a:schemeClr>
                </a:solidFill>
              </a:rPr>
              <a:t>Flight Information</a:t>
            </a:r>
            <a:r>
              <a:rPr lang="en-US" dirty="0">
                <a:solidFill>
                  <a:schemeClr val="accent1">
                    <a:lumMod val="75000"/>
                  </a:schemeClr>
                </a:solidFill>
              </a:rPr>
              <a:t>: Provide arrival and departure times for any given flight number and date.</a:t>
            </a:r>
          </a:p>
          <a:p>
            <a:r>
              <a:rPr lang="en-US" dirty="0">
                <a:solidFill>
                  <a:schemeClr val="accent1">
                    <a:lumMod val="75000"/>
                  </a:schemeClr>
                </a:solidFill>
              </a:rPr>
              <a:t/>
            </a:r>
            <a:br>
              <a:rPr lang="en-US" dirty="0">
                <a:solidFill>
                  <a:schemeClr val="accent1">
                    <a:lumMod val="75000"/>
                  </a:schemeClr>
                </a:solidFill>
              </a:rPr>
            </a:br>
            <a:endParaRPr lang="en-US" dirty="0">
              <a:solidFill>
                <a:schemeClr val="accent1">
                  <a:lumMod val="75000"/>
                </a:schemeClr>
              </a:solidFill>
            </a:endParaRPr>
          </a:p>
        </p:txBody>
      </p:sp>
    </p:spTree>
    <p:extLst>
      <p:ext uri="{BB962C8B-B14F-4D97-AF65-F5344CB8AC3E}">
        <p14:creationId xmlns:p14="http://schemas.microsoft.com/office/powerpoint/2010/main" val="407294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5936787" cy="740230"/>
          </a:xfrm>
        </p:spPr>
        <p:txBody>
          <a:bodyPr/>
          <a:lstStyle/>
          <a:p>
            <a:r>
              <a:rPr lang="en-US" sz="4400" b="1" u="sng" dirty="0"/>
              <a:t>System Context</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15</a:t>
            </a:fld>
            <a:endParaRPr lang="en-US" dirty="0"/>
          </a:p>
        </p:txBody>
      </p:sp>
      <p:sp>
        <p:nvSpPr>
          <p:cNvPr id="30" name="TextBox 29"/>
          <p:cNvSpPr txBox="1"/>
          <p:nvPr/>
        </p:nvSpPr>
        <p:spPr>
          <a:xfrm>
            <a:off x="638629" y="1654627"/>
            <a:ext cx="10943772"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chemeClr val="accent1">
                    <a:lumMod val="75000"/>
                  </a:schemeClr>
                </a:solidFill>
              </a:rPr>
              <a:t>The ARS will provide the following easy-to-use, interactive, and intuitive interfaces</a:t>
            </a:r>
            <a:r>
              <a:rPr lang="en-US" sz="2400" dirty="0" smtClean="0">
                <a:solidFill>
                  <a:schemeClr val="accent1">
                    <a:lumMod val="75000"/>
                  </a:schemeClr>
                </a:solidFill>
              </a:rPr>
              <a:t>:</a:t>
            </a:r>
          </a:p>
          <a:p>
            <a:pPr marL="342900" indent="-342900">
              <a:buFont typeface="Arial" panose="020B0604020202020204" pitchFamily="34" charset="0"/>
              <a:buChar char="•"/>
            </a:pPr>
            <a:endParaRPr lang="en-US" sz="2400" dirty="0">
              <a:solidFill>
                <a:schemeClr val="accent1">
                  <a:lumMod val="75000"/>
                </a:schemeClr>
              </a:solidFill>
            </a:endParaRPr>
          </a:p>
          <a:p>
            <a:pPr marL="342900" indent="-342900">
              <a:buFont typeface="Arial" panose="020B0604020202020204" pitchFamily="34" charset="0"/>
              <a:buChar char="•"/>
            </a:pPr>
            <a:r>
              <a:rPr lang="en-US" sz="2400" b="1" dirty="0">
                <a:solidFill>
                  <a:schemeClr val="accent1">
                    <a:lumMod val="75000"/>
                  </a:schemeClr>
                </a:solidFill>
              </a:rPr>
              <a:t>Desktop GUI</a:t>
            </a:r>
            <a:r>
              <a:rPr lang="en-US" sz="2400" dirty="0">
                <a:solidFill>
                  <a:schemeClr val="accent1">
                    <a:lumMod val="75000"/>
                  </a:schemeClr>
                </a:solidFill>
              </a:rPr>
              <a:t>: An intuitive Graphical User Interface for clerks and administrators.</a:t>
            </a:r>
          </a:p>
          <a:p>
            <a:pPr marL="342900" indent="-342900">
              <a:buFont typeface="Arial" panose="020B0604020202020204" pitchFamily="34" charset="0"/>
              <a:buChar char="•"/>
            </a:pPr>
            <a:r>
              <a:rPr lang="en-US" sz="2400" b="1" dirty="0">
                <a:solidFill>
                  <a:schemeClr val="accent1">
                    <a:lumMod val="75000"/>
                  </a:schemeClr>
                </a:solidFill>
              </a:rPr>
              <a:t>Web GUI</a:t>
            </a:r>
            <a:r>
              <a:rPr lang="en-US" sz="2400" dirty="0">
                <a:solidFill>
                  <a:schemeClr val="accent1">
                    <a:lumMod val="75000"/>
                  </a:schemeClr>
                </a:solidFill>
              </a:rPr>
              <a:t>: An interactive GUI accessible via the World Wide Web for general customers.</a:t>
            </a:r>
          </a:p>
          <a:p>
            <a:pPr marL="342900" indent="-342900">
              <a:buFont typeface="Arial" panose="020B0604020202020204" pitchFamily="34" charset="0"/>
              <a:buChar char="•"/>
            </a:pPr>
            <a:r>
              <a:rPr lang="en-US" sz="2400" b="1" dirty="0">
                <a:solidFill>
                  <a:schemeClr val="accent1">
                    <a:lumMod val="75000"/>
                  </a:schemeClr>
                </a:solidFill>
              </a:rPr>
              <a:t>Functionalities</a:t>
            </a:r>
            <a:r>
              <a:rPr lang="en-US" sz="2400" dirty="0">
                <a:solidFill>
                  <a:schemeClr val="accent1">
                    <a:lumMod val="75000"/>
                  </a:schemeClr>
                </a:solidFill>
              </a:rPr>
              <a:t>: Both interfaces will allow users to check flight schedules, seat availability, ticket prices, and perform transactions such as blocking, reserving, canceling, and rescheduling tickets.</a:t>
            </a:r>
          </a:p>
        </p:txBody>
      </p:sp>
    </p:spTree>
    <p:extLst>
      <p:ext uri="{BB962C8B-B14F-4D97-AF65-F5344CB8AC3E}">
        <p14:creationId xmlns:p14="http://schemas.microsoft.com/office/powerpoint/2010/main" val="7029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5936787" cy="740230"/>
          </a:xfrm>
        </p:spPr>
        <p:txBody>
          <a:bodyPr/>
          <a:lstStyle/>
          <a:p>
            <a:r>
              <a:rPr lang="en-US" sz="4400" b="1" u="sng" dirty="0" err="1" smtClean="0"/>
              <a:t>AboutUs</a:t>
            </a:r>
            <a:r>
              <a:rPr lang="en-US" sz="4400" b="1" u="sng" dirty="0" smtClean="0"/>
              <a:t> </a:t>
            </a:r>
            <a:r>
              <a:rPr lang="en-US" sz="4400" b="1" u="sng" dirty="0"/>
              <a:t>CODE </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7" y="1504950"/>
            <a:ext cx="10715625" cy="3848100"/>
          </a:xfrm>
          <a:prstGeom prst="rect">
            <a:avLst/>
          </a:prstGeom>
        </p:spPr>
      </p:pic>
    </p:spTree>
    <p:extLst>
      <p:ext uri="{BB962C8B-B14F-4D97-AF65-F5344CB8AC3E}">
        <p14:creationId xmlns:p14="http://schemas.microsoft.com/office/powerpoint/2010/main" val="198876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6723280" cy="740230"/>
          </a:xfrm>
        </p:spPr>
        <p:txBody>
          <a:bodyPr/>
          <a:lstStyle/>
          <a:p>
            <a:r>
              <a:rPr lang="en-US" sz="4400" b="1" u="sng" dirty="0" err="1" smtClean="0"/>
              <a:t>AboutUs</a:t>
            </a:r>
            <a:r>
              <a:rPr lang="en-US" sz="4400" b="1" u="sng" dirty="0" smtClean="0"/>
              <a:t>  Interface </a:t>
            </a:r>
            <a:endParaRPr lang="en-US" sz="4400" b="1"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44" y="1598410"/>
            <a:ext cx="10687050" cy="4458106"/>
          </a:xfrm>
          <a:prstGeom prst="rect">
            <a:avLst/>
          </a:prstGeom>
        </p:spPr>
      </p:pic>
    </p:spTree>
    <p:extLst>
      <p:ext uri="{BB962C8B-B14F-4D97-AF65-F5344CB8AC3E}">
        <p14:creationId xmlns:p14="http://schemas.microsoft.com/office/powerpoint/2010/main" val="256448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5443301" cy="740230"/>
          </a:xfrm>
        </p:spPr>
        <p:txBody>
          <a:bodyPr/>
          <a:lstStyle/>
          <a:p>
            <a:r>
              <a:rPr lang="en-US" sz="4400" b="1" u="sng" dirty="0" smtClean="0"/>
              <a:t>Contact  </a:t>
            </a:r>
            <a:r>
              <a:rPr lang="en-US" sz="4400" b="1" u="sng" dirty="0"/>
              <a:t>CODE</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0" y="1745797"/>
            <a:ext cx="10401300" cy="4324350"/>
          </a:xfrm>
          <a:prstGeom prst="rect">
            <a:avLst/>
          </a:prstGeom>
        </p:spPr>
      </p:pic>
    </p:spTree>
    <p:extLst>
      <p:ext uri="{BB962C8B-B14F-4D97-AF65-F5344CB8AC3E}">
        <p14:creationId xmlns:p14="http://schemas.microsoft.com/office/powerpoint/2010/main" val="1595154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6212559" cy="740230"/>
          </a:xfrm>
        </p:spPr>
        <p:txBody>
          <a:bodyPr/>
          <a:lstStyle/>
          <a:p>
            <a:r>
              <a:rPr lang="en-US" sz="4400" b="1" u="sng" dirty="0" smtClean="0"/>
              <a:t>Contact Interface</a:t>
            </a:r>
            <a:endParaRPr lang="en-US" sz="4400" b="1"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19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7" y="1546803"/>
            <a:ext cx="10827657" cy="4439967"/>
          </a:xfrm>
          <a:prstGeom prst="rect">
            <a:avLst/>
          </a:prstGeom>
        </p:spPr>
      </p:pic>
    </p:spTree>
    <p:extLst>
      <p:ext uri="{BB962C8B-B14F-4D97-AF65-F5344CB8AC3E}">
        <p14:creationId xmlns:p14="http://schemas.microsoft.com/office/powerpoint/2010/main" val="391800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232063"/>
            <a:ext cx="6814004" cy="6489411"/>
          </a:xfrm>
        </p:spPr>
      </p:pic>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217714" y="2509611"/>
            <a:ext cx="5805715" cy="3513818"/>
          </a:xfrm>
        </p:spPr>
        <p:txBody>
          <a:bodyPr/>
          <a:lstStyle/>
          <a:p>
            <a:pPr marL="0" indent="0">
              <a:buNone/>
            </a:pPr>
            <a:r>
              <a:rPr lang="en-US" sz="1600" b="1" u="sng" dirty="0" smtClean="0">
                <a:solidFill>
                  <a:schemeClr val="accent1">
                    <a:lumMod val="75000"/>
                  </a:schemeClr>
                </a:solidFill>
                <a:latin typeface="Algerian" panose="04020705040A02060702" pitchFamily="82" charset="0"/>
              </a:rPr>
              <a:t> </a:t>
            </a:r>
            <a:r>
              <a:rPr lang="en-US" sz="3200" b="1" u="sng" dirty="0" smtClean="0">
                <a:solidFill>
                  <a:schemeClr val="accent1">
                    <a:lumMod val="75000"/>
                  </a:schemeClr>
                </a:solidFill>
                <a:latin typeface="Algerian" panose="04020705040A02060702" pitchFamily="82" charset="0"/>
              </a:rPr>
              <a:t>GROUP MEMBERS</a:t>
            </a:r>
          </a:p>
          <a:p>
            <a:pPr marL="0" indent="0">
              <a:buNone/>
            </a:pPr>
            <a:endParaRPr lang="en-US" sz="3200" b="1" u="sng" dirty="0">
              <a:solidFill>
                <a:schemeClr val="accent1">
                  <a:lumMod val="75000"/>
                </a:schemeClr>
              </a:solidFill>
              <a:latin typeface="Algerian" panose="04020705040A02060702" pitchFamily="82" charset="0"/>
            </a:endParaRPr>
          </a:p>
          <a:p>
            <a:r>
              <a:rPr lang="en-US" sz="1600" dirty="0" smtClean="0">
                <a:solidFill>
                  <a:schemeClr val="accent1">
                    <a:lumMod val="75000"/>
                  </a:schemeClr>
                </a:solidFill>
                <a:latin typeface="Arial" panose="020B0604020202020204" pitchFamily="34" charset="0"/>
                <a:cs typeface="Arial" panose="020B0604020202020204" pitchFamily="34" charset="0"/>
              </a:rPr>
              <a:t>Mirza </a:t>
            </a:r>
            <a:r>
              <a:rPr lang="en-US" sz="1600" dirty="0" err="1" smtClean="0">
                <a:solidFill>
                  <a:schemeClr val="accent1">
                    <a:lumMod val="75000"/>
                  </a:schemeClr>
                </a:solidFill>
                <a:latin typeface="Arial" panose="020B0604020202020204" pitchFamily="34" charset="0"/>
                <a:cs typeface="Arial" panose="020B0604020202020204" pitchFamily="34" charset="0"/>
              </a:rPr>
              <a:t>Haseeb</a:t>
            </a:r>
            <a:r>
              <a:rPr lang="en-US" sz="1600" dirty="0" smtClean="0">
                <a:solidFill>
                  <a:schemeClr val="accent1">
                    <a:lumMod val="75000"/>
                  </a:schemeClr>
                </a:solidFill>
                <a:latin typeface="Arial" panose="020B0604020202020204" pitchFamily="34" charset="0"/>
                <a:cs typeface="Arial" panose="020B0604020202020204" pitchFamily="34" charset="0"/>
              </a:rPr>
              <a:t> </a:t>
            </a:r>
            <a:r>
              <a:rPr lang="en-US" sz="1600" dirty="0" err="1" smtClean="0">
                <a:solidFill>
                  <a:schemeClr val="accent1">
                    <a:lumMod val="75000"/>
                  </a:schemeClr>
                </a:solidFill>
                <a:latin typeface="Arial" panose="020B0604020202020204" pitchFamily="34" charset="0"/>
                <a:cs typeface="Arial" panose="020B0604020202020204" pitchFamily="34" charset="0"/>
              </a:rPr>
              <a:t>Baig</a:t>
            </a:r>
            <a:r>
              <a:rPr lang="en-US" sz="1600" dirty="0">
                <a:solidFill>
                  <a:schemeClr val="accent1">
                    <a:lumMod val="75000"/>
                  </a:schemeClr>
                </a:solidFill>
                <a:latin typeface="Arial" panose="020B0604020202020204" pitchFamily="34" charset="0"/>
                <a:cs typeface="Arial" panose="020B0604020202020204" pitchFamily="34" charset="0"/>
              </a:rPr>
              <a:t>     </a:t>
            </a:r>
            <a:r>
              <a:rPr lang="en-US" sz="1600" dirty="0" smtClean="0">
                <a:solidFill>
                  <a:schemeClr val="accent1">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a:t>
            </a:r>
            <a:r>
              <a:rPr lang="en-US" sz="1600" dirty="0" smtClean="0">
                <a:solidFill>
                  <a:schemeClr val="accent1">
                    <a:lumMod val="75000"/>
                  </a:schemeClr>
                </a:solidFill>
                <a:latin typeface="Arial" panose="020B0604020202020204" pitchFamily="34" charset="0"/>
                <a:cs typeface="Arial" panose="020B0604020202020204" pitchFamily="34" charset="0"/>
              </a:rPr>
              <a:t>Student1381068)</a:t>
            </a:r>
          </a:p>
          <a:p>
            <a:r>
              <a:rPr lang="en-US" sz="1600" dirty="0" smtClean="0">
                <a:solidFill>
                  <a:schemeClr val="accent1">
                    <a:lumMod val="75000"/>
                  </a:schemeClr>
                </a:solidFill>
                <a:latin typeface="Arial" panose="020B0604020202020204" pitchFamily="34" charset="0"/>
                <a:cs typeface="Arial" panose="020B0604020202020204" pitchFamily="34" charset="0"/>
              </a:rPr>
              <a:t>Muhammad Huzaifa Farooq  (Student1384167)</a:t>
            </a:r>
          </a:p>
          <a:p>
            <a:r>
              <a:rPr lang="en-US" sz="1600" dirty="0">
                <a:solidFill>
                  <a:schemeClr val="accent1">
                    <a:lumMod val="75000"/>
                  </a:schemeClr>
                </a:solidFill>
                <a:latin typeface="Arial" panose="020B0604020202020204" pitchFamily="34" charset="0"/>
                <a:cs typeface="Arial" panose="020B0604020202020204" pitchFamily="34" charset="0"/>
              </a:rPr>
              <a:t>Alishba Khan                        (Student1369581</a:t>
            </a:r>
            <a:r>
              <a:rPr lang="en-US" sz="1600" dirty="0" smtClean="0">
                <a:solidFill>
                  <a:schemeClr val="accent1">
                    <a:lumMod val="75000"/>
                  </a:schemeClr>
                </a:solidFill>
                <a:latin typeface="Arial" panose="020B0604020202020204" pitchFamily="34" charset="0"/>
                <a:cs typeface="Arial" panose="020B0604020202020204" pitchFamily="34" charset="0"/>
              </a:rPr>
              <a:t>)</a:t>
            </a:r>
          </a:p>
          <a:p>
            <a:r>
              <a:rPr lang="en-US" sz="1600" dirty="0">
                <a:solidFill>
                  <a:schemeClr val="accent1">
                    <a:lumMod val="75000"/>
                  </a:schemeClr>
                </a:solidFill>
                <a:latin typeface="Arial" panose="020B0604020202020204" pitchFamily="34" charset="0"/>
                <a:cs typeface="Arial" panose="020B0604020202020204" pitchFamily="34" charset="0"/>
              </a:rPr>
              <a:t>Syed </a:t>
            </a:r>
            <a:r>
              <a:rPr lang="en-US" sz="1600" dirty="0" err="1">
                <a:solidFill>
                  <a:schemeClr val="accent1">
                    <a:lumMod val="75000"/>
                  </a:schemeClr>
                </a:solidFill>
                <a:latin typeface="Arial" panose="020B0604020202020204" pitchFamily="34" charset="0"/>
                <a:cs typeface="Arial" panose="020B0604020202020204" pitchFamily="34" charset="0"/>
              </a:rPr>
              <a:t>abdul</a:t>
            </a:r>
            <a:r>
              <a:rPr lang="en-US" sz="1600" dirty="0">
                <a:solidFill>
                  <a:schemeClr val="accent1">
                    <a:lumMod val="75000"/>
                  </a:schemeClr>
                </a:solidFill>
                <a:latin typeface="Arial" panose="020B0604020202020204" pitchFamily="34" charset="0"/>
                <a:cs typeface="Arial" panose="020B0604020202020204" pitchFamily="34" charset="0"/>
              </a:rPr>
              <a:t> </a:t>
            </a:r>
            <a:r>
              <a:rPr lang="en-US" sz="1600" dirty="0" err="1">
                <a:solidFill>
                  <a:schemeClr val="accent1">
                    <a:lumMod val="75000"/>
                  </a:schemeClr>
                </a:solidFill>
                <a:latin typeface="Arial" panose="020B0604020202020204" pitchFamily="34" charset="0"/>
                <a:cs typeface="Arial" panose="020B0604020202020204" pitchFamily="34" charset="0"/>
              </a:rPr>
              <a:t>dayyan</a:t>
            </a:r>
            <a:r>
              <a:rPr lang="en-US" sz="1600" dirty="0">
                <a:solidFill>
                  <a:schemeClr val="accent1">
                    <a:lumMod val="75000"/>
                  </a:schemeClr>
                </a:solidFill>
                <a:latin typeface="Arial" panose="020B0604020202020204" pitchFamily="34" charset="0"/>
                <a:cs typeface="Arial" panose="020B0604020202020204" pitchFamily="34" charset="0"/>
              </a:rPr>
              <a:t>               (Student1395205)</a:t>
            </a:r>
          </a:p>
          <a:p>
            <a:endParaRPr lang="en-US" sz="1600" dirty="0">
              <a:solidFill>
                <a:schemeClr val="accent1">
                  <a:lumMod val="75000"/>
                </a:schemeClr>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sp>
        <p:nvSpPr>
          <p:cNvPr id="8" name="TextBox 7"/>
          <p:cNvSpPr txBox="1"/>
          <p:nvPr/>
        </p:nvSpPr>
        <p:spPr>
          <a:xfrm>
            <a:off x="377371" y="232064"/>
            <a:ext cx="4762734" cy="2277547"/>
          </a:xfrm>
          <a:prstGeom prst="rect">
            <a:avLst/>
          </a:prstGeom>
          <a:noFill/>
        </p:spPr>
        <p:txBody>
          <a:bodyPr wrap="square" rtlCol="0">
            <a:spAutoFit/>
          </a:bodyPr>
          <a:lstStyle/>
          <a:p>
            <a:endParaRPr lang="en-US" sz="4400" b="1" u="sng" dirty="0" smtClean="0">
              <a:solidFill>
                <a:schemeClr val="accent1">
                  <a:lumMod val="75000"/>
                </a:schemeClr>
              </a:solidFill>
              <a:latin typeface="Algerian" panose="04020705040A02060702" pitchFamily="82" charset="0"/>
            </a:endParaRPr>
          </a:p>
          <a:p>
            <a:r>
              <a:rPr lang="en-US" b="1" dirty="0" smtClean="0">
                <a:solidFill>
                  <a:schemeClr val="accent1">
                    <a:lumMod val="75000"/>
                  </a:schemeClr>
                </a:solidFill>
                <a:latin typeface="Algerian" panose="04020705040A02060702" pitchFamily="82" charset="0"/>
              </a:rPr>
              <a:t>    BATCH CODE</a:t>
            </a:r>
            <a:r>
              <a:rPr lang="en-US" dirty="0" smtClean="0">
                <a:solidFill>
                  <a:schemeClr val="accent1">
                    <a:lumMod val="75000"/>
                  </a:schemeClr>
                </a:solidFill>
                <a:latin typeface="Algerian" panose="04020705040A02060702" pitchFamily="82" charset="0"/>
              </a:rPr>
              <a:t>: </a:t>
            </a:r>
            <a:r>
              <a:rPr lang="en-US" dirty="0" smtClean="0">
                <a:solidFill>
                  <a:schemeClr val="accent1">
                    <a:lumMod val="75000"/>
                  </a:schemeClr>
                </a:solidFill>
                <a:latin typeface="Algerian" panose="04020705040A02060702" pitchFamily="82" charset="0"/>
                <a:cs typeface="Arial" panose="020B0604020202020204" pitchFamily="34" charset="0"/>
              </a:rPr>
              <a:t>PR2-202205B+05B1+06B</a:t>
            </a:r>
          </a:p>
          <a:p>
            <a:endParaRPr lang="en-US" dirty="0">
              <a:solidFill>
                <a:schemeClr val="accent1">
                  <a:lumMod val="75000"/>
                </a:schemeClr>
              </a:solidFill>
              <a:latin typeface="Algerian" panose="04020705040A02060702" pitchFamily="82" charset="0"/>
              <a:cs typeface="Arial" panose="020B0604020202020204" pitchFamily="34" charset="0"/>
            </a:endParaRPr>
          </a:p>
          <a:p>
            <a:r>
              <a:rPr lang="en-US" dirty="0">
                <a:solidFill>
                  <a:schemeClr val="accent1">
                    <a:lumMod val="75000"/>
                  </a:schemeClr>
                </a:solidFill>
                <a:latin typeface="Algerian" panose="04020705040A02060702" pitchFamily="82" charset="0"/>
                <a:cs typeface="Arial" panose="020B0604020202020204" pitchFamily="34" charset="0"/>
              </a:rPr>
              <a:t> </a:t>
            </a:r>
            <a:r>
              <a:rPr lang="en-US" dirty="0" smtClean="0">
                <a:solidFill>
                  <a:schemeClr val="accent1">
                    <a:lumMod val="75000"/>
                  </a:schemeClr>
                </a:solidFill>
                <a:latin typeface="Algerian" panose="04020705040A02060702" pitchFamily="82" charset="0"/>
                <a:cs typeface="Arial" panose="020B0604020202020204" pitchFamily="34" charset="0"/>
              </a:rPr>
              <a:t>          Sir </a:t>
            </a:r>
            <a:r>
              <a:rPr lang="en-US" dirty="0" err="1" smtClean="0">
                <a:solidFill>
                  <a:schemeClr val="accent1">
                    <a:lumMod val="75000"/>
                  </a:schemeClr>
                </a:solidFill>
                <a:latin typeface="Algerian" panose="04020705040A02060702" pitchFamily="82" charset="0"/>
                <a:cs typeface="Arial" panose="020B0604020202020204" pitchFamily="34" charset="0"/>
              </a:rPr>
              <a:t>Anas</a:t>
            </a:r>
            <a:r>
              <a:rPr lang="en-US" dirty="0" smtClean="0">
                <a:solidFill>
                  <a:schemeClr val="accent1">
                    <a:lumMod val="75000"/>
                  </a:schemeClr>
                </a:solidFill>
                <a:latin typeface="Algerian" panose="04020705040A02060702" pitchFamily="82" charset="0"/>
                <a:cs typeface="Arial" panose="020B0604020202020204" pitchFamily="34" charset="0"/>
              </a:rPr>
              <a:t> Abdul </a:t>
            </a:r>
            <a:r>
              <a:rPr lang="en-US" dirty="0" err="1" smtClean="0">
                <a:solidFill>
                  <a:schemeClr val="accent1">
                    <a:lumMod val="75000"/>
                  </a:schemeClr>
                </a:solidFill>
                <a:latin typeface="Algerian" panose="04020705040A02060702" pitchFamily="82" charset="0"/>
                <a:cs typeface="Arial" panose="020B0604020202020204" pitchFamily="34" charset="0"/>
              </a:rPr>
              <a:t>Sammad</a:t>
            </a:r>
            <a:endParaRPr lang="en-US" dirty="0" smtClean="0">
              <a:solidFill>
                <a:schemeClr val="accent1">
                  <a:lumMod val="75000"/>
                </a:schemeClr>
              </a:solidFill>
              <a:latin typeface="Algerian" panose="04020705040A02060702" pitchFamily="82" charset="0"/>
              <a:cs typeface="Arial" panose="020B0604020202020204" pitchFamily="34" charset="0"/>
            </a:endParaRPr>
          </a:p>
          <a:p>
            <a:endParaRPr lang="en-US" sz="4400" dirty="0">
              <a:solidFill>
                <a:schemeClr val="accent1">
                  <a:lumMod val="75000"/>
                </a:schemeClr>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1227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7039873" cy="740230"/>
          </a:xfrm>
        </p:spPr>
        <p:txBody>
          <a:bodyPr/>
          <a:lstStyle/>
          <a:p>
            <a:r>
              <a:rPr lang="en-US" sz="4400" b="1" u="sng" dirty="0" smtClean="0"/>
              <a:t>Register page  Code</a:t>
            </a:r>
            <a:endParaRPr lang="en-US" sz="4400" b="1"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20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1" y="1306287"/>
            <a:ext cx="10448924" cy="5242150"/>
          </a:xfrm>
          <a:prstGeom prst="rect">
            <a:avLst/>
          </a:prstGeom>
        </p:spPr>
      </p:pic>
    </p:spTree>
    <p:extLst>
      <p:ext uri="{BB962C8B-B14F-4D97-AF65-F5344CB8AC3E}">
        <p14:creationId xmlns:p14="http://schemas.microsoft.com/office/powerpoint/2010/main" val="3539216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21</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309562"/>
            <a:ext cx="10820400" cy="6238875"/>
          </a:xfrm>
          <a:prstGeom prst="rect">
            <a:avLst/>
          </a:prstGeom>
        </p:spPr>
      </p:pic>
    </p:spTree>
    <p:extLst>
      <p:ext uri="{BB962C8B-B14F-4D97-AF65-F5344CB8AC3E}">
        <p14:creationId xmlns:p14="http://schemas.microsoft.com/office/powerpoint/2010/main" val="125997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22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 y="1306287"/>
            <a:ext cx="11220450" cy="5155342"/>
          </a:xfrm>
          <a:prstGeom prst="rect">
            <a:avLst/>
          </a:prstGeom>
        </p:spPr>
      </p:pic>
      <p:sp>
        <p:nvSpPr>
          <p:cNvPr id="6" name="Subtitle 25"/>
          <p:cNvSpPr>
            <a:spLocks noGrp="1"/>
          </p:cNvSpPr>
          <p:nvPr>
            <p:ph type="subTitle" idx="1"/>
          </p:nvPr>
        </p:nvSpPr>
        <p:spPr>
          <a:xfrm>
            <a:off x="-1408330" y="566057"/>
            <a:ext cx="7286616" cy="740230"/>
          </a:xfrm>
        </p:spPr>
        <p:txBody>
          <a:bodyPr/>
          <a:lstStyle/>
          <a:p>
            <a:r>
              <a:rPr lang="en-US" sz="4400" b="1" u="sng" dirty="0" smtClean="0"/>
              <a:t>Register page  Interface</a:t>
            </a:r>
            <a:endParaRPr lang="en-US" sz="4400" b="1" u="sng" dirty="0"/>
          </a:p>
        </p:txBody>
      </p:sp>
    </p:spTree>
    <p:extLst>
      <p:ext uri="{BB962C8B-B14F-4D97-AF65-F5344CB8AC3E}">
        <p14:creationId xmlns:p14="http://schemas.microsoft.com/office/powerpoint/2010/main" val="413170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887320" y="2318657"/>
            <a:ext cx="5999379" cy="740230"/>
          </a:xfrm>
        </p:spPr>
        <p:txBody>
          <a:bodyPr/>
          <a:lstStyle/>
          <a:p>
            <a:r>
              <a:rPr lang="en-US" sz="7200" b="1" u="sng" dirty="0" smtClean="0"/>
              <a:t>Thank you </a:t>
            </a:r>
          </a:p>
          <a:p>
            <a:endParaRPr lang="en-US" sz="7200" b="1"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23</a:t>
            </a:fld>
            <a:endParaRPr lang="en-US" dirty="0"/>
          </a:p>
        </p:txBody>
      </p:sp>
    </p:spTree>
    <p:extLst>
      <p:ext uri="{BB962C8B-B14F-4D97-AF65-F5344CB8AC3E}">
        <p14:creationId xmlns:p14="http://schemas.microsoft.com/office/powerpoint/2010/main" val="189105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29" y="675093"/>
            <a:ext cx="6270615" cy="691666"/>
          </a:xfrm>
        </p:spPr>
        <p:txBody>
          <a:bodyPr/>
          <a:lstStyle/>
          <a:p>
            <a:r>
              <a:rPr lang="en-US" sz="4400" b="1" u="sng" dirty="0"/>
              <a:t>Table of Contents</a:t>
            </a:r>
          </a:p>
          <a:p>
            <a:endParaRPr lang="en-US" sz="4400"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3</a:t>
            </a:fld>
            <a:endParaRPr lang="en-US" dirty="0"/>
          </a:p>
        </p:txBody>
      </p:sp>
      <p:sp>
        <p:nvSpPr>
          <p:cNvPr id="30" name="TextBox 29"/>
          <p:cNvSpPr txBox="1"/>
          <p:nvPr/>
        </p:nvSpPr>
        <p:spPr>
          <a:xfrm>
            <a:off x="638629" y="1654628"/>
            <a:ext cx="7358742"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solidFill>
                  <a:schemeClr val="accent1">
                    <a:lumMod val="75000"/>
                  </a:schemeClr>
                </a:solidFill>
              </a:rPr>
              <a:t>Problem Definition</a:t>
            </a:r>
          </a:p>
          <a:p>
            <a:pPr marL="342900" indent="-342900">
              <a:buFont typeface="Arial" panose="020B0604020202020204" pitchFamily="34" charset="0"/>
              <a:buChar char="•"/>
            </a:pPr>
            <a:r>
              <a:rPr lang="en-US" sz="2400" dirty="0">
                <a:solidFill>
                  <a:schemeClr val="accent1">
                    <a:lumMod val="75000"/>
                  </a:schemeClr>
                </a:solidFill>
              </a:rPr>
              <a:t>Customer Requirement Specification</a:t>
            </a:r>
          </a:p>
          <a:p>
            <a:pPr marL="342900" indent="-342900">
              <a:buFont typeface="Arial" panose="020B0604020202020204" pitchFamily="34" charset="0"/>
              <a:buChar char="•"/>
            </a:pPr>
            <a:r>
              <a:rPr lang="en-US" sz="2400" dirty="0">
                <a:solidFill>
                  <a:schemeClr val="accent1">
                    <a:lumMod val="75000"/>
                  </a:schemeClr>
                </a:solidFill>
              </a:rPr>
              <a:t>Project Plan</a:t>
            </a:r>
          </a:p>
          <a:p>
            <a:pPr marL="342900" indent="-342900">
              <a:buFont typeface="Arial" panose="020B0604020202020204" pitchFamily="34" charset="0"/>
              <a:buChar char="•"/>
            </a:pPr>
            <a:r>
              <a:rPr lang="en-US" sz="2400" dirty="0">
                <a:solidFill>
                  <a:schemeClr val="accent1">
                    <a:lumMod val="75000"/>
                  </a:schemeClr>
                </a:solidFill>
              </a:rPr>
              <a:t>E-R Diagrams</a:t>
            </a:r>
          </a:p>
          <a:p>
            <a:pPr marL="342900" indent="-342900">
              <a:buFont typeface="Arial" panose="020B0604020202020204" pitchFamily="34" charset="0"/>
              <a:buChar char="•"/>
            </a:pPr>
            <a:r>
              <a:rPr lang="en-US" sz="2400" dirty="0">
                <a:solidFill>
                  <a:schemeClr val="accent1">
                    <a:lumMod val="75000"/>
                  </a:schemeClr>
                </a:solidFill>
              </a:rPr>
              <a:t>Algorithms</a:t>
            </a:r>
          </a:p>
          <a:p>
            <a:pPr marL="342900" indent="-342900">
              <a:buFont typeface="Arial" panose="020B0604020202020204" pitchFamily="34" charset="0"/>
              <a:buChar char="•"/>
            </a:pPr>
            <a:r>
              <a:rPr lang="en-US" sz="2400" dirty="0">
                <a:solidFill>
                  <a:schemeClr val="accent1">
                    <a:lumMod val="75000"/>
                  </a:schemeClr>
                </a:solidFill>
              </a:rPr>
              <a:t>GUI Standards Document</a:t>
            </a:r>
          </a:p>
          <a:p>
            <a:pPr marL="342900" indent="-342900">
              <a:buFont typeface="Arial" panose="020B0604020202020204" pitchFamily="34" charset="0"/>
              <a:buChar char="•"/>
            </a:pPr>
            <a:r>
              <a:rPr lang="en-US" sz="2400" dirty="0">
                <a:solidFill>
                  <a:schemeClr val="accent1">
                    <a:lumMod val="75000"/>
                  </a:schemeClr>
                </a:solidFill>
              </a:rPr>
              <a:t>Interface Design Document</a:t>
            </a:r>
          </a:p>
          <a:p>
            <a:pPr marL="342900" indent="-342900">
              <a:buFont typeface="Arial" panose="020B0604020202020204" pitchFamily="34" charset="0"/>
              <a:buChar char="•"/>
            </a:pPr>
            <a:r>
              <a:rPr lang="en-US" sz="2400" dirty="0">
                <a:solidFill>
                  <a:schemeClr val="accent1">
                    <a:lumMod val="75000"/>
                  </a:schemeClr>
                </a:solidFill>
              </a:rPr>
              <a:t>Task Sheet</a:t>
            </a:r>
          </a:p>
          <a:p>
            <a:pPr marL="342900" indent="-342900">
              <a:buFont typeface="Arial" panose="020B0604020202020204" pitchFamily="34" charset="0"/>
              <a:buChar char="•"/>
            </a:pPr>
            <a:r>
              <a:rPr lang="en-US" sz="2400" dirty="0">
                <a:solidFill>
                  <a:schemeClr val="accent1">
                    <a:lumMod val="75000"/>
                  </a:schemeClr>
                </a:solidFill>
              </a:rPr>
              <a:t>Project Review and Monitoring Report</a:t>
            </a:r>
          </a:p>
          <a:p>
            <a:pPr marL="342900" indent="-342900">
              <a:buFont typeface="Arial" panose="020B0604020202020204" pitchFamily="34" charset="0"/>
              <a:buChar char="•"/>
            </a:pPr>
            <a:r>
              <a:rPr lang="en-US" sz="2400" dirty="0">
                <a:solidFill>
                  <a:schemeClr val="accent1">
                    <a:lumMod val="75000"/>
                  </a:schemeClr>
                </a:solidFill>
              </a:rPr>
              <a:t>Unit Testing Check List</a:t>
            </a:r>
          </a:p>
          <a:p>
            <a:pPr marL="342900" indent="-342900">
              <a:buFont typeface="Arial" panose="020B0604020202020204" pitchFamily="34" charset="0"/>
              <a:buChar char="•"/>
            </a:pPr>
            <a:r>
              <a:rPr lang="en-US" sz="2400" dirty="0">
                <a:solidFill>
                  <a:schemeClr val="accent1">
                    <a:lumMod val="75000"/>
                  </a:schemeClr>
                </a:solidFill>
              </a:rPr>
              <a:t>Final Check List</a:t>
            </a:r>
          </a:p>
          <a:p>
            <a:pPr marL="742950" indent="-742950">
              <a:buFont typeface="Arial" panose="020B0604020202020204" pitchFamily="34" charset="0"/>
              <a:buChar char="•"/>
            </a:pPr>
            <a:endParaRPr lang="en-US" sz="2400" dirty="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7845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29" y="400050"/>
            <a:ext cx="10209429" cy="966709"/>
          </a:xfrm>
        </p:spPr>
        <p:txBody>
          <a:bodyPr/>
          <a:lstStyle/>
          <a:p>
            <a:r>
              <a:rPr lang="en-US" sz="4400" b="1" u="sng" dirty="0"/>
              <a:t>Hardware/ Software Requirements</a:t>
            </a:r>
            <a:endParaRPr lang="en-US" sz="4400"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4</a:t>
            </a:fld>
            <a:endParaRPr lang="en-US" dirty="0"/>
          </a:p>
        </p:txBody>
      </p:sp>
      <p:sp>
        <p:nvSpPr>
          <p:cNvPr id="30" name="TextBox 29"/>
          <p:cNvSpPr txBox="1"/>
          <p:nvPr/>
        </p:nvSpPr>
        <p:spPr>
          <a:xfrm>
            <a:off x="495300" y="1227713"/>
            <a:ext cx="10878002" cy="44781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0" b="1" dirty="0">
                <a:solidFill>
                  <a:schemeClr val="accent1">
                    <a:lumMod val="75000"/>
                  </a:schemeClr>
                </a:solidFill>
              </a:rPr>
              <a:t>Hardware </a:t>
            </a:r>
            <a:endParaRPr lang="en-US" sz="1900" dirty="0">
              <a:solidFill>
                <a:schemeClr val="accent1">
                  <a:lumMod val="75000"/>
                </a:schemeClr>
              </a:solidFill>
            </a:endParaRPr>
          </a:p>
          <a:p>
            <a:pPr lvl="0"/>
            <a:r>
              <a:rPr lang="en-US" sz="1900" dirty="0">
                <a:solidFill>
                  <a:schemeClr val="accent1">
                    <a:lumMod val="75000"/>
                  </a:schemeClr>
                </a:solidFill>
              </a:rPr>
              <a:t>A minimum computer system that will help you access all the tools in the</a:t>
            </a:r>
          </a:p>
          <a:p>
            <a:r>
              <a:rPr lang="en-US" sz="1900" dirty="0">
                <a:solidFill>
                  <a:schemeClr val="accent1">
                    <a:lumMod val="75000"/>
                  </a:schemeClr>
                </a:solidFill>
              </a:rPr>
              <a:t>courses is a Pentium </a:t>
            </a:r>
            <a:r>
              <a:rPr lang="en-US" sz="1900" dirty="0">
                <a:solidFill>
                  <a:schemeClr val="accent1">
                    <a:lumMod val="75000"/>
                  </a:schemeClr>
                </a:solidFill>
                <a:latin typeface="Arial" panose="020B0604020202020204" pitchFamily="34" charset="0"/>
                <a:cs typeface="Arial" panose="020B0604020202020204" pitchFamily="34" charset="0"/>
              </a:rPr>
              <a:t>166</a:t>
            </a:r>
            <a:r>
              <a:rPr lang="en-US" sz="1900" dirty="0">
                <a:solidFill>
                  <a:schemeClr val="accent1">
                    <a:lumMod val="75000"/>
                  </a:schemeClr>
                </a:solidFill>
              </a:rPr>
              <a:t> or better  </a:t>
            </a:r>
          </a:p>
          <a:p>
            <a:pPr lvl="0"/>
            <a:r>
              <a:rPr lang="en-US" sz="1900" dirty="0">
                <a:solidFill>
                  <a:schemeClr val="accent1">
                    <a:lumMod val="75000"/>
                  </a:schemeClr>
                </a:solidFill>
                <a:latin typeface="Arial" panose="020B0604020202020204" pitchFamily="34" charset="0"/>
                <a:cs typeface="Arial" panose="020B0604020202020204" pitchFamily="34" charset="0"/>
              </a:rPr>
              <a:t>128</a:t>
            </a:r>
            <a:r>
              <a:rPr lang="en-US" sz="1900" dirty="0">
                <a:solidFill>
                  <a:schemeClr val="accent1">
                    <a:lumMod val="75000"/>
                  </a:schemeClr>
                </a:solidFill>
              </a:rPr>
              <a:t> Megabytes of RAM or better   </a:t>
            </a:r>
          </a:p>
          <a:p>
            <a:r>
              <a:rPr lang="en-US" sz="1900" dirty="0">
                <a:solidFill>
                  <a:schemeClr val="accent1">
                    <a:lumMod val="75000"/>
                  </a:schemeClr>
                </a:solidFill>
              </a:rPr>
              <a:t> </a:t>
            </a:r>
          </a:p>
          <a:p>
            <a:r>
              <a:rPr lang="en-US" sz="1900" b="1" dirty="0">
                <a:solidFill>
                  <a:schemeClr val="accent1">
                    <a:lumMod val="75000"/>
                  </a:schemeClr>
                </a:solidFill>
              </a:rPr>
              <a:t>Software </a:t>
            </a:r>
            <a:endParaRPr lang="en-US" sz="1900" dirty="0">
              <a:solidFill>
                <a:schemeClr val="accent1">
                  <a:lumMod val="75000"/>
                </a:schemeClr>
              </a:solidFill>
            </a:endParaRPr>
          </a:p>
          <a:p>
            <a:r>
              <a:rPr lang="en-US" sz="1900" dirty="0">
                <a:solidFill>
                  <a:schemeClr val="accent1">
                    <a:lumMod val="75000"/>
                  </a:schemeClr>
                </a:solidFill>
              </a:rPr>
              <a:t>Visual Studio </a:t>
            </a:r>
            <a:r>
              <a:rPr lang="en-US" sz="1900" dirty="0" err="1">
                <a:solidFill>
                  <a:schemeClr val="accent1">
                    <a:lumMod val="75000"/>
                  </a:schemeClr>
                </a:solidFill>
              </a:rPr>
              <a:t>.Net</a:t>
            </a:r>
            <a:r>
              <a:rPr lang="en-US" sz="1900" dirty="0">
                <a:solidFill>
                  <a:schemeClr val="accent1">
                    <a:lumMod val="75000"/>
                  </a:schemeClr>
                </a:solidFill>
              </a:rPr>
              <a:t> / ASP </a:t>
            </a:r>
          </a:p>
          <a:p>
            <a:r>
              <a:rPr lang="en-US" sz="1900" dirty="0">
                <a:solidFill>
                  <a:schemeClr val="accent1">
                    <a:lumMod val="75000"/>
                  </a:schemeClr>
                </a:solidFill>
              </a:rPr>
              <a:t>IIS server </a:t>
            </a:r>
          </a:p>
          <a:p>
            <a:r>
              <a:rPr lang="en-US" sz="1900" dirty="0" err="1">
                <a:solidFill>
                  <a:schemeClr val="accent1">
                    <a:lumMod val="75000"/>
                  </a:schemeClr>
                </a:solidFill>
              </a:rPr>
              <a:t>.Net</a:t>
            </a:r>
            <a:r>
              <a:rPr lang="en-US" sz="1900" dirty="0">
                <a:solidFill>
                  <a:schemeClr val="accent1">
                    <a:lumMod val="75000"/>
                  </a:schemeClr>
                </a:solidFill>
              </a:rPr>
              <a:t> Framework </a:t>
            </a:r>
          </a:p>
          <a:p>
            <a:r>
              <a:rPr lang="en-US" sz="1900" dirty="0">
                <a:solidFill>
                  <a:schemeClr val="accent1">
                    <a:lumMod val="75000"/>
                  </a:schemeClr>
                </a:solidFill>
              </a:rPr>
              <a:t>Java Virtual Machine/ J2EE server </a:t>
            </a:r>
          </a:p>
          <a:p>
            <a:r>
              <a:rPr lang="en-US" sz="1900" dirty="0">
                <a:solidFill>
                  <a:schemeClr val="accent1">
                    <a:lumMod val="75000"/>
                  </a:schemeClr>
                </a:solidFill>
              </a:rPr>
              <a:t>Notepad/Java editor </a:t>
            </a:r>
          </a:p>
          <a:p>
            <a:r>
              <a:rPr lang="en-US" sz="1900" dirty="0">
                <a:solidFill>
                  <a:schemeClr val="accent1">
                    <a:lumMod val="75000"/>
                  </a:schemeClr>
                </a:solidFill>
              </a:rPr>
              <a:t>j2sdk1.4.1_02 (or later). </a:t>
            </a:r>
          </a:p>
          <a:p>
            <a:r>
              <a:rPr lang="en-US" sz="1900" dirty="0">
                <a:solidFill>
                  <a:schemeClr val="accent1">
                    <a:lumMod val="75000"/>
                  </a:schemeClr>
                </a:solidFill>
              </a:rPr>
              <a:t>EJB Dev Kit </a:t>
            </a:r>
          </a:p>
          <a:p>
            <a:r>
              <a:rPr lang="en-US" sz="1900" dirty="0">
                <a:solidFill>
                  <a:schemeClr val="accent1">
                    <a:lumMod val="75000"/>
                  </a:schemeClr>
                </a:solidFill>
              </a:rPr>
              <a:t>Java enabled web server </a:t>
            </a:r>
          </a:p>
          <a:p>
            <a:r>
              <a:rPr lang="en-US" sz="1900" dirty="0">
                <a:solidFill>
                  <a:schemeClr val="accent1">
                    <a:lumMod val="75000"/>
                  </a:schemeClr>
                </a:solidFill>
              </a:rPr>
              <a:t>JSP / Servlets Dev. Kit </a:t>
            </a:r>
          </a:p>
        </p:txBody>
      </p:sp>
    </p:spTree>
    <p:extLst>
      <p:ext uri="{BB962C8B-B14F-4D97-AF65-F5344CB8AC3E}">
        <p14:creationId xmlns:p14="http://schemas.microsoft.com/office/powerpoint/2010/main" val="192645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29" y="675093"/>
            <a:ext cx="7344672" cy="691666"/>
          </a:xfrm>
        </p:spPr>
        <p:txBody>
          <a:bodyPr/>
          <a:lstStyle/>
          <a:p>
            <a:r>
              <a:rPr lang="en-US" sz="4400" b="1" u="sng" dirty="0"/>
              <a:t>ACKNOWLEDGMENT</a:t>
            </a:r>
            <a:endParaRPr lang="en-US" sz="4400" u="sng" dirty="0"/>
          </a:p>
          <a:p>
            <a:endParaRPr lang="en-US" sz="3600"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5</a:t>
            </a:fld>
            <a:endParaRPr lang="en-US" dirty="0"/>
          </a:p>
        </p:txBody>
      </p:sp>
      <p:sp>
        <p:nvSpPr>
          <p:cNvPr id="30" name="TextBox 29"/>
          <p:cNvSpPr txBox="1"/>
          <p:nvPr/>
        </p:nvSpPr>
        <p:spPr>
          <a:xfrm>
            <a:off x="638629" y="1654628"/>
            <a:ext cx="735874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dirty="0" smtClean="0">
                <a:solidFill>
                  <a:schemeClr val="accent1">
                    <a:lumMod val="75000"/>
                  </a:schemeClr>
                </a:solidFill>
              </a:rPr>
              <a:t>1. Introduction.</a:t>
            </a:r>
            <a:endParaRPr lang="en-US" sz="3600" dirty="0">
              <a:solidFill>
                <a:schemeClr val="accent1">
                  <a:lumMod val="75000"/>
                </a:schemeClr>
              </a:solidFill>
            </a:endParaRPr>
          </a:p>
          <a:p>
            <a:r>
              <a:rPr lang="en-US" sz="3600" dirty="0">
                <a:solidFill>
                  <a:schemeClr val="accent1">
                    <a:lumMod val="75000"/>
                  </a:schemeClr>
                </a:solidFill>
              </a:rPr>
              <a:t>2. Objectives</a:t>
            </a:r>
            <a:r>
              <a:rPr lang="en-US" sz="3600" dirty="0" smtClean="0">
                <a:solidFill>
                  <a:schemeClr val="accent1">
                    <a:lumMod val="75000"/>
                  </a:schemeClr>
                </a:solidFill>
              </a:rPr>
              <a:t>.</a:t>
            </a:r>
            <a:endParaRPr lang="en-US" sz="3600" dirty="0">
              <a:solidFill>
                <a:schemeClr val="accent1">
                  <a:lumMod val="75000"/>
                </a:schemeClr>
              </a:solidFill>
            </a:endParaRPr>
          </a:p>
          <a:p>
            <a:r>
              <a:rPr lang="en-US" sz="3600" dirty="0">
                <a:solidFill>
                  <a:schemeClr val="accent1">
                    <a:lumMod val="75000"/>
                  </a:schemeClr>
                </a:solidFill>
              </a:rPr>
              <a:t>3. Problem Statement.</a:t>
            </a:r>
          </a:p>
          <a:p>
            <a:r>
              <a:rPr lang="en-US" sz="3600" dirty="0" smtClean="0">
                <a:ln w="0"/>
                <a:solidFill>
                  <a:schemeClr val="accent1">
                    <a:lumMod val="75000"/>
                  </a:schemeClr>
                </a:solidFill>
                <a:effectLst>
                  <a:outerShdw blurRad="38100" dist="25400" dir="5400000" algn="ctr" rotWithShape="0">
                    <a:srgbClr val="6E747A">
                      <a:alpha val="43000"/>
                    </a:srgbClr>
                  </a:outerShdw>
                </a:effectLst>
              </a:rPr>
              <a:t>4</a:t>
            </a:r>
            <a:r>
              <a:rPr lang="en-US" sz="3600" dirty="0">
                <a:ln w="0"/>
                <a:solidFill>
                  <a:schemeClr val="accent1">
                    <a:lumMod val="75000"/>
                  </a:schemeClr>
                </a:solidFill>
                <a:effectLst>
                  <a:outerShdw blurRad="38100" dist="25400" dir="5400000" algn="ctr" rotWithShape="0">
                    <a:srgbClr val="6E747A">
                      <a:alpha val="43000"/>
                    </a:srgbClr>
                  </a:outerShdw>
                </a:effectLst>
              </a:rPr>
              <a:t>. Hardware/ Software Requirements.</a:t>
            </a:r>
          </a:p>
          <a:p>
            <a:r>
              <a:rPr lang="en-US" sz="3600" dirty="0">
                <a:ln w="0"/>
                <a:solidFill>
                  <a:schemeClr val="accent1">
                    <a:lumMod val="75000"/>
                  </a:schemeClr>
                </a:solidFill>
                <a:effectLst>
                  <a:outerShdw blurRad="38100" dist="25400" dir="5400000" algn="ctr" rotWithShape="0">
                    <a:srgbClr val="6E747A">
                      <a:alpha val="43000"/>
                    </a:srgbClr>
                  </a:outerShdw>
                </a:effectLst>
              </a:rPr>
              <a:t>5. Screenshots of output.</a:t>
            </a:r>
          </a:p>
          <a:p>
            <a:r>
              <a:rPr lang="en-US" sz="3600" dirty="0">
                <a:ln w="0"/>
                <a:solidFill>
                  <a:schemeClr val="accent1">
                    <a:lumMod val="75000"/>
                  </a:schemeClr>
                </a:solidFill>
                <a:effectLst>
                  <a:outerShdw blurRad="38100" dist="25400" dir="5400000" algn="ctr" rotWithShape="0">
                    <a:srgbClr val="6E747A">
                      <a:alpha val="43000"/>
                    </a:srgbClr>
                  </a:outerShdw>
                </a:effectLst>
              </a:rPr>
              <a:t>6. Screenshots of code</a:t>
            </a:r>
            <a:r>
              <a:rPr lang="en-US" sz="360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256396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28" y="566057"/>
            <a:ext cx="6110958" cy="740230"/>
          </a:xfrm>
        </p:spPr>
        <p:txBody>
          <a:bodyPr/>
          <a:lstStyle/>
          <a:p>
            <a:r>
              <a:rPr lang="en-US" sz="4400" b="1" u="sng" dirty="0"/>
              <a:t>INTRODUCTION</a:t>
            </a:r>
            <a:endParaRPr lang="en-US" sz="4400"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6</a:t>
            </a:fld>
            <a:endParaRPr lang="en-US" dirty="0"/>
          </a:p>
        </p:txBody>
      </p:sp>
      <p:sp>
        <p:nvSpPr>
          <p:cNvPr id="30" name="TextBox 29"/>
          <p:cNvSpPr txBox="1"/>
          <p:nvPr/>
        </p:nvSpPr>
        <p:spPr>
          <a:xfrm>
            <a:off x="638628" y="1654628"/>
            <a:ext cx="11074401"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solidFill>
                  <a:schemeClr val="accent1">
                    <a:lumMod val="75000"/>
                  </a:schemeClr>
                </a:solidFill>
              </a:rPr>
              <a:t>The industry today demands IT professionals who are eager to learn, upgrade their technical skills, and apply concepts quickly in real-life situations. However, busy work schedules, distant locations, and inconvenient time slots often make it difficult to put these concepts into practice. This is why finding alternative ways to implement learning through a step-by-step approach is crucial.</a:t>
            </a:r>
          </a:p>
          <a:p>
            <a:endParaRPr lang="en-US" sz="2000" dirty="0">
              <a:solidFill>
                <a:schemeClr val="accent1">
                  <a:lumMod val="75000"/>
                </a:schemeClr>
              </a:solidFill>
            </a:endParaRPr>
          </a:p>
          <a:p>
            <a:r>
              <a:rPr lang="en-US" sz="2000" dirty="0">
                <a:solidFill>
                  <a:schemeClr val="accent1">
                    <a:lumMod val="75000"/>
                  </a:schemeClr>
                </a:solidFill>
              </a:rPr>
              <a:t>These challenges also affect our students. Their busy schedules make it hard to keep up with the constant need for integrated </a:t>
            </a:r>
            <a:r>
              <a:rPr lang="en-US" sz="2000" dirty="0" smtClean="0">
                <a:solidFill>
                  <a:schemeClr val="accent1">
                    <a:lumMod val="75000"/>
                  </a:schemeClr>
                </a:solidFill>
              </a:rPr>
              <a:t>applications, </a:t>
            </a:r>
            <a:r>
              <a:rPr lang="en-US" sz="2000" dirty="0">
                <a:solidFill>
                  <a:schemeClr val="accent1">
                    <a:lumMod val="75000"/>
                  </a:schemeClr>
                </a:solidFill>
              </a:rPr>
              <a:t>especially in IT education where technology evolves rapidly. Fortunately, technology itself can help us overcome these obstacles.</a:t>
            </a:r>
          </a:p>
          <a:p>
            <a:endParaRPr lang="en-US" sz="2000" dirty="0">
              <a:solidFill>
                <a:schemeClr val="accent1">
                  <a:lumMod val="75000"/>
                </a:schemeClr>
              </a:solidFill>
            </a:endParaRPr>
          </a:p>
          <a:p>
            <a:r>
              <a:rPr lang="en-US" sz="2000" dirty="0">
                <a:solidFill>
                  <a:schemeClr val="accent1">
                    <a:lumMod val="75000"/>
                  </a:schemeClr>
                </a:solidFill>
              </a:rPr>
              <a:t>With this in mind, and in line with our commitment to incorporating technology in our training, we at </a:t>
            </a:r>
            <a:r>
              <a:rPr lang="en-US" sz="2000" dirty="0" err="1">
                <a:solidFill>
                  <a:schemeClr val="accent1">
                    <a:lumMod val="75000"/>
                  </a:schemeClr>
                </a:solidFill>
              </a:rPr>
              <a:t>Aptech</a:t>
            </a:r>
            <a:r>
              <a:rPr lang="en-US" sz="2000" dirty="0">
                <a:solidFill>
                  <a:schemeClr val="accent1">
                    <a:lumMod val="75000"/>
                  </a:schemeClr>
                </a:solidFill>
              </a:rPr>
              <a:t> have developed a revolutionary way for our students to learn and apply concepts. We offer a live and synchronous </a:t>
            </a:r>
            <a:r>
              <a:rPr lang="en-US" sz="2000" dirty="0" err="1">
                <a:solidFill>
                  <a:schemeClr val="accent1">
                    <a:lumMod val="75000"/>
                  </a:schemeClr>
                </a:solidFill>
              </a:rPr>
              <a:t>eProject</a:t>
            </a:r>
            <a:r>
              <a:rPr lang="en-US" sz="2000" dirty="0">
                <a:solidFill>
                  <a:schemeClr val="accent1">
                    <a:lumMod val="75000"/>
                  </a:schemeClr>
                </a:solidFill>
              </a:rPr>
              <a:t> learning environment, enabling students to use the tools themselves and experience hands-on learning.</a:t>
            </a:r>
            <a:endParaRPr lang="en-US" sz="2000" dirty="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3114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29" y="566057"/>
            <a:ext cx="9260557" cy="740230"/>
          </a:xfrm>
        </p:spPr>
        <p:txBody>
          <a:bodyPr/>
          <a:lstStyle/>
          <a:p>
            <a:r>
              <a:rPr lang="en-US" sz="4400" b="1" dirty="0"/>
              <a:t>OBJECTIVES OF THE PROJECT</a:t>
            </a:r>
            <a:endParaRPr lang="en-US" sz="4400"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7</a:t>
            </a:fld>
            <a:endParaRPr lang="en-US" dirty="0"/>
          </a:p>
        </p:txBody>
      </p:sp>
      <p:sp>
        <p:nvSpPr>
          <p:cNvPr id="30" name="TextBox 29"/>
          <p:cNvSpPr txBox="1"/>
          <p:nvPr/>
        </p:nvSpPr>
        <p:spPr>
          <a:xfrm>
            <a:off x="638628" y="1654628"/>
            <a:ext cx="11074401"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solidFill>
                  <a:schemeClr val="accent1">
                    <a:lumMod val="75000"/>
                  </a:schemeClr>
                </a:solidFill>
              </a:rPr>
              <a:t>The objective of this program is to provide you with a sample project to work on real-life applications, helping you build more complex and robust solutions.</a:t>
            </a:r>
          </a:p>
          <a:p>
            <a:endParaRPr lang="en-US" sz="2000" dirty="0">
              <a:solidFill>
                <a:schemeClr val="accent1">
                  <a:lumMod val="75000"/>
                </a:schemeClr>
              </a:solidFill>
            </a:endParaRPr>
          </a:p>
          <a:p>
            <a:r>
              <a:rPr lang="en-US" sz="2000" dirty="0">
                <a:solidFill>
                  <a:schemeClr val="accent1">
                    <a:lumMod val="75000"/>
                  </a:schemeClr>
                </a:solidFill>
              </a:rPr>
              <a:t>Rather than teaching the software itself, the goal is to present you with a real-life scenario and guide you in creating basic applications using the tools provided.</a:t>
            </a:r>
          </a:p>
          <a:p>
            <a:endParaRPr lang="en-US" sz="2000" dirty="0">
              <a:solidFill>
                <a:schemeClr val="accent1">
                  <a:lumMod val="75000"/>
                </a:schemeClr>
              </a:solidFill>
            </a:endParaRPr>
          </a:p>
          <a:p>
            <a:r>
              <a:rPr lang="en-US" sz="2000" dirty="0">
                <a:solidFill>
                  <a:schemeClr val="accent1">
                    <a:lumMod val="75000"/>
                  </a:schemeClr>
                </a:solidFill>
              </a:rPr>
              <a:t>You can review the topics before starting the project.</a:t>
            </a:r>
          </a:p>
          <a:p>
            <a:endParaRPr lang="en-US" sz="2000" dirty="0">
              <a:solidFill>
                <a:schemeClr val="accent1">
                  <a:lumMod val="75000"/>
                </a:schemeClr>
              </a:solidFill>
            </a:endParaRPr>
          </a:p>
          <a:p>
            <a:r>
              <a:rPr lang="en-US" sz="2000" dirty="0">
                <a:solidFill>
                  <a:schemeClr val="accent1">
                    <a:lumMod val="75000"/>
                  </a:schemeClr>
                </a:solidFill>
              </a:rPr>
              <a:t>These projects should be completed during lab sessions with faculty assistance if needed.</a:t>
            </a:r>
          </a:p>
          <a:p>
            <a:endParaRPr lang="en-US" sz="2000" dirty="0">
              <a:solidFill>
                <a:schemeClr val="accent1">
                  <a:lumMod val="75000"/>
                </a:schemeClr>
              </a:solidFill>
            </a:endParaRPr>
          </a:p>
          <a:p>
            <a:r>
              <a:rPr lang="en-US" sz="2000" dirty="0">
                <a:solidFill>
                  <a:schemeClr val="accent1">
                    <a:lumMod val="75000"/>
                  </a:schemeClr>
                </a:solidFill>
              </a:rPr>
              <a:t>It is crucial for students to have a clear understanding of the subject.</a:t>
            </a:r>
          </a:p>
          <a:p>
            <a:endParaRPr lang="en-US" sz="2000" dirty="0">
              <a:solidFill>
                <a:schemeClr val="accent1">
                  <a:lumMod val="75000"/>
                </a:schemeClr>
              </a:solidFill>
            </a:endParaRPr>
          </a:p>
          <a:p>
            <a:r>
              <a:rPr lang="en-US" sz="2000" dirty="0">
                <a:solidFill>
                  <a:schemeClr val="accent1">
                    <a:lumMod val="75000"/>
                  </a:schemeClr>
                </a:solidFill>
              </a:rPr>
              <a:t>If you have any questions about the application or its objectives, please contact the </a:t>
            </a:r>
            <a:r>
              <a:rPr lang="en-US" sz="2000" dirty="0" err="1">
                <a:solidFill>
                  <a:schemeClr val="accent1">
                    <a:lumMod val="75000"/>
                  </a:schemeClr>
                </a:solidFill>
              </a:rPr>
              <a:t>eProjects</a:t>
            </a:r>
            <a:r>
              <a:rPr lang="en-US" sz="2000" dirty="0">
                <a:solidFill>
                  <a:schemeClr val="accent1">
                    <a:lumMod val="75000"/>
                  </a:schemeClr>
                </a:solidFill>
              </a:rPr>
              <a:t> Team.</a:t>
            </a:r>
            <a:endParaRPr lang="en-US" sz="2000" dirty="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202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6706043" cy="740230"/>
          </a:xfrm>
        </p:spPr>
        <p:txBody>
          <a:bodyPr/>
          <a:lstStyle/>
          <a:p>
            <a:r>
              <a:rPr lang="en-US" sz="4400" b="1" u="sng" dirty="0" smtClean="0"/>
              <a:t>Problem Definition</a:t>
            </a:r>
          </a:p>
          <a:p>
            <a:r>
              <a:rPr lang="en-US" sz="4400" u="sng" dirty="0" smtClean="0"/>
              <a:t>.</a:t>
            </a:r>
            <a:endParaRPr lang="en-US" sz="4400" u="sng"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8</a:t>
            </a:fld>
            <a:endParaRPr lang="en-US" dirty="0"/>
          </a:p>
        </p:txBody>
      </p:sp>
      <p:sp>
        <p:nvSpPr>
          <p:cNvPr id="30" name="TextBox 29"/>
          <p:cNvSpPr txBox="1"/>
          <p:nvPr/>
        </p:nvSpPr>
        <p:spPr>
          <a:xfrm>
            <a:off x="638629" y="1654627"/>
            <a:ext cx="10943772"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dirty="0" smtClean="0">
                <a:solidFill>
                  <a:schemeClr val="accent1">
                    <a:lumMod val="75000"/>
                  </a:schemeClr>
                </a:solidFill>
              </a:rPr>
              <a:t>The </a:t>
            </a:r>
            <a:r>
              <a:rPr lang="en-US" sz="3600" dirty="0">
                <a:solidFill>
                  <a:schemeClr val="accent1">
                    <a:lumMod val="75000"/>
                  </a:schemeClr>
                </a:solidFill>
              </a:rPr>
              <a:t>Airline Reservation System (ARS) is designed to assist an airline with various transactions related to ticket reservations. These transactions include blocking, reserving, canceling, and rescheduling tickets.</a:t>
            </a:r>
          </a:p>
        </p:txBody>
      </p:sp>
    </p:spTree>
    <p:extLst>
      <p:ext uri="{BB962C8B-B14F-4D97-AF65-F5344CB8AC3E}">
        <p14:creationId xmlns:p14="http://schemas.microsoft.com/office/powerpoint/2010/main" val="51502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p:cNvSpPr>
            <a:spLocks noGrp="1"/>
          </p:cNvSpPr>
          <p:nvPr>
            <p:ph type="subTitle" idx="1"/>
          </p:nvPr>
        </p:nvSpPr>
        <p:spPr>
          <a:xfrm>
            <a:off x="-1408330" y="566057"/>
            <a:ext cx="10813587" cy="1306286"/>
          </a:xfrm>
        </p:spPr>
        <p:txBody>
          <a:bodyPr/>
          <a:lstStyle/>
          <a:p>
            <a:r>
              <a:rPr lang="en-US" sz="4400" b="1" u="sng" dirty="0"/>
              <a:t>Customer Requirement Specification</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9</a:t>
            </a:fld>
            <a:endParaRPr lang="en-US" dirty="0"/>
          </a:p>
        </p:txBody>
      </p:sp>
      <p:sp>
        <p:nvSpPr>
          <p:cNvPr id="30" name="TextBox 29"/>
          <p:cNvSpPr txBox="1"/>
          <p:nvPr/>
        </p:nvSpPr>
        <p:spPr>
          <a:xfrm>
            <a:off x="638629" y="1654627"/>
            <a:ext cx="10943772"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a:solidFill>
                  <a:schemeClr val="accent1">
                    <a:lumMod val="75000"/>
                  </a:schemeClr>
                </a:solidFill>
              </a:rPr>
              <a:t>From the viewpoint of the airlines</a:t>
            </a:r>
            <a:r>
              <a:rPr lang="en-US" sz="2400" b="1" dirty="0" smtClean="0">
                <a:solidFill>
                  <a:schemeClr val="accent1">
                    <a:lumMod val="75000"/>
                  </a:schemeClr>
                </a:solidFill>
              </a:rPr>
              <a:t>:</a:t>
            </a:r>
          </a:p>
          <a:p>
            <a:endParaRPr lang="en-US" b="1" dirty="0">
              <a:solidFill>
                <a:schemeClr val="accent1">
                  <a:lumMod val="75000"/>
                </a:schemeClr>
              </a:solidFill>
            </a:endParaRPr>
          </a:p>
          <a:p>
            <a:pPr marL="285750" indent="-285750">
              <a:buFont typeface="Arial" panose="020B0604020202020204" pitchFamily="34" charset="0"/>
              <a:buChar char="•"/>
            </a:pPr>
            <a:r>
              <a:rPr lang="en-US" b="1" dirty="0">
                <a:solidFill>
                  <a:schemeClr val="accent1">
                    <a:lumMod val="75000"/>
                  </a:schemeClr>
                </a:solidFill>
              </a:rPr>
              <a:t>Minimize repetitive work</a:t>
            </a:r>
            <a:r>
              <a:rPr lang="en-US" dirty="0">
                <a:solidFill>
                  <a:schemeClr val="accent1">
                    <a:lumMod val="75000"/>
                  </a:schemeClr>
                </a:solidFill>
              </a:rPr>
              <a:t>: Reduce the repetitive tasks performed by system administrators and reservation clerks.</a:t>
            </a:r>
          </a:p>
          <a:p>
            <a:pPr marL="285750" indent="-285750">
              <a:buFont typeface="Arial" panose="020B0604020202020204" pitchFamily="34" charset="0"/>
              <a:buChar char="•"/>
            </a:pPr>
            <a:r>
              <a:rPr lang="en-US" b="1" dirty="0">
                <a:solidFill>
                  <a:schemeClr val="accent1">
                    <a:lumMod val="75000"/>
                  </a:schemeClr>
                </a:solidFill>
              </a:rPr>
              <a:t>Consistent process</a:t>
            </a:r>
            <a:r>
              <a:rPr lang="en-US" dirty="0">
                <a:solidFill>
                  <a:schemeClr val="accent1">
                    <a:lumMod val="75000"/>
                  </a:schemeClr>
                </a:solidFill>
              </a:rPr>
              <a:t>: Ensure that users follow the same steps in the system as they would in traditional desk-reservation systems.</a:t>
            </a:r>
          </a:p>
          <a:p>
            <a:pPr marL="285750" indent="-285750">
              <a:buFont typeface="Arial" panose="020B0604020202020204" pitchFamily="34" charset="0"/>
              <a:buChar char="•"/>
            </a:pPr>
            <a:r>
              <a:rPr lang="en-US" b="1" dirty="0">
                <a:solidFill>
                  <a:schemeClr val="accent1">
                    <a:lumMod val="75000"/>
                  </a:schemeClr>
                </a:solidFill>
              </a:rPr>
              <a:t>Maintain customer information</a:t>
            </a:r>
            <a:r>
              <a:rPr lang="en-US" dirty="0">
                <a:solidFill>
                  <a:schemeClr val="accent1">
                    <a:lumMod val="75000"/>
                  </a:schemeClr>
                </a:solidFill>
              </a:rPr>
              <a:t>: Store customer data for emergencies, such as flight cancellations, and for </a:t>
            </a:r>
            <a:r>
              <a:rPr lang="en-US" sz="2000" dirty="0">
                <a:solidFill>
                  <a:schemeClr val="accent1">
                    <a:lumMod val="75000"/>
                  </a:schemeClr>
                </a:solidFill>
              </a:rPr>
              <a:t>tracking</a:t>
            </a:r>
            <a:r>
              <a:rPr lang="en-US" dirty="0">
                <a:solidFill>
                  <a:schemeClr val="accent1">
                    <a:lumMod val="75000"/>
                  </a:schemeClr>
                </a:solidFill>
              </a:rPr>
              <a:t> user preferences and travel patterns to improve service, plan routes, and optimize marketing and scheduling.</a:t>
            </a:r>
          </a:p>
          <a:p>
            <a:pPr marL="285750" indent="-285750">
              <a:buFont typeface="Arial" panose="020B0604020202020204" pitchFamily="34" charset="0"/>
              <a:buChar char="•"/>
            </a:pPr>
            <a:r>
              <a:rPr lang="en-US" b="1" dirty="0">
                <a:solidFill>
                  <a:schemeClr val="accent1">
                    <a:lumMod val="75000"/>
                  </a:schemeClr>
                </a:solidFill>
              </a:rPr>
              <a:t>Maximize </a:t>
            </a:r>
            <a:r>
              <a:rPr lang="en-US" b="1" dirty="0" smtClean="0">
                <a:solidFill>
                  <a:schemeClr val="accent1">
                    <a:lumMod val="75000"/>
                  </a:schemeClr>
                </a:solidFill>
              </a:rPr>
              <a:t>revenue</a:t>
            </a:r>
            <a:r>
              <a:rPr lang="en-US" dirty="0" smtClean="0">
                <a:solidFill>
                  <a:schemeClr val="accent1">
                    <a:lumMod val="75000"/>
                  </a:schemeClr>
                </a:solidFill>
              </a:rPr>
              <a:t>:</a:t>
            </a:r>
          </a:p>
          <a:p>
            <a:pPr marL="285750" indent="-285750">
              <a:buFont typeface="Arial" panose="020B0604020202020204" pitchFamily="34" charset="0"/>
              <a:buChar char="•"/>
            </a:pPr>
            <a:r>
              <a:rPr lang="en-US" dirty="0" smtClean="0">
                <a:solidFill>
                  <a:schemeClr val="accent1">
                    <a:lumMod val="75000"/>
                  </a:schemeClr>
                </a:solidFill>
              </a:rPr>
              <a:t>Increase </a:t>
            </a:r>
            <a:r>
              <a:rPr lang="en-US" dirty="0">
                <a:solidFill>
                  <a:schemeClr val="accent1">
                    <a:lumMod val="75000"/>
                  </a:schemeClr>
                </a:solidFill>
              </a:rPr>
              <a:t>awareness among frequent travelers about special offers and </a:t>
            </a:r>
            <a:r>
              <a:rPr lang="en-US" dirty="0" smtClean="0">
                <a:solidFill>
                  <a:schemeClr val="accent1">
                    <a:lumMod val="75000"/>
                  </a:schemeClr>
                </a:solidFill>
              </a:rPr>
              <a:t>discounts.</a:t>
            </a:r>
          </a:p>
          <a:p>
            <a:pPr marL="285750" indent="-285750">
              <a:buFont typeface="Arial" panose="020B0604020202020204" pitchFamily="34" charset="0"/>
              <a:buChar char="•"/>
            </a:pPr>
            <a:r>
              <a:rPr lang="en-US" dirty="0" smtClean="0">
                <a:solidFill>
                  <a:schemeClr val="accent1">
                    <a:lumMod val="75000"/>
                  </a:schemeClr>
                </a:solidFill>
              </a:rPr>
              <a:t>Minimize </a:t>
            </a:r>
            <a:r>
              <a:rPr lang="en-US" dirty="0">
                <a:solidFill>
                  <a:schemeClr val="accent1">
                    <a:lumMod val="75000"/>
                  </a:schemeClr>
                </a:solidFill>
              </a:rPr>
              <a:t>vacant seats on flights to maximize capacity </a:t>
            </a:r>
            <a:r>
              <a:rPr lang="en-US" dirty="0" smtClean="0">
                <a:solidFill>
                  <a:schemeClr val="accent1">
                    <a:lumMod val="75000"/>
                  </a:schemeClr>
                </a:solidFill>
              </a:rPr>
              <a:t>utilization.</a:t>
            </a:r>
            <a:endParaRPr lang="en-US" dirty="0">
              <a:solidFill>
                <a:schemeClr val="accent1">
                  <a:lumMod val="75000"/>
                </a:schemeClr>
              </a:solidFill>
            </a:endParaRPr>
          </a:p>
          <a:p>
            <a:pPr marL="285750" indent="-285750">
              <a:buFont typeface="Arial" panose="020B0604020202020204" pitchFamily="34" charset="0"/>
              <a:buChar char="•"/>
            </a:pPr>
            <a:r>
              <a:rPr lang="en-US" dirty="0">
                <a:solidFill>
                  <a:schemeClr val="accent1">
                    <a:lumMod val="75000"/>
                  </a:schemeClr>
                </a:solidFill>
              </a:rPr>
              <a:t>I</a:t>
            </a:r>
            <a:r>
              <a:rPr lang="en-US" dirty="0" smtClean="0">
                <a:solidFill>
                  <a:schemeClr val="accent1">
                    <a:lumMod val="75000"/>
                  </a:schemeClr>
                </a:solidFill>
              </a:rPr>
              <a:t>mplement </a:t>
            </a:r>
            <a:r>
              <a:rPr lang="en-US" dirty="0">
                <a:solidFill>
                  <a:schemeClr val="accent1">
                    <a:lumMod val="75000"/>
                  </a:schemeClr>
                </a:solidFill>
              </a:rPr>
              <a:t>a flexible pricing policy with dynamically determined ticket prices based on booking timing.</a:t>
            </a:r>
          </a:p>
          <a:p>
            <a:pPr marL="285750" indent="-285750">
              <a:buFont typeface="Arial" panose="020B0604020202020204" pitchFamily="34" charset="0"/>
              <a:buChar char="•"/>
            </a:pPr>
            <a:endParaRPr lang="en-US" b="1" dirty="0">
              <a:solidFill>
                <a:schemeClr val="accent1">
                  <a:lumMod val="75000"/>
                </a:schemeClr>
              </a:solidFill>
            </a:endParaRPr>
          </a:p>
        </p:txBody>
      </p:sp>
    </p:spTree>
    <p:extLst>
      <p:ext uri="{BB962C8B-B14F-4D97-AF65-F5344CB8AC3E}">
        <p14:creationId xmlns:p14="http://schemas.microsoft.com/office/powerpoint/2010/main" val="3244655480"/>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A2AAC-D70B-4233-9389-268D6896774D}">
  <ds:schemaRefs>
    <ds:schemaRef ds:uri="http://purl.org/dc/terms/"/>
    <ds:schemaRef ds:uri="http://www.w3.org/XML/1998/namespace"/>
    <ds:schemaRef ds:uri="http://schemas.openxmlformats.org/package/2006/metadata/core-properties"/>
    <ds:schemaRef ds:uri="71af3243-3dd4-4a8d-8c0d-dd76da1f02a5"/>
    <ds:schemaRef ds:uri="http://schemas.microsoft.com/office/2006/documentManagement/types"/>
    <ds:schemaRef ds:uri="16c05727-aa75-4e4a-9b5f-8a80a1165891"/>
    <ds:schemaRef ds:uri="http://schemas.microsoft.com/office/infopath/2007/PartnerControl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FFEA1C-4D28-422A-816B-51B2F61D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1352</Words>
  <Application>Microsoft Office PowerPoint</Application>
  <PresentationFormat>Widescreen</PresentationFormat>
  <Paragraphs>188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Calibri</vt:lpstr>
      <vt:lpstr>Corbel</vt:lpstr>
      <vt:lpstr>Times New Roman</vt:lpstr>
      <vt:lpstr>Office Theme</vt:lpstr>
      <vt:lpstr> Airline Reservation System (ARS)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2024-05-16T18:47:32Z</dcterms:created>
  <dcterms:modified xsi:type="dcterms:W3CDTF">2024-05-20T21:56:24Z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