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7" d="100"/>
          <a:sy n="107" d="100"/>
        </p:scale>
        <p:origin x="12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68997-94D9-5EA3-349B-F0AFFD50A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A43CF-6513-73DA-2AF7-880667F2A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8BBFB-33D3-252D-BEDC-F1962551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F54C-8EBD-5340-B8CF-60BFEC99D9E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AA7F8-B706-29EA-BFF8-FCA01327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3B817-D26F-1D72-5803-EB041EC1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1242-D9B0-4C49-A07C-B1785CE1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3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B62C-64FB-0F72-9D33-E3387EC9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67DA1-78D7-82C6-F853-A708F384E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03CA6-3EF0-042F-4F63-147F76E4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F54C-8EBD-5340-B8CF-60BFEC99D9E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9DAF4-B9EA-43BE-8BBA-F7FA8F01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DB447-1678-7DA9-8041-D9A937B9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1242-D9B0-4C49-A07C-B1785CE1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3EF94-224C-9CD1-6DD5-39DAA5BA5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7B9F7-6ECF-F75A-F611-9470AAD24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6E183-83BB-67C0-2AA3-FF7FD5C0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F54C-8EBD-5340-B8CF-60BFEC99D9E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945E3-F10A-745F-412F-30EA0529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EBA46-42DF-AB3C-BA47-34282FC1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1242-D9B0-4C49-A07C-B1785CE1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9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B333-F8CD-1732-0100-CAC74DB6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A2BAE-4BD6-5DE3-390A-CE78872A0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C0991-289B-C6C6-E221-D36100AF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F54C-8EBD-5340-B8CF-60BFEC99D9E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5F75D-8D65-4E42-9429-AB251F1A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9879D-49E2-1923-6652-BC1FD865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1242-D9B0-4C49-A07C-B1785CE1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8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ECD6-A637-6BFC-5B3A-B69DEFF0E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A2C02-29B4-9A6A-3A52-B46F27604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0D4F1-E21D-1905-4ED9-9CC4BF19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F54C-8EBD-5340-B8CF-60BFEC99D9E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F27E6-4866-EBE6-A457-522FFD1D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E9D10-BF60-C17A-5623-DF5879EE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1242-D9B0-4C49-A07C-B1785CE1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7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670F-8FC2-3ED0-2504-EB172378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F8D67-308E-1641-7326-A263B6738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DD744-9A7A-0F9C-4FEE-99F344A62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D05FE-1B83-D8AC-538F-8C800E32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F54C-8EBD-5340-B8CF-60BFEC99D9E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78922-0EEA-A887-C2C6-8D5035EB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D8418-CCB5-BC97-2001-2C21C8F6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1242-D9B0-4C49-A07C-B1785CE1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56AB-83C1-AEB4-5DBC-6FBD153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7ABA3-74A3-2F9E-EBA1-E5F8D3EA4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297C-7842-FB7E-BB09-01D42B3C9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D231B-7082-4691-90A5-E4C6E7522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269F5-8A9B-D427-3AF1-8ED41F8BC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ED20D-4D57-3AEF-C159-1DF2B9F1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F54C-8EBD-5340-B8CF-60BFEC99D9E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AB51AA-5DBB-C612-0348-3F2DE2B6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2FBC9-6A45-5369-F912-68D0C9A0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1242-D9B0-4C49-A07C-B1785CE1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1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1369-E89E-64FA-839C-3226FB1E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ADABB-5406-88F8-9893-EAE21C54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F54C-8EBD-5340-B8CF-60BFEC99D9E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2889B-FF21-CAD0-CD47-F49E8E3A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65EBA-5CFC-8278-6247-C3FD2B03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1242-D9B0-4C49-A07C-B1785CE1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9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85C83-1734-2B01-08AA-6393794B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F54C-8EBD-5340-B8CF-60BFEC99D9E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627A9-A20D-80B2-F862-07CBE954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2D212-92F6-2C5D-D869-DB5D6600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1242-D9B0-4C49-A07C-B1785CE1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6A40-57ED-8355-0EFB-8CB45AA1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9A55F-EDD8-E3D3-4917-08440ED70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FBB65-2036-201B-9BF5-28319C87D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92F1F-C573-4F89-EE74-3F51B1B2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F54C-8EBD-5340-B8CF-60BFEC99D9E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C4896-EB91-DEB1-1CE4-AB5F1C3E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1BCAD-DD54-157D-2189-141920ED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1242-D9B0-4C49-A07C-B1785CE1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4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B93A-0053-F294-B73A-92F66463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FF5DC-3B24-D6D6-46F5-82C6819D0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D1603-59C6-36AD-EA34-FC9319ED7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D069D-7220-B8CC-61B0-D8D1B0F3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F54C-8EBD-5340-B8CF-60BFEC99D9E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BE31B-7C7F-0247-18EF-C6DA9AD5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ACC15-1D31-8123-2B48-F9AC34C8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1242-D9B0-4C49-A07C-B1785CE1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7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0AA62F-0F66-A0F2-5568-0B0C25CB5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5A9C4-385E-4E6C-93C2-226AC89E0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06608-624D-1A41-86BD-E95072E77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82F54C-8EBD-5340-B8CF-60BFEC99D9E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5A668-9DE9-FD5A-57F7-9A1796D98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F52F-CFE6-6C25-F799-49D359495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61242-D9B0-4C49-A07C-B1785CE1E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8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0B12-447C-E778-DA2C-9ED21818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86" y="164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Business Challenge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74D0-FB85-84BC-6BBC-8E7057A7F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0073"/>
            <a:ext cx="10515600" cy="35168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Big Mountain Resort is one of the biggest resorts in Montana </a:t>
            </a:r>
          </a:p>
          <a:p>
            <a:r>
              <a:rPr lang="en-US" dirty="0"/>
              <a:t>It currently charges $81 for per person for ticket.</a:t>
            </a:r>
          </a:p>
          <a:p>
            <a:r>
              <a:rPr lang="en-US" dirty="0"/>
              <a:t>Objective: Identify the </a:t>
            </a:r>
            <a:r>
              <a:rPr lang="en-US" i="1" dirty="0"/>
              <a:t>optimal price</a:t>
            </a:r>
            <a:r>
              <a:rPr lang="en-US" dirty="0"/>
              <a:t> that balances revenue growth and competitiveness.</a:t>
            </a:r>
          </a:p>
          <a:p>
            <a:r>
              <a:rPr lang="en-US" dirty="0"/>
              <a:t>Method used: ML regression model to predict the optimal ticket price based on key resort features.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FDA70D-0C95-B531-D8DD-6BA0B1976FCC}"/>
              </a:ext>
            </a:extLst>
          </p:cNvPr>
          <p:cNvSpPr txBox="1">
            <a:spLocks/>
          </p:cNvSpPr>
          <p:nvPr/>
        </p:nvSpPr>
        <p:spPr>
          <a:xfrm>
            <a:off x="3048000" y="681037"/>
            <a:ext cx="9144000" cy="1264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Problem Identification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0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5258-2443-0148-78B9-6FC532ED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&amp; Initial Insights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74499-6F54-5852-9F5B-BBDF2C59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11335"/>
            <a:ext cx="10515600" cy="30656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Dataset: 300+ ski resorts across the U.S.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Cleaned data: Removed missing values &amp; 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Initial average price for Big Mountain: ~$51.91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Goal: Predict optimal price using machine learning to improve profitability.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8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3C2B-3FB1-A20D-5130-4601FB13E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94" y="115172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Recommendation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ED83-3D5E-B3E8-9CB9-1844178D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105"/>
            <a:ext cx="10515600" cy="1796349"/>
          </a:xfrm>
        </p:spPr>
        <p:txBody>
          <a:bodyPr>
            <a:normAutofit/>
          </a:bodyPr>
          <a:lstStyle/>
          <a:p>
            <a:r>
              <a:rPr lang="en-US" dirty="0"/>
              <a:t> Increase the Adult Weekend ticket price to approximately </a:t>
            </a:r>
            <a:r>
              <a:rPr lang="en-US" b="1" dirty="0"/>
              <a:t>$95.87</a:t>
            </a:r>
            <a:endParaRPr lang="en-US" dirty="0"/>
          </a:p>
          <a:p>
            <a:r>
              <a:rPr lang="en-US" dirty="0"/>
              <a:t>Current Price: $81</a:t>
            </a:r>
          </a:p>
          <a:p>
            <a:r>
              <a:rPr lang="en-US" dirty="0"/>
              <a:t>Predicted Optimal: $95.87 ± $10.39 MAE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BDC43A-74B1-8D77-1CB6-BA8F8BED8C35}"/>
              </a:ext>
            </a:extLst>
          </p:cNvPr>
          <p:cNvSpPr txBox="1">
            <a:spLocks/>
          </p:cNvSpPr>
          <p:nvPr/>
        </p:nvSpPr>
        <p:spPr>
          <a:xfrm>
            <a:off x="683822" y="36190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Key Insight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C45F4A-4877-1E03-C7EE-C9C12C5625F3}"/>
              </a:ext>
            </a:extLst>
          </p:cNvPr>
          <p:cNvSpPr txBox="1">
            <a:spLocks/>
          </p:cNvSpPr>
          <p:nvPr/>
        </p:nvSpPr>
        <p:spPr>
          <a:xfrm>
            <a:off x="838200" y="4408688"/>
            <a:ext cx="10515600" cy="1796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Current pricing is </a:t>
            </a:r>
            <a:r>
              <a:rPr lang="en-US" b="1" dirty="0"/>
              <a:t>significantly below market-fit</a:t>
            </a:r>
            <a:r>
              <a:rPr lang="en-US" dirty="0"/>
              <a:t>.</a:t>
            </a:r>
          </a:p>
          <a:p>
            <a:r>
              <a:rPr lang="en-US" dirty="0"/>
              <a:t>Strategic investments in infrastructure (e.g., lifts, snowmaking) can justify higher prices.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5287EE-84D8-DA9A-F6F0-3310FA0B2A9D}"/>
              </a:ext>
            </a:extLst>
          </p:cNvPr>
          <p:cNvSpPr txBox="1">
            <a:spLocks/>
          </p:cNvSpPr>
          <p:nvPr/>
        </p:nvSpPr>
        <p:spPr>
          <a:xfrm>
            <a:off x="600694" y="3940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Recommendation &amp; Key Findings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46A3-3DCB-0AB1-97D4-529E8E04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Modeling Results &amp;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E83E5-759D-E0C7-C079-6F56C5FF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Modeling Approach</a:t>
            </a:r>
          </a:p>
          <a:p>
            <a:pPr marL="0" indent="0" algn="ctr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Training/Test Split: 70/30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Target variable: </a:t>
            </a:r>
            <a:r>
              <a:rPr lang="en-US" dirty="0" err="1"/>
              <a:t>AdultWeekend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 Engineering: Ratios like chairs-to-runs, </a:t>
            </a:r>
            <a:r>
              <a:rPr lang="en-US" dirty="0" err="1"/>
              <a:t>fastQuads</a:t>
            </a:r>
            <a:r>
              <a:rPr lang="en-US" dirty="0"/>
              <a:t>-to-skiable area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PCA applied for dimensionality reduction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3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EF8C-E85E-CC9F-E75B-E1ECBDA2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17" y="34828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Model Performance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2855E6B-40D7-6258-9BA8-572A25A86A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707612"/>
              </p:ext>
            </p:extLst>
          </p:nvPr>
        </p:nvGraphicFramePr>
        <p:xfrm>
          <a:off x="2634455" y="1790595"/>
          <a:ext cx="6661829" cy="1944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2929">
                  <a:extLst>
                    <a:ext uri="{9D8B030D-6E8A-4147-A177-3AD203B41FA5}">
                      <a16:colId xmlns:a16="http://schemas.microsoft.com/office/drawing/2014/main" val="1152264919"/>
                    </a:ext>
                  </a:extLst>
                </a:gridCol>
                <a:gridCol w="1648534">
                  <a:extLst>
                    <a:ext uri="{9D8B030D-6E8A-4147-A177-3AD203B41FA5}">
                      <a16:colId xmlns:a16="http://schemas.microsoft.com/office/drawing/2014/main" val="3602371336"/>
                    </a:ext>
                  </a:extLst>
                </a:gridCol>
                <a:gridCol w="1146806">
                  <a:extLst>
                    <a:ext uri="{9D8B030D-6E8A-4147-A177-3AD203B41FA5}">
                      <a16:colId xmlns:a16="http://schemas.microsoft.com/office/drawing/2014/main" val="538599062"/>
                    </a:ext>
                  </a:extLst>
                </a:gridCol>
                <a:gridCol w="1863560">
                  <a:extLst>
                    <a:ext uri="{9D8B030D-6E8A-4147-A177-3AD203B41FA5}">
                      <a16:colId xmlns:a16="http://schemas.microsoft.com/office/drawing/2014/main" val="1723404554"/>
                    </a:ext>
                  </a:extLst>
                </a:gridCol>
              </a:tblGrid>
              <a:tr h="672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 dirty="0">
                          <a:effectLst/>
                        </a:rPr>
                        <a:t>Model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CV_scores (mean)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Standard deviation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Estimated 95% Confidence Interval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1712535"/>
                  </a:ext>
                </a:extLst>
              </a:tr>
              <a:tr h="672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Random Forest (Median Imputer)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 dirty="0">
                          <a:effectLst/>
                        </a:rPr>
                        <a:t>0.69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0.07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[0.56,  0.84]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1769934"/>
                  </a:ext>
                </a:extLst>
              </a:tr>
              <a:tr h="599496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kern="100">
                          <a:effectLst/>
                        </a:rPr>
                        <a:t>Random Forest (GridSearchCV)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 dirty="0">
                          <a:effectLst/>
                        </a:rPr>
                        <a:t>0.71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>
                          <a:effectLst/>
                        </a:rPr>
                        <a:t>0.06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 dirty="0">
                          <a:effectLst/>
                        </a:rPr>
                        <a:t>[0.58,  0.84]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18377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93E76C-476F-6854-988E-89023DF52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54306"/>
              </p:ext>
            </p:extLst>
          </p:nvPr>
        </p:nvGraphicFramePr>
        <p:xfrm>
          <a:off x="2634454" y="4844175"/>
          <a:ext cx="6661829" cy="13255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4346">
                  <a:extLst>
                    <a:ext uri="{9D8B030D-6E8A-4147-A177-3AD203B41FA5}">
                      <a16:colId xmlns:a16="http://schemas.microsoft.com/office/drawing/2014/main" val="1780524880"/>
                    </a:ext>
                  </a:extLst>
                </a:gridCol>
                <a:gridCol w="4097483">
                  <a:extLst>
                    <a:ext uri="{9D8B030D-6E8A-4147-A177-3AD203B41FA5}">
                      <a16:colId xmlns:a16="http://schemas.microsoft.com/office/drawing/2014/main" val="1085896455"/>
                    </a:ext>
                  </a:extLst>
                </a:gridCol>
              </a:tblGrid>
              <a:tr h="525270">
                <a:tc>
                  <a:txBody>
                    <a:bodyPr/>
                    <a:lstStyle/>
                    <a:p>
                      <a:pPr marL="23495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Model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3495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MAE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121195"/>
                  </a:ext>
                </a:extLst>
              </a:tr>
              <a:tr h="3832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Linear Regression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10.49 ± 1.62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7206796"/>
                  </a:ext>
                </a:extLst>
              </a:tr>
              <a:tr h="4170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Random Forest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9.63 ± 1.35</a:t>
                      </a:r>
                      <a:endParaRPr 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536619"/>
                  </a:ext>
                </a:extLst>
              </a:tr>
            </a:tbl>
          </a:graphicData>
        </a:graphic>
      </p:graphicFrame>
      <p:sp>
        <p:nvSpPr>
          <p:cNvPr id="24" name="Title 1">
            <a:extLst>
              <a:ext uri="{FF2B5EF4-FFF2-40B4-BE49-F238E27FC236}">
                <a16:creationId xmlns:a16="http://schemas.microsoft.com/office/drawing/2014/main" id="{06AA0DE6-DD35-5200-F977-6C4D117724B3}"/>
              </a:ext>
            </a:extLst>
          </p:cNvPr>
          <p:cNvSpPr txBox="1">
            <a:spLocks/>
          </p:cNvSpPr>
          <p:nvPr/>
        </p:nvSpPr>
        <p:spPr>
          <a:xfrm>
            <a:off x="4359118" y="814065"/>
            <a:ext cx="37398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2800" b="1" kern="0" dirty="0">
                <a:solidFill>
                  <a:srgbClr val="0E0E0E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800" b="1" kern="0" dirty="0">
                <a:solidFill>
                  <a:srgbClr val="0E0E0E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Model comparison</a:t>
            </a:r>
            <a:br>
              <a:rPr lang="en-US" dirty="0"/>
            </a:br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368F71B-D381-B457-7D09-8CAA425C7B75}"/>
              </a:ext>
            </a:extLst>
          </p:cNvPr>
          <p:cNvSpPr txBox="1">
            <a:spLocks/>
          </p:cNvSpPr>
          <p:nvPr/>
        </p:nvSpPr>
        <p:spPr>
          <a:xfrm>
            <a:off x="838200" y="41813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kern="0" dirty="0">
                <a:solidFill>
                  <a:srgbClr val="0E0E0E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Cross-Validation Metrics Summary</a:t>
            </a:r>
            <a:endParaRPr lang="en-US" sz="3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8F17A51D-8FF6-5C79-A503-A64AEF97B2D3}"/>
              </a:ext>
            </a:extLst>
          </p:cNvPr>
          <p:cNvSpPr txBox="1">
            <a:spLocks/>
          </p:cNvSpPr>
          <p:nvPr/>
        </p:nvSpPr>
        <p:spPr>
          <a:xfrm>
            <a:off x="707569" y="4610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0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CCE2-98D0-37FB-FFBA-59530931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Feature Importance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6B119-FA29-DDF7-3CFD-515860C2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Top features influencing price:</a:t>
            </a:r>
          </a:p>
          <a:p>
            <a:pPr marL="0" indent="0">
              <a:buNone/>
            </a:pPr>
            <a:r>
              <a:rPr lang="en-US" dirty="0"/>
              <a:t>- Vertical drop</a:t>
            </a:r>
          </a:p>
          <a:p>
            <a:pPr>
              <a:buFontTx/>
              <a:buChar char="-"/>
            </a:pPr>
            <a:r>
              <a:rPr lang="en-US" dirty="0"/>
              <a:t>Number of fast quads</a:t>
            </a:r>
          </a:p>
          <a:p>
            <a:pPr>
              <a:buFontTx/>
              <a:buChar char="-"/>
            </a:pPr>
            <a:r>
              <a:rPr lang="en-US" dirty="0"/>
              <a:t>Snow making capacity</a:t>
            </a:r>
          </a:p>
          <a:p>
            <a:pPr>
              <a:buFontTx/>
              <a:buChar char="-"/>
            </a:pPr>
            <a:r>
              <a:rPr lang="en-US" dirty="0"/>
              <a:t>Number of runs</a:t>
            </a:r>
          </a:p>
        </p:txBody>
      </p:sp>
    </p:spTree>
    <p:extLst>
      <p:ext uri="{BB962C8B-B14F-4D97-AF65-F5344CB8AC3E}">
        <p14:creationId xmlns:p14="http://schemas.microsoft.com/office/powerpoint/2010/main" val="387420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4ECC-F7C0-6647-9DDF-F4D0B5E0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Scenario Simulation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6DB48-34F7-78B7-1ED5-C0F1A500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1953"/>
            <a:ext cx="10515600" cy="331501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Investing in:</a:t>
            </a:r>
          </a:p>
          <a:p>
            <a:pPr marL="0" indent="0">
              <a:buNone/>
            </a:pPr>
            <a:r>
              <a:rPr lang="en-US" dirty="0"/>
              <a:t>a.) More lifts → higher price justification</a:t>
            </a:r>
          </a:p>
          <a:p>
            <a:pPr marL="0" indent="0">
              <a:buNone/>
            </a:pPr>
            <a:r>
              <a:rPr lang="en-US" dirty="0"/>
              <a:t>b.) Snowmaking → improved customer experience</a:t>
            </a:r>
          </a:p>
          <a:p>
            <a:pPr marL="0" indent="0">
              <a:buNone/>
            </a:pPr>
            <a:r>
              <a:rPr lang="en-US" dirty="0"/>
              <a:t>c.) Revenue uplift potential supported by model simulations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0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4BA6-37BE-E428-6361-A6BDDDCA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Summary &amp;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E2399-2E79-25AB-64F5-BBE04ACEC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uk-UA" dirty="0"/>
          </a:p>
          <a:p>
            <a:pPr marL="0" indent="0" algn="ctr">
              <a:buNone/>
            </a:pPr>
            <a:r>
              <a:rPr lang="en-US" b="1" dirty="0"/>
              <a:t>Summary &amp; Next Steps</a:t>
            </a:r>
          </a:p>
          <a:p>
            <a:pPr marL="0" indent="0" algn="ctr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Optimal price:</a:t>
            </a:r>
            <a:r>
              <a:rPr lang="en-US" dirty="0"/>
              <a:t> ~$95.87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Recommended Action:</a:t>
            </a:r>
            <a:r>
              <a:rPr lang="en-US" dirty="0"/>
              <a:t> Gradually increase price over time while improving key infrastructure.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suggests strategic investments can unlock further revenue.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9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6FD68-C0BB-4B03-0598-316EFF2AE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0026"/>
            <a:ext cx="10515600" cy="5226937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Next recommended steps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new pricing through controlled rollouts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Monitor customer response and booking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Reassess annually using updated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9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366</Words>
  <Application>Microsoft Macintosh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Business Challenge </vt:lpstr>
      <vt:lpstr>Data &amp; Initial Insights </vt:lpstr>
      <vt:lpstr>Recommendation </vt:lpstr>
      <vt:lpstr>Modeling Results &amp; Analysis </vt:lpstr>
      <vt:lpstr>Model Performance </vt:lpstr>
      <vt:lpstr>Feature Importance </vt:lpstr>
      <vt:lpstr>Scenario Simulation </vt:lpstr>
      <vt:lpstr>Summary &amp;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lisa.blondie2008@gmail.com</dc:creator>
  <cp:lastModifiedBy>lisa.blondie2008@gmail.com</cp:lastModifiedBy>
  <cp:revision>1</cp:revision>
  <dcterms:created xsi:type="dcterms:W3CDTF">2025-05-30T17:48:59Z</dcterms:created>
  <dcterms:modified xsi:type="dcterms:W3CDTF">2025-05-30T18:22:37Z</dcterms:modified>
</cp:coreProperties>
</file>