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43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3bcbafab7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3bcbafab7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e02e67de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6e02e67de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be2542ec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be2542ec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be2542ec7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be2542ec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be2542ec7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be2542ec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3bcbafab7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3bcbafab7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bcbafab70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bcbafab7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e02e67de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6e02e67de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e02e67d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e02e67d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e02e67de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e02e67de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s://www.kaggle.com/datasets/drahulsingh/metro-systems-worldwi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the Worldwide Transit Systems</a:t>
            </a:r>
            <a:endParaRPr/>
          </a:p>
        </p:txBody>
      </p:sp>
      <p:sp>
        <p:nvSpPr>
          <p:cNvPr id="135" name="Google Shape;135;p13"/>
          <p:cNvSpPr txBox="1">
            <a:spLocks noGrp="1"/>
          </p:cNvSpPr>
          <p:nvPr>
            <p:ph type="subTitle" idx="1"/>
          </p:nvPr>
        </p:nvSpPr>
        <p:spPr>
          <a:xfrm>
            <a:off x="5019925"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By: Angelina, Brian, MaiDao and Matt </a:t>
            </a:r>
            <a:endParaRPr/>
          </a:p>
          <a:p>
            <a:pPr marL="0" lvl="0" indent="0" algn="l" rtl="0">
              <a:spcBef>
                <a:spcPts val="0"/>
              </a:spcBef>
              <a:spcAft>
                <a:spcPts val="0"/>
              </a:spcAft>
              <a:buNone/>
            </a:pPr>
            <a:r>
              <a:rPr lang="en"/>
              <a:t>University of Minnesota Visualization and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2"/>
          <p:cNvPicPr preferRelativeResize="0"/>
          <p:nvPr/>
        </p:nvPicPr>
        <p:blipFill>
          <a:blip r:embed="rId3">
            <a:alphaModFix/>
          </a:blip>
          <a:stretch>
            <a:fillRect/>
          </a:stretch>
        </p:blipFill>
        <p:spPr>
          <a:xfrm>
            <a:off x="1479475" y="97738"/>
            <a:ext cx="6185025" cy="4948024"/>
          </a:xfrm>
          <a:prstGeom prst="rect">
            <a:avLst/>
          </a:prstGeom>
          <a:noFill/>
          <a:ln>
            <a:noFill/>
          </a:ln>
        </p:spPr>
      </p:pic>
      <p:sp>
        <p:nvSpPr>
          <p:cNvPr id="2" name="TextBox 1">
            <a:extLst>
              <a:ext uri="{FF2B5EF4-FFF2-40B4-BE49-F238E27FC236}">
                <a16:creationId xmlns:a16="http://schemas.microsoft.com/office/drawing/2014/main" id="{8120D894-B06A-0A2F-764F-06D89F286E07}"/>
              </a:ext>
            </a:extLst>
          </p:cNvPr>
          <p:cNvSpPr txBox="1"/>
          <p:nvPr/>
        </p:nvSpPr>
        <p:spPr>
          <a:xfrm>
            <a:off x="1919110" y="632178"/>
            <a:ext cx="1451038" cy="492443"/>
          </a:xfrm>
          <a:prstGeom prst="rect">
            <a:avLst/>
          </a:prstGeom>
          <a:noFill/>
        </p:spPr>
        <p:txBody>
          <a:bodyPr wrap="none" rtlCol="0">
            <a:spAutoFit/>
          </a:bodyPr>
          <a:lstStyle/>
          <a:p>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R</a:t>
            </a:r>
            <a:r>
              <a:rPr lang="en-US" sz="1200"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2</a:t>
            </a:r>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-value is: 0.87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Conclusions and Future Analysis</a:t>
            </a:r>
            <a:endParaRPr/>
          </a:p>
        </p:txBody>
      </p:sp>
      <p:sp>
        <p:nvSpPr>
          <p:cNvPr id="187" name="Google Shape;187;p2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Our analysis confirms that while many regions around the world have recognized the importance of robust transit systems and have invested in them, there are significant gaps, especially in Africa and India. These areas require urgent attention to enhance their transit capacities.</a:t>
            </a:r>
            <a:endParaRPr dirty="0"/>
          </a:p>
        </p:txBody>
      </p:sp>
      <p:sp>
        <p:nvSpPr>
          <p:cNvPr id="188" name="Google Shape;188;p2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Analysis of current subway systems identifies several relationships that should be considered in the design of future subways.  For example, the number of subway stations per distance of subway system.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812246" y="101600"/>
            <a:ext cx="7519507" cy="4652434"/>
          </a:xfrm>
          <a:prstGeom prst="rect">
            <a:avLst/>
          </a:prstGeom>
          <a:noFill/>
          <a:ln>
            <a:noFill/>
          </a:ln>
        </p:spPr>
      </p:pic>
      <p:sp>
        <p:nvSpPr>
          <p:cNvPr id="2" name="TextBox 1">
            <a:extLst>
              <a:ext uri="{FF2B5EF4-FFF2-40B4-BE49-F238E27FC236}">
                <a16:creationId xmlns:a16="http://schemas.microsoft.com/office/drawing/2014/main" id="{69B75F66-CF66-4FE3-A54B-447AD139DFCF}"/>
              </a:ext>
            </a:extLst>
          </p:cNvPr>
          <p:cNvSpPr txBox="1"/>
          <p:nvPr/>
        </p:nvSpPr>
        <p:spPr>
          <a:xfrm>
            <a:off x="2524293" y="4795247"/>
            <a:ext cx="2988319" cy="307777"/>
          </a:xfrm>
          <a:prstGeom prst="rect">
            <a:avLst/>
          </a:prstGeom>
          <a:solidFill>
            <a:schemeClr val="bg1"/>
          </a:solidFill>
        </p:spPr>
        <p:txBody>
          <a:bodyPr wrap="none" rtlCol="0">
            <a:spAutoFit/>
          </a:bodyPr>
          <a:lstStyle/>
          <a:p>
            <a:r>
              <a:rPr lang="en-US" dirty="0">
                <a:solidFill>
                  <a:srgbClr val="FF0000"/>
                </a:solidFill>
                <a:hlinkClick r:id="rId4">
                  <a:extLst>
                    <a:ext uri="{A12FA001-AC4F-418D-AE19-62706E023703}">
                      <ahyp:hlinkClr xmlns:ahyp="http://schemas.microsoft.com/office/drawing/2018/hyperlinkcolor" val="tx"/>
                    </a:ext>
                  </a:extLst>
                </a:hlinkClick>
              </a:rPr>
              <a:t>Metro-Systems-Worldwide | Kaggle</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1314875" y="229175"/>
            <a:ext cx="6802851"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80200" y="521650"/>
            <a:ext cx="4249224" cy="3541025"/>
          </a:xfrm>
          <a:prstGeom prst="rect">
            <a:avLst/>
          </a:prstGeom>
          <a:noFill/>
          <a:ln>
            <a:noFill/>
          </a:ln>
        </p:spPr>
      </p:pic>
      <p:pic>
        <p:nvPicPr>
          <p:cNvPr id="151" name="Google Shape;151;p16"/>
          <p:cNvPicPr preferRelativeResize="0"/>
          <p:nvPr/>
        </p:nvPicPr>
        <p:blipFill>
          <a:blip r:embed="rId4">
            <a:alphaModFix/>
          </a:blip>
          <a:stretch>
            <a:fillRect/>
          </a:stretch>
        </p:blipFill>
        <p:spPr>
          <a:xfrm>
            <a:off x="4732550" y="521650"/>
            <a:ext cx="4249224" cy="35410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59250" y="255875"/>
            <a:ext cx="8931654" cy="44714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8"/>
          <p:cNvPicPr preferRelativeResize="0"/>
          <p:nvPr/>
        </p:nvPicPr>
        <p:blipFill>
          <a:blip r:embed="rId3">
            <a:alphaModFix/>
          </a:blip>
          <a:stretch>
            <a:fillRect/>
          </a:stretch>
        </p:blipFill>
        <p:spPr>
          <a:xfrm>
            <a:off x="76200" y="240150"/>
            <a:ext cx="8991600" cy="449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9"/>
          <p:cNvPicPr preferRelativeResize="0"/>
          <p:nvPr/>
        </p:nvPicPr>
        <p:blipFill>
          <a:blip r:embed="rId3">
            <a:alphaModFix/>
          </a:blip>
          <a:stretch>
            <a:fillRect/>
          </a:stretch>
        </p:blipFill>
        <p:spPr>
          <a:xfrm>
            <a:off x="1490375" y="152400"/>
            <a:ext cx="5806440" cy="4838700"/>
          </a:xfrm>
          <a:prstGeom prst="rect">
            <a:avLst/>
          </a:prstGeom>
          <a:noFill/>
          <a:ln>
            <a:noFill/>
          </a:ln>
        </p:spPr>
      </p:pic>
      <p:sp>
        <p:nvSpPr>
          <p:cNvPr id="2" name="Arrow: Right 1">
            <a:extLst>
              <a:ext uri="{FF2B5EF4-FFF2-40B4-BE49-F238E27FC236}">
                <a16:creationId xmlns:a16="http://schemas.microsoft.com/office/drawing/2014/main" id="{CC3D0752-0F78-21E1-0000-06DB0BE270F1}"/>
              </a:ext>
            </a:extLst>
          </p:cNvPr>
          <p:cNvSpPr/>
          <p:nvPr/>
        </p:nvSpPr>
        <p:spPr>
          <a:xfrm flipH="1">
            <a:off x="5618285" y="1283677"/>
            <a:ext cx="211015" cy="96715"/>
          </a:xfrm>
          <a:prstGeom prst="right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B8494EF1-5E15-21C0-0CCD-76F64B3C4042}"/>
              </a:ext>
            </a:extLst>
          </p:cNvPr>
          <p:cNvSpPr/>
          <p:nvPr/>
        </p:nvSpPr>
        <p:spPr>
          <a:xfrm flipH="1">
            <a:off x="5048196" y="2824611"/>
            <a:ext cx="211015" cy="96715"/>
          </a:xfrm>
          <a:prstGeom prst="right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6F5470F8-225A-CDFE-4AB5-8D35DC6EC2D3}"/>
              </a:ext>
            </a:extLst>
          </p:cNvPr>
          <p:cNvSpPr/>
          <p:nvPr/>
        </p:nvSpPr>
        <p:spPr>
          <a:xfrm flipH="1">
            <a:off x="4288087" y="3473721"/>
            <a:ext cx="211015" cy="96715"/>
          </a:xfrm>
          <a:prstGeom prst="right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0"/>
          <p:cNvPicPr preferRelativeResize="0"/>
          <p:nvPr/>
        </p:nvPicPr>
        <p:blipFill>
          <a:blip r:embed="rId3">
            <a:alphaModFix/>
          </a:blip>
          <a:stretch>
            <a:fillRect/>
          </a:stretch>
        </p:blipFill>
        <p:spPr>
          <a:xfrm>
            <a:off x="1490350" y="152400"/>
            <a:ext cx="6048375" cy="4838700"/>
          </a:xfrm>
          <a:prstGeom prst="rect">
            <a:avLst/>
          </a:prstGeom>
          <a:noFill/>
          <a:ln>
            <a:noFill/>
          </a:ln>
        </p:spPr>
      </p:pic>
      <p:sp>
        <p:nvSpPr>
          <p:cNvPr id="3" name="TextBox 2">
            <a:extLst>
              <a:ext uri="{FF2B5EF4-FFF2-40B4-BE49-F238E27FC236}">
                <a16:creationId xmlns:a16="http://schemas.microsoft.com/office/drawing/2014/main" id="{C43F088B-4ACE-8FD7-BEA8-4049DC4EC86A}"/>
              </a:ext>
            </a:extLst>
          </p:cNvPr>
          <p:cNvSpPr txBox="1"/>
          <p:nvPr/>
        </p:nvSpPr>
        <p:spPr>
          <a:xfrm>
            <a:off x="1924756" y="704067"/>
            <a:ext cx="1495778" cy="276999"/>
          </a:xfrm>
          <a:prstGeom prst="rect">
            <a:avLst/>
          </a:prstGeom>
          <a:noFill/>
        </p:spPr>
        <p:txBody>
          <a:bodyPr wrap="square">
            <a:spAutoFit/>
          </a:bodyPr>
          <a:lstStyle/>
          <a:p>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R</a:t>
            </a:r>
            <a:r>
              <a:rPr lang="en-US" sz="1200"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2</a:t>
            </a:r>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-value is: 0.65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1"/>
          <p:cNvPicPr preferRelativeResize="0"/>
          <p:nvPr/>
        </p:nvPicPr>
        <p:blipFill>
          <a:blip r:embed="rId3">
            <a:alphaModFix/>
          </a:blip>
          <a:stretch>
            <a:fillRect/>
          </a:stretch>
        </p:blipFill>
        <p:spPr>
          <a:xfrm>
            <a:off x="1547813" y="152400"/>
            <a:ext cx="6048375" cy="4838700"/>
          </a:xfrm>
          <a:prstGeom prst="rect">
            <a:avLst/>
          </a:prstGeom>
          <a:noFill/>
          <a:ln>
            <a:noFill/>
          </a:ln>
        </p:spPr>
      </p:pic>
      <p:sp>
        <p:nvSpPr>
          <p:cNvPr id="3" name="TextBox 2">
            <a:extLst>
              <a:ext uri="{FF2B5EF4-FFF2-40B4-BE49-F238E27FC236}">
                <a16:creationId xmlns:a16="http://schemas.microsoft.com/office/drawing/2014/main" id="{06088201-B1CD-9325-63F5-9DDE2DA10EDB}"/>
              </a:ext>
            </a:extLst>
          </p:cNvPr>
          <p:cNvSpPr txBox="1"/>
          <p:nvPr/>
        </p:nvSpPr>
        <p:spPr>
          <a:xfrm>
            <a:off x="5774267" y="647623"/>
            <a:ext cx="1484489" cy="276999"/>
          </a:xfrm>
          <a:prstGeom prst="rect">
            <a:avLst/>
          </a:prstGeom>
          <a:noFill/>
        </p:spPr>
        <p:txBody>
          <a:bodyPr wrap="square">
            <a:spAutoFit/>
          </a:bodyPr>
          <a:lstStyle/>
          <a:p>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R</a:t>
            </a:r>
            <a:r>
              <a:rPr lang="en-US" sz="1200" u="sng" baseline="300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2</a:t>
            </a:r>
            <a:r>
              <a:rPr lang="en-US" sz="12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-value is: 0.67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122</Words>
  <Application>Microsoft Office PowerPoint</Application>
  <PresentationFormat>On-screen Show (16:9)</PresentationFormat>
  <Paragraphs>10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Montserrat</vt:lpstr>
      <vt:lpstr>Calibri</vt:lpstr>
      <vt:lpstr>Arial</vt:lpstr>
      <vt:lpstr>Focus</vt:lpstr>
      <vt:lpstr>Analysis of the Worldwide Transit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and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Worldwide Transit Systems</dc:title>
  <cp:lastModifiedBy>Brian Guenther</cp:lastModifiedBy>
  <cp:revision>4</cp:revision>
  <dcterms:modified xsi:type="dcterms:W3CDTF">2023-08-16T22:57:33Z</dcterms:modified>
</cp:coreProperties>
</file>