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70" r:id="rId3"/>
    <p:sldId id="266" r:id="rId4"/>
    <p:sldId id="256" r:id="rId5"/>
    <p:sldId id="257" r:id="rId6"/>
    <p:sldId id="258" r:id="rId7"/>
    <p:sldId id="259" r:id="rId8"/>
    <p:sldId id="267" r:id="rId9"/>
    <p:sldId id="268" r:id="rId10"/>
    <p:sldId id="261" r:id="rId11"/>
    <p:sldId id="263" r:id="rId12"/>
    <p:sldId id="269" r:id="rId13"/>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hyperlink" Target="https://www.wallpaperflare.com/wavy-colorful-background-abstract-pattern-backdrop-bright-wallpaper-agpq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D41510-CA5D-3B02-CFD6-7B8533917060}"/>
              </a:ext>
            </a:extLst>
          </p:cNvPr>
          <p:cNvSpPr txBox="1">
            <a:spLocks/>
          </p:cNvSpPr>
          <p:nvPr/>
        </p:nvSpPr>
        <p:spPr>
          <a:xfrm>
            <a:off x="228600" y="266674"/>
            <a:ext cx="8572560" cy="2381276"/>
          </a:xfrm>
          <a:prstGeom prst="rect">
            <a:avLst/>
          </a:prstGeom>
        </p:spPr>
        <p:txBody>
          <a:bodyPr wrap="square" lIns="0" tIns="0" rIns="0" bIns="0">
            <a:noAutofit/>
          </a:bodyPr>
          <a:lstStyle>
            <a:lvl1pPr>
              <a:defRPr sz="2600" b="1" i="0">
                <a:solidFill>
                  <a:schemeClr val="tx1"/>
                </a:solidFill>
                <a:latin typeface="Arial"/>
                <a:ea typeface="+mj-ea"/>
                <a:cs typeface="Arial"/>
              </a:defRPr>
            </a:lvl1pPr>
          </a:lstStyle>
          <a:p>
            <a:pPr algn="ctr"/>
            <a:r>
              <a:rPr lang="en-US" sz="4800" dirty="0">
                <a:latin typeface="Times New Roman" panose="02020603050405020304" pitchFamily="18" charset="0"/>
                <a:cs typeface="Times New Roman" panose="02020603050405020304" pitchFamily="18" charset="0"/>
              </a:rPr>
              <a:t>GPS TOLL BASED </a:t>
            </a:r>
            <a:r>
              <a:rPr lang="en-US" sz="4800" dirty="0">
                <a:blipFill>
                  <a:blip r:embed="rId2"/>
                  <a:stretch>
                    <a:fillRect/>
                  </a:stretch>
                </a:blipFill>
                <a:latin typeface="Times New Roman" panose="02020603050405020304" pitchFamily="18" charset="0"/>
                <a:cs typeface="Times New Roman" panose="02020603050405020304" pitchFamily="18" charset="0"/>
              </a:rPr>
              <a:t>SYSTEM</a:t>
            </a:r>
            <a:r>
              <a:rPr lang="en-US" sz="4800" dirty="0">
                <a:latin typeface="Times New Roman" panose="02020603050405020304" pitchFamily="18" charset="0"/>
                <a:cs typeface="Times New Roman" panose="02020603050405020304" pitchFamily="18" charset="0"/>
              </a:rPr>
              <a:t> </a:t>
            </a:r>
            <a:r>
              <a:rPr lang="en-US" sz="4800" dirty="0">
                <a:blipFill>
                  <a:blip r:embed="rId2"/>
                  <a:stretch>
                    <a:fillRect/>
                  </a:stretch>
                </a:blipFill>
                <a:latin typeface="Times New Roman" panose="02020603050405020304" pitchFamily="18" charset="0"/>
                <a:cs typeface="Times New Roman" panose="02020603050405020304" pitchFamily="18" charset="0"/>
              </a:rPr>
              <a:t>SIMULATION</a:t>
            </a:r>
            <a:r>
              <a:rPr lang="en-US" sz="4800" dirty="0">
                <a:latin typeface="Times New Roman" panose="02020603050405020304" pitchFamily="18" charset="0"/>
                <a:cs typeface="Times New Roman" panose="02020603050405020304" pitchFamily="18" charset="0"/>
              </a:rPr>
              <a:t> USING </a:t>
            </a:r>
            <a:r>
              <a:rPr lang="en-US" sz="4800" dirty="0">
                <a:blipFill>
                  <a:blip r:embed="rId3">
                    <a:extLst>
                      <a:ext uri="{837473B0-CC2E-450A-ABE3-18F120FF3D39}">
                        <a1611:picAttrSrcUrl xmlns:a1611="http://schemas.microsoft.com/office/drawing/2016/11/main" r:id="rId4"/>
                      </a:ext>
                    </a:extLst>
                  </a:blip>
                  <a:stretch>
                    <a:fillRect/>
                  </a:stretch>
                </a:blipFill>
                <a:latin typeface="Times New Roman" panose="02020603050405020304" pitchFamily="18" charset="0"/>
                <a:cs typeface="Times New Roman" panose="02020603050405020304" pitchFamily="18" charset="0"/>
              </a:rPr>
              <a:t>PYTHON</a:t>
            </a:r>
            <a:endParaRPr lang="en-IN" sz="4800" dirty="0">
              <a:blipFill>
                <a:blip r:embed="rId3">
                  <a:extLst>
                    <a:ext uri="{837473B0-CC2E-450A-ABE3-18F120FF3D39}">
                      <a1611:picAttrSrcUrl xmlns:a1611="http://schemas.microsoft.com/office/drawing/2016/11/main" r:id="rId4"/>
                    </a:ext>
                  </a:extLst>
                </a:blip>
                <a:stretch>
                  <a:fillRect/>
                </a:stretch>
              </a:blip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BCDE424-6BC2-FA79-53F7-FE7F0F3E438A}"/>
              </a:ext>
            </a:extLst>
          </p:cNvPr>
          <p:cNvSpPr txBox="1"/>
          <p:nvPr/>
        </p:nvSpPr>
        <p:spPr>
          <a:xfrm>
            <a:off x="132044" y="3333750"/>
            <a:ext cx="4452966"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Prepared by:</a:t>
            </a:r>
          </a:p>
          <a:p>
            <a:r>
              <a:rPr lang="en-IN" sz="2000" dirty="0">
                <a:latin typeface="Times New Roman" panose="02020603050405020304" pitchFamily="18" charset="0"/>
                <a:cs typeface="Times New Roman" panose="02020603050405020304" pitchFamily="18" charset="0"/>
              </a:rPr>
              <a:t>PARMAR VAIBHVAI DINESHBHAI</a:t>
            </a:r>
          </a:p>
          <a:p>
            <a:r>
              <a:rPr lang="en-IN" sz="2000" dirty="0">
                <a:latin typeface="Times New Roman" panose="02020603050405020304" pitchFamily="18" charset="0"/>
                <a:cs typeface="Times New Roman" panose="02020603050405020304" pitchFamily="18" charset="0"/>
              </a:rPr>
              <a:t>Computer Engineering Department (PIET-DS)</a:t>
            </a:r>
          </a:p>
        </p:txBody>
      </p:sp>
      <p:sp>
        <p:nvSpPr>
          <p:cNvPr id="5" name="TextBox 4">
            <a:extLst>
              <a:ext uri="{FF2B5EF4-FFF2-40B4-BE49-F238E27FC236}">
                <a16:creationId xmlns:a16="http://schemas.microsoft.com/office/drawing/2014/main" id="{F1B5CA6A-78D6-DF44-32B9-7CB63B75245F}"/>
              </a:ext>
            </a:extLst>
          </p:cNvPr>
          <p:cNvSpPr txBox="1"/>
          <p:nvPr/>
        </p:nvSpPr>
        <p:spPr>
          <a:xfrm>
            <a:off x="4953000" y="3333750"/>
            <a:ext cx="41910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Guided by:</a:t>
            </a:r>
          </a:p>
          <a:p>
            <a:r>
              <a:rPr lang="en-IN" sz="2000" dirty="0">
                <a:latin typeface="Times New Roman" panose="02020603050405020304" pitchFamily="18" charset="0"/>
                <a:cs typeface="Times New Roman" panose="02020603050405020304" pitchFamily="18" charset="0"/>
              </a:rPr>
              <a:t>Prof. Ashish Pandey</a:t>
            </a:r>
          </a:p>
          <a:p>
            <a:r>
              <a:rPr lang="en-IN" sz="2000" dirty="0">
                <a:latin typeface="Times New Roman" panose="02020603050405020304" pitchFamily="18" charset="0"/>
                <a:cs typeface="Times New Roman" panose="02020603050405020304" pitchFamily="18" charset="0"/>
              </a:rPr>
              <a:t>Computer Engineering Department (PIET-DS)</a:t>
            </a:r>
          </a:p>
        </p:txBody>
      </p:sp>
    </p:spTree>
    <p:extLst>
      <p:ext uri="{BB962C8B-B14F-4D97-AF65-F5344CB8AC3E}">
        <p14:creationId xmlns:p14="http://schemas.microsoft.com/office/powerpoint/2010/main" val="324160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latin typeface="Times New Roman" panose="02020603050405020304" pitchFamily="18" charset="0"/>
                <a:cs typeface="Times New Roman" panose="02020603050405020304" pitchFamily="18" charset="0"/>
              </a:rPr>
              <a:t>Technologies</a:t>
            </a:r>
            <a:r>
              <a:rPr spc="-30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used</a:t>
            </a:r>
          </a:p>
        </p:txBody>
      </p:sp>
      <p:sp>
        <p:nvSpPr>
          <p:cNvPr id="3" name="TextBox 2">
            <a:extLst>
              <a:ext uri="{FF2B5EF4-FFF2-40B4-BE49-F238E27FC236}">
                <a16:creationId xmlns:a16="http://schemas.microsoft.com/office/drawing/2014/main" id="{0F0DF063-D1A4-FA09-5F04-94CE0E42CE0E}"/>
              </a:ext>
            </a:extLst>
          </p:cNvPr>
          <p:cNvSpPr txBox="1"/>
          <p:nvPr/>
        </p:nvSpPr>
        <p:spPr>
          <a:xfrm>
            <a:off x="304800" y="895350"/>
            <a:ext cx="8534400" cy="2308324"/>
          </a:xfrm>
          <a:prstGeom prst="rect">
            <a:avLst/>
          </a:prstGeom>
          <a:noFill/>
        </p:spPr>
        <p:txBody>
          <a:bodyPr wrap="square" rtlCol="0">
            <a:spAutoFit/>
          </a:bodyPr>
          <a:lstStyle/>
          <a:p>
            <a:pPr algn="just">
              <a:buFont typeface="Wingdings" panose="05000000000000000000" pitchFamily="2" charset="2"/>
              <a:buChar char="q"/>
            </a:pPr>
            <a:r>
              <a:rPr lang="en-IN" sz="1800" b="1" i="0" dirty="0">
                <a:solidFill>
                  <a:srgbClr val="374151"/>
                </a:solidFill>
                <a:effectLst/>
                <a:latin typeface="Times New Roman" panose="02020603050405020304" pitchFamily="18" charset="0"/>
                <a:cs typeface="Times New Roman" panose="02020603050405020304" pitchFamily="18" charset="0"/>
              </a:rPr>
              <a:t>Python:</a:t>
            </a:r>
            <a:r>
              <a:rPr lang="en-IN" sz="1800" b="0" i="0" dirty="0">
                <a:solidFill>
                  <a:srgbClr val="374151"/>
                </a:solidFill>
                <a:effectLst/>
                <a:latin typeface="Times New Roman" panose="02020603050405020304" pitchFamily="18" charset="0"/>
                <a:cs typeface="Times New Roman" panose="02020603050405020304" pitchFamily="18" charset="0"/>
              </a:rPr>
              <a:t> Programming language used for development.</a:t>
            </a:r>
          </a:p>
          <a:p>
            <a:pPr algn="just">
              <a:buFont typeface="Wingdings" panose="05000000000000000000" pitchFamily="2" charset="2"/>
              <a:buChar char="q"/>
            </a:pPr>
            <a:r>
              <a:rPr lang="en-IN" sz="1800" b="1" i="0" dirty="0" err="1">
                <a:solidFill>
                  <a:srgbClr val="374151"/>
                </a:solidFill>
                <a:effectLst/>
                <a:latin typeface="Times New Roman" panose="02020603050405020304" pitchFamily="18" charset="0"/>
                <a:cs typeface="Times New Roman" panose="02020603050405020304" pitchFamily="18" charset="0"/>
              </a:rPr>
              <a:t>Geopy</a:t>
            </a:r>
            <a:r>
              <a:rPr lang="en-IN" sz="1800" b="1" i="0" dirty="0">
                <a:solidFill>
                  <a:srgbClr val="374151"/>
                </a:solidFill>
                <a:effectLst/>
                <a:latin typeface="Times New Roman" panose="02020603050405020304" pitchFamily="18" charset="0"/>
                <a:cs typeface="Times New Roman" panose="02020603050405020304" pitchFamily="18" charset="0"/>
              </a:rPr>
              <a:t>:</a:t>
            </a:r>
            <a:r>
              <a:rPr lang="en-IN" sz="1800" b="0" i="0" dirty="0">
                <a:solidFill>
                  <a:srgbClr val="374151"/>
                </a:solidFill>
                <a:effectLst/>
                <a:latin typeface="Times New Roman" panose="02020603050405020304" pitchFamily="18" charset="0"/>
                <a:cs typeface="Times New Roman" panose="02020603050405020304" pitchFamily="18" charset="0"/>
              </a:rPr>
              <a:t> Python library for geospatial calculations, distance measurements, and location information.</a:t>
            </a:r>
          </a:p>
          <a:p>
            <a:pPr algn="just">
              <a:buFont typeface="Wingdings" panose="05000000000000000000" pitchFamily="2" charset="2"/>
              <a:buChar char="q"/>
            </a:pPr>
            <a:r>
              <a:rPr lang="en-IN" sz="1800" b="1" i="0" dirty="0">
                <a:solidFill>
                  <a:srgbClr val="374151"/>
                </a:solidFill>
                <a:effectLst/>
                <a:latin typeface="Times New Roman" panose="02020603050405020304" pitchFamily="18" charset="0"/>
                <a:cs typeface="Times New Roman" panose="02020603050405020304" pitchFamily="18" charset="0"/>
              </a:rPr>
              <a:t>Matplotlib:</a:t>
            </a:r>
            <a:r>
              <a:rPr lang="en-IN" sz="1800" b="0" i="0" dirty="0">
                <a:solidFill>
                  <a:srgbClr val="374151"/>
                </a:solidFill>
                <a:effectLst/>
                <a:latin typeface="Times New Roman" panose="02020603050405020304" pitchFamily="18" charset="0"/>
                <a:cs typeface="Times New Roman" panose="02020603050405020304" pitchFamily="18" charset="0"/>
              </a:rPr>
              <a:t> Library for plotting and visualizing data.</a:t>
            </a:r>
          </a:p>
          <a:p>
            <a:pPr algn="just">
              <a:buFont typeface="Wingdings" panose="05000000000000000000" pitchFamily="2" charset="2"/>
              <a:buChar char="q"/>
            </a:pPr>
            <a:r>
              <a:rPr lang="en-IN" sz="1800" b="1" i="0" dirty="0">
                <a:solidFill>
                  <a:srgbClr val="374151"/>
                </a:solidFill>
                <a:effectLst/>
                <a:latin typeface="Times New Roman" panose="02020603050405020304" pitchFamily="18" charset="0"/>
                <a:cs typeface="Times New Roman" panose="02020603050405020304" pitchFamily="18" charset="0"/>
              </a:rPr>
              <a:t>MySQL/PostgreSQL:</a:t>
            </a:r>
            <a:r>
              <a:rPr lang="en-IN" sz="1800" b="0" i="0" dirty="0">
                <a:solidFill>
                  <a:srgbClr val="374151"/>
                </a:solidFill>
                <a:effectLst/>
                <a:latin typeface="Times New Roman" panose="02020603050405020304" pitchFamily="18" charset="0"/>
                <a:cs typeface="Times New Roman" panose="02020603050405020304" pitchFamily="18" charset="0"/>
              </a:rPr>
              <a:t> Databases for storing toll zone data and vehicle tracking information.</a:t>
            </a:r>
          </a:p>
          <a:p>
            <a:pPr algn="just">
              <a:buFont typeface="Wingdings" panose="05000000000000000000" pitchFamily="2" charset="2"/>
              <a:buChar char="q"/>
            </a:pPr>
            <a:r>
              <a:rPr lang="en-IN" sz="1800" b="1" i="0" dirty="0">
                <a:solidFill>
                  <a:srgbClr val="374151"/>
                </a:solidFill>
                <a:effectLst/>
                <a:latin typeface="Times New Roman" panose="02020603050405020304" pitchFamily="18" charset="0"/>
                <a:cs typeface="Times New Roman" panose="02020603050405020304" pitchFamily="18" charset="0"/>
              </a:rPr>
              <a:t>Payment Gateways:</a:t>
            </a:r>
            <a:r>
              <a:rPr lang="en-IN" sz="1800" b="0" i="0" dirty="0">
                <a:solidFill>
                  <a:srgbClr val="374151"/>
                </a:solidFill>
                <a:effectLst/>
                <a:latin typeface="Times New Roman" panose="02020603050405020304" pitchFamily="18" charset="0"/>
                <a:cs typeface="Times New Roman" panose="02020603050405020304" pitchFamily="18" charset="0"/>
              </a:rPr>
              <a:t> Secure payment processing systems like Stripe or PayPal.</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E1D68BC-00CD-BDB3-4228-16FE38EDB4D4}"/>
              </a:ext>
            </a:extLst>
          </p:cNvPr>
          <p:cNvSpPr txBox="1"/>
          <p:nvPr/>
        </p:nvSpPr>
        <p:spPr>
          <a:xfrm>
            <a:off x="304800" y="971550"/>
            <a:ext cx="8458200" cy="2031325"/>
          </a:xfrm>
          <a:prstGeom prst="rect">
            <a:avLst/>
          </a:prstGeom>
          <a:noFill/>
        </p:spPr>
        <p:txBody>
          <a:bodyPr wrap="square" rtlCol="0">
            <a:spAutoFit/>
          </a:bodyPr>
          <a:lstStyle/>
          <a:p>
            <a:pPr algn="just"/>
            <a:r>
              <a:rPr lang="en-US" sz="1800" b="0" i="0" dirty="0">
                <a:solidFill>
                  <a:srgbClr val="374151"/>
                </a:solidFill>
                <a:effectLst/>
                <a:latin typeface="Times New Roman" panose="02020603050405020304" pitchFamily="18" charset="0"/>
                <a:cs typeface="Times New Roman" panose="02020603050405020304" pitchFamily="18" charset="0"/>
              </a:rPr>
              <a:t>The proposed GPS toll-based system simulation offers a promising solution for enhancing toll collection efficiency, reducing traffic congestion, and improving data management. By leveraging the power of geospatial data analysis and automation, the system can provide a more convenient and user-friendly experience for both drivers and toll authorities. Further research and development will be necessary to address the challenges associated with data privacy and signal reliability.</a:t>
            </a:r>
            <a:endParaRPr lang="en-IN" sz="18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4425AF-74A0-740F-CCE8-EC4F818A1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23950"/>
            <a:ext cx="4535678" cy="2555748"/>
          </a:xfrm>
          <a:prstGeom prst="rect">
            <a:avLst/>
          </a:prstGeom>
          <a:ln>
            <a:noFill/>
          </a:ln>
          <a:effectLst>
            <a:softEdge rad="112500"/>
          </a:effectLst>
        </p:spPr>
      </p:pic>
    </p:spTree>
    <p:extLst>
      <p:ext uri="{BB962C8B-B14F-4D97-AF65-F5344CB8AC3E}">
        <p14:creationId xmlns:p14="http://schemas.microsoft.com/office/powerpoint/2010/main" val="355308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08AD-F045-8154-F09A-A0964D8667A5}"/>
              </a:ext>
            </a:extLst>
          </p:cNvPr>
          <p:cNvSpPr>
            <a:spLocks noGrp="1"/>
          </p:cNvSpPr>
          <p:nvPr>
            <p:ph type="title"/>
          </p:nvPr>
        </p:nvSpPr>
        <p:spPr>
          <a:xfrm>
            <a:off x="304800" y="285750"/>
            <a:ext cx="5320487" cy="400110"/>
          </a:xfrm>
        </p:spPr>
        <p:txBody>
          <a:bodyPr/>
          <a:lstStyle/>
          <a:p>
            <a:r>
              <a:rPr lang="en-US" dirty="0">
                <a:latin typeface="Times New Roman" panose="02020603050405020304" pitchFamily="18" charset="0"/>
                <a:cs typeface="Times New Roman" panose="02020603050405020304" pitchFamily="18" charset="0"/>
              </a:rPr>
              <a:t>Outlines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4108BE-582B-0ABD-4878-FE9DEE7E379E}"/>
              </a:ext>
            </a:extLst>
          </p:cNvPr>
          <p:cNvSpPr txBox="1"/>
          <p:nvPr/>
        </p:nvSpPr>
        <p:spPr>
          <a:xfrm>
            <a:off x="304800" y="819150"/>
            <a:ext cx="8077200" cy="378206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Abstract</a:t>
            </a: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Problem Statement</a:t>
            </a: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Unique Idea Brief (Solution)</a:t>
            </a:r>
            <a:endParaRPr lang="en-US" dirty="0">
              <a:latin typeface="Times New Roman" panose="02020603050405020304" pitchFamily="18" charset="0"/>
              <a:cs typeface="Times New Roman" pitchFamily="18" charset="0"/>
            </a:endParaRP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Offered</a:t>
            </a: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Process flow</a:t>
            </a:r>
            <a:endParaRPr lang="en-US" dirty="0">
              <a:latin typeface="Times New Roman" pitchFamily="18" charset="0"/>
              <a:cs typeface="Times New Roman" pitchFamily="18" charset="0"/>
            </a:endParaRP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Advantages</a:t>
            </a: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Disadvantages</a:t>
            </a: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Technology Used</a:t>
            </a:r>
          </a:p>
          <a:p>
            <a:pPr marL="285750" indent="-285750">
              <a:lnSpc>
                <a:spcPct val="150000"/>
              </a:lnSpc>
              <a:buFont typeface="Wingdings" panose="05000000000000000000" pitchFamily="2" charset="2"/>
              <a:buChar char="q"/>
            </a:pPr>
            <a:r>
              <a:rPr lang="en-US"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74373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08AD-F045-8154-F09A-A0964D8667A5}"/>
              </a:ext>
            </a:extLst>
          </p:cNvPr>
          <p:cNvSpPr>
            <a:spLocks noGrp="1"/>
          </p:cNvSpPr>
          <p:nvPr>
            <p:ph type="title"/>
          </p:nvPr>
        </p:nvSpPr>
        <p:spPr>
          <a:xfrm>
            <a:off x="304800" y="285750"/>
            <a:ext cx="5320487" cy="400110"/>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4108BE-582B-0ABD-4878-FE9DEE7E379E}"/>
              </a:ext>
            </a:extLst>
          </p:cNvPr>
          <p:cNvSpPr txBox="1"/>
          <p:nvPr/>
        </p:nvSpPr>
        <p:spPr>
          <a:xfrm>
            <a:off x="304800" y="819150"/>
            <a:ext cx="8077200" cy="1754326"/>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This presentation explores the implementation of a GPS toll-based system simulation using Python. The simulation aims to calculate tolls for vehicles traveling through predefined zones by analyzing their GPS coordinates. The system utilizes geospatial data and distance calculations to determine the zones traversed by a vehicle and applies corresponding toll rates for a realistic simulation.</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911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72970"/>
            <a:ext cx="5320487" cy="4135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Problem</a:t>
            </a:r>
            <a:r>
              <a:rPr spc="-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Statement</a:t>
            </a:r>
          </a:p>
        </p:txBody>
      </p:sp>
      <p:sp>
        <p:nvSpPr>
          <p:cNvPr id="3" name="TextBox 2">
            <a:extLst>
              <a:ext uri="{FF2B5EF4-FFF2-40B4-BE49-F238E27FC236}">
                <a16:creationId xmlns:a16="http://schemas.microsoft.com/office/drawing/2014/main" id="{EA140919-F4A0-9C4E-77F9-925184A681B2}"/>
              </a:ext>
            </a:extLst>
          </p:cNvPr>
          <p:cNvSpPr txBox="1"/>
          <p:nvPr/>
        </p:nvSpPr>
        <p:spPr>
          <a:xfrm>
            <a:off x="179628" y="819150"/>
            <a:ext cx="8659572" cy="1200329"/>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existing manual toll collection methods are inefficient, prone to human errors, and contribute to traffic congestion. Moreover, it is difficult to track vehicle movement and collect data for effective toll management.</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latin typeface="Times New Roman" panose="02020603050405020304" pitchFamily="18" charset="0"/>
                <a:cs typeface="Times New Roman" panose="02020603050405020304" pitchFamily="18" charset="0"/>
              </a:rPr>
              <a:t>Unique</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Idea</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Brief</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p>
        </p:txBody>
      </p:sp>
      <p:sp>
        <p:nvSpPr>
          <p:cNvPr id="3" name="TextBox 2">
            <a:extLst>
              <a:ext uri="{FF2B5EF4-FFF2-40B4-BE49-F238E27FC236}">
                <a16:creationId xmlns:a16="http://schemas.microsoft.com/office/drawing/2014/main" id="{E2C9174A-3385-1117-177E-477983F68979}"/>
              </a:ext>
            </a:extLst>
          </p:cNvPr>
          <p:cNvSpPr txBox="1"/>
          <p:nvPr/>
        </p:nvSpPr>
        <p:spPr>
          <a:xfrm>
            <a:off x="304800" y="753109"/>
            <a:ext cx="8458200" cy="1477328"/>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This project proposes a GPS toll-based system simulation using Python. The system leverages the power of geospatial data analysis and distance calculations to determine if a vehicle is within a designated toll zone. By analyzing a vehicle's path based on its GPS coordinates, the system automatically calculates the total toll amount incurred</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0649"/>
          </a:xfrm>
          <a:prstGeom prst="rect">
            <a:avLst/>
          </a:prstGeom>
        </p:spPr>
        <p:txBody>
          <a:bodyPr vert="horz" wrap="square" lIns="0" tIns="99567" rIns="0" bIns="0" rtlCol="0">
            <a:spAutoFit/>
          </a:bodyPr>
          <a:lstStyle/>
          <a:p>
            <a:pPr marL="66675">
              <a:lnSpc>
                <a:spcPct val="100000"/>
              </a:lnSpc>
              <a:spcBef>
                <a:spcPts val="105"/>
              </a:spcBef>
            </a:pPr>
            <a:r>
              <a:rPr dirty="0">
                <a:latin typeface="Times New Roman" panose="02020603050405020304" pitchFamily="18" charset="0"/>
                <a:cs typeface="Times New Roman" panose="02020603050405020304" pitchFamily="18" charset="0"/>
              </a:rPr>
              <a:t>Features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Offered</a:t>
            </a:r>
          </a:p>
        </p:txBody>
      </p:sp>
      <p:sp>
        <p:nvSpPr>
          <p:cNvPr id="3" name="TextBox 2">
            <a:extLst>
              <a:ext uri="{FF2B5EF4-FFF2-40B4-BE49-F238E27FC236}">
                <a16:creationId xmlns:a16="http://schemas.microsoft.com/office/drawing/2014/main" id="{EF68E695-70D2-BC25-07D1-77EACFC12D08}"/>
              </a:ext>
            </a:extLst>
          </p:cNvPr>
          <p:cNvSpPr txBox="1"/>
          <p:nvPr/>
        </p:nvSpPr>
        <p:spPr>
          <a:xfrm>
            <a:off x="457200" y="895350"/>
            <a:ext cx="8229600" cy="2585323"/>
          </a:xfrm>
          <a:prstGeom prst="rect">
            <a:avLst/>
          </a:prstGeom>
          <a:noFill/>
        </p:spPr>
        <p:txBody>
          <a:bodyPr wrap="square" rtlCol="0">
            <a:spAutoFit/>
          </a:bodyPr>
          <a:lstStyle/>
          <a:p>
            <a:pPr algn="just">
              <a:buFont typeface="Wingdings" panose="05000000000000000000" pitchFamily="2" charset="2"/>
              <a:buChar char="q"/>
            </a:pPr>
            <a:r>
              <a:rPr lang="en-US" b="1" i="0" dirty="0">
                <a:solidFill>
                  <a:srgbClr val="374151"/>
                </a:solidFill>
                <a:effectLst/>
                <a:latin typeface="Times New Roman" panose="02020603050405020304" pitchFamily="18" charset="0"/>
                <a:cs typeface="Times New Roman" panose="02020603050405020304" pitchFamily="18" charset="0"/>
              </a:rPr>
              <a:t>Automated Toll Calculation:</a:t>
            </a:r>
            <a:r>
              <a:rPr lang="en-US" b="0" i="0" dirty="0">
                <a:solidFill>
                  <a:srgbClr val="374151"/>
                </a:solidFill>
                <a:effectLst/>
                <a:latin typeface="Times New Roman" panose="02020603050405020304" pitchFamily="18" charset="0"/>
                <a:cs typeface="Times New Roman" panose="02020603050405020304" pitchFamily="18" charset="0"/>
              </a:rPr>
              <a:t> The system automatically calculates tolls based on the vehicle's GPS coordinates and predefined toll zones.</a:t>
            </a:r>
          </a:p>
          <a:p>
            <a:pPr algn="just">
              <a:buFont typeface="Wingdings" panose="05000000000000000000" pitchFamily="2" charset="2"/>
              <a:buChar char="q"/>
            </a:pPr>
            <a:r>
              <a:rPr lang="en-US" b="1" i="0" dirty="0">
                <a:solidFill>
                  <a:srgbClr val="374151"/>
                </a:solidFill>
                <a:effectLst/>
                <a:latin typeface="Times New Roman" panose="02020603050405020304" pitchFamily="18" charset="0"/>
                <a:cs typeface="Times New Roman" panose="02020603050405020304" pitchFamily="18" charset="0"/>
              </a:rPr>
              <a:t>Real-time Tracking:</a:t>
            </a:r>
            <a:r>
              <a:rPr lang="en-US" b="0" i="0" dirty="0">
                <a:solidFill>
                  <a:srgbClr val="374151"/>
                </a:solidFill>
                <a:effectLst/>
                <a:latin typeface="Times New Roman" panose="02020603050405020304" pitchFamily="18" charset="0"/>
                <a:cs typeface="Times New Roman" panose="02020603050405020304" pitchFamily="18" charset="0"/>
              </a:rPr>
              <a:t> The system can track vehicles in real-time, allowing for efficient management and reporting.</a:t>
            </a:r>
          </a:p>
          <a:p>
            <a:pPr algn="just">
              <a:buFont typeface="Wingdings" panose="05000000000000000000" pitchFamily="2" charset="2"/>
              <a:buChar char="q"/>
            </a:pPr>
            <a:r>
              <a:rPr lang="en-US" b="1" i="0" dirty="0">
                <a:solidFill>
                  <a:srgbClr val="374151"/>
                </a:solidFill>
                <a:effectLst/>
                <a:latin typeface="Times New Roman" panose="02020603050405020304" pitchFamily="18" charset="0"/>
                <a:cs typeface="Times New Roman" panose="02020603050405020304" pitchFamily="18" charset="0"/>
              </a:rPr>
              <a:t>Flexibility &amp; Scalability:</a:t>
            </a:r>
            <a:r>
              <a:rPr lang="en-US" b="0" i="0" dirty="0">
                <a:solidFill>
                  <a:srgbClr val="374151"/>
                </a:solidFill>
                <a:effectLst/>
                <a:latin typeface="Times New Roman" panose="02020603050405020304" pitchFamily="18" charset="0"/>
                <a:cs typeface="Times New Roman" panose="02020603050405020304" pitchFamily="18" charset="0"/>
              </a:rPr>
              <a:t> The system can be easily adapted to different geographical regions and toll rates.</a:t>
            </a:r>
          </a:p>
          <a:p>
            <a:pPr algn="just">
              <a:buFont typeface="Wingdings" panose="05000000000000000000" pitchFamily="2" charset="2"/>
              <a:buChar char="q"/>
            </a:pPr>
            <a:r>
              <a:rPr lang="en-US" b="1" i="0" dirty="0">
                <a:solidFill>
                  <a:srgbClr val="374151"/>
                </a:solidFill>
                <a:effectLst/>
                <a:latin typeface="Times New Roman" panose="02020603050405020304" pitchFamily="18" charset="0"/>
                <a:cs typeface="Times New Roman" panose="02020603050405020304" pitchFamily="18" charset="0"/>
              </a:rPr>
              <a:t>Data Analytics:</a:t>
            </a:r>
            <a:r>
              <a:rPr lang="en-US" b="0" i="0" dirty="0">
                <a:solidFill>
                  <a:srgbClr val="374151"/>
                </a:solidFill>
                <a:effectLst/>
                <a:latin typeface="Times New Roman" panose="02020603050405020304" pitchFamily="18" charset="0"/>
                <a:cs typeface="Times New Roman" panose="02020603050405020304" pitchFamily="18" charset="0"/>
              </a:rPr>
              <a:t> The system can generate detailed data on toll collection, traffic patterns, and vehicle behavior.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latin typeface="Times New Roman" panose="02020603050405020304" pitchFamily="18" charset="0"/>
                <a:cs typeface="Times New Roman" panose="02020603050405020304" pitchFamily="18" charset="0"/>
              </a:rPr>
              <a:t>Process</a:t>
            </a:r>
            <a:r>
              <a:rPr spc="-32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F</a:t>
            </a:r>
            <a:r>
              <a:rPr spc="-20" dirty="0">
                <a:latin typeface="Times New Roman" panose="02020603050405020304" pitchFamily="18" charset="0"/>
                <a:cs typeface="Times New Roman" panose="02020603050405020304" pitchFamily="18" charset="0"/>
              </a:rPr>
              <a:t>low</a:t>
            </a:r>
          </a:p>
        </p:txBody>
      </p:sp>
      <p:sp>
        <p:nvSpPr>
          <p:cNvPr id="3" name="TextBox 2">
            <a:extLst>
              <a:ext uri="{FF2B5EF4-FFF2-40B4-BE49-F238E27FC236}">
                <a16:creationId xmlns:a16="http://schemas.microsoft.com/office/drawing/2014/main" id="{11E5A18E-8D2F-90E7-C201-C1CC765B9811}"/>
              </a:ext>
            </a:extLst>
          </p:cNvPr>
          <p:cNvSpPr txBox="1"/>
          <p:nvPr/>
        </p:nvSpPr>
        <p:spPr>
          <a:xfrm>
            <a:off x="179628" y="819150"/>
            <a:ext cx="8735772" cy="2862322"/>
          </a:xfrm>
          <a:prstGeom prst="rect">
            <a:avLst/>
          </a:prstGeom>
          <a:noFill/>
        </p:spPr>
        <p:txBody>
          <a:bodyPr wrap="square" rtlCol="0">
            <a:spAutoFit/>
          </a:bodyPr>
          <a:lstStyle/>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Vehicle Tracking:</a:t>
            </a:r>
            <a:r>
              <a:rPr lang="en-US" b="0" i="0" dirty="0">
                <a:solidFill>
                  <a:srgbClr val="374151"/>
                </a:solidFill>
                <a:effectLst/>
                <a:latin typeface="Times New Roman" panose="02020603050405020304" pitchFamily="18" charset="0"/>
                <a:cs typeface="Times New Roman" panose="02020603050405020304" pitchFamily="18" charset="0"/>
              </a:rPr>
              <a:t> GPS coordinates of a vehicle are collected and stored.</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Zone Identification:</a:t>
            </a:r>
            <a:r>
              <a:rPr lang="en-US" b="0" i="0" dirty="0">
                <a:solidFill>
                  <a:srgbClr val="374151"/>
                </a:solidFill>
                <a:effectLst/>
                <a:latin typeface="Times New Roman" panose="02020603050405020304" pitchFamily="18" charset="0"/>
                <a:cs typeface="Times New Roman" panose="02020603050405020304" pitchFamily="18" charset="0"/>
              </a:rPr>
              <a:t> The system checks if the vehicle's GPS coordinates fall within a predefined toll zone.</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Toll Calculation:</a:t>
            </a:r>
            <a:r>
              <a:rPr lang="en-US" b="0" i="0" dirty="0">
                <a:solidFill>
                  <a:srgbClr val="374151"/>
                </a:solidFill>
                <a:effectLst/>
                <a:latin typeface="Times New Roman" panose="02020603050405020304" pitchFamily="18" charset="0"/>
                <a:cs typeface="Times New Roman" panose="02020603050405020304" pitchFamily="18" charset="0"/>
              </a:rPr>
              <a:t> If the vehicle is within a toll zone, the corresponding toll rate is applied and added to the total toll.</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Toll Payment:</a:t>
            </a:r>
            <a:r>
              <a:rPr lang="en-US" b="0" i="0" dirty="0">
                <a:solidFill>
                  <a:srgbClr val="374151"/>
                </a:solidFill>
                <a:effectLst/>
                <a:latin typeface="Times New Roman" panose="02020603050405020304" pitchFamily="18" charset="0"/>
                <a:cs typeface="Times New Roman" panose="02020603050405020304" pitchFamily="18" charset="0"/>
              </a:rPr>
              <a:t> The system can integrate with payment gateways for seamless and secure toll payment.</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Data Reporting:</a:t>
            </a:r>
            <a:r>
              <a:rPr lang="en-US" b="0" i="0" dirty="0">
                <a:solidFill>
                  <a:srgbClr val="374151"/>
                </a:solidFill>
                <a:effectLst/>
                <a:latin typeface="Times New Roman" panose="02020603050405020304" pitchFamily="18" charset="0"/>
                <a:cs typeface="Times New Roman" panose="02020603050405020304" pitchFamily="18" charset="0"/>
              </a:rPr>
              <a:t> The system generates reports on toll collection, traffic patterns, and other relevant data.</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39DD-83AB-B80D-0804-0529EF4D0EA8}"/>
              </a:ext>
            </a:extLst>
          </p:cNvPr>
          <p:cNvSpPr>
            <a:spLocks noGrp="1"/>
          </p:cNvSpPr>
          <p:nvPr>
            <p:ph type="title"/>
          </p:nvPr>
        </p:nvSpPr>
        <p:spPr>
          <a:xfrm>
            <a:off x="179628" y="227838"/>
            <a:ext cx="5320487" cy="400110"/>
          </a:xfrm>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205DB5-31EA-B38C-7523-02C2E489310E}"/>
              </a:ext>
            </a:extLst>
          </p:cNvPr>
          <p:cNvSpPr txBox="1"/>
          <p:nvPr/>
        </p:nvSpPr>
        <p:spPr>
          <a:xfrm>
            <a:off x="304800" y="895350"/>
            <a:ext cx="8534400" cy="2308324"/>
          </a:xfrm>
          <a:prstGeom prst="rect">
            <a:avLst/>
          </a:prstGeom>
          <a:noFill/>
        </p:spPr>
        <p:txBody>
          <a:bodyPr wrap="square" rtlCol="0">
            <a:spAutoFit/>
          </a:bodyPr>
          <a:lstStyle/>
          <a:p>
            <a:pPr algn="just">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Increased Efficiency:</a:t>
            </a:r>
            <a:r>
              <a:rPr lang="en-US" sz="1800" b="0" i="0" dirty="0">
                <a:solidFill>
                  <a:srgbClr val="374151"/>
                </a:solidFill>
                <a:effectLst/>
                <a:latin typeface="Times New Roman" panose="02020603050405020304" pitchFamily="18" charset="0"/>
                <a:cs typeface="Times New Roman" panose="02020603050405020304" pitchFamily="18" charset="0"/>
              </a:rPr>
              <a:t> Automation reduces human intervention, leading to quicker and smoother toll collection.</a:t>
            </a:r>
          </a:p>
          <a:p>
            <a:pPr algn="just">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Reduced Traffic Congestion:</a:t>
            </a:r>
            <a:r>
              <a:rPr lang="en-US" sz="1800" b="0" i="0" dirty="0">
                <a:solidFill>
                  <a:srgbClr val="374151"/>
                </a:solidFill>
                <a:effectLst/>
                <a:latin typeface="Times New Roman" panose="02020603050405020304" pitchFamily="18" charset="0"/>
                <a:cs typeface="Times New Roman" panose="02020603050405020304" pitchFamily="18" charset="0"/>
              </a:rPr>
              <a:t> Elimination of physical toll booths alleviates traffic congestion.</a:t>
            </a:r>
          </a:p>
          <a:p>
            <a:pPr algn="just">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Improved Data Management:</a:t>
            </a:r>
            <a:r>
              <a:rPr lang="en-US" sz="1800" b="0" i="0" dirty="0">
                <a:solidFill>
                  <a:srgbClr val="374151"/>
                </a:solidFill>
                <a:effectLst/>
                <a:latin typeface="Times New Roman" panose="02020603050405020304" pitchFamily="18" charset="0"/>
                <a:cs typeface="Times New Roman" panose="02020603050405020304" pitchFamily="18" charset="0"/>
              </a:rPr>
              <a:t> Real-time data collection enables better analysis and decision-making.</a:t>
            </a:r>
          </a:p>
          <a:p>
            <a:pPr algn="just">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Enhanced Security:</a:t>
            </a:r>
            <a:r>
              <a:rPr lang="en-US" sz="1800" b="0" i="0" dirty="0">
                <a:solidFill>
                  <a:srgbClr val="374151"/>
                </a:solidFill>
                <a:effectLst/>
                <a:latin typeface="Times New Roman" panose="02020603050405020304" pitchFamily="18" charset="0"/>
                <a:cs typeface="Times New Roman" panose="02020603050405020304" pitchFamily="18" charset="0"/>
              </a:rPr>
              <a:t> Secure payment gateways ensure safe financial transactions.</a:t>
            </a:r>
          </a:p>
          <a:p>
            <a:endParaRPr lang="en-IN" dirty="0"/>
          </a:p>
        </p:txBody>
      </p:sp>
    </p:spTree>
    <p:extLst>
      <p:ext uri="{BB962C8B-B14F-4D97-AF65-F5344CB8AC3E}">
        <p14:creationId xmlns:p14="http://schemas.microsoft.com/office/powerpoint/2010/main" val="368897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4F12-7108-E556-10DC-544704DC3975}"/>
              </a:ext>
            </a:extLst>
          </p:cNvPr>
          <p:cNvSpPr>
            <a:spLocks noGrp="1"/>
          </p:cNvSpPr>
          <p:nvPr>
            <p:ph type="title"/>
          </p:nvPr>
        </p:nvSpPr>
        <p:spPr>
          <a:xfrm>
            <a:off x="179628" y="227838"/>
            <a:ext cx="5320487" cy="400110"/>
          </a:xfrm>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6B313F1-7A70-1396-5D11-362EAEA2DEFB}"/>
              </a:ext>
            </a:extLst>
          </p:cNvPr>
          <p:cNvSpPr txBox="1"/>
          <p:nvPr/>
        </p:nvSpPr>
        <p:spPr>
          <a:xfrm>
            <a:off x="304800" y="819150"/>
            <a:ext cx="8305800" cy="1754326"/>
          </a:xfrm>
          <a:prstGeom prst="rect">
            <a:avLst/>
          </a:prstGeom>
          <a:noFill/>
        </p:spPr>
        <p:txBody>
          <a:bodyPr wrap="square" rtlCol="0">
            <a:spAutoFit/>
          </a:bodyPr>
          <a:lstStyle/>
          <a:p>
            <a:pPr algn="just">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GPS Signal Issues:</a:t>
            </a:r>
            <a:r>
              <a:rPr lang="en-US" sz="1800" b="0" i="0" dirty="0">
                <a:solidFill>
                  <a:srgbClr val="374151"/>
                </a:solidFill>
                <a:effectLst/>
                <a:latin typeface="Times New Roman" panose="02020603050405020304" pitchFamily="18" charset="0"/>
                <a:cs typeface="Times New Roman" panose="02020603050405020304" pitchFamily="18" charset="0"/>
              </a:rPr>
              <a:t> GPS signals may be unreliable in certain areas, potentially leading to inaccurate toll calculations.</a:t>
            </a:r>
          </a:p>
          <a:p>
            <a:pPr algn="just">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Data Privacy Concerns:</a:t>
            </a:r>
            <a:r>
              <a:rPr lang="en-US" sz="1800" b="0" i="0" dirty="0">
                <a:solidFill>
                  <a:srgbClr val="374151"/>
                </a:solidFill>
                <a:effectLst/>
                <a:latin typeface="Times New Roman" panose="02020603050405020304" pitchFamily="18" charset="0"/>
                <a:cs typeface="Times New Roman" panose="02020603050405020304" pitchFamily="18" charset="0"/>
              </a:rPr>
              <a:t> Collecting and storing user location data raises privacy concerns.</a:t>
            </a:r>
          </a:p>
          <a:p>
            <a:pPr algn="just">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Implementation Costs:</a:t>
            </a:r>
            <a:r>
              <a:rPr lang="en-US" sz="1800" b="0" i="0" dirty="0">
                <a:solidFill>
                  <a:srgbClr val="374151"/>
                </a:solidFill>
                <a:effectLst/>
                <a:latin typeface="Times New Roman" panose="02020603050405020304" pitchFamily="18" charset="0"/>
                <a:cs typeface="Times New Roman" panose="02020603050405020304" pitchFamily="18" charset="0"/>
              </a:rPr>
              <a:t> Initial setup and maintenance costs can be significant.</a:t>
            </a:r>
          </a:p>
          <a:p>
            <a:endParaRPr lang="en-IN" dirty="0"/>
          </a:p>
        </p:txBody>
      </p:sp>
    </p:spTree>
    <p:extLst>
      <p:ext uri="{BB962C8B-B14F-4D97-AF65-F5344CB8AC3E}">
        <p14:creationId xmlns:p14="http://schemas.microsoft.com/office/powerpoint/2010/main" val="15614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618</Words>
  <Application>Microsoft Office PowerPoint</Application>
  <PresentationFormat>On-screen Show (16:9)</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Outlines</vt:lpstr>
      <vt:lpstr>Abstract</vt:lpstr>
      <vt:lpstr>Problem Statement</vt:lpstr>
      <vt:lpstr>Unique Idea Brief (Solution)</vt:lpstr>
      <vt:lpstr>Features Offered</vt:lpstr>
      <vt:lpstr>Process Flow</vt:lpstr>
      <vt:lpstr>Advantages</vt:lpstr>
      <vt:lpstr>Disadvantages</vt:lpstr>
      <vt:lpstr>Technologies used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Vaibhavi Parmar</cp:lastModifiedBy>
  <cp:revision>7</cp:revision>
  <dcterms:created xsi:type="dcterms:W3CDTF">2024-07-05T06:50:13Z</dcterms:created>
  <dcterms:modified xsi:type="dcterms:W3CDTF">2024-07-05T10:36:29Z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2024-07-05T00:00:00Z</vt:filetime>
  </property>
  <property fmtid="{D5CDD505-2E9C-101B-9397-08002B2CF9AE}" pid="5" name="Producer">
    <vt:lpwstr>Microsoft® PowerPoint® 2021</vt:lpwstr>
  </property>
</Properties>
</file>