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70" r:id="rId5"/>
    <p:sldId id="266" r:id="rId6"/>
    <p:sldId id="271" r:id="rId7"/>
    <p:sldId id="267" r:id="rId8"/>
    <p:sldId id="272" r:id="rId9"/>
    <p:sldId id="269" r:id="rId10"/>
    <p:sldId id="268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" initials="И" lastIdx="1" clrIdx="0">
    <p:extLst>
      <p:ext uri="{19B8F6BF-5375-455C-9EA6-DF929625EA0E}">
        <p15:presenceInfo xmlns:p15="http://schemas.microsoft.com/office/powerpoint/2012/main" userId="Ив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48" y="1224"/>
      </p:cViewPr>
      <p:guideLst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F55B3-897F-42D3-9C2E-EE588F6D5DB1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873B-F2E5-4EAD-9738-9FC97344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2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2A2-A8F2-4CDB-972C-5B108357D326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FEB1-48E1-4A15-9163-8B4BF5534AE8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1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0E3A-2665-4D80-B96F-306A1E1CE190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756A-C573-4DF1-BE8C-165CD15F22DC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6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734A-8D70-4B06-A7D6-62836D5ABE29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1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BA-68CE-4951-9D96-D84598FED234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305C-4790-4F65-BCB6-327502BDC2C2}" type="datetime1">
              <a:rPr lang="ru-RU" smtClean="0"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8A0-C229-46E8-BDFE-F1DD55066216}" type="datetime1">
              <a:rPr lang="ru-RU" smtClean="0"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1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8566-0FBE-4E61-98BE-BA787F5A09FD}" type="datetime1">
              <a:rPr lang="ru-RU" smtClean="0"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B55A-4EB6-44CA-B214-CDB23FC60880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E17-EC25-41D6-9DC7-1C878F9EE609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0199-20D5-4B02-BFBD-13655307FCE4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513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>
                <a:latin typeface="Times New Roman" pitchFamily="18"/>
              </a:rPr>
              <a:t>Федеральное государственное автономное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образовательное учреждение высшего профессионального</a:t>
            </a:r>
            <a:r>
              <a:rPr lang="en-US" sz="2400" dirty="0">
                <a:latin typeface="Times New Roman" pitchFamily="18"/>
              </a:rPr>
              <a:t> </a:t>
            </a:r>
            <a:r>
              <a:rPr lang="ru-RU" sz="2400" dirty="0">
                <a:latin typeface="Times New Roman" pitchFamily="18"/>
              </a:rPr>
              <a:t>образования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«Волгоградский государственный университет»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институт математики и информационных технологий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кафедра информационных систем и компьютерного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моделирования</a:t>
            </a:r>
          </a:p>
          <a:p>
            <a:pPr lvl="0" algn="ctr"/>
            <a:endParaRPr lang="ru-RU" sz="2400" dirty="0">
              <a:latin typeface="Times New Roman" pitchFamily="18"/>
            </a:endParaRPr>
          </a:p>
          <a:p>
            <a:pPr lvl="0" algn="ctr"/>
            <a:r>
              <a:rPr lang="ru-RU" sz="2400" b="1" dirty="0">
                <a:latin typeface="Times New Roman" pitchFamily="18"/>
              </a:rPr>
              <a:t>Информационная модель программного комплекса для расчета остаточного</a:t>
            </a:r>
            <a:br>
              <a:rPr lang="ru-RU" sz="2400" b="1" dirty="0">
                <a:latin typeface="Times New Roman" pitchFamily="18"/>
              </a:rPr>
            </a:br>
            <a:r>
              <a:rPr lang="ru-RU" sz="2400" b="1" dirty="0">
                <a:latin typeface="Times New Roman" pitchFamily="18"/>
              </a:rPr>
              <a:t> напряжения и деформаций металлоконструкций  </a:t>
            </a:r>
          </a:p>
          <a:p>
            <a:pPr algn="ctr"/>
            <a:r>
              <a:rPr lang="ru-RU" sz="2400" b="1" dirty="0"/>
              <a:t>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dirty="0">
              <a:latin typeface="Times New Roman" pitchFamily="18"/>
            </a:endParaRPr>
          </a:p>
          <a:p>
            <a:pPr lvl="0" algn="ctr"/>
            <a:r>
              <a:rPr lang="ru-RU" sz="2400" dirty="0">
                <a:latin typeface="Times New Roman" pitchFamily="18"/>
              </a:rPr>
              <a:t>Работу выполнил: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студент группы ПРИ-171 Губенко И.Б.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Научный руководитель:</a:t>
            </a:r>
          </a:p>
          <a:p>
            <a:pPr lvl="0" algn="ctr"/>
            <a:r>
              <a:rPr lang="ru-RU" sz="2400" dirty="0">
                <a:latin typeface="Times New Roman" pitchFamily="18"/>
              </a:rPr>
              <a:t>к.ф.-м.н., доц. каф. ИСКМ Храпов С.С.</a:t>
            </a:r>
          </a:p>
          <a:p>
            <a:pPr lvl="0" algn="ctr"/>
            <a:br>
              <a:rPr lang="ru-RU" sz="2400" dirty="0">
                <a:latin typeface="Times New Roman" pitchFamily="18"/>
              </a:rPr>
            </a:br>
            <a:br>
              <a:rPr lang="ru-RU" sz="2400" dirty="0">
                <a:latin typeface="Times New Roman" pitchFamily="18"/>
              </a:rPr>
            </a:br>
            <a:r>
              <a:rPr lang="ru-RU" sz="2400" dirty="0">
                <a:latin typeface="Times New Roman" pitchFamily="18"/>
              </a:rPr>
              <a:t>Волгоград 20</a:t>
            </a:r>
            <a:r>
              <a:rPr lang="en-US" sz="2400" dirty="0">
                <a:latin typeface="Times New Roman" pitchFamily="18"/>
              </a:rPr>
              <a:t>21</a:t>
            </a:r>
            <a:br>
              <a:rPr lang="ru-RU" sz="2400" dirty="0">
                <a:latin typeface="Times New Roman" pitchFamily="18"/>
              </a:rPr>
            </a:br>
            <a:endParaRPr lang="ru-RU" sz="2400" dirty="0">
              <a:latin typeface="Times New Roman" pitchFamily="18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27BBB2-712D-425F-9F01-31DA474D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6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DFE21-F262-40A8-A0FA-40C74C50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217889-1D04-473C-951D-41C386D8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680B14-8A3C-4043-8DF7-1185CAAE6D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4732"/>
            <a:ext cx="6922596" cy="5038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E87A9-4E63-46F2-A224-9D3239E7BC35}"/>
              </a:ext>
            </a:extLst>
          </p:cNvPr>
          <p:cNvSpPr txBox="1"/>
          <p:nvPr/>
        </p:nvSpPr>
        <p:spPr>
          <a:xfrm>
            <a:off x="1778000" y="648866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—  Диаграмма классов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29ABAD-3732-401A-83A5-4DEDF28A457A}"/>
              </a:ext>
            </a:extLst>
          </p:cNvPr>
          <p:cNvSpPr/>
          <p:nvPr/>
        </p:nvSpPr>
        <p:spPr>
          <a:xfrm>
            <a:off x="7975600" y="1454732"/>
            <a:ext cx="421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Диаграмма</a:t>
            </a:r>
            <a:r>
              <a:rPr lang="en-US" sz="2400" dirty="0"/>
              <a:t> </a:t>
            </a:r>
            <a:r>
              <a:rPr lang="ru-RU" sz="2400" dirty="0"/>
              <a:t>классов </a:t>
            </a:r>
            <a:br>
              <a:rPr lang="en-US" sz="2400" dirty="0"/>
            </a:br>
            <a:r>
              <a:rPr lang="ru-RU" sz="2400" dirty="0"/>
              <a:t>(англ. 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diagram</a:t>
            </a:r>
            <a:r>
              <a:rPr lang="ru-RU" sz="2400" dirty="0"/>
              <a:t>) — структурная диаграмма языка моделирования UML, демонстрирующая общую структуру иерархии классов системы, </a:t>
            </a:r>
          </a:p>
        </p:txBody>
      </p:sp>
    </p:spTree>
    <p:extLst>
      <p:ext uri="{BB962C8B-B14F-4D97-AF65-F5344CB8AC3E}">
        <p14:creationId xmlns:p14="http://schemas.microsoft.com/office/powerpoint/2010/main" val="13566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61295" cy="4351338"/>
          </a:xfrm>
        </p:spPr>
        <p:txBody>
          <a:bodyPr/>
          <a:lstStyle/>
          <a:p>
            <a:pPr lvl="0"/>
            <a:r>
              <a:rPr lang="ru-RU" dirty="0"/>
              <a:t>Создана модель информационной системы программного комплекса для расчета остаточного напряжения и деформаций металлоконструкций </a:t>
            </a:r>
            <a:endParaRPr lang="en-US" dirty="0"/>
          </a:p>
          <a:p>
            <a:pPr lvl="0"/>
            <a:r>
              <a:rPr lang="ru-RU" dirty="0"/>
              <a:t>Создана диаграмма </a:t>
            </a:r>
            <a:r>
              <a:rPr lang="ru-RU" dirty="0" err="1"/>
              <a:t>Ганта</a:t>
            </a:r>
            <a:endParaRPr lang="ru-RU" dirty="0"/>
          </a:p>
          <a:p>
            <a:pPr lvl="0"/>
            <a:r>
              <a:rPr lang="ru-RU" dirty="0"/>
              <a:t>Создана диаграмма </a:t>
            </a:r>
            <a:r>
              <a:rPr lang="en-US" dirty="0"/>
              <a:t>IDEF0</a:t>
            </a:r>
          </a:p>
          <a:p>
            <a:pPr lvl="0"/>
            <a:r>
              <a:rPr lang="ru-RU" dirty="0"/>
              <a:t>Создана диаграмма </a:t>
            </a:r>
            <a:r>
              <a:rPr lang="en-US" dirty="0"/>
              <a:t>DFD</a:t>
            </a:r>
          </a:p>
          <a:p>
            <a:pPr lvl="0"/>
            <a:r>
              <a:rPr lang="ru-RU" dirty="0"/>
              <a:t>Создана диаграмма вариантов использования</a:t>
            </a:r>
          </a:p>
          <a:p>
            <a:pPr lvl="0"/>
            <a:r>
              <a:rPr lang="ru-RU" dirty="0"/>
              <a:t>Создана 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3E245-3DAB-4C4C-B910-3856D6BE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6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057" y="1648994"/>
            <a:ext cx="10515600" cy="5072481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cs typeface="Times New Roman" panose="02020603050405020304" pitchFamily="18" charset="0"/>
              </a:rPr>
              <a:t>Ознакомиться с технологиями с аддитивными производства сложных металлических изделий, методами расчета остаточного напряжения и деформаций;</a:t>
            </a:r>
            <a:endParaRPr lang="ru-RU" sz="2000" dirty="0"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cs typeface="Times New Roman" panose="02020603050405020304" pitchFamily="18" charset="0"/>
              </a:rPr>
              <a:t>Разработать диаграмму </a:t>
            </a:r>
            <a:r>
              <a:rPr lang="ru-RU" dirty="0" err="1">
                <a:cs typeface="Times New Roman" panose="02020603050405020304" pitchFamily="18" charset="0"/>
              </a:rPr>
              <a:t>Ганта</a:t>
            </a:r>
            <a:r>
              <a:rPr lang="ru-RU" dirty="0">
                <a:cs typeface="Times New Roman" panose="02020603050405020304" pitchFamily="18" charset="0"/>
              </a:rPr>
              <a:t>, включающую этапы планирования разработки программного комплекса.</a:t>
            </a:r>
            <a:endParaRPr lang="ru-RU" sz="2000" dirty="0"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cs typeface="Times New Roman" panose="02020603050405020304" pitchFamily="18" charset="0"/>
              </a:rPr>
              <a:t>Разработать и описать структуру программного комплекса в рамках диаграмм, отражающих структуру, состояния и способы использования программы.</a:t>
            </a:r>
            <a:endParaRPr lang="ru-RU" sz="20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9DB417-9F20-4D1F-87B4-F447EE88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764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833BD-5927-4E9D-A90E-48C42975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10515600" cy="1325563"/>
          </a:xfrm>
        </p:spPr>
        <p:txBody>
          <a:bodyPr/>
          <a:lstStyle/>
          <a:p>
            <a:r>
              <a:rPr lang="ru-RU" dirty="0"/>
              <a:t>Требования к программному комплексу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DAD10-E072-41CC-9089-71EF76F9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625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разрабатываем программный комплекс включает себя модули: </a:t>
            </a:r>
          </a:p>
          <a:p>
            <a:r>
              <a:rPr lang="ru-RU" dirty="0"/>
              <a:t>для расчета остаточного напряжения и деформаций металлоконструкций</a:t>
            </a:r>
          </a:p>
          <a:p>
            <a:r>
              <a:rPr lang="ru-RU" dirty="0"/>
              <a:t> модуль представления расчетов в </a:t>
            </a:r>
            <a:r>
              <a:rPr lang="ru-RU" dirty="0" err="1"/>
              <a:t>воксельном</a:t>
            </a:r>
            <a:r>
              <a:rPr lang="ru-RU" dirty="0"/>
              <a:t> виде с выделенными участками подверженными остаточному напряжения и деформациям</a:t>
            </a:r>
          </a:p>
          <a:p>
            <a:r>
              <a:rPr lang="ru-RU" dirty="0"/>
              <a:t> модуль визуализации модели в интерфейсе программы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01EB0-8B1C-4600-B71C-D327924B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8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B99D5-069E-4DC3-AD99-B3F78E91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D2B71F-09FE-41AE-B188-850DC47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4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E89E4A-B37A-4605-B9EC-69D2E5A8EC1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4" b="44087"/>
          <a:stretch/>
        </p:blipFill>
        <p:spPr bwMode="auto">
          <a:xfrm>
            <a:off x="135510" y="3237968"/>
            <a:ext cx="11994006" cy="2407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84A7C-F872-48EB-8EF2-1185A2E2C0BD}"/>
              </a:ext>
            </a:extLst>
          </p:cNvPr>
          <p:cNvSpPr txBox="1"/>
          <p:nvPr/>
        </p:nvSpPr>
        <p:spPr>
          <a:xfrm>
            <a:off x="4356673" y="5642927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 —  Диаграмма </a:t>
            </a:r>
            <a:r>
              <a:rPr lang="ru-RU" dirty="0" err="1"/>
              <a:t>Ганта</a:t>
            </a:r>
            <a:r>
              <a:rPr lang="ru-RU" dirty="0"/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8095699-B6A5-4675-8DBF-94A0ED92355C}"/>
              </a:ext>
            </a:extLst>
          </p:cNvPr>
          <p:cNvSpPr/>
          <p:nvPr/>
        </p:nvSpPr>
        <p:spPr>
          <a:xfrm>
            <a:off x="838200" y="1659314"/>
            <a:ext cx="702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— это популярный тип столбчатых </a:t>
            </a:r>
            <a:r>
              <a:rPr lang="ru-RU" sz="2400" b="1" dirty="0">
                <a:solidFill>
                  <a:srgbClr val="333333"/>
                </a:solidFill>
              </a:rPr>
              <a:t>диаграмм</a:t>
            </a:r>
            <a:r>
              <a:rPr lang="ru-RU" sz="2400" dirty="0">
                <a:solidFill>
                  <a:srgbClr val="333333"/>
                </a:solidFill>
              </a:rPr>
              <a:t>, который используется для иллюстрации плана, графика работ по какому-либо проекту.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0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1DFE-BE52-497F-AC60-081EC72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IDEF0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7DBBA1-7609-4538-9021-513FBB3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27B762-42C0-4195-9708-A5BCA5ECA9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98588"/>
            <a:ext cx="6740485" cy="4802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6513C-6994-4543-9014-3E9AEDFB1128}"/>
              </a:ext>
            </a:extLst>
          </p:cNvPr>
          <p:cNvSpPr txBox="1"/>
          <p:nvPr/>
        </p:nvSpPr>
        <p:spPr>
          <a:xfrm>
            <a:off x="2684463" y="6308209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2</a:t>
            </a:r>
            <a:r>
              <a:rPr lang="ru-RU" dirty="0"/>
              <a:t> —  Диаграмма </a:t>
            </a:r>
            <a:r>
              <a:rPr lang="en-US" dirty="0"/>
              <a:t>IDEF0</a:t>
            </a:r>
            <a:r>
              <a:rPr lang="ru-RU" dirty="0"/>
              <a:t>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DD985A-F2DD-431F-8353-9005F11C58B1}"/>
              </a:ext>
            </a:extLst>
          </p:cNvPr>
          <p:cNvSpPr/>
          <p:nvPr/>
        </p:nvSpPr>
        <p:spPr>
          <a:xfrm>
            <a:off x="7897793" y="1542058"/>
            <a:ext cx="40021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IDEF0 — методология функционального моделирования (англ. </a:t>
            </a:r>
            <a:r>
              <a:rPr lang="ru-RU" sz="2400" dirty="0" err="1"/>
              <a:t>function</a:t>
            </a:r>
            <a:r>
              <a:rPr lang="ru-RU" sz="2400" dirty="0"/>
              <a:t> </a:t>
            </a:r>
            <a:r>
              <a:rPr lang="ru-RU" sz="2400" dirty="0" err="1"/>
              <a:t>modeling</a:t>
            </a:r>
            <a:r>
              <a:rPr lang="ru-RU" sz="2400" dirty="0"/>
              <a:t>) и графическая нотация, предназначенная для формализации и описания бизнес-процессов. </a:t>
            </a:r>
          </a:p>
        </p:txBody>
      </p:sp>
    </p:spTree>
    <p:extLst>
      <p:ext uri="{BB962C8B-B14F-4D97-AF65-F5344CB8AC3E}">
        <p14:creationId xmlns:p14="http://schemas.microsoft.com/office/powerpoint/2010/main" val="197593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18B2-683A-432C-B4B7-54341C6B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IDEF0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5DED2-B18A-43FE-AF80-3DC28709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467EA1-B2C9-4F70-9B9A-2869043C25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079499"/>
            <a:ext cx="7558436" cy="505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4DFBF-3542-45A1-A88C-DD958494A76F}"/>
              </a:ext>
            </a:extLst>
          </p:cNvPr>
          <p:cNvSpPr txBox="1"/>
          <p:nvPr/>
        </p:nvSpPr>
        <p:spPr>
          <a:xfrm>
            <a:off x="1993900" y="6137274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3</a:t>
            </a:r>
            <a:r>
              <a:rPr lang="ru-RU" dirty="0"/>
              <a:t> —  Декомпозиция основного процесса</a:t>
            </a:r>
            <a:r>
              <a:rPr lang="en-US" dirty="0"/>
              <a:t> IDEF0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88FD-3E94-494C-9558-6894E8B8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 данных </a:t>
            </a:r>
            <a:r>
              <a:rPr lang="en-US" dirty="0"/>
              <a:t>DFD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A790E8-4A5A-4410-96F0-22D6C6F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06488B-2968-4830-8203-F9F059C05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7636"/>
            <a:ext cx="7522215" cy="498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9ABE0-9A88-488A-90AA-90EA84C92A17}"/>
              </a:ext>
            </a:extLst>
          </p:cNvPr>
          <p:cNvSpPr txBox="1"/>
          <p:nvPr/>
        </p:nvSpPr>
        <p:spPr>
          <a:xfrm>
            <a:off x="2044700" y="648866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4</a:t>
            </a:r>
            <a:r>
              <a:rPr lang="ru-RU" dirty="0"/>
              <a:t> —  Диаграмма потоков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852E2D-D068-4672-8F48-AF6B65D984BD}"/>
              </a:ext>
            </a:extLst>
          </p:cNvPr>
          <p:cNvSpPr/>
          <p:nvPr/>
        </p:nvSpPr>
        <p:spPr>
          <a:xfrm>
            <a:off x="8648700" y="1507636"/>
            <a:ext cx="35433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22222"/>
                </a:solidFill>
              </a:rPr>
              <a:t>DFD — общепринятое сокращение от англ. </a:t>
            </a:r>
            <a:r>
              <a:rPr lang="ru-RU" sz="2000" dirty="0" err="1">
                <a:solidFill>
                  <a:srgbClr val="222222"/>
                </a:solidFill>
              </a:rPr>
              <a:t>data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flow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diagrams</a:t>
            </a:r>
            <a:r>
              <a:rPr lang="ru-RU" sz="2000" dirty="0">
                <a:solidFill>
                  <a:srgbClr val="222222"/>
                </a:solidFill>
              </a:rPr>
              <a:t> — диаграммы потоков данных. Так называется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88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88FD-3E94-494C-9558-6894E8B8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32"/>
            <a:ext cx="10515600" cy="1325563"/>
          </a:xfrm>
        </p:spPr>
        <p:txBody>
          <a:bodyPr/>
          <a:lstStyle/>
          <a:p>
            <a:r>
              <a:rPr lang="ru-RU" dirty="0"/>
              <a:t>Диаграмма поток данных </a:t>
            </a:r>
            <a:r>
              <a:rPr lang="en-US" dirty="0"/>
              <a:t>DFD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A790E8-4A5A-4410-96F0-22D6C6F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C02547-F7BF-4B5E-80F6-55B98A376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200" y="989274"/>
            <a:ext cx="8064500" cy="5367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328DA-F199-4F0F-AF43-75CC99EC5C1A}"/>
              </a:ext>
            </a:extLst>
          </p:cNvPr>
          <p:cNvSpPr txBox="1"/>
          <p:nvPr/>
        </p:nvSpPr>
        <p:spPr>
          <a:xfrm>
            <a:off x="2082800" y="6428859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 —  Декомпозиция основного процесса</a:t>
            </a:r>
            <a:r>
              <a:rPr lang="en-US" dirty="0"/>
              <a:t> DFD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4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BB43-F71F-406E-923C-87AA6EF2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3F79C4-8C7C-4682-ACAD-4C18E1D0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CA1EB7-DFD8-4A5A-A7B7-64FA095F82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06636" cy="4802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024D5-8A62-4AE2-8483-D46AF0C714D3}"/>
              </a:ext>
            </a:extLst>
          </p:cNvPr>
          <p:cNvSpPr txBox="1"/>
          <p:nvPr/>
        </p:nvSpPr>
        <p:spPr>
          <a:xfrm>
            <a:off x="1346200" y="6492875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6</a:t>
            </a:r>
            <a:r>
              <a:rPr lang="ru-RU" dirty="0"/>
              <a:t> —  Диаграмма вариантов использования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0D715E-08FB-4CD1-AB6E-44A0A5DF98E3}"/>
              </a:ext>
            </a:extLst>
          </p:cNvPr>
          <p:cNvSpPr/>
          <p:nvPr/>
        </p:nvSpPr>
        <p:spPr>
          <a:xfrm>
            <a:off x="7671496" y="1690688"/>
            <a:ext cx="38476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22222"/>
                </a:solidFill>
              </a:rPr>
              <a:t>Диаграммы вариантов использования описывают взаимоотношения и зависимости между группами вариантов использования и действующих лиц, участвующими в процессе.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318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398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работы: </vt:lpstr>
      <vt:lpstr>Требования к программному комплексу</vt:lpstr>
      <vt:lpstr>Диаграмма Ганта </vt:lpstr>
      <vt:lpstr>Диаграмма IDEF0</vt:lpstr>
      <vt:lpstr>Диаграмма IDEF0</vt:lpstr>
      <vt:lpstr>Диаграмма поток данных DFD</vt:lpstr>
      <vt:lpstr>Диаграмма поток данных DFD</vt:lpstr>
      <vt:lpstr>Диаграмма вариантов использования</vt:lpstr>
      <vt:lpstr>Диаграмма классов UML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губенко иван</dc:creator>
  <cp:lastModifiedBy>Иван</cp:lastModifiedBy>
  <cp:revision>30</cp:revision>
  <dcterms:created xsi:type="dcterms:W3CDTF">2020-01-22T04:42:30Z</dcterms:created>
  <dcterms:modified xsi:type="dcterms:W3CDTF">2021-01-22T00:48:53Z</dcterms:modified>
</cp:coreProperties>
</file>