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5" r:id="rId3"/>
    <p:sldId id="259" r:id="rId4"/>
    <p:sldId id="258" r:id="rId5"/>
    <p:sldId id="266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3" userDrawn="1">
          <p15:clr>
            <a:srgbClr val="A4A3A4"/>
          </p15:clr>
        </p15:guide>
        <p15:guide id="2" orient="horz" pos="21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92"/>
      </p:cViewPr>
      <p:guideLst>
        <p:guide pos="3863"/>
        <p:guide orient="horz" pos="21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F55B3-897F-42D3-9C2E-EE588F6D5DB1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4873B-F2E5-4EAD-9738-9FC9734417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222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92A2-A8F2-4CDB-972C-5B108357D326}" type="datetime1">
              <a:rPr lang="ru-RU" smtClean="0"/>
              <a:t>22.01.2021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AF37-0E09-4BD6-901A-EC7BC98F7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07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FEB1-48E1-4A15-9163-8B4BF5534AE8}" type="datetime1">
              <a:rPr lang="ru-RU" smtClean="0"/>
              <a:t>22.01.2021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AF37-0E09-4BD6-901A-EC7BC98F7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51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0E3A-2665-4D80-B96F-306A1E1CE190}" type="datetime1">
              <a:rPr lang="ru-RU" smtClean="0"/>
              <a:t>22.01.2021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AF37-0E09-4BD6-901A-EC7BC98F7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95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756A-C573-4DF1-BE8C-165CD15F22DC}" type="datetime1">
              <a:rPr lang="ru-RU" smtClean="0"/>
              <a:t>22.01.2021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AF37-0E09-4BD6-901A-EC7BC98F7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76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734A-8D70-4B06-A7D6-62836D5ABE29}" type="datetime1">
              <a:rPr lang="ru-RU" smtClean="0"/>
              <a:t>22.01.2021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AF37-0E09-4BD6-901A-EC7BC98F7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61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63BA-68CE-4951-9D96-D84598FED234}" type="datetime1">
              <a:rPr lang="ru-RU" smtClean="0"/>
              <a:t>22.01.2021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AF37-0E09-4BD6-901A-EC7BC98F7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14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2305C-4790-4F65-BCB6-327502BDC2C2}" type="datetime1">
              <a:rPr lang="ru-RU" smtClean="0"/>
              <a:t>22.01.2021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AF37-0E09-4BD6-901A-EC7BC98F7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4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58A0-C229-46E8-BDFE-F1DD55066216}" type="datetime1">
              <a:rPr lang="ru-RU" smtClean="0"/>
              <a:t>22.01.2021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AF37-0E09-4BD6-901A-EC7BC98F7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11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8566-0FBE-4E61-98BE-BA787F5A09FD}" type="datetime1">
              <a:rPr lang="ru-RU" smtClean="0"/>
              <a:t>22.01.2021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AF37-0E09-4BD6-901A-EC7BC98F7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1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B55A-4EB6-44CA-B214-CDB23FC60880}" type="datetime1">
              <a:rPr lang="ru-RU" smtClean="0"/>
              <a:t>22.01.2021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AF37-0E09-4BD6-901A-EC7BC98F7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93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DE17-EC25-41D6-9DC7-1C878F9EE609}" type="datetime1">
              <a:rPr lang="ru-RU" smtClean="0"/>
              <a:t>22.01.2021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AF37-0E09-4BD6-901A-EC7BC98F7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03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00199-20D5-4B02-BFBD-13655307FCE4}" type="datetime1">
              <a:rPr lang="ru-RU" smtClean="0"/>
              <a:t>22.01.2021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6AF37-0E09-4BD6-901A-EC7BC98F7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9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работы: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76445"/>
            <a:ext cx="10515600" cy="5072481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Ознакомиться с популярными аддитивными технологиями 3</a:t>
            </a:r>
            <a:r>
              <a:rPr lang="en-US" dirty="0"/>
              <a:t>D</a:t>
            </a:r>
            <a:r>
              <a:rPr lang="ru-RU" dirty="0"/>
              <a:t>-печати сложных металлических изделий;</a:t>
            </a:r>
          </a:p>
          <a:p>
            <a:pPr lvl="0"/>
            <a:r>
              <a:rPr lang="ru-RU" dirty="0"/>
              <a:t>Изучить причины появления деформаций и остаточного напряжения. Ознакомиться со способами их минимизирования  </a:t>
            </a:r>
          </a:p>
          <a:p>
            <a:pPr lvl="0"/>
            <a:r>
              <a:rPr lang="ru-RU" dirty="0"/>
              <a:t>Ознакомиться с существующим программным обеспечением для прогнозирования деформаций и остаточного напряжения.</a:t>
            </a:r>
          </a:p>
          <a:p>
            <a:pPr lvl="0"/>
            <a:r>
              <a:rPr lang="ru-RU" dirty="0"/>
              <a:t>Провести прогнозирование остаточного напряжения и деформаций изделия в программном обеспечение по заданной 3</a:t>
            </a:r>
            <a:r>
              <a:rPr lang="en-US" dirty="0"/>
              <a:t>D</a:t>
            </a:r>
            <a:r>
              <a:rPr lang="ru-RU" dirty="0"/>
              <a:t>-модели.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9DB417-9F20-4D1F-87B4-F447EE88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AF37-0E09-4BD6-901A-EC7BC98F7540}" type="slidenum">
              <a:rPr lang="ru-RU" sz="1800" smtClean="0"/>
              <a:t>1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64764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Аддитивные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6955"/>
            <a:ext cx="10070432" cy="5167312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cs typeface="Times New Roman" panose="02020603050405020304" pitchFamily="18" charset="0"/>
              </a:rPr>
              <a:t>Аддитивные технологии</a:t>
            </a:r>
            <a:r>
              <a:rPr lang="ru-RU" dirty="0">
                <a:cs typeface="Times New Roman" panose="02020603050405020304" pitchFamily="18" charset="0"/>
              </a:rPr>
              <a:t> (от английского </a:t>
            </a:r>
            <a:r>
              <a:rPr lang="ru-RU" dirty="0" err="1">
                <a:cs typeface="Times New Roman" panose="02020603050405020304" pitchFamily="18" charset="0"/>
              </a:rPr>
              <a:t>Additive</a:t>
            </a:r>
            <a:r>
              <a:rPr lang="ru-RU" dirty="0">
                <a:cs typeface="Times New Roman" panose="02020603050405020304" pitchFamily="18" charset="0"/>
              </a:rPr>
              <a:t> </a:t>
            </a:r>
            <a:r>
              <a:rPr lang="ru-RU" dirty="0" err="1">
                <a:cs typeface="Times New Roman" panose="02020603050405020304" pitchFamily="18" charset="0"/>
              </a:rPr>
              <a:t>Fabrication</a:t>
            </a:r>
            <a:r>
              <a:rPr lang="ru-RU" dirty="0">
                <a:cs typeface="Times New Roman" panose="02020603050405020304" pitchFamily="18" charset="0"/>
              </a:rPr>
              <a:t>) – обобщенное название технологий, предполагающих изготовление изделия по данным цифровой модели методом послойного добавления материала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66D577F-51EA-4BCA-8BD7-5A210A1B60EE}"/>
              </a:ext>
            </a:extLst>
          </p:cNvPr>
          <p:cNvSpPr/>
          <p:nvPr/>
        </p:nvSpPr>
        <p:spPr>
          <a:xfrm>
            <a:off x="838200" y="3429000"/>
            <a:ext cx="92402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2800" b="1" dirty="0"/>
              <a:t>Область применения аддитивных технологий</a:t>
            </a:r>
            <a:r>
              <a:rPr lang="ru-RU" sz="2800" dirty="0"/>
              <a:t>: </a:t>
            </a:r>
            <a:endParaRPr lang="en-US" sz="2800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ru-RU" sz="2800" dirty="0"/>
              <a:t>строительство;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ru-RU" sz="2800" dirty="0"/>
              <a:t>сельскохозяйственная промышленность;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ru-RU" sz="2800" dirty="0"/>
              <a:t>машиностроение;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ru-RU" sz="2800" dirty="0"/>
              <a:t>судостроение;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ru-RU" sz="2800" dirty="0"/>
              <a:t>космонавтика;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ru-RU" sz="2800" dirty="0"/>
              <a:t>медицина и фармакология.</a:t>
            </a:r>
            <a:endParaRPr lang="ru-RU" sz="2800" b="0" i="0" dirty="0">
              <a:effectLst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1DC31E-4D4A-4842-9872-2591E6EE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AF37-0E09-4BD6-901A-EC7BC98F7540}" type="slidenum">
              <a:rPr lang="ru-RU" sz="1800" smtClean="0"/>
              <a:t>2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40131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1053" y="340526"/>
            <a:ext cx="10718134" cy="923330"/>
          </a:xfrm>
        </p:spPr>
        <p:txBody>
          <a:bodyPr>
            <a:normAutofit/>
          </a:bodyPr>
          <a:lstStyle/>
          <a:p>
            <a:r>
              <a:rPr lang="ru-RU" b="1" dirty="0">
                <a:latin typeface="+mn-lt"/>
              </a:rPr>
              <a:t>SLM или </a:t>
            </a:r>
            <a:r>
              <a:rPr lang="ru-RU" b="1" dirty="0" err="1">
                <a:latin typeface="+mn-lt"/>
              </a:rPr>
              <a:t>Selective</a:t>
            </a:r>
            <a:r>
              <a:rPr lang="ru-RU" b="1" dirty="0">
                <a:latin typeface="+mn-lt"/>
              </a:rPr>
              <a:t> </a:t>
            </a:r>
            <a:r>
              <a:rPr lang="ru-RU" b="1" dirty="0" err="1">
                <a:latin typeface="+mn-lt"/>
              </a:rPr>
              <a:t>laser</a:t>
            </a:r>
            <a:r>
              <a:rPr lang="ru-RU" b="1" dirty="0">
                <a:latin typeface="+mn-lt"/>
              </a:rPr>
              <a:t> </a:t>
            </a:r>
            <a:r>
              <a:rPr lang="ru-RU" b="1" dirty="0" err="1">
                <a:latin typeface="+mn-lt"/>
              </a:rPr>
              <a:t>melting</a:t>
            </a:r>
            <a:r>
              <a:rPr lang="ru-RU" b="1" dirty="0">
                <a:latin typeface="+mn-lt"/>
              </a:rPr>
              <a:t> </a:t>
            </a:r>
            <a:r>
              <a:rPr lang="ru-RU" dirty="0"/>
              <a:t>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1085C6-BCBC-4E31-96C6-6C8E8F55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AF37-0E09-4BD6-901A-EC7BC98F7540}" type="slidenum">
              <a:rPr lang="ru-RU" sz="1800" smtClean="0"/>
              <a:t>3</a:t>
            </a:fld>
            <a:endParaRPr lang="ru-RU" sz="18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045B615-D8F0-4B87-9ED4-78934CDA9052}"/>
              </a:ext>
            </a:extLst>
          </p:cNvPr>
          <p:cNvSpPr/>
          <p:nvPr/>
        </p:nvSpPr>
        <p:spPr>
          <a:xfrm>
            <a:off x="401053" y="1263855"/>
            <a:ext cx="56949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Это технология производства сложных изделий посредством лазерного плавления металлического порошка по математическим CAD-моделям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94C4A7A7-42DA-4884-A235-9ADD0D726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653" y="3577389"/>
            <a:ext cx="2491426" cy="252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5AF1431-3A4D-486A-8EF3-3664F02FED27}"/>
              </a:ext>
            </a:extLst>
          </p:cNvPr>
          <p:cNvSpPr/>
          <p:nvPr/>
        </p:nvSpPr>
        <p:spPr>
          <a:xfrm>
            <a:off x="232498" y="3745720"/>
            <a:ext cx="28726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камера SLM-машины заполнена инертным газом (аргоном или азотом). 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749B6EF5-27E9-4E9A-851F-6C53758B9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250" y="1332921"/>
            <a:ext cx="5943379" cy="476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03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5061"/>
            <a:ext cx="10515600" cy="1099971"/>
          </a:xfrm>
        </p:spPr>
        <p:txBody>
          <a:bodyPr/>
          <a:lstStyle/>
          <a:p>
            <a:r>
              <a:rPr lang="en-US" b="1" dirty="0">
                <a:latin typeface="+mn-lt"/>
              </a:rPr>
              <a:t>EBM</a:t>
            </a:r>
            <a:r>
              <a:rPr lang="ru-RU" b="1" dirty="0">
                <a:latin typeface="+mn-lt"/>
              </a:rPr>
              <a:t> или </a:t>
            </a:r>
            <a:r>
              <a:rPr lang="en-US" b="1" i="1" dirty="0">
                <a:latin typeface="+mn-lt"/>
              </a:rPr>
              <a:t> </a:t>
            </a:r>
            <a:r>
              <a:rPr lang="en-US" b="1" dirty="0">
                <a:latin typeface="+mn-lt"/>
              </a:rPr>
              <a:t>Electron Beam Melting</a:t>
            </a:r>
            <a:endParaRPr lang="ru-RU" b="1" dirty="0">
              <a:latin typeface="+mn-lt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7F5C1F3-8B7C-4087-9171-737909B0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z="1800" dirty="0"/>
              <a:t>5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DCB276D-3D19-4F01-9997-F062CCF36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690688"/>
            <a:ext cx="571500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3B7E523-7B37-4420-8CA7-A4F02820C94B}"/>
              </a:ext>
            </a:extLst>
          </p:cNvPr>
          <p:cNvSpPr/>
          <p:nvPr/>
        </p:nvSpPr>
        <p:spPr>
          <a:xfrm>
            <a:off x="709863" y="1844509"/>
            <a:ext cx="5257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Электронно-лучевая плавка.</a:t>
            </a:r>
          </a:p>
          <a:p>
            <a:r>
              <a:rPr lang="ru-RU" sz="2400" dirty="0"/>
              <a:t>Главное отличие от </a:t>
            </a:r>
            <a:r>
              <a:rPr lang="en-US" sz="2400" dirty="0"/>
              <a:t>SLM</a:t>
            </a:r>
            <a:r>
              <a:rPr lang="ru-RU" sz="2400" dirty="0"/>
              <a:t> заключается</a:t>
            </a:r>
            <a:r>
              <a:rPr lang="en-US" sz="2400" dirty="0"/>
              <a:t> </a:t>
            </a:r>
            <a:r>
              <a:rPr lang="ru-RU" sz="2400" dirty="0"/>
              <a:t>в использовании электронных излучателей (т.н. электронных пушек). В основе технологии лежит использование электронных пучков высокой мощности для сплавки металлического порошка в вакуумной камере.</a:t>
            </a:r>
            <a:r>
              <a:rPr lang="ru-RU" dirty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2809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6063" y="496942"/>
            <a:ext cx="10497618" cy="794545"/>
          </a:xfrm>
        </p:spPr>
        <p:txBody>
          <a:bodyPr/>
          <a:lstStyle/>
          <a:p>
            <a:r>
              <a:rPr lang="en-US" b="1" dirty="0">
                <a:latin typeface="+mn-lt"/>
              </a:rPr>
              <a:t>DMLS </a:t>
            </a:r>
            <a:r>
              <a:rPr lang="ru-RU" b="1" dirty="0">
                <a:latin typeface="+mn-lt"/>
              </a:rPr>
              <a:t>или </a:t>
            </a:r>
            <a:r>
              <a:rPr lang="en-US" b="1" dirty="0">
                <a:latin typeface="+mn-lt"/>
              </a:rPr>
              <a:t>direct metal laser sintering</a:t>
            </a:r>
            <a:endParaRPr lang="ru-RU" b="1" dirty="0">
              <a:latin typeface="+mn-lt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BBAB6DD-9F4E-4F61-89A2-4782CF25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AF37-0E09-4BD6-901A-EC7BC98F7540}" type="slidenum">
              <a:rPr lang="ru-RU" sz="1800" smtClean="0"/>
              <a:t>5</a:t>
            </a:fld>
            <a:endParaRPr lang="ru-RU" sz="1800" dirty="0"/>
          </a:p>
        </p:txBody>
      </p:sp>
      <p:pic>
        <p:nvPicPr>
          <p:cNvPr id="6" name="Picture 4" descr="технология SLM">
            <a:extLst>
              <a:ext uri="{FF2B5EF4-FFF2-40B4-BE49-F238E27FC236}">
                <a16:creationId xmlns:a16="http://schemas.microsoft.com/office/drawing/2014/main" id="{C0EA7B28-9F98-4F96-9752-FC5C496C66C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23" y="3392488"/>
            <a:ext cx="4475748" cy="299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6C55819-7CD5-4E83-A8AE-C0A44A7455C7}"/>
              </a:ext>
            </a:extLst>
          </p:cNvPr>
          <p:cNvSpPr/>
          <p:nvPr/>
        </p:nvSpPr>
        <p:spPr>
          <a:xfrm>
            <a:off x="176463" y="1393797"/>
            <a:ext cx="54382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 </a:t>
            </a:r>
            <a:r>
              <a:rPr lang="ru-RU" sz="2400" dirty="0" err="1"/>
              <a:t>технологие</a:t>
            </a:r>
            <a:r>
              <a:rPr lang="ru-RU" sz="2400" dirty="0"/>
              <a:t> DMLS частицы порошка нагреваются меньше и спекаются между собой, не переходя в жидкую фазу, а в SLM лазер расплавляет металлический порошок.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9A196AE-E260-4D23-ACC2-11F86368FEEB}"/>
              </a:ext>
            </a:extLst>
          </p:cNvPr>
          <p:cNvSpPr/>
          <p:nvPr/>
        </p:nvSpPr>
        <p:spPr>
          <a:xfrm>
            <a:off x="5494421" y="4256164"/>
            <a:ext cx="5630779" cy="1971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</a:rPr>
              <a:t>Печатать можно практически из любого металла и сплава, находящихся в форме порошка. Титан, сталь, нержавейка - все это может использоваться для производства детали.</a:t>
            </a:r>
            <a:endParaRPr lang="ru-RU" sz="24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431EA53-0C2F-4EB7-BEC8-E45513053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726" y="1420597"/>
            <a:ext cx="4475748" cy="270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46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Остаточное напряжение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Остаточное напряжение появляется в изделие в процессе термообработки, при переходе из жидкого агрегатного состояния в твёрдое, при механической воздействие или обработке.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813817-9B58-4817-A06F-4156F03C4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AF37-0E09-4BD6-901A-EC7BC98F7540}" type="slidenum">
              <a:rPr lang="ru-RU" sz="1800" smtClean="0"/>
              <a:t>6</a:t>
            </a:fld>
            <a:endParaRPr lang="ru-RU" sz="18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BB06A35-EB3B-43A5-A04C-9FEF9077531A}"/>
              </a:ext>
            </a:extLst>
          </p:cNvPr>
          <p:cNvSpPr/>
          <p:nvPr/>
        </p:nvSpPr>
        <p:spPr>
          <a:xfrm>
            <a:off x="6424865" y="1825625"/>
            <a:ext cx="49289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00000"/>
                </a:solidFill>
                <a:ea typeface="Times New Roman" panose="02020603050405020304" pitchFamily="18" charset="0"/>
              </a:rPr>
              <a:t>Остаточное напряжение приводит к уменьшению прочности и максимально допустимой нагрузки, на которую будет рассчитано изделие.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1968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устранение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3183" y="1388143"/>
            <a:ext cx="6251575" cy="5181600"/>
          </a:xfrm>
        </p:spPr>
        <p:txBody>
          <a:bodyPr>
            <a:normAutofit/>
          </a:bodyPr>
          <a:lstStyle/>
          <a:p>
            <a:endParaRPr lang="ru-RU" dirty="0"/>
          </a:p>
          <a:p>
            <a:r>
              <a:rPr lang="ru-RU" dirty="0"/>
              <a:t>Термическая обработка </a:t>
            </a:r>
          </a:p>
          <a:p>
            <a:r>
              <a:rPr lang="ru-RU" dirty="0"/>
              <a:t>Изостатическое газовое прессование </a:t>
            </a:r>
          </a:p>
          <a:p>
            <a:r>
              <a:rPr lang="ru-RU" dirty="0"/>
              <a:t>Использование комбинированных схем направлений движения лазера</a:t>
            </a:r>
          </a:p>
          <a:p>
            <a:r>
              <a:rPr lang="ru-RU" dirty="0"/>
              <a:t>Подбор температурных режимов плавления</a:t>
            </a:r>
            <a:r>
              <a:rPr lang="en-US" dirty="0"/>
              <a:t>/</a:t>
            </a:r>
            <a:r>
              <a:rPr lang="ru-RU" dirty="0"/>
              <a:t>спекания</a:t>
            </a:r>
          </a:p>
          <a:p>
            <a:r>
              <a:rPr lang="ru-RU" dirty="0"/>
              <a:t>Использование дополнительных опор и поддержек 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44D6F7-F5CF-4470-8331-6160D094B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AF37-0E09-4BD6-901A-EC7BC98F7540}" type="slidenum">
              <a:rPr lang="ru-RU" sz="1800" smtClean="0"/>
              <a:t>7</a:t>
            </a:fld>
            <a:endParaRPr lang="ru-RU" sz="1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C436517-E069-4FDF-9FC9-3464458502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97053" y="3877945"/>
            <a:ext cx="5262245" cy="247840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666D240-1E39-4C8E-8A18-79D2D10A3A1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11670" y="617856"/>
            <a:ext cx="5033010" cy="251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1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Прогнозирование остаточного напряжения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ANSYS Additive </a:t>
            </a:r>
            <a:r>
              <a:rPr lang="ru-RU" dirty="0"/>
              <a:t>инструмент моделирования точной формы детали, получаемых в процессе 3</a:t>
            </a:r>
            <a:r>
              <a:rPr lang="en-US" dirty="0"/>
              <a:t>D</a:t>
            </a:r>
            <a:r>
              <a:rPr lang="ru-RU" dirty="0"/>
              <a:t>-печати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CC01BF-01A3-4960-9F75-43AE22F83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AF37-0E09-4BD6-901A-EC7BC98F7540}" type="slidenum">
              <a:rPr lang="ru-RU" sz="1800" smtClean="0"/>
              <a:t>8</a:t>
            </a:fld>
            <a:endParaRPr lang="ru-RU" sz="1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4EC02E-4317-41C6-9C22-9E7007E650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09474" y="1397052"/>
            <a:ext cx="4903570" cy="216536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FD7754B-4F6C-4C10-96EA-94A2F98BAAD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6265" y="3676015"/>
            <a:ext cx="5423535" cy="281686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65AB903-FD4F-4D9D-B556-5FEC2A40D43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37935" y="3644550"/>
            <a:ext cx="4975109" cy="253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00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1161295" cy="4351338"/>
          </a:xfrm>
        </p:spPr>
        <p:txBody>
          <a:bodyPr/>
          <a:lstStyle/>
          <a:p>
            <a:pPr lvl="0"/>
            <a:r>
              <a:rPr lang="ru-RU" dirty="0"/>
              <a:t>Изучены технологии аддитивного производства сложных металлических конструкций </a:t>
            </a:r>
          </a:p>
          <a:p>
            <a:pPr lvl="0"/>
            <a:r>
              <a:rPr lang="ru-RU" dirty="0"/>
              <a:t>Изучены способы устранения остаточных напряжений и усадочных деформаций </a:t>
            </a:r>
          </a:p>
          <a:p>
            <a:pPr lvl="0"/>
            <a:r>
              <a:rPr lang="ru-RU" dirty="0"/>
              <a:t>Произведено прогнозирование остаточных напряжений вызванного неравномерными циклическими температурными воздействиями и способы их устранения в </a:t>
            </a:r>
            <a:r>
              <a:rPr lang="en-US" dirty="0"/>
              <a:t>ANSYS Additive.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E3E245-3DAB-4C4C-B910-3856D6BE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AF37-0E09-4BD6-901A-EC7BC98F7540}" type="slidenum">
              <a:rPr lang="ru-RU" sz="1800" smtClean="0"/>
              <a:t>9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6316451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364</Words>
  <Application>Microsoft Office PowerPoint</Application>
  <PresentationFormat>Широкоэкранный</PresentationFormat>
  <Paragraphs>48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Цель работы: </vt:lpstr>
      <vt:lpstr>Аддитивные технологии</vt:lpstr>
      <vt:lpstr>SLM или Selective laser melting  </vt:lpstr>
      <vt:lpstr>EBM или  Electron Beam Melting</vt:lpstr>
      <vt:lpstr>DMLS или direct metal laser sintering</vt:lpstr>
      <vt:lpstr>Остаточное напряжение </vt:lpstr>
      <vt:lpstr>Способы устранение </vt:lpstr>
      <vt:lpstr>Прогнозирование остаточного напряжения </vt:lpstr>
      <vt:lpstr>Заключение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губенко иван</dc:creator>
  <cp:lastModifiedBy>Иван</cp:lastModifiedBy>
  <cp:revision>25</cp:revision>
  <dcterms:created xsi:type="dcterms:W3CDTF">2020-01-22T04:42:30Z</dcterms:created>
  <dcterms:modified xsi:type="dcterms:W3CDTF">2021-01-22T08:58:30Z</dcterms:modified>
</cp:coreProperties>
</file>