
<file path=[Content_Types].xml><?xml version="1.0" encoding="utf-8"?>
<Types xmlns="http://schemas.openxmlformats.org/package/2006/content-types">
  <Default Extension="png" ContentType="image/png"/>
  <Default Extension="jpeg" ContentType="image/jpeg"/>
  <Default Extension="dib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3" r:id="rId3"/>
    <p:sldId id="266" r:id="rId4"/>
    <p:sldId id="276" r:id="rId5"/>
    <p:sldId id="256" r:id="rId6"/>
    <p:sldId id="260" r:id="rId7"/>
    <p:sldId id="257" r:id="rId8"/>
    <p:sldId id="267" r:id="rId9"/>
    <p:sldId id="262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579"/>
    <a:srgbClr val="E2D6EE"/>
    <a:srgbClr val="CBB5E1"/>
    <a:srgbClr val="612A8A"/>
    <a:srgbClr val="BA9DD7"/>
    <a:srgbClr val="5C3682"/>
    <a:srgbClr val="6F419D"/>
    <a:srgbClr val="8654B8"/>
    <a:srgbClr val="8C5CBC"/>
    <a:srgbClr val="9B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100" d="100"/>
          <a:sy n="100" d="100"/>
        </p:scale>
        <p:origin x="-100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FE4A9-968C-46FC-8B65-315ABFC1FA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4235-CE75-471F-AB6E-F6150B5B2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6789-82EA-45B1-A7BA-79298AAC40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6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4EDF5F-8038-412C-8474-C9E6DA1D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0379071-06D4-4F2B-BC25-9C8D614DE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0DEAD1-2F47-4ACE-ADFE-06FBFD5C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7E32E6D-C145-4BB0-930B-3CD6CE92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B229A5-737A-47A7-A9E1-E81E812B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29E869-32EE-4D81-8AB4-636095A6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D844224-8A3E-4F5F-B4C7-47AB679DF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1D6EF8-7C32-4C1F-8406-8DAED8AD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320786-D3F8-4808-81C4-E0075739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25B11B-229D-4085-8B80-EB24CA4D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239662D-4780-4562-BC4C-26B70D379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DD104F0-AC43-45BF-9C00-0F603D4E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B1CCE3-072C-47A2-A6CC-233D395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8ADC032-AAF2-462D-94A5-E839D33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75AC0C8-D70C-4B52-8C91-2C156BA4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C61228-1D90-4968-A830-5FC13E59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F37011-0DF6-4125-B6EB-8E54A69C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ADEA9B9-D251-4A2F-9770-BEB3F49F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698651-BA99-4B61-ACDE-B6A88B61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1B6D31-9FE7-4202-8B9C-94C44EA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6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D607D4-EAE7-4656-BADA-B2E6B2D8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D117A6-2DDC-40D2-9E4C-3EFDA0EE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3FCFD4C-2F53-48E7-BA70-D92427D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966C0F-1C65-4ED3-8E05-92234F89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9751DF-1627-4863-84C6-01AA7B70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8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34A30-0D7A-4883-9AD2-3D747571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FB5756-2645-4BC6-A65B-A5B3FAA7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4A4A4AD-03F2-4A2C-B496-B277E607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BAF6FDA-36A7-480F-A087-A87B94B4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0B51D39-B8AB-4F09-807A-1EF939DF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DE2035D-4C4B-47EB-88E3-ADB04480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AEDFF-9DB0-4FD1-9138-FC7975C0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AF46A23-3512-4174-A187-222DE751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50101F1-FA6F-4A9D-AAE7-E163C51E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A244E69-C57C-4CA6-B86F-E1AB5AFE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47323CE-5F3F-472F-883E-EB7A6E60B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472B596-9374-49CA-827D-29B625A9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7BED955-324F-4CD6-B1F3-321DBF0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2E47649-C613-4F51-A95B-3ABB98C5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21563B-F468-4B7B-9DA0-5C1DD35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111DEEB-F0F5-4573-AC70-283A24E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176B8F2-71CB-47CD-A7CC-854D0B04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2EBC716-A0CD-493B-9907-ABA2C234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70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AA6F45-C494-48CE-BDF3-20BE99EC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8455026-1C30-44A8-8E36-FC13654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6852F0D-F31C-4A66-9FB6-CB721A5BF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FC8F658-DD6A-46D6-9B6E-C23D7FE7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EF2558-5731-428D-B637-9B33BF03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AB2DC29-058C-4508-88FA-EB3B068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B538D1-95FE-4B49-A410-6E3610B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7F24108-7576-41ED-ACA7-5616DB0E7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F55CC90-E8F3-4539-97DC-CC4259AB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99E6366-B320-4A90-BC39-FF199B5D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0421139-9A9C-4E1F-B68A-E044C53C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562CA65-A098-45F3-9067-FF7E7794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C6FC1E3-6315-4D67-B910-9E16244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CCD1F2-F1A5-4F3A-B151-DFD2B2CD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4418E0-87F3-4D47-8CAE-9380B89A9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3A09-E534-4CD8-A4F4-80AF4629DD8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9338602-4D22-49FB-A9B8-CD70057B3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488D07-A586-4273-8B4A-6584E064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245C-537F-44F9-921B-9B6A4076F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dib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jpg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4542182" y="4349991"/>
            <a:ext cx="3114261" cy="0"/>
          </a:xfrm>
          <a:prstGeom prst="line">
            <a:avLst/>
          </a:prstGeom>
          <a:ln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42182" y="4349991"/>
            <a:ext cx="3114261" cy="0"/>
          </a:xfrm>
          <a:prstGeom prst="line">
            <a:avLst/>
          </a:prstGeom>
          <a:ln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-3314" y="-5415"/>
            <a:ext cx="12191999" cy="317977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50000">
                <a:srgbClr val="BA9DD7"/>
              </a:gs>
              <a:gs pos="10000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42183" y="6545436"/>
            <a:ext cx="310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4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과목이름</a:t>
            </a:r>
          </a:p>
        </p:txBody>
      </p:sp>
      <p:sp>
        <p:nvSpPr>
          <p:cNvPr id="28" name="화살표: 갈매기형 수장 2"/>
          <p:cNvSpPr/>
          <p:nvPr/>
        </p:nvSpPr>
        <p:spPr>
          <a:xfrm rot="16200000">
            <a:off x="5343940" y="-454548"/>
            <a:ext cx="1504121" cy="1179444"/>
          </a:xfrm>
          <a:prstGeom prst="chevron">
            <a:avLst/>
          </a:prstGeom>
          <a:solidFill>
            <a:srgbClr val="55257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2D6C31-2338-4743-A63A-9C66227FD17D}"/>
              </a:ext>
            </a:extLst>
          </p:cNvPr>
          <p:cNvSpPr txBox="1"/>
          <p:nvPr/>
        </p:nvSpPr>
        <p:spPr>
          <a:xfrm>
            <a:off x="2510121" y="1925685"/>
            <a:ext cx="7165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고딕" pitchFamily="2" charset="-127"/>
                <a:ea typeface="휴먼고딕" pitchFamily="2" charset="-127"/>
              </a:rPr>
              <a:t>웹 프로젝트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13" y="6548767"/>
            <a:ext cx="12191999" cy="317977"/>
          </a:xfrm>
          <a:prstGeom prst="rect">
            <a:avLst/>
          </a:prstGeom>
          <a:gradFill flip="none" rotWithShape="1">
            <a:gsLst>
              <a:gs pos="100000">
                <a:srgbClr val="612A8A"/>
              </a:gs>
              <a:gs pos="50000">
                <a:srgbClr val="BA9DD7"/>
              </a:gs>
              <a:gs pos="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-3274382" y="3294207"/>
            <a:ext cx="6866744" cy="317980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50000">
                <a:srgbClr val="BA9DD7"/>
              </a:gs>
              <a:gs pos="10000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6200000">
            <a:off x="8599638" y="3274382"/>
            <a:ext cx="6866744" cy="317980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50000">
                <a:srgbClr val="BA9DD7"/>
              </a:gs>
              <a:gs pos="10000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74599" y="5390613"/>
            <a:ext cx="5414028" cy="406957"/>
            <a:chOff x="3474599" y="4756629"/>
            <a:chExt cx="5414028" cy="406957"/>
          </a:xfrm>
        </p:grpSpPr>
        <p:cxnSp>
          <p:nvCxnSpPr>
            <p:cNvPr id="33" name="직선 연결선 32"/>
            <p:cNvCxnSpPr>
              <a:cxnSpLocks/>
            </p:cNvCxnSpPr>
            <p:nvPr/>
          </p:nvCxnSpPr>
          <p:spPr>
            <a:xfrm flipV="1">
              <a:off x="3484737" y="5156739"/>
              <a:ext cx="5229150" cy="6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74599" y="4756629"/>
              <a:ext cx="5414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강현석 김미림 </a:t>
              </a:r>
              <a:r>
                <a:rPr lang="ko-KR" altLang="en-US" sz="20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노연정</a:t>
              </a:r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 </a:t>
              </a:r>
              <a:r>
                <a:rPr lang="ko-KR" altLang="en-US" sz="20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방민욱</a:t>
              </a:r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 이민하 이승현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85660" y="3885444"/>
            <a:ext cx="6427304" cy="404226"/>
            <a:chOff x="2885660" y="3783849"/>
            <a:chExt cx="6427304" cy="404226"/>
          </a:xfrm>
        </p:grpSpPr>
        <p:sp>
          <p:nvSpPr>
            <p:cNvPr id="17" name="TextBox 16"/>
            <p:cNvSpPr txBox="1"/>
            <p:nvPr/>
          </p:nvSpPr>
          <p:spPr>
            <a:xfrm>
              <a:off x="2885660" y="3787965"/>
              <a:ext cx="6427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>
                <a:solidFill>
                  <a:srgbClr val="00206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pic>
          <p:nvPicPr>
            <p:cNvPr id="4098" name="Picture 2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885" y="3783849"/>
              <a:ext cx="2387600" cy="40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00052 0.0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00078 -0.1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메인 화면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17" name="직각 삼각형 16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15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9" y="953477"/>
            <a:ext cx="10241345" cy="5385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9" y="1453486"/>
            <a:ext cx="7682701" cy="36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회원 로그인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923775" y="960227"/>
            <a:ext cx="10058400" cy="4836074"/>
            <a:chOff x="760540" y="1092013"/>
            <a:chExt cx="10058400" cy="48360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40" y="1092013"/>
              <a:ext cx="10058400" cy="48360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62584" y="1612700"/>
              <a:ext cx="375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42585" y="1469292"/>
              <a:ext cx="62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69047" y="115467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①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53146" y="5898262"/>
            <a:ext cx="901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①번 로그인 버튼을 누르게 되면 ②번창이 나타나 </a:t>
            </a:r>
            <a:r>
              <a:rPr lang="ko-KR" altLang="en-US" sz="1600" smtClean="0"/>
              <a:t>로그인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30" name="모서리가 둥근 직사각형 29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31" name="직각 삼각형 30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9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3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회원가</a:t>
            </a:r>
            <a:r>
              <a: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Desktop\화면\회원가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61" y="930031"/>
            <a:ext cx="4795960" cy="55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76682" y="14124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48049" y="19029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76682" y="466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2124" y="2589685"/>
            <a:ext cx="5361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중복체크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② 암호화를 이용하여 사용자가 입력한 비밀번호</a:t>
            </a:r>
            <a:endParaRPr lang="en-US" altLang="ko-KR" dirty="0" smtClean="0"/>
          </a:p>
          <a:p>
            <a:r>
              <a:rPr lang="ko-KR" altLang="en-US" dirty="0" smtClean="0"/>
              <a:t>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입력된 비밀번호가 다르다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③ 다음 </a:t>
            </a:r>
            <a:r>
              <a:rPr lang="ko-KR" altLang="en-US" dirty="0" err="1" smtClean="0"/>
              <a:t>오픈소스를</a:t>
            </a:r>
            <a:r>
              <a:rPr lang="ko-KR" altLang="en-US" dirty="0" smtClean="0"/>
              <a:t> 이용하여 우편번호 찾기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0" name="모서리가 둥근 직사각형 19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19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74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87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화면 로그인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수정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삭제</a:t>
            </a:r>
            <a:r>
              <a:rPr lang="en-US" altLang="ko-KR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r="5101"/>
          <a:stretch/>
        </p:blipFill>
        <p:spPr>
          <a:xfrm>
            <a:off x="206797" y="1034825"/>
            <a:ext cx="2805724" cy="10578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 r="20449"/>
          <a:stretch/>
        </p:blipFill>
        <p:spPr>
          <a:xfrm>
            <a:off x="3129975" y="1015999"/>
            <a:ext cx="2125785" cy="1390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13" y="1015999"/>
            <a:ext cx="3736970" cy="4060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r="8816"/>
          <a:stretch/>
        </p:blipFill>
        <p:spPr>
          <a:xfrm>
            <a:off x="9209482" y="1034825"/>
            <a:ext cx="2982518" cy="14790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225" y="15267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3545" y="155843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3298" y="1848606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9601" y="183689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60124" y="470675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57018" y="206822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797" y="2579726"/>
            <a:ext cx="4777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로그아웃을 누르면 세션 무효화로 인해 로그아웃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② 회원정보변경을 누르면 회원수정과 회원탈퇴 할 수 있는 창으로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③ 회원수정을 누르면 회원정보 수정 창으로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④ 회원탈퇴를 누르면 회원 탈퇴하는 창으로 이동한다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37" name="모서리가 둥근 직사각형 36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38" name="직각 삼각형 37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3077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209482" y="3133725"/>
            <a:ext cx="2982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⑥ 사용자가 입력한 비밀번호와 </a:t>
            </a:r>
            <a:r>
              <a:rPr lang="en-US" altLang="ko-KR" dirty="0"/>
              <a:t>DB</a:t>
            </a:r>
            <a:r>
              <a:rPr lang="ko-KR" altLang="en-US" dirty="0"/>
              <a:t>에 있는 비밀번호가 일치할 때 회원탈퇴 버튼을 누르면 회원탈퇴가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26001" y="5276850"/>
            <a:ext cx="4934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⑤ 사용자가 회원정보를 수정하고 수정버튼을 누르면 수정이 완료된다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관리자 로그인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5" y="1452439"/>
            <a:ext cx="2476846" cy="609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21" y="1452439"/>
            <a:ext cx="3762900" cy="1514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25" y="1452439"/>
            <a:ext cx="2638793" cy="5906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3791" y="171651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7637" y="249366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34044" y="170737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78417" y="173212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3" name="모서리가 둥근 직사각형 22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1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463556" y="3567833"/>
            <a:ext cx="9722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관리자 로그인 버튼을 누르면 관리자 로그인 창으로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② 아이디와 비밀번호를 입력한 후 관리자 로그인 버튼을 누르면 회원관리 버튼과 관리자 로그아웃 버튼이 있는 메인 페이지로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③ 회원관리 버튼을 누르면 회원을 관리 할 수 있는 창으로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④ 관리자 로그아웃 버튼을 누르면 세션이 무효화되어 로그아웃이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7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관리자 회원관리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8" y="1090639"/>
            <a:ext cx="10058400" cy="30200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28007" y="176130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9049" y="176130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6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866448" y="4552572"/>
            <a:ext cx="972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회원관리에서 수정하기 버튼을 누르면 회원의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수정 할 수 있는 화면으로 이동한다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② 회원관리에서 삭제하기 버튼을 누르면 회원을 삭제 시킬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0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515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관리자 회원관리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수정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삭제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17" y="2164876"/>
            <a:ext cx="4772691" cy="971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6" y="971700"/>
            <a:ext cx="4873489" cy="5390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0192" y="552050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9640" y="5908316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3140" y="270696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7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5899750" y="3727603"/>
            <a:ext cx="505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회원의 레벨을 정상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블랙리스트로 제한한다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② 회원의 레벨을 입력한 후 수정버튼을 누르면 레벨이 수정된다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③ 삭제버튼을 누르면 회원을 삭제한다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9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카테고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68363"/>
            <a:ext cx="12192000" cy="34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게시판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리스트</a:t>
            </a:r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17" name="직각 삼각형 16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15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572032" y="4468718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8804" y="371274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②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755861" y="365832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44447" y="365046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99570" y="362701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217" y="474481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402" y="50629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6402" y="535416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587" y="56926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24281" y="3002332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172" y="4509477"/>
            <a:ext cx="10971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글 제목이 보여지며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제목을 클릭 시 글 내용을 볼 수 있는 페이지로 전환된다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보고 싶은 글의 카테고리를 선택한다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카테고리 선택 후 키워드를 입력하고 버튼을 누르면 해당 키워드가 포함된 모든 글 리스트를 볼 수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버튼을 클릭하면 게시판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첫페이지로</a:t>
            </a:r>
            <a:r>
              <a:rPr lang="ko-KR" altLang="en-US" sz="1400" dirty="0" smtClean="0"/>
              <a:t> 이동한다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버튼을 클릭하면 새로운 글을 쓸 수 있는 글쓰기 </a:t>
            </a:r>
            <a:r>
              <a:rPr lang="ko-KR" altLang="en-US" sz="1400" dirty="0" err="1" smtClean="0"/>
              <a:t>입력폼</a:t>
            </a:r>
            <a:r>
              <a:rPr lang="ko-KR" altLang="en-US" sz="1400" dirty="0" smtClean="0"/>
              <a:t> 페이지로 전환된다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9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게시판</a:t>
            </a:r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글쓰기</a:t>
            </a:r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0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글내용</a:t>
            </a:r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Administrator\Desktop\글내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61" y="1050549"/>
            <a:ext cx="4076823" cy="26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17" name="직각 삼각형 16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15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572032" y="4468718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8804" y="371274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②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091893" y="31876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48432" y="345084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217" y="474481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402" y="50629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6402" y="535416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587" y="56926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24281" y="3002332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172" y="4509477"/>
            <a:ext cx="1097129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작성한 글을 리스트에 올린다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초기화상태로</a:t>
            </a:r>
            <a:r>
              <a:rPr lang="ko-KR" altLang="en-US" sz="1400" dirty="0" smtClean="0"/>
              <a:t> 복구한다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게시판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페이지로 이동한다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버튼을 클릭하면 </a:t>
            </a:r>
            <a:r>
              <a:rPr lang="ko-KR" altLang="en-US" sz="1400" dirty="0" err="1" smtClean="0"/>
              <a:t>글수정</a:t>
            </a:r>
            <a:r>
              <a:rPr lang="ko-KR" altLang="en-US" sz="1400" dirty="0" smtClean="0"/>
              <a:t> 페이지로 이동한다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버튼을 클릭하면 </a:t>
            </a:r>
            <a:r>
              <a:rPr lang="ko-KR" altLang="en-US" sz="1400" dirty="0" err="1" smtClean="0"/>
              <a:t>글삭제</a:t>
            </a:r>
            <a:r>
              <a:rPr lang="ko-KR" altLang="en-US" sz="1400" dirty="0" smtClean="0"/>
              <a:t> 페이지로 이동한다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버튼을 클릭하면 </a:t>
            </a:r>
            <a:r>
              <a:rPr lang="ko-KR" altLang="en-US" sz="1400" dirty="0" err="1" smtClean="0"/>
              <a:t>답글을</a:t>
            </a:r>
            <a:r>
              <a:rPr lang="ko-KR" altLang="en-US" sz="1400" dirty="0" smtClean="0"/>
              <a:t> 쓸 수 있는 페이지로 이동한다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2050" name="Picture 2" descr="C:\Users\Administrator\Desktop\글쓰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1" y="1042734"/>
            <a:ext cx="4572489" cy="30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756129" y="3469792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49644" y="36898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9584" y="368958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154832" y="3435684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561232" y="344832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4217" y="6006166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게시판</a:t>
            </a:r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(</a:t>
            </a:r>
            <a:r>
              <a:rPr lang="ko-KR" altLang="en-US" sz="20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글수정</a:t>
            </a:r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0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글삭제</a:t>
            </a:r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17" name="직각 삼각형 16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15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572032" y="4539053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91893" y="31876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217" y="485422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pic>
        <p:nvPicPr>
          <p:cNvPr id="3074" name="Picture 2" descr="C:\Users\Administrator\Desktop\글수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5" y="1031874"/>
            <a:ext cx="3460579" cy="298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6402" y="5164576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6402" y="548701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pic>
        <p:nvPicPr>
          <p:cNvPr id="3075" name="Picture 3" descr="C:\Users\Administrator\Desktop\글삭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671" y="2084386"/>
            <a:ext cx="40576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7172" y="4509477"/>
            <a:ext cx="10971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수정한 내용으로 변경하여 게시판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페이지에 올린다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수정한 내용을 원래 내용으로 초기화 한다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게시판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페이지로 이동한다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비밀번호 입력 후 일치하면 삭제한다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815122" y="377401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53576" y="3758881"/>
            <a:ext cx="3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49729" y="376762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58032" y="320022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854466" y="318092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6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목</a:t>
            </a:r>
            <a:r>
              <a: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56721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D8A3AB82-48E5-498A-B74A-F30C708F5B5C}"/>
              </a:ext>
            </a:extLst>
          </p:cNvPr>
          <p:cNvGrpSpPr/>
          <p:nvPr/>
        </p:nvGrpSpPr>
        <p:grpSpPr>
          <a:xfrm>
            <a:off x="744916" y="752018"/>
            <a:ext cx="754273" cy="1015663"/>
            <a:chOff x="1738264" y="1798155"/>
            <a:chExt cx="830362" cy="1087489"/>
          </a:xfrm>
        </p:grpSpPr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FF79B053-EC7C-4FB5-8526-F7A20A39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236" y="2305986"/>
              <a:ext cx="522418" cy="48826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EBA3BA2-A0C2-4B5E-8236-ED954DD663F4}"/>
                </a:ext>
              </a:extLst>
            </p:cNvPr>
            <p:cNvSpPr txBox="1"/>
            <p:nvPr/>
          </p:nvSpPr>
          <p:spPr>
            <a:xfrm>
              <a:off x="1738264" y="1798155"/>
              <a:ext cx="470241" cy="10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030A0"/>
                  </a:solidFill>
                  <a:latin typeface="휴먼고딕" pitchFamily="2" charset="-127"/>
                  <a:ea typeface="휴먼고딕" pitchFamily="2" charset="-127"/>
                </a:rPr>
                <a:t>1</a:t>
              </a:r>
              <a:endParaRPr lang="ko-KR" altLang="en-US" sz="6000" b="1" dirty="0">
                <a:solidFill>
                  <a:srgbClr val="7030A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6EA6632E-000F-48C7-A52A-378B697D55AC}"/>
                </a:ext>
              </a:extLst>
            </p:cNvPr>
            <p:cNvSpPr/>
            <p:nvPr/>
          </p:nvSpPr>
          <p:spPr>
            <a:xfrm rot="16200000">
              <a:off x="1942279" y="2187471"/>
              <a:ext cx="611441" cy="6412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고딕" pitchFamily="2" charset="-127"/>
                <a:ea typeface="휴먼고딕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4A6E352-104B-4419-B49B-6806D4177A7B}"/>
              </a:ext>
            </a:extLst>
          </p:cNvPr>
          <p:cNvSpPr txBox="1"/>
          <p:nvPr/>
        </p:nvSpPr>
        <p:spPr>
          <a:xfrm>
            <a:off x="1340239" y="112889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휴먼고딕" pitchFamily="2" charset="-127"/>
                <a:ea typeface="휴먼고딕" pitchFamily="2" charset="-127"/>
              </a:rPr>
              <a:t>프로젝트 목표</a:t>
            </a:r>
            <a:endParaRPr lang="ko-KR" altLang="en-US" sz="2400" dirty="0"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D8A3AB82-48E5-498A-B74A-F30C708F5B5C}"/>
              </a:ext>
            </a:extLst>
          </p:cNvPr>
          <p:cNvGrpSpPr/>
          <p:nvPr/>
        </p:nvGrpSpPr>
        <p:grpSpPr>
          <a:xfrm>
            <a:off x="744916" y="1691233"/>
            <a:ext cx="754273" cy="1015663"/>
            <a:chOff x="1738264" y="1798155"/>
            <a:chExt cx="830362" cy="1087489"/>
          </a:xfrm>
        </p:grpSpPr>
        <p:cxnSp>
          <p:nvCxnSpPr>
            <p:cNvPr id="97" name="직선 연결선 96">
              <a:extLst>
                <a:ext uri="{FF2B5EF4-FFF2-40B4-BE49-F238E27FC236}">
                  <a16:creationId xmlns="" xmlns:a16="http://schemas.microsoft.com/office/drawing/2014/main" id="{FF79B053-EC7C-4FB5-8526-F7A20A39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236" y="2305986"/>
              <a:ext cx="522418" cy="48826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BEBA3BA2-A0C2-4B5E-8236-ED954DD663F4}"/>
                </a:ext>
              </a:extLst>
            </p:cNvPr>
            <p:cNvSpPr txBox="1"/>
            <p:nvPr/>
          </p:nvSpPr>
          <p:spPr>
            <a:xfrm>
              <a:off x="1738264" y="1798155"/>
              <a:ext cx="470241" cy="10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7030A0"/>
                  </a:solidFill>
                  <a:latin typeface="휴먼고딕" pitchFamily="2" charset="-127"/>
                  <a:ea typeface="휴먼고딕" pitchFamily="2" charset="-127"/>
                </a:rPr>
                <a:t>2</a:t>
              </a:r>
              <a:endParaRPr lang="ko-KR" altLang="en-US" sz="6000" b="1" dirty="0">
                <a:solidFill>
                  <a:srgbClr val="7030A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99" name="직각 삼각형 98">
              <a:extLst>
                <a:ext uri="{FF2B5EF4-FFF2-40B4-BE49-F238E27FC236}">
                  <a16:creationId xmlns="" xmlns:a16="http://schemas.microsoft.com/office/drawing/2014/main" id="{6EA6632E-000F-48C7-A52A-378B697D55AC}"/>
                </a:ext>
              </a:extLst>
            </p:cNvPr>
            <p:cNvSpPr/>
            <p:nvPr/>
          </p:nvSpPr>
          <p:spPr>
            <a:xfrm rot="16200000">
              <a:off x="1942279" y="2187471"/>
              <a:ext cx="611441" cy="6412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고딕" pitchFamily="2" charset="-127"/>
                <a:ea typeface="휴먼고딕" pitchFamily="2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D4A6E352-104B-4419-B49B-6806D4177A7B}"/>
              </a:ext>
            </a:extLst>
          </p:cNvPr>
          <p:cNvSpPr txBox="1"/>
          <p:nvPr/>
        </p:nvSpPr>
        <p:spPr>
          <a:xfrm>
            <a:off x="1340239" y="20681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휴먼고딕" pitchFamily="2" charset="-127"/>
                <a:ea typeface="휴먼고딕" pitchFamily="2" charset="-127"/>
              </a:rPr>
              <a:t>개발환경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D8A3AB82-48E5-498A-B74A-F30C708F5B5C}"/>
              </a:ext>
            </a:extLst>
          </p:cNvPr>
          <p:cNvGrpSpPr/>
          <p:nvPr/>
        </p:nvGrpSpPr>
        <p:grpSpPr>
          <a:xfrm>
            <a:off x="744916" y="2662035"/>
            <a:ext cx="754273" cy="1015663"/>
            <a:chOff x="1738264" y="1798155"/>
            <a:chExt cx="830362" cy="108748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="" xmlns:a16="http://schemas.microsoft.com/office/drawing/2014/main" id="{FF79B053-EC7C-4FB5-8526-F7A20A39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236" y="2305986"/>
              <a:ext cx="522418" cy="48826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BEBA3BA2-A0C2-4B5E-8236-ED954DD663F4}"/>
                </a:ext>
              </a:extLst>
            </p:cNvPr>
            <p:cNvSpPr txBox="1"/>
            <p:nvPr/>
          </p:nvSpPr>
          <p:spPr>
            <a:xfrm>
              <a:off x="1738264" y="1798155"/>
              <a:ext cx="470241" cy="10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030A0"/>
                  </a:solidFill>
                  <a:latin typeface="휴먼고딕" pitchFamily="2" charset="-127"/>
                  <a:ea typeface="휴먼고딕" pitchFamily="2" charset="-127"/>
                </a:rPr>
                <a:t>3</a:t>
              </a:r>
              <a:endParaRPr lang="ko-KR" altLang="en-US" sz="6000" b="1" dirty="0">
                <a:solidFill>
                  <a:srgbClr val="7030A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="" xmlns:a16="http://schemas.microsoft.com/office/drawing/2014/main" id="{6EA6632E-000F-48C7-A52A-378B697D55AC}"/>
                </a:ext>
              </a:extLst>
            </p:cNvPr>
            <p:cNvSpPr/>
            <p:nvPr/>
          </p:nvSpPr>
          <p:spPr>
            <a:xfrm rot="16200000">
              <a:off x="1942279" y="2187471"/>
              <a:ext cx="611441" cy="6412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고딕" pitchFamily="2" charset="-127"/>
                <a:ea typeface="휴먼고딕" pitchFamily="2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4A6E352-104B-4419-B49B-6806D4177A7B}"/>
              </a:ext>
            </a:extLst>
          </p:cNvPr>
          <p:cNvSpPr txBox="1"/>
          <p:nvPr/>
        </p:nvSpPr>
        <p:spPr>
          <a:xfrm>
            <a:off x="1340239" y="30389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휴먼고딕" pitchFamily="2" charset="-127"/>
                <a:ea typeface="휴먼고딕" pitchFamily="2" charset="-127"/>
              </a:rPr>
              <a:t>담당업무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D8A3AB82-48E5-498A-B74A-F30C708F5B5C}"/>
              </a:ext>
            </a:extLst>
          </p:cNvPr>
          <p:cNvGrpSpPr/>
          <p:nvPr/>
        </p:nvGrpSpPr>
        <p:grpSpPr>
          <a:xfrm>
            <a:off x="744916" y="3617666"/>
            <a:ext cx="754273" cy="1015663"/>
            <a:chOff x="1738264" y="1798155"/>
            <a:chExt cx="830362" cy="1087489"/>
          </a:xfrm>
        </p:grpSpPr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FF79B053-EC7C-4FB5-8526-F7A20A39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236" y="2305986"/>
              <a:ext cx="522418" cy="48826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BEBA3BA2-A0C2-4B5E-8236-ED954DD663F4}"/>
                </a:ext>
              </a:extLst>
            </p:cNvPr>
            <p:cNvSpPr txBox="1"/>
            <p:nvPr/>
          </p:nvSpPr>
          <p:spPr>
            <a:xfrm>
              <a:off x="1738264" y="1798155"/>
              <a:ext cx="470241" cy="10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030A0"/>
                  </a:solidFill>
                  <a:latin typeface="휴먼고딕" pitchFamily="2" charset="-127"/>
                  <a:ea typeface="휴먼고딕" pitchFamily="2" charset="-127"/>
                </a:rPr>
                <a:t>4</a:t>
              </a:r>
              <a:endParaRPr lang="ko-KR" altLang="en-US" sz="6000" b="1" dirty="0">
                <a:solidFill>
                  <a:srgbClr val="7030A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="" xmlns:a16="http://schemas.microsoft.com/office/drawing/2014/main" id="{6EA6632E-000F-48C7-A52A-378B697D55AC}"/>
                </a:ext>
              </a:extLst>
            </p:cNvPr>
            <p:cNvSpPr/>
            <p:nvPr/>
          </p:nvSpPr>
          <p:spPr>
            <a:xfrm rot="16200000">
              <a:off x="1942279" y="2187471"/>
              <a:ext cx="611441" cy="6412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고딕" pitchFamily="2" charset="-127"/>
                <a:ea typeface="휴먼고딕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D4A6E352-104B-4419-B49B-6806D4177A7B}"/>
              </a:ext>
            </a:extLst>
          </p:cNvPr>
          <p:cNvSpPr txBox="1"/>
          <p:nvPr/>
        </p:nvSpPr>
        <p:spPr>
          <a:xfrm>
            <a:off x="1340239" y="3994538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휴먼고딕" pitchFamily="2" charset="-127"/>
                <a:ea typeface="휴먼고딕" pitchFamily="2" charset="-127"/>
              </a:rPr>
              <a:t>시스템 구성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D8A3AB82-48E5-498A-B74A-F30C708F5B5C}"/>
              </a:ext>
            </a:extLst>
          </p:cNvPr>
          <p:cNvGrpSpPr/>
          <p:nvPr/>
        </p:nvGrpSpPr>
        <p:grpSpPr>
          <a:xfrm>
            <a:off x="744916" y="4580269"/>
            <a:ext cx="754273" cy="1015663"/>
            <a:chOff x="1738264" y="1798155"/>
            <a:chExt cx="830362" cy="1087489"/>
          </a:xfrm>
        </p:grpSpPr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FF79B053-EC7C-4FB5-8526-F7A20A39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236" y="2305986"/>
              <a:ext cx="522418" cy="48826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BEBA3BA2-A0C2-4B5E-8236-ED954DD663F4}"/>
                </a:ext>
              </a:extLst>
            </p:cNvPr>
            <p:cNvSpPr txBox="1"/>
            <p:nvPr/>
          </p:nvSpPr>
          <p:spPr>
            <a:xfrm>
              <a:off x="1738264" y="1798155"/>
              <a:ext cx="470241" cy="10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030A0"/>
                  </a:solidFill>
                  <a:latin typeface="휴먼고딕" pitchFamily="2" charset="-127"/>
                  <a:ea typeface="휴먼고딕" pitchFamily="2" charset="-127"/>
                </a:rPr>
                <a:t>5</a:t>
              </a:r>
              <a:endParaRPr lang="ko-KR" altLang="en-US" sz="6000" b="1" dirty="0">
                <a:solidFill>
                  <a:srgbClr val="7030A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="" xmlns:a16="http://schemas.microsoft.com/office/drawing/2014/main" id="{6EA6632E-000F-48C7-A52A-378B697D55AC}"/>
                </a:ext>
              </a:extLst>
            </p:cNvPr>
            <p:cNvSpPr/>
            <p:nvPr/>
          </p:nvSpPr>
          <p:spPr>
            <a:xfrm rot="16200000">
              <a:off x="1942279" y="2187471"/>
              <a:ext cx="611441" cy="6412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고딕" pitchFamily="2" charset="-127"/>
                <a:ea typeface="휴먼고딕" pitchFamily="2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D4A6E352-104B-4419-B49B-6806D4177A7B}"/>
              </a:ext>
            </a:extLst>
          </p:cNvPr>
          <p:cNvSpPr txBox="1"/>
          <p:nvPr/>
        </p:nvSpPr>
        <p:spPr>
          <a:xfrm>
            <a:off x="1340239" y="4957141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휴먼고딕" pitchFamily="2" charset="-127"/>
                <a:ea typeface="휴먼고딕" pitchFamily="2" charset="-127"/>
              </a:rPr>
              <a:t>DB</a:t>
            </a:r>
            <a:r>
              <a:rPr lang="ko-KR" altLang="en-US" sz="2400" dirty="0">
                <a:latin typeface="휴먼고딕" pitchFamily="2" charset="-127"/>
                <a:ea typeface="휴먼고딕" pitchFamily="2" charset="-127"/>
              </a:rPr>
              <a:t>구성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D8A3AB82-48E5-498A-B74A-F30C708F5B5C}"/>
              </a:ext>
            </a:extLst>
          </p:cNvPr>
          <p:cNvGrpSpPr/>
          <p:nvPr/>
        </p:nvGrpSpPr>
        <p:grpSpPr>
          <a:xfrm>
            <a:off x="744916" y="5541058"/>
            <a:ext cx="754273" cy="1015663"/>
            <a:chOff x="1738264" y="1798155"/>
            <a:chExt cx="830362" cy="1087489"/>
          </a:xfrm>
        </p:grpSpPr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FF79B053-EC7C-4FB5-8526-F7A20A39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236" y="2305986"/>
              <a:ext cx="522418" cy="48826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BEBA3BA2-A0C2-4B5E-8236-ED954DD663F4}"/>
                </a:ext>
              </a:extLst>
            </p:cNvPr>
            <p:cNvSpPr txBox="1"/>
            <p:nvPr/>
          </p:nvSpPr>
          <p:spPr>
            <a:xfrm>
              <a:off x="1738264" y="1798155"/>
              <a:ext cx="470241" cy="108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030A0"/>
                  </a:solidFill>
                  <a:latin typeface="휴먼고딕" pitchFamily="2" charset="-127"/>
                  <a:ea typeface="휴먼고딕" pitchFamily="2" charset="-127"/>
                </a:rPr>
                <a:t>6</a:t>
              </a:r>
              <a:endParaRPr lang="ko-KR" altLang="en-US" sz="6000" b="1" dirty="0">
                <a:solidFill>
                  <a:srgbClr val="7030A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119" name="직각 삼각형 118">
              <a:extLst>
                <a:ext uri="{FF2B5EF4-FFF2-40B4-BE49-F238E27FC236}">
                  <a16:creationId xmlns="" xmlns:a16="http://schemas.microsoft.com/office/drawing/2014/main" id="{6EA6632E-000F-48C7-A52A-378B697D55AC}"/>
                </a:ext>
              </a:extLst>
            </p:cNvPr>
            <p:cNvSpPr/>
            <p:nvPr/>
          </p:nvSpPr>
          <p:spPr>
            <a:xfrm rot="16200000">
              <a:off x="1942279" y="2187471"/>
              <a:ext cx="611441" cy="6412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고딕" pitchFamily="2" charset="-127"/>
                <a:ea typeface="휴먼고딕" pitchFamily="2" charset="-127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D4A6E352-104B-4419-B49B-6806D4177A7B}"/>
              </a:ext>
            </a:extLst>
          </p:cNvPr>
          <p:cNvSpPr txBox="1"/>
          <p:nvPr/>
        </p:nvSpPr>
        <p:spPr>
          <a:xfrm>
            <a:off x="1340239" y="591793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휴먼고딕" pitchFamily="2" charset="-127"/>
                <a:ea typeface="휴먼고딕" pitchFamily="2" charset="-127"/>
              </a:rPr>
              <a:t>화면 설명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44" name="모서리가 둥근 직사각형 43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45" name="직각 삼각형 44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43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30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4542182" y="4349991"/>
            <a:ext cx="3114261" cy="0"/>
          </a:xfrm>
          <a:prstGeom prst="line">
            <a:avLst/>
          </a:prstGeom>
          <a:ln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42182" y="4349991"/>
            <a:ext cx="3114261" cy="0"/>
          </a:xfrm>
          <a:prstGeom prst="line">
            <a:avLst/>
          </a:prstGeom>
          <a:ln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-3314" y="-5415"/>
            <a:ext cx="12191999" cy="317977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50000">
                <a:srgbClr val="BA9DD7"/>
              </a:gs>
              <a:gs pos="10000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42183" y="6545436"/>
            <a:ext cx="310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14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과목이름</a:t>
            </a:r>
          </a:p>
        </p:txBody>
      </p:sp>
      <p:sp>
        <p:nvSpPr>
          <p:cNvPr id="28" name="화살표: 갈매기형 수장 2"/>
          <p:cNvSpPr/>
          <p:nvPr/>
        </p:nvSpPr>
        <p:spPr>
          <a:xfrm rot="16200000">
            <a:off x="5343940" y="-454548"/>
            <a:ext cx="1504121" cy="1179444"/>
          </a:xfrm>
          <a:prstGeom prst="chevron">
            <a:avLst/>
          </a:prstGeom>
          <a:solidFill>
            <a:srgbClr val="55257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2D6C31-2338-4743-A63A-9C66227FD17D}"/>
              </a:ext>
            </a:extLst>
          </p:cNvPr>
          <p:cNvSpPr txBox="1"/>
          <p:nvPr/>
        </p:nvSpPr>
        <p:spPr>
          <a:xfrm>
            <a:off x="2510121" y="1925685"/>
            <a:ext cx="7165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고딕" pitchFamily="2" charset="-127"/>
                <a:ea typeface="휴먼고딕" pitchFamily="2" charset="-127"/>
              </a:rPr>
              <a:t>감사합니다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13" y="6548767"/>
            <a:ext cx="12191999" cy="317977"/>
          </a:xfrm>
          <a:prstGeom prst="rect">
            <a:avLst/>
          </a:prstGeom>
          <a:gradFill flip="none" rotWithShape="1">
            <a:gsLst>
              <a:gs pos="100000">
                <a:srgbClr val="612A8A"/>
              </a:gs>
              <a:gs pos="50000">
                <a:srgbClr val="BA9DD7"/>
              </a:gs>
              <a:gs pos="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-3274382" y="3294207"/>
            <a:ext cx="6866744" cy="317980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50000">
                <a:srgbClr val="BA9DD7"/>
              </a:gs>
              <a:gs pos="10000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6200000">
            <a:off x="8599638" y="3274382"/>
            <a:ext cx="6866744" cy="317980"/>
          </a:xfrm>
          <a:prstGeom prst="rect">
            <a:avLst/>
          </a:prstGeom>
          <a:gradFill flip="none" rotWithShape="1">
            <a:gsLst>
              <a:gs pos="0">
                <a:srgbClr val="612A8A"/>
              </a:gs>
              <a:gs pos="50000">
                <a:srgbClr val="BA9DD7"/>
              </a:gs>
              <a:gs pos="100000">
                <a:srgbClr val="CBB5E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74599" y="5390613"/>
            <a:ext cx="5414028" cy="406957"/>
            <a:chOff x="3474599" y="4756629"/>
            <a:chExt cx="5414028" cy="406957"/>
          </a:xfrm>
        </p:grpSpPr>
        <p:cxnSp>
          <p:nvCxnSpPr>
            <p:cNvPr id="33" name="직선 연결선 32"/>
            <p:cNvCxnSpPr>
              <a:cxnSpLocks/>
            </p:cNvCxnSpPr>
            <p:nvPr/>
          </p:nvCxnSpPr>
          <p:spPr>
            <a:xfrm flipV="1">
              <a:off x="3484737" y="5156739"/>
              <a:ext cx="5229150" cy="6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74599" y="4756629"/>
              <a:ext cx="5414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강현석 김미림 </a:t>
              </a:r>
              <a:r>
                <a:rPr lang="ko-KR" altLang="en-US" sz="20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노연정</a:t>
              </a:r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 </a:t>
              </a:r>
              <a:r>
                <a:rPr lang="ko-KR" altLang="en-US" sz="20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방민욱</a:t>
              </a:r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휴먼고딕" pitchFamily="2" charset="-127"/>
                  <a:ea typeface="휴먼고딕" pitchFamily="2" charset="-127"/>
                </a:rPr>
                <a:t> 이민하 이승현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85660" y="3885444"/>
            <a:ext cx="6427304" cy="404226"/>
            <a:chOff x="2885660" y="3783849"/>
            <a:chExt cx="6427304" cy="404226"/>
          </a:xfrm>
        </p:grpSpPr>
        <p:sp>
          <p:nvSpPr>
            <p:cNvPr id="17" name="TextBox 16"/>
            <p:cNvSpPr txBox="1"/>
            <p:nvPr/>
          </p:nvSpPr>
          <p:spPr>
            <a:xfrm>
              <a:off x="2885660" y="3787965"/>
              <a:ext cx="6427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>
                <a:solidFill>
                  <a:srgbClr val="002060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pic>
          <p:nvPicPr>
            <p:cNvPr id="4098" name="Picture 2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885" y="3783849"/>
              <a:ext cx="2387600" cy="40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9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00052 0.0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00078 -0.1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832022" y="2798864"/>
            <a:ext cx="1038791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32023" y="4193060"/>
            <a:ext cx="10432138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022" y="1434596"/>
            <a:ext cx="1038791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프로젝트 목표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6186" y="1630186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고딕" pitchFamily="2" charset="-127"/>
                <a:ea typeface="휴먼고딕" pitchFamily="2" charset="-127"/>
              </a:rPr>
              <a:t>수업내용을 적극 활용 및 다양한 </a:t>
            </a:r>
            <a:r>
              <a:rPr lang="ko-KR" altLang="en-US" sz="2800" dirty="0" smtClean="0">
                <a:latin typeface="휴먼고딕" pitchFamily="2" charset="-127"/>
                <a:ea typeface="휴먼고딕" pitchFamily="2" charset="-127"/>
              </a:rPr>
              <a:t>기능 </a:t>
            </a:r>
            <a:r>
              <a:rPr lang="ko-KR" altLang="en-US" sz="2800" dirty="0">
                <a:latin typeface="휴먼고딕" pitchFamily="2" charset="-127"/>
                <a:ea typeface="휴먼고딕" pitchFamily="2" charset="-127"/>
              </a:rPr>
              <a:t>구현하여 최종 점검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0101" y="2994454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고딕" pitchFamily="2" charset="-127"/>
                <a:ea typeface="휴먼고딕" pitchFamily="2" charset="-127"/>
              </a:rPr>
              <a:t>프로젝트 구성 및 </a:t>
            </a:r>
            <a:r>
              <a:rPr lang="en-US" altLang="ko-KR" sz="2800" dirty="0">
                <a:latin typeface="휴먼고딕" pitchFamily="2" charset="-127"/>
                <a:ea typeface="휴먼고딕" pitchFamily="2" charset="-127"/>
              </a:rPr>
              <a:t>LOGIC</a:t>
            </a:r>
            <a:r>
              <a:rPr lang="ko-KR" altLang="en-US" sz="2800" dirty="0">
                <a:latin typeface="휴먼고딕" pitchFamily="2" charset="-127"/>
                <a:ea typeface="휴먼고딕" pitchFamily="2" charset="-127"/>
              </a:rPr>
              <a:t>의 이해를 통한 실전 연습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3180" y="4388650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고딕" pitchFamily="2" charset="-127"/>
                <a:ea typeface="휴먼고딕" pitchFamily="2" charset="-127"/>
              </a:rPr>
              <a:t>회의를 통한 팀 구성원간의 정보 공유 및 팀워크 </a:t>
            </a:r>
            <a:r>
              <a:rPr lang="ko-KR" altLang="en-US" sz="2800" dirty="0" smtClean="0">
                <a:latin typeface="휴먼고딕" pitchFamily="2" charset="-127"/>
                <a:ea typeface="휴먼고딕" pitchFamily="2" charset="-127"/>
              </a:rPr>
              <a:t>향</a:t>
            </a:r>
            <a:r>
              <a:rPr lang="ko-KR" altLang="en-US" sz="2800" dirty="0">
                <a:latin typeface="휴먼고딕" pitchFamily="2" charset="-127"/>
                <a:ea typeface="휴먼고딕" pitchFamily="2" charset="-127"/>
              </a:rPr>
              <a:t>상</a:t>
            </a:r>
            <a:endParaRPr lang="ko-KR" altLang="en-US" sz="2800" dirty="0"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1" name="모서리가 둥근 직사각형 20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0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45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9048" r="5334" b="24732"/>
          <a:stretch/>
        </p:blipFill>
        <p:spPr>
          <a:xfrm>
            <a:off x="10215177" y="2201424"/>
            <a:ext cx="1440000" cy="521576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개발환경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41523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30" name="직각 삼각형 29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8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모서리가 둥근 직사각형 19"/>
          <p:cNvSpPr/>
          <p:nvPr/>
        </p:nvSpPr>
        <p:spPr>
          <a:xfrm>
            <a:off x="277028" y="1562101"/>
            <a:ext cx="1637497" cy="1655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832" y="1156811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3" y="1707357"/>
            <a:ext cx="1080000" cy="10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0888" y="284869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 7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83708" y="1562101"/>
            <a:ext cx="1626292" cy="1697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37763" y="1156811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18763" y="284869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68" y="1747837"/>
            <a:ext cx="1200380" cy="1080000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4184429" y="1562101"/>
            <a:ext cx="1977832" cy="1697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38484" y="1156811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78218" y="284869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6" y="2005560"/>
            <a:ext cx="1779361" cy="792000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6519795" y="1562100"/>
            <a:ext cx="2009304" cy="180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473850" y="115681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19795" y="2890361"/>
            <a:ext cx="21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Apache-Tomcat8.0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25" y="1717560"/>
            <a:ext cx="1086243" cy="108000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277028" y="4067176"/>
            <a:ext cx="8152597" cy="20669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1083" y="3661886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개발언</a:t>
            </a:r>
            <a:r>
              <a:rPr lang="ko-KR" altLang="en-US" dirty="0"/>
              <a:t>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1278" y="558159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4" r="31826"/>
          <a:stretch/>
        </p:blipFill>
        <p:spPr>
          <a:xfrm>
            <a:off x="463556" y="4162425"/>
            <a:ext cx="1080000" cy="14191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3" y="4329295"/>
            <a:ext cx="1080000" cy="11703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51" y="4354649"/>
            <a:ext cx="1080000" cy="10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4" y="4354649"/>
            <a:ext cx="1080000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9" y="4635448"/>
            <a:ext cx="1149334" cy="6902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r="19910" b="-14061"/>
          <a:stretch/>
        </p:blipFill>
        <p:spPr>
          <a:xfrm>
            <a:off x="6268893" y="4479675"/>
            <a:ext cx="878832" cy="1080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31" y="4432523"/>
            <a:ext cx="1080000" cy="1080000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8799666" y="1562101"/>
            <a:ext cx="2879983" cy="180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222299" y="1156811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형상 관리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440633" y="2890361"/>
            <a:ext cx="5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55" y="2305640"/>
            <a:ext cx="1080000" cy="4509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519833" y="2890361"/>
            <a:ext cx="94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799667" y="4067176"/>
            <a:ext cx="2938525" cy="20669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268804" y="3685222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77" y="4865625"/>
            <a:ext cx="1440000" cy="44257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24" y="4870387"/>
            <a:ext cx="1440000" cy="4128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712220" y="558532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23550" y="561682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0" y="5616825"/>
            <a:ext cx="1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89236" y="5604375"/>
            <a:ext cx="7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16018" y="5620500"/>
            <a:ext cx="7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25418" y="5627065"/>
            <a:ext cx="7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121373" y="5566275"/>
            <a:ext cx="7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Trello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689931" y="5559675"/>
            <a:ext cx="7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4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924220"/>
            <a:ext cx="3576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고딕" pitchFamily="2" charset="-127"/>
                <a:ea typeface="휴먼고딕" pitchFamily="2" charset="-127"/>
              </a:rPr>
              <a:t>담당업무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72332" y="3005675"/>
            <a:ext cx="1487059" cy="423325"/>
            <a:chOff x="221346" y="3140967"/>
            <a:chExt cx="1487059" cy="423325"/>
          </a:xfrm>
        </p:grpSpPr>
        <p:sp>
          <p:nvSpPr>
            <p:cNvPr id="4" name="직사각형 3"/>
            <p:cNvSpPr/>
            <p:nvPr/>
          </p:nvSpPr>
          <p:spPr>
            <a:xfrm>
              <a:off x="234795" y="3518573"/>
              <a:ext cx="1473610" cy="45719"/>
            </a:xfrm>
            <a:prstGeom prst="rect">
              <a:avLst/>
            </a:prstGeom>
            <a:solidFill>
              <a:srgbClr val="9B71C5"/>
            </a:solidFill>
            <a:ln>
              <a:solidFill>
                <a:srgbClr val="9B7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1346" y="3140967"/>
              <a:ext cx="1473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고딕" pitchFamily="2" charset="-127"/>
                  <a:ea typeface="휴먼고딕" pitchFamily="2" charset="-127"/>
                </a:rPr>
                <a:t>방민욱</a:t>
              </a:r>
              <a:endPara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380864" y="3005675"/>
            <a:ext cx="1487059" cy="423325"/>
            <a:chOff x="221346" y="3140967"/>
            <a:chExt cx="1487059" cy="423325"/>
          </a:xfrm>
        </p:grpSpPr>
        <p:sp>
          <p:nvSpPr>
            <p:cNvPr id="54" name="직사각형 53"/>
            <p:cNvSpPr/>
            <p:nvPr/>
          </p:nvSpPr>
          <p:spPr>
            <a:xfrm>
              <a:off x="234795" y="3518573"/>
              <a:ext cx="1473610" cy="45719"/>
            </a:xfrm>
            <a:prstGeom prst="rect">
              <a:avLst/>
            </a:prstGeom>
            <a:solidFill>
              <a:srgbClr val="9B71C5"/>
            </a:solidFill>
            <a:ln>
              <a:solidFill>
                <a:srgbClr val="9B7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1346" y="3140967"/>
              <a:ext cx="1473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고딕" pitchFamily="2" charset="-127"/>
                  <a:ea typeface="휴먼고딕" pitchFamily="2" charset="-127"/>
                </a:rPr>
                <a:t>노연정</a:t>
              </a:r>
              <a:endPara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738174" y="3005675"/>
            <a:ext cx="1487059" cy="423325"/>
            <a:chOff x="221346" y="3140967"/>
            <a:chExt cx="1487059" cy="423325"/>
          </a:xfrm>
        </p:grpSpPr>
        <p:sp>
          <p:nvSpPr>
            <p:cNvPr id="58" name="직사각형 57"/>
            <p:cNvSpPr/>
            <p:nvPr/>
          </p:nvSpPr>
          <p:spPr>
            <a:xfrm>
              <a:off x="234795" y="3518573"/>
              <a:ext cx="1473610" cy="45719"/>
            </a:xfrm>
            <a:prstGeom prst="rect">
              <a:avLst/>
            </a:prstGeom>
            <a:solidFill>
              <a:srgbClr val="9B71C5"/>
            </a:solidFill>
            <a:ln>
              <a:solidFill>
                <a:srgbClr val="9B7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1346" y="3140967"/>
              <a:ext cx="1473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고딕" pitchFamily="2" charset="-127"/>
                  <a:ea typeface="휴먼고딕" pitchFamily="2" charset="-127"/>
                </a:rPr>
                <a:t>김미림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718304" y="3005675"/>
            <a:ext cx="1487059" cy="423325"/>
            <a:chOff x="221346" y="3140967"/>
            <a:chExt cx="1487059" cy="423325"/>
          </a:xfrm>
        </p:grpSpPr>
        <p:sp>
          <p:nvSpPr>
            <p:cNvPr id="69" name="직사각형 68"/>
            <p:cNvSpPr/>
            <p:nvPr/>
          </p:nvSpPr>
          <p:spPr>
            <a:xfrm>
              <a:off x="234795" y="3518573"/>
              <a:ext cx="1473610" cy="45719"/>
            </a:xfrm>
            <a:prstGeom prst="rect">
              <a:avLst/>
            </a:prstGeom>
            <a:solidFill>
              <a:srgbClr val="9B71C5"/>
            </a:solidFill>
            <a:ln>
              <a:solidFill>
                <a:srgbClr val="9B7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1346" y="3140967"/>
              <a:ext cx="1473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고딕" pitchFamily="2" charset="-127"/>
                  <a:ea typeface="휴먼고딕" pitchFamily="2" charset="-127"/>
                </a:rPr>
                <a:t>이민하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9456708" y="3005675"/>
            <a:ext cx="1487059" cy="423325"/>
            <a:chOff x="221346" y="3140967"/>
            <a:chExt cx="1487059" cy="423325"/>
          </a:xfrm>
        </p:grpSpPr>
        <p:sp>
          <p:nvSpPr>
            <p:cNvPr id="72" name="직사각형 71"/>
            <p:cNvSpPr/>
            <p:nvPr/>
          </p:nvSpPr>
          <p:spPr>
            <a:xfrm>
              <a:off x="234795" y="3518573"/>
              <a:ext cx="1473610" cy="45719"/>
            </a:xfrm>
            <a:prstGeom prst="rect">
              <a:avLst/>
            </a:prstGeom>
            <a:solidFill>
              <a:srgbClr val="9B71C5"/>
            </a:solidFill>
            <a:ln>
              <a:solidFill>
                <a:srgbClr val="9B7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346" y="3140967"/>
              <a:ext cx="1473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고딕" pitchFamily="2" charset="-127"/>
                  <a:ea typeface="휴먼고딕" pitchFamily="2" charset="-127"/>
                </a:rPr>
                <a:t>이승현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751622" y="3527406"/>
            <a:ext cx="1473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회원관리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관리자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80863" y="3541470"/>
            <a:ext cx="1473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회원관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리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관리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자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85780" y="3541469"/>
            <a:ext cx="1473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게시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판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33494" y="3556149"/>
            <a:ext cx="1473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UI/UX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70156" y="3556149"/>
            <a:ext cx="1473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DB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형상 관리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5CE48D5-CAA1-4134-B197-267C87FF845E}"/>
              </a:ext>
            </a:extLst>
          </p:cNvPr>
          <p:cNvGrpSpPr/>
          <p:nvPr/>
        </p:nvGrpSpPr>
        <p:grpSpPr>
          <a:xfrm>
            <a:off x="1090460" y="3005675"/>
            <a:ext cx="1487059" cy="423325"/>
            <a:chOff x="221346" y="3140967"/>
            <a:chExt cx="1487059" cy="423325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10461A54-D281-4111-AFC3-581BCDA020F7}"/>
                </a:ext>
              </a:extLst>
            </p:cNvPr>
            <p:cNvSpPr/>
            <p:nvPr/>
          </p:nvSpPr>
          <p:spPr>
            <a:xfrm>
              <a:off x="234795" y="3518573"/>
              <a:ext cx="1473610" cy="45719"/>
            </a:xfrm>
            <a:prstGeom prst="rect">
              <a:avLst/>
            </a:prstGeom>
            <a:solidFill>
              <a:srgbClr val="9B71C5"/>
            </a:solidFill>
            <a:ln>
              <a:solidFill>
                <a:srgbClr val="9B7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EBD63CF-156F-4E58-A183-CD0099E27F8C}"/>
                </a:ext>
              </a:extLst>
            </p:cNvPr>
            <p:cNvSpPr txBox="1"/>
            <p:nvPr/>
          </p:nvSpPr>
          <p:spPr>
            <a:xfrm>
              <a:off x="221346" y="3140967"/>
              <a:ext cx="1473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고딕" pitchFamily="2" charset="-127"/>
                  <a:ea typeface="휴먼고딕" pitchFamily="2" charset="-127"/>
                </a:rPr>
                <a:t>강현석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3585B4C-4F0F-4C87-AD81-8DB7625C3DD4}"/>
              </a:ext>
            </a:extLst>
          </p:cNvPr>
          <p:cNvSpPr txBox="1"/>
          <p:nvPr/>
        </p:nvSpPr>
        <p:spPr>
          <a:xfrm>
            <a:off x="1103908" y="3527406"/>
            <a:ext cx="1473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게시</a:t>
            </a:r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판</a:t>
            </a:r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en-US" altLang="ko-KR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  <a:p>
            <a:pPr algn="r"/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56017" y="143189"/>
            <a:ext cx="1382157" cy="635476"/>
            <a:chOff x="10356035" y="143188"/>
            <a:chExt cx="1382157" cy="635476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35" name="모서리가 둥근 직사각형 34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34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36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시스템 구성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갈매기형 수장 4">
            <a:extLst>
              <a:ext uri="{FF2B5EF4-FFF2-40B4-BE49-F238E27FC236}">
                <a16:creationId xmlns="" xmlns:a16="http://schemas.microsoft.com/office/drawing/2014/main" id="{DB17883F-97A9-4481-BFE4-E92AC1A9DD7E}"/>
              </a:ext>
            </a:extLst>
          </p:cNvPr>
          <p:cNvSpPr/>
          <p:nvPr/>
        </p:nvSpPr>
        <p:spPr>
          <a:xfrm>
            <a:off x="502927" y="1071491"/>
            <a:ext cx="2152895" cy="670253"/>
          </a:xfrm>
          <a:prstGeom prst="chevron">
            <a:avLst/>
          </a:prstGeom>
          <a:solidFill>
            <a:srgbClr val="CBB5E1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회원</a:t>
            </a: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="" xmlns:a16="http://schemas.microsoft.com/office/drawing/2014/main" id="{2C09CE1C-5C21-47DB-9224-98EEC271F569}"/>
              </a:ext>
            </a:extLst>
          </p:cNvPr>
          <p:cNvSpPr/>
          <p:nvPr/>
        </p:nvSpPr>
        <p:spPr>
          <a:xfrm>
            <a:off x="502925" y="2034615"/>
            <a:ext cx="2152895" cy="670253"/>
          </a:xfrm>
          <a:prstGeom prst="chevron">
            <a:avLst/>
          </a:prstGeom>
          <a:solidFill>
            <a:srgbClr val="BA9DD7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게시</a:t>
            </a:r>
            <a:r>
              <a:rPr lang="ko-KR" altLang="en-US" dirty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판</a:t>
            </a: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="" xmlns:a16="http://schemas.microsoft.com/office/drawing/2014/main" id="{B66B8E0D-B048-42FD-ACED-FA69CFF7A782}"/>
              </a:ext>
            </a:extLst>
          </p:cNvPr>
          <p:cNvSpPr/>
          <p:nvPr/>
        </p:nvSpPr>
        <p:spPr>
          <a:xfrm>
            <a:off x="502927" y="2902364"/>
            <a:ext cx="2152895" cy="670253"/>
          </a:xfrm>
          <a:prstGeom prst="chevron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영</a:t>
            </a:r>
            <a:r>
              <a:rPr lang="ko-KR" altLang="en-US" dirty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화</a:t>
            </a:r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목록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="" xmlns:a16="http://schemas.microsoft.com/office/drawing/2014/main" id="{B27D4707-A32E-4B30-B1E9-5D37006B3DA2}"/>
              </a:ext>
            </a:extLst>
          </p:cNvPr>
          <p:cNvSpPr/>
          <p:nvPr/>
        </p:nvSpPr>
        <p:spPr>
          <a:xfrm>
            <a:off x="502924" y="3777199"/>
            <a:ext cx="2152895" cy="670253"/>
          </a:xfrm>
          <a:prstGeom prst="chevron">
            <a:avLst/>
          </a:prstGeom>
          <a:solidFill>
            <a:srgbClr val="6F419D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관리자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="" xmlns:a16="http://schemas.microsoft.com/office/drawing/2014/main" id="{D4AF5A5A-3682-4F9B-B176-57B53D501A2B}"/>
              </a:ext>
            </a:extLst>
          </p:cNvPr>
          <p:cNvSpPr/>
          <p:nvPr/>
        </p:nvSpPr>
        <p:spPr>
          <a:xfrm>
            <a:off x="414604" y="5729407"/>
            <a:ext cx="2152895" cy="670253"/>
          </a:xfrm>
          <a:prstGeom prst="chevron">
            <a:avLst/>
          </a:prstGeom>
          <a:solidFill>
            <a:srgbClr val="5C3682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그 외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7" name="화살표: 갈매기형 수장 4">
            <a:extLst>
              <a:ext uri="{FF2B5EF4-FFF2-40B4-BE49-F238E27FC236}">
                <a16:creationId xmlns="" xmlns:a16="http://schemas.microsoft.com/office/drawing/2014/main" id="{DB17883F-97A9-4481-BFE4-E92AC1A9DD7E}"/>
              </a:ext>
            </a:extLst>
          </p:cNvPr>
          <p:cNvSpPr/>
          <p:nvPr/>
        </p:nvSpPr>
        <p:spPr>
          <a:xfrm>
            <a:off x="2481014" y="1071490"/>
            <a:ext cx="2152895" cy="670253"/>
          </a:xfrm>
          <a:prstGeom prst="chevron">
            <a:avLst/>
          </a:prstGeom>
          <a:solidFill>
            <a:srgbClr val="CBB5E1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회원가입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9" name="화살표: 갈매기형 수장 4">
            <a:extLst>
              <a:ext uri="{FF2B5EF4-FFF2-40B4-BE49-F238E27FC236}">
                <a16:creationId xmlns="" xmlns:a16="http://schemas.microsoft.com/office/drawing/2014/main" id="{DB17883F-97A9-4481-BFE4-E92AC1A9DD7E}"/>
              </a:ext>
            </a:extLst>
          </p:cNvPr>
          <p:cNvSpPr/>
          <p:nvPr/>
        </p:nvSpPr>
        <p:spPr>
          <a:xfrm>
            <a:off x="4469744" y="1071489"/>
            <a:ext cx="2152895" cy="670253"/>
          </a:xfrm>
          <a:prstGeom prst="chevron">
            <a:avLst/>
          </a:prstGeom>
          <a:solidFill>
            <a:srgbClr val="CBB5E1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로그인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0" name="화살표: 갈매기형 수장 42">
            <a:extLst>
              <a:ext uri="{FF2B5EF4-FFF2-40B4-BE49-F238E27FC236}">
                <a16:creationId xmlns="" xmlns:a16="http://schemas.microsoft.com/office/drawing/2014/main" id="{2C09CE1C-5C21-47DB-9224-98EEC271F569}"/>
              </a:ext>
            </a:extLst>
          </p:cNvPr>
          <p:cNvSpPr/>
          <p:nvPr/>
        </p:nvSpPr>
        <p:spPr>
          <a:xfrm>
            <a:off x="2418222" y="2027870"/>
            <a:ext cx="2152895" cy="670253"/>
          </a:xfrm>
          <a:prstGeom prst="chevron">
            <a:avLst/>
          </a:prstGeom>
          <a:solidFill>
            <a:srgbClr val="BA9DD7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자유게시판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1" name="화살표: 갈매기형 수장 42">
            <a:extLst>
              <a:ext uri="{FF2B5EF4-FFF2-40B4-BE49-F238E27FC236}">
                <a16:creationId xmlns="" xmlns:a16="http://schemas.microsoft.com/office/drawing/2014/main" id="{2C09CE1C-5C21-47DB-9224-98EEC271F569}"/>
              </a:ext>
            </a:extLst>
          </p:cNvPr>
          <p:cNvSpPr/>
          <p:nvPr/>
        </p:nvSpPr>
        <p:spPr>
          <a:xfrm>
            <a:off x="4349995" y="2027869"/>
            <a:ext cx="2152895" cy="670253"/>
          </a:xfrm>
          <a:prstGeom prst="chevron">
            <a:avLst/>
          </a:prstGeom>
          <a:solidFill>
            <a:srgbClr val="BA9DD7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글쓰</a:t>
            </a:r>
            <a:r>
              <a:rPr lang="ko-KR" altLang="en-US" dirty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기</a:t>
            </a:r>
          </a:p>
        </p:txBody>
      </p:sp>
      <p:sp>
        <p:nvSpPr>
          <p:cNvPr id="23" name="화살표: 갈매기형 수장 4">
            <a:extLst>
              <a:ext uri="{FF2B5EF4-FFF2-40B4-BE49-F238E27FC236}">
                <a16:creationId xmlns="" xmlns:a16="http://schemas.microsoft.com/office/drawing/2014/main" id="{DB17883F-97A9-4481-BFE4-E92AC1A9DD7E}"/>
              </a:ext>
            </a:extLst>
          </p:cNvPr>
          <p:cNvSpPr/>
          <p:nvPr/>
        </p:nvSpPr>
        <p:spPr>
          <a:xfrm>
            <a:off x="6393279" y="1071488"/>
            <a:ext cx="2152895" cy="670253"/>
          </a:xfrm>
          <a:prstGeom prst="chevron">
            <a:avLst/>
          </a:prstGeom>
          <a:solidFill>
            <a:srgbClr val="CBB5E1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메인 화면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4" name="화살표: 갈매기형 수장 59">
            <a:extLst>
              <a:ext uri="{FF2B5EF4-FFF2-40B4-BE49-F238E27FC236}">
                <a16:creationId xmlns="" xmlns:a16="http://schemas.microsoft.com/office/drawing/2014/main" id="{B27D4707-A32E-4B30-B1E9-5D37006B3DA2}"/>
              </a:ext>
            </a:extLst>
          </p:cNvPr>
          <p:cNvSpPr/>
          <p:nvPr/>
        </p:nvSpPr>
        <p:spPr>
          <a:xfrm>
            <a:off x="2418221" y="3773361"/>
            <a:ext cx="2152895" cy="670253"/>
          </a:xfrm>
          <a:prstGeom prst="chevron">
            <a:avLst/>
          </a:prstGeom>
          <a:solidFill>
            <a:srgbClr val="6F419D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로그</a:t>
            </a:r>
            <a:r>
              <a:rPr lang="ko-KR" altLang="en-US" dirty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인</a:t>
            </a:r>
          </a:p>
        </p:txBody>
      </p:sp>
      <p:sp>
        <p:nvSpPr>
          <p:cNvPr id="25" name="화살표: 갈매기형 수장 59">
            <a:extLst>
              <a:ext uri="{FF2B5EF4-FFF2-40B4-BE49-F238E27FC236}">
                <a16:creationId xmlns="" xmlns:a16="http://schemas.microsoft.com/office/drawing/2014/main" id="{B27D4707-A32E-4B30-B1E9-5D37006B3DA2}"/>
              </a:ext>
            </a:extLst>
          </p:cNvPr>
          <p:cNvSpPr/>
          <p:nvPr/>
        </p:nvSpPr>
        <p:spPr>
          <a:xfrm>
            <a:off x="4349994" y="3777199"/>
            <a:ext cx="2152895" cy="670253"/>
          </a:xfrm>
          <a:prstGeom prst="chevron">
            <a:avLst/>
          </a:prstGeom>
          <a:solidFill>
            <a:srgbClr val="6F419D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회원 관리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6" name="화살표: 갈매기형 수장 59">
            <a:extLst>
              <a:ext uri="{FF2B5EF4-FFF2-40B4-BE49-F238E27FC236}">
                <a16:creationId xmlns="" xmlns:a16="http://schemas.microsoft.com/office/drawing/2014/main" id="{B27D4707-A32E-4B30-B1E9-5D37006B3DA2}"/>
              </a:ext>
            </a:extLst>
          </p:cNvPr>
          <p:cNvSpPr/>
          <p:nvPr/>
        </p:nvSpPr>
        <p:spPr>
          <a:xfrm>
            <a:off x="4349993" y="4645804"/>
            <a:ext cx="2152895" cy="670253"/>
          </a:xfrm>
          <a:prstGeom prst="chevron">
            <a:avLst/>
          </a:prstGeom>
          <a:solidFill>
            <a:srgbClr val="6F419D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게시</a:t>
            </a:r>
            <a:r>
              <a:rPr lang="ko-KR" altLang="en-US" dirty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판</a:t>
            </a:r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7" name="화살표: 갈매기형 수장 59">
            <a:extLst>
              <a:ext uri="{FF2B5EF4-FFF2-40B4-BE49-F238E27FC236}">
                <a16:creationId xmlns="" xmlns:a16="http://schemas.microsoft.com/office/drawing/2014/main" id="{B27D4707-A32E-4B30-B1E9-5D37006B3DA2}"/>
              </a:ext>
            </a:extLst>
          </p:cNvPr>
          <p:cNvSpPr/>
          <p:nvPr/>
        </p:nvSpPr>
        <p:spPr>
          <a:xfrm>
            <a:off x="6261832" y="3777199"/>
            <a:ext cx="2152895" cy="670253"/>
          </a:xfrm>
          <a:prstGeom prst="chevron">
            <a:avLst/>
          </a:prstGeom>
          <a:solidFill>
            <a:srgbClr val="6F419D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회원 정보 수정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8" name="화살표: 갈매기형 수장 42">
            <a:extLst>
              <a:ext uri="{FF2B5EF4-FFF2-40B4-BE49-F238E27FC236}">
                <a16:creationId xmlns="" xmlns:a16="http://schemas.microsoft.com/office/drawing/2014/main" id="{2C09CE1C-5C21-47DB-9224-98EEC271F569}"/>
              </a:ext>
            </a:extLst>
          </p:cNvPr>
          <p:cNvSpPr/>
          <p:nvPr/>
        </p:nvSpPr>
        <p:spPr>
          <a:xfrm>
            <a:off x="6261832" y="2027870"/>
            <a:ext cx="2152895" cy="670253"/>
          </a:xfrm>
          <a:prstGeom prst="chevron">
            <a:avLst/>
          </a:prstGeom>
          <a:solidFill>
            <a:srgbClr val="BA9DD7"/>
          </a:solidFill>
          <a:ln>
            <a:solidFill>
              <a:srgbClr val="CBB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글목록</a:t>
            </a:r>
            <a:endParaRPr lang="ko-KR" altLang="en-US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40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9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51784" y="5803857"/>
            <a:ext cx="3960440" cy="503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4293692" y="2272491"/>
            <a:ext cx="3548581" cy="2520280"/>
          </a:xfrm>
          <a:prstGeom prst="triangle">
            <a:avLst/>
          </a:prstGeom>
          <a:noFill/>
          <a:ln w="76200"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DB</a:t>
            </a:r>
            <a:r>
              <a: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구성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갈매기형 수장 7"/>
          <p:cNvSpPr/>
          <p:nvPr/>
        </p:nvSpPr>
        <p:spPr>
          <a:xfrm rot="2595336">
            <a:off x="6807874" y="3316403"/>
            <a:ext cx="305780" cy="432048"/>
          </a:xfrm>
          <a:prstGeom prst="chevron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 rot="18316383">
            <a:off x="4987850" y="3336633"/>
            <a:ext cx="305780" cy="432048"/>
          </a:xfrm>
          <a:prstGeom prst="chevron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 rot="10800000">
            <a:off x="5252504" y="4579352"/>
            <a:ext cx="305780" cy="432048"/>
          </a:xfrm>
          <a:prstGeom prst="chevron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6538385" y="4579353"/>
            <a:ext cx="305780" cy="432048"/>
          </a:xfrm>
          <a:prstGeom prst="chevron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0295" y="4579354"/>
            <a:ext cx="208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회원</a:t>
            </a:r>
            <a:endParaRPr lang="ko-KR" altLang="en-US" sz="3600" dirty="0">
              <a:solidFill>
                <a:srgbClr val="9B71C5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2273" y="4579353"/>
            <a:ext cx="208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게시</a:t>
            </a:r>
            <a:r>
              <a:rPr lang="ko-KR" altLang="en-US" sz="3600" dirty="0"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판</a:t>
            </a:r>
          </a:p>
        </p:txBody>
      </p:sp>
      <p:sp>
        <p:nvSpPr>
          <p:cNvPr id="26" name="TextBox 25"/>
          <p:cNvSpPr txBox="1"/>
          <p:nvPr/>
        </p:nvSpPr>
        <p:spPr>
          <a:xfrm rot="3418297">
            <a:off x="5179909" y="3285723"/>
            <a:ext cx="44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고딕" pitchFamily="2" charset="-127"/>
                <a:ea typeface="휴먼고딕" pitchFamily="2" charset="-127"/>
              </a:rPr>
              <a:t>board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18398771">
            <a:off x="2453061" y="3214841"/>
            <a:ext cx="44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고딕" pitchFamily="2" charset="-127"/>
                <a:ea typeface="휴먼고딕" pitchFamily="2" charset="-127"/>
              </a:rPr>
              <a:t>admin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4137" y="5059651"/>
            <a:ext cx="44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고딕" pitchFamily="2" charset="-127"/>
                <a:ea typeface="휴먼고딕" pitchFamily="2" charset="-127"/>
              </a:rPr>
              <a:t>member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4137" y="3667321"/>
            <a:ext cx="44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고딕" pitchFamily="2" charset="-127"/>
                <a:ea typeface="휴먼고딕" pitchFamily="2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75480" y="5803857"/>
            <a:ext cx="5841034" cy="523220"/>
          </a:xfrm>
          <a:prstGeom prst="rect">
            <a:avLst/>
          </a:prstGeom>
          <a:solidFill>
            <a:srgbClr val="9B71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무벤져스</a:t>
            </a:r>
            <a:r>
              <a:rPr lang="ko-KR" altLang="en-US" sz="2800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DB</a:t>
            </a:r>
            <a:endParaRPr lang="ko-KR" altLang="en-US" sz="2800" dirty="0"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D254116-D604-43F2-AAA8-C3E16CA4ABA8}"/>
              </a:ext>
            </a:extLst>
          </p:cNvPr>
          <p:cNvSpPr txBox="1"/>
          <p:nvPr/>
        </p:nvSpPr>
        <p:spPr>
          <a:xfrm>
            <a:off x="5405393" y="1603416"/>
            <a:ext cx="208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관리</a:t>
            </a:r>
            <a:r>
              <a:rPr lang="ko-KR" altLang="en-US" sz="3600" dirty="0">
                <a:solidFill>
                  <a:srgbClr val="9B71C5"/>
                </a:solidFill>
                <a:latin typeface="휴먼고딕" pitchFamily="2" charset="-127"/>
                <a:ea typeface="휴먼고딕" pitchFamily="2" charset="-127"/>
              </a:rPr>
              <a:t>자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35" name="직각 삼각형 34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33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31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DB</a:t>
            </a:r>
            <a:r>
              <a:rPr lang="ko-KR" altLang="en-US" sz="2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구성</a:t>
            </a:r>
            <a:endParaRPr lang="ko-KR" altLang="en-US" sz="2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16" name="모서리가 둥근 직사각형 15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17" name="직각 삼각형 16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15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C:\Users\Administrator\Downloads\newfi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/>
          <a:stretch/>
        </p:blipFill>
        <p:spPr bwMode="auto">
          <a:xfrm>
            <a:off x="542924" y="914400"/>
            <a:ext cx="10848767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348225" y="253914"/>
            <a:ext cx="5328592" cy="563123"/>
          </a:xfrm>
          <a:prstGeom prst="round2SameRect">
            <a:avLst/>
          </a:prstGeom>
          <a:solidFill>
            <a:srgbClr val="9B71C5"/>
          </a:solidFill>
          <a:ln>
            <a:solidFill>
              <a:srgbClr val="9B7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556" y="304642"/>
            <a:ext cx="30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휴먼고딕" pitchFamily="2" charset="-127"/>
                <a:ea typeface="휴먼고딕" pitchFamily="2" charset="-127"/>
              </a:rPr>
              <a:t>주요기능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2008" y="6602989"/>
            <a:ext cx="449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Java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를 활용한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안드로이드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앱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고딕" pitchFamily="2" charset="-127"/>
                <a:ea typeface="휴먼고딕" pitchFamily="2" charset="-127"/>
              </a:rPr>
              <a:t> 개발</a:t>
            </a:r>
          </a:p>
          <a:p>
            <a:pPr algn="r"/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휴먼고딕" pitchFamily="2" charset="-127"/>
              <a:ea typeface="휴먼고딕" pitchFamily="2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0" y="6586682"/>
            <a:ext cx="12192000" cy="0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0" y="831019"/>
            <a:ext cx="12324522" cy="1627"/>
          </a:xfrm>
          <a:prstGeom prst="line">
            <a:avLst/>
          </a:prstGeom>
          <a:ln w="28575">
            <a:solidFill>
              <a:srgbClr val="9B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991694" y="2258420"/>
            <a:ext cx="7353236" cy="125747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5525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91697" y="2315561"/>
            <a:ext cx="4502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-ID </a:t>
            </a:r>
            <a:r>
              <a:rPr lang="ko-KR" altLang="en-US" dirty="0" smtClean="0"/>
              <a:t>중복체크 </a:t>
            </a:r>
            <a:r>
              <a:rPr lang="en-US" altLang="ko-KR" dirty="0" smtClean="0"/>
              <a:t>: AJAX</a:t>
            </a:r>
            <a:r>
              <a:rPr lang="ko-KR" altLang="en-US" dirty="0" smtClean="0"/>
              <a:t>를 이용하여 중복체크</a:t>
            </a:r>
            <a:endParaRPr lang="en-US" altLang="ko-KR" dirty="0" smtClean="0"/>
          </a:p>
          <a:p>
            <a:r>
              <a:rPr lang="en-US" altLang="ko-KR" dirty="0" smtClean="0"/>
              <a:t>-Password : </a:t>
            </a:r>
            <a:r>
              <a:rPr lang="ko-KR" altLang="en-US" dirty="0" smtClean="0"/>
              <a:t>암호화를 이용해 보안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우편번호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다음 오픈 소스를 이용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91695" y="4503135"/>
            <a:ext cx="7383059" cy="571474"/>
            <a:chOff x="991695" y="3615150"/>
            <a:chExt cx="7383059" cy="571474"/>
          </a:xfrm>
        </p:grpSpPr>
        <p:sp>
          <p:nvSpPr>
            <p:cNvPr id="35" name="순서도: 처리 34"/>
            <p:cNvSpPr/>
            <p:nvPr/>
          </p:nvSpPr>
          <p:spPr>
            <a:xfrm>
              <a:off x="1021518" y="3615150"/>
              <a:ext cx="7353236" cy="57147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5525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1695" y="3716221"/>
              <a:ext cx="692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글을 쓰거나 </a:t>
              </a:r>
              <a:r>
                <a:rPr lang="ko-KR" altLang="en-US" dirty="0" err="1" smtClean="0"/>
                <a:t>댓글을</a:t>
              </a:r>
              <a:r>
                <a:rPr lang="ko-KR" altLang="en-US" dirty="0" smtClean="0"/>
                <a:t> 쓸 때 </a:t>
              </a:r>
              <a:r>
                <a:rPr lang="en-US" altLang="ko-KR" dirty="0" smtClean="0"/>
                <a:t>DB</a:t>
              </a:r>
              <a:r>
                <a:rPr lang="ko-KR" altLang="en-US" dirty="0" smtClean="0"/>
                <a:t>를 이용해 최신 글이 맨 위로 올라옴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991697" y="1645233"/>
            <a:ext cx="1580684" cy="571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회원</a:t>
            </a:r>
            <a:endParaRPr lang="ko-KR" altLang="en-US" sz="2800"/>
          </a:p>
        </p:txBody>
      </p:sp>
      <p:sp>
        <p:nvSpPr>
          <p:cNvPr id="31" name="직사각형 30"/>
          <p:cNvSpPr/>
          <p:nvPr/>
        </p:nvSpPr>
        <p:spPr>
          <a:xfrm>
            <a:off x="991695" y="3864270"/>
            <a:ext cx="1580685" cy="5906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게시</a:t>
            </a:r>
            <a:r>
              <a:rPr lang="ko-KR" altLang="en-US" sz="2800"/>
              <a:t>판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0356035" y="143188"/>
            <a:ext cx="1382157" cy="635476"/>
            <a:chOff x="10356035" y="143188"/>
            <a:chExt cx="1382157" cy="635476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85953103-DB38-4D80-BACF-A9CB7ADAF708}"/>
                </a:ext>
              </a:extLst>
            </p:cNvPr>
            <p:cNvGrpSpPr/>
            <p:nvPr/>
          </p:nvGrpSpPr>
          <p:grpSpPr>
            <a:xfrm>
              <a:off x="10356035" y="143188"/>
              <a:ext cx="1382157" cy="635476"/>
              <a:chOff x="-252536" y="1916832"/>
              <a:chExt cx="4032448" cy="2520280"/>
            </a:xfrm>
          </p:grpSpPr>
          <p:sp>
            <p:nvSpPr>
              <p:cNvPr id="26" name="모서리가 둥근 직사각형 25">
                <a:extLst>
                  <a:ext uri="{FF2B5EF4-FFF2-40B4-BE49-F238E27FC236}">
                    <a16:creationId xmlns="" xmlns:a16="http://schemas.microsoft.com/office/drawing/2014/main" id="{02BCA24F-EC02-4CB5-8C91-817B111C845C}"/>
                  </a:ext>
                </a:extLst>
              </p:cNvPr>
              <p:cNvSpPr/>
              <p:nvPr/>
            </p:nvSpPr>
            <p:spPr>
              <a:xfrm>
                <a:off x="-252536" y="1916832"/>
                <a:ext cx="4032448" cy="210693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  <p:sp>
            <p:nvSpPr>
              <p:cNvPr id="27" name="직각 삼각형 26">
                <a:extLst>
                  <a:ext uri="{FF2B5EF4-FFF2-40B4-BE49-F238E27FC236}">
                    <a16:creationId xmlns="" xmlns:a16="http://schemas.microsoft.com/office/drawing/2014/main" id="{23D62F4B-9A22-469C-85E4-EB231F1483DD}"/>
                  </a:ext>
                </a:extLst>
              </p:cNvPr>
              <p:cNvSpPr/>
              <p:nvPr/>
            </p:nvSpPr>
            <p:spPr>
              <a:xfrm rot="5400000" flipV="1">
                <a:off x="3041031" y="4014416"/>
                <a:ext cx="413344" cy="432048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고딕" pitchFamily="2" charset="-127"/>
                  <a:ea typeface="휴먼고딕" pitchFamily="2" charset="-127"/>
                </a:endParaRPr>
              </a:p>
            </p:txBody>
          </p:sp>
        </p:grpSp>
        <p:pic>
          <p:nvPicPr>
            <p:cNvPr id="25" name="Picture 5" descr="C:\Users\Administrator\Desktop\main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295" y="253914"/>
              <a:ext cx="1292354" cy="32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86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717</Words>
  <Application>Microsoft Office PowerPoint</Application>
  <PresentationFormat>사용자 지정</PresentationFormat>
  <Paragraphs>252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최보미</dc:creator>
  <cp:lastModifiedBy>sinchon-e</cp:lastModifiedBy>
  <cp:revision>89</cp:revision>
  <dcterms:created xsi:type="dcterms:W3CDTF">2017-09-14T15:44:40Z</dcterms:created>
  <dcterms:modified xsi:type="dcterms:W3CDTF">2018-10-17T08:32:38Z</dcterms:modified>
</cp:coreProperties>
</file>