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6" r:id="rId2"/>
    <p:sldId id="267" r:id="rId3"/>
    <p:sldId id="258" r:id="rId4"/>
    <p:sldId id="266" r:id="rId5"/>
    <p:sldId id="271" r:id="rId6"/>
    <p:sldId id="279" r:id="rId7"/>
    <p:sldId id="273" r:id="rId8"/>
    <p:sldId id="280" r:id="rId9"/>
    <p:sldId id="278" r:id="rId10"/>
    <p:sldId id="272" r:id="rId11"/>
    <p:sldId id="277" r:id="rId12"/>
    <p:sldId id="262" r:id="rId13"/>
    <p:sldId id="274" r:id="rId14"/>
    <p:sldId id="25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D78AF-B2E7-4320-899E-76672F7E2D88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92B76-0F2B-41BF-B215-FF7E5048B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04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大概取</a:t>
            </a:r>
            <a:r>
              <a:rPr lang="en-US" altLang="zh-TW" dirty="0"/>
              <a:t>50</a:t>
            </a:r>
            <a:r>
              <a:rPr lang="zh-TW" altLang="en-US" dirty="0"/>
              <a:t>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92B76-0F2B-41BF-B215-FF7E5048BC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76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0F774-2B1E-4A18-B57B-39A6698ACEB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03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41</a:t>
            </a:r>
            <a:r>
              <a:rPr lang="zh-TW" altLang="en-US" dirty="0"/>
              <a:t>、</a:t>
            </a:r>
            <a:r>
              <a:rPr lang="en-US" altLang="zh-TW" dirty="0"/>
              <a:t>42</a:t>
            </a:r>
            <a:r>
              <a:rPr lang="zh-TW" altLang="en-US" dirty="0"/>
              <a:t>彼此相關</a:t>
            </a:r>
            <a:r>
              <a:rPr lang="en-US" altLang="zh-TW" dirty="0"/>
              <a:t>(</a:t>
            </a:r>
            <a:r>
              <a:rPr lang="zh-TW" altLang="en-US" dirty="0"/>
              <a:t>一樣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39</a:t>
            </a:r>
            <a:r>
              <a:rPr lang="zh-TW" altLang="en-US" dirty="0"/>
              <a:t>、</a:t>
            </a:r>
            <a:r>
              <a:rPr lang="en-US" altLang="zh-TW" dirty="0"/>
              <a:t>40</a:t>
            </a:r>
            <a:r>
              <a:rPr lang="zh-TW" altLang="en-US" dirty="0"/>
              <a:t>有點相關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0F774-2B1E-4A18-B57B-39A6698ACEB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43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03514-D61B-4246-9785-E159E2C4A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40F75C-2BA2-4716-B487-6D0585215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CF6EDA-E8FE-41C8-8217-85501440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E3B64-8DFA-40D5-A5FC-B548D35A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084C5A-B235-49C9-B6A5-72469D01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37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6E7F5-95D7-41CB-8C0F-CD96D3D3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3C309-BA60-4411-9E51-9D90C080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0E04A-EA7A-4456-8F2C-5CDC055A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733C17-F5D7-41C5-BFDD-C8964055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81015-8137-49FC-BE4A-3F0C6442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69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5ABC4F-794D-437E-9844-317F0721F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82AE8-3D8F-4985-9C96-08967D76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8A1E65-C93E-4F48-8B64-6A54F63C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28F5B-6540-4A36-9BAF-C778C228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11EAC5-2099-4469-8767-162E2DDE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9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69603-7F31-4E42-9A95-9D797E2B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36525"/>
            <a:ext cx="11743508" cy="75174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AF178-A70E-4894-AF12-86CD6475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58091"/>
            <a:ext cx="11743508" cy="51188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2710F2-8140-453D-A164-63435271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12D36-F291-4EDB-A2DF-9B2879B0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F2B80F-79BE-4E1A-B939-A49EB65D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71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10F5-DC8D-44CD-BA02-B17A5E14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3259F6-E9E3-455F-8FA7-C50F32D4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CE4F6-5920-4741-A357-D58ECD7B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09494-3620-4465-9A18-FF1DE371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896D9-45FE-460A-90B5-40AC6707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54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8B776-56AE-476C-8305-837E70D5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97273-5B14-4AE1-9384-3E82886DF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07CFAA-DF0A-4291-9FAD-685D73CA1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D6EDC8-A0C7-4BB6-ACEB-24CB17F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9D614E-0487-40AD-A69E-7719CCD9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4DAC41-ACFF-4E26-971F-78A280E1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10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348C-EFA2-44E3-9BFF-7908786C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352D1-0CF5-4C2E-8910-42DB812B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FCA96-50E8-4BE7-9B39-8745D645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FE5EF9-8E28-4161-B7FA-63284AD52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09D344-9299-4A9E-845E-71E13BB7C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C3A8CE-FFC0-4FE5-ACD6-052CE97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5B00C4-9CF5-49B4-8313-A09B538B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E3C6F1-8136-4645-BC30-68228F58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10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E63CC-04E5-4123-B353-E1B6BB16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ADF00F-F3C5-48EC-87E1-26124622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431C07-D643-42F4-8817-7D49E3FA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D564FC-66D9-4070-8595-F946BA0D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78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1FC251-413D-4FC2-965C-1BA8CBEA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B92C07-3E50-467D-9DEB-31AEA28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C65F62-1788-4D0C-84FF-FB60199D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92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B2F34-B9EE-4E09-842C-E20B68B3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960F2-E673-4865-A6E4-88D9DEDC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CD511D-4524-432E-B406-DB07D8813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BBD3DE-576F-443D-9364-F4C63BE8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F7DCFA-423D-4470-834A-EE667E3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D49924-1EEC-400F-BB51-0FAA7A5E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12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1F373-DF4E-4459-A037-C963A4D4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0ACEDC-F2B5-43A8-83A0-9916D0CBB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3E936F-CBFD-4111-977D-B96D679D6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1882A-F8AE-40A1-A212-AF1A5CDD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F694-0909-4A77-87AC-BBE982EBD43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97B573-2E5D-4F74-87ED-F7E3920F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D15110-37E1-414F-869B-C610A5B0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5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C4F7B3-249A-4389-9A8F-C5644804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D4779E-5C19-460F-AFD7-A0588679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03319-89BE-4A5F-8C5E-8B653CA6A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85FF694-0909-4A77-87AC-BBE982EBD43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7C68BF-BDF9-4AF8-B8A5-1E98B7973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5FDC30-1066-4243-93AE-A39EF99EF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7AAFBD4-07A6-4CB6-BB74-7C0472CC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93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mirrezaeian/time-series-data-analysis-using-lstm-tutorial" TargetMode="External"/><Relationship Id="rId2" Type="http://schemas.openxmlformats.org/officeDocument/2006/relationships/hyperlink" Target="https://www.kaggle.com/ashishpatel26/wm-811k-wafer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qq_32532663/article/details/10591728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D647F-B183-4A4E-8668-A9FFD181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090EBA-079F-4DE5-92A2-02FE8800B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FDC_columns_number.xlsx</a:t>
            </a:r>
            <a:r>
              <a:rPr lang="zh-TW" altLang="en-US" dirty="0"/>
              <a:t> </a:t>
            </a:r>
            <a:r>
              <a:rPr lang="en-US" altLang="zh-TW" dirty="0"/>
              <a:t>: &lt;</a:t>
            </a:r>
            <a:r>
              <a:rPr lang="zh-TW" altLang="en-US" dirty="0"/>
              <a:t>編號</a:t>
            </a:r>
            <a:r>
              <a:rPr lang="en-US" altLang="zh-TW" dirty="0"/>
              <a:t>:</a:t>
            </a:r>
            <a:r>
              <a:rPr lang="zh-TW" altLang="en-US" dirty="0"/>
              <a:t>欄位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0E1880-3918-4250-BB6D-E39C6BB09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5" y="1697859"/>
            <a:ext cx="6506483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A25BBAC-449A-4A12-A12D-000EA78F0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" y="1286320"/>
            <a:ext cx="5134987" cy="52065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851D8A0-38BA-420C-8013-B187DC90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Trend and Correlation(39~45)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70D7079-6312-4B41-A820-E24BC568D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01" y="1286320"/>
            <a:ext cx="7583956" cy="5037106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B93D8B7-5894-4F64-BD90-AA6BB8D6C437}"/>
              </a:ext>
            </a:extLst>
          </p:cNvPr>
          <p:cNvSpPr/>
          <p:nvPr/>
        </p:nvSpPr>
        <p:spPr>
          <a:xfrm>
            <a:off x="4797083" y="4065563"/>
            <a:ext cx="7198974" cy="2152357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2C9A5B-4352-4191-8521-5EAD498A1951}"/>
              </a:ext>
            </a:extLst>
          </p:cNvPr>
          <p:cNvSpPr txBox="1"/>
          <p:nvPr/>
        </p:nvSpPr>
        <p:spPr>
          <a:xfrm>
            <a:off x="4693612" y="2921166"/>
            <a:ext cx="90033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Y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8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2A81D-E987-4D41-8ED6-60FE336A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Trend and Correlation(46~52)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13A943-891A-4F50-AE61-A5B899F39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058863"/>
            <a:ext cx="4491546" cy="455414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199411F-C765-462A-AED5-89A1D6203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64" y="681037"/>
            <a:ext cx="8332936" cy="55345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F78FDB9-8758-41B4-9869-FB2F4436BDFE}"/>
              </a:ext>
            </a:extLst>
          </p:cNvPr>
          <p:cNvSpPr/>
          <p:nvPr/>
        </p:nvSpPr>
        <p:spPr>
          <a:xfrm>
            <a:off x="4107766" y="2224134"/>
            <a:ext cx="8084233" cy="4162055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21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383EB-805B-43F2-9FA4-F3FE3B3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重複資料處理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DCFF06-8811-45E8-8D39-C3F576CD2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關聯度分析圖表可以得知，其為對稱圖形，故會出現資料重複的現象，例如</a:t>
            </a:r>
            <a:r>
              <a:rPr lang="en-US" altLang="zh-TW" dirty="0"/>
              <a:t>A</a:t>
            </a:r>
            <a:r>
              <a:rPr lang="zh-TW" altLang="en-US" dirty="0"/>
              <a:t>對上</a:t>
            </a:r>
            <a:r>
              <a:rPr lang="en-US" altLang="zh-TW" dirty="0"/>
              <a:t>B</a:t>
            </a:r>
            <a:r>
              <a:rPr lang="zh-TW" altLang="en-US" dirty="0"/>
              <a:t>的關聯度與</a:t>
            </a:r>
            <a:r>
              <a:rPr lang="en-US" altLang="zh-TW" dirty="0"/>
              <a:t>B</a:t>
            </a:r>
            <a:r>
              <a:rPr lang="zh-TW" altLang="en-US" dirty="0"/>
              <a:t>對上</a:t>
            </a:r>
            <a:r>
              <a:rPr lang="en-US" altLang="zh-TW" dirty="0"/>
              <a:t>A</a:t>
            </a:r>
            <a:r>
              <a:rPr lang="zh-TW" altLang="en-US" dirty="0"/>
              <a:t>的關聯度會是相同的，所以需要將其中一筆資料刪除。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E18206-DAEF-4EDC-9F27-5BD90BD1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84" y="2023111"/>
            <a:ext cx="4431431" cy="4258431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563F51C-A164-4500-8FED-7760A4F293E0}"/>
              </a:ext>
            </a:extLst>
          </p:cNvPr>
          <p:cNvCxnSpPr>
            <a:cxnSpLocks/>
          </p:cNvCxnSpPr>
          <p:nvPr/>
        </p:nvCxnSpPr>
        <p:spPr>
          <a:xfrm>
            <a:off x="4240569" y="2760955"/>
            <a:ext cx="2985854" cy="29651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BF35399-84A9-47C4-8CD1-C1D4EAB6FB5F}"/>
              </a:ext>
            </a:extLst>
          </p:cNvPr>
          <p:cNvCxnSpPr>
            <a:cxnSpLocks/>
          </p:cNvCxnSpPr>
          <p:nvPr/>
        </p:nvCxnSpPr>
        <p:spPr>
          <a:xfrm flipH="1">
            <a:off x="4240568" y="2760955"/>
            <a:ext cx="1" cy="29740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C4005AA-B1CE-413E-9332-DEBE3D97554B}"/>
              </a:ext>
            </a:extLst>
          </p:cNvPr>
          <p:cNvCxnSpPr>
            <a:cxnSpLocks/>
          </p:cNvCxnSpPr>
          <p:nvPr/>
        </p:nvCxnSpPr>
        <p:spPr>
          <a:xfrm>
            <a:off x="4213934" y="5726097"/>
            <a:ext cx="30124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198ED31-C799-4295-9BED-88F958246B09}"/>
              </a:ext>
            </a:extLst>
          </p:cNvPr>
          <p:cNvSpPr txBox="1"/>
          <p:nvPr/>
        </p:nvSpPr>
        <p:spPr>
          <a:xfrm>
            <a:off x="4602417" y="576686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只需紅色框線的資料</a:t>
            </a:r>
          </a:p>
        </p:txBody>
      </p:sp>
    </p:spTree>
    <p:extLst>
      <p:ext uri="{BB962C8B-B14F-4D97-AF65-F5344CB8AC3E}">
        <p14:creationId xmlns:p14="http://schemas.microsoft.com/office/powerpoint/2010/main" val="188283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A7AD9-8197-47C7-9116-CC21D631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</a:t>
            </a:r>
            <a:r>
              <a:rPr lang="en-US" altLang="zh-TW" dirty="0"/>
              <a:t>Y</a:t>
            </a:r>
            <a:r>
              <a:rPr lang="zh-TW" altLang="en-US" dirty="0"/>
              <a:t>之間的相關度</a:t>
            </a:r>
            <a:r>
              <a:rPr lang="en-US" altLang="zh-TW" dirty="0"/>
              <a:t>-corr_col.docx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5A778-E8ED-4C7A-8FD5-BEE4E4D5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COLUMNS : Latch:_LA_269353069_DiePlacementOnStripX;_CEID15652.11</a:t>
            </a:r>
            <a:endParaRPr lang="zh-TW" altLang="zh-TW" dirty="0"/>
          </a:p>
          <a:p>
            <a:pPr lvl="0"/>
            <a:r>
              <a:rPr lang="en-US" altLang="zh-TW" dirty="0"/>
              <a:t>CORR : ['Sig:_</a:t>
            </a:r>
            <a:r>
              <a:rPr lang="en-US" altLang="zh-TW" dirty="0" err="1"/>
              <a:t>BondProcess_PBIDiePlacementOnStripX_uM</a:t>
            </a:r>
            <a:r>
              <a:rPr lang="en-US" altLang="zh-TW" dirty="0"/>
              <a:t>_(</a:t>
            </a:r>
            <a:r>
              <a:rPr lang="en-US" altLang="zh-TW" dirty="0" err="1"/>
              <a:t>post_Step</a:t>
            </a:r>
            <a:r>
              <a:rPr lang="en-US" altLang="zh-TW" dirty="0"/>
              <a:t>)’]</a:t>
            </a:r>
          </a:p>
          <a:p>
            <a:pPr marL="0" lvl="0" indent="0">
              <a:buNone/>
            </a:pPr>
            <a:endParaRPr lang="zh-TW" altLang="zh-TW" dirty="0"/>
          </a:p>
          <a:p>
            <a:pPr lvl="0"/>
            <a:r>
              <a:rPr lang="en-US" altLang="zh-TW" dirty="0"/>
              <a:t>COLUMNS : Latch:_LA_269353070_DiePlacementOnStripY;_CEID15652.12</a:t>
            </a:r>
            <a:endParaRPr lang="zh-TW" altLang="zh-TW" dirty="0"/>
          </a:p>
          <a:p>
            <a:pPr lvl="0"/>
            <a:r>
              <a:rPr lang="en-US" altLang="zh-TW" dirty="0"/>
              <a:t>CORR : ['Sig:_</a:t>
            </a:r>
            <a:r>
              <a:rPr lang="en-US" altLang="zh-TW" dirty="0" err="1"/>
              <a:t>BondProcess_PBIDiePlacementOnStripY_uM</a:t>
            </a:r>
            <a:r>
              <a:rPr lang="en-US" altLang="zh-TW" dirty="0"/>
              <a:t>_(</a:t>
            </a:r>
            <a:r>
              <a:rPr lang="en-US" altLang="zh-TW" dirty="0" err="1"/>
              <a:t>post_Step</a:t>
            </a:r>
            <a:r>
              <a:rPr lang="en-US" altLang="zh-TW" dirty="0"/>
              <a:t>)']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05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BD7E7-5835-487C-8D4E-286AF1F0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506DFC-C162-4685-BF70-4EFB1819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WM-811k </a:t>
            </a:r>
            <a:r>
              <a:rPr lang="en-US" altLang="zh-TW" dirty="0" err="1">
                <a:hlinkClick r:id="rId2"/>
              </a:rPr>
              <a:t>Wafermap</a:t>
            </a:r>
            <a:r>
              <a:rPr lang="en-US" altLang="zh-TW" dirty="0">
                <a:hlinkClick r:id="rId2"/>
              </a:rPr>
              <a:t> | Kaggle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https://www.kaggle.com/amirrezaeian/time-series-data-analysis-using-lstm-tutorial</a:t>
            </a:r>
            <a:endParaRPr lang="en-US" altLang="zh-TW" dirty="0"/>
          </a:p>
          <a:p>
            <a:r>
              <a:rPr lang="en-US" altLang="zh-CN" dirty="0">
                <a:hlinkClick r:id="rId4"/>
              </a:rPr>
              <a:t>【Python】</a:t>
            </a:r>
            <a:r>
              <a:rPr lang="zh-CN" altLang="en-US" dirty="0">
                <a:hlinkClick r:id="rId4"/>
              </a:rPr>
              <a:t>基于多列组合删除数据框中的重复值</a:t>
            </a:r>
            <a:r>
              <a:rPr lang="en-US" altLang="zh-CN" dirty="0">
                <a:hlinkClick r:id="rId4"/>
              </a:rPr>
              <a:t>_</a:t>
            </a:r>
            <a:r>
              <a:rPr lang="zh-CN" altLang="en-US" dirty="0">
                <a:hlinkClick r:id="rId4"/>
              </a:rPr>
              <a:t>阿黎逸阳的博客</a:t>
            </a:r>
            <a:r>
              <a:rPr lang="en-US" altLang="zh-CN" dirty="0">
                <a:hlinkClick r:id="rId4"/>
              </a:rPr>
              <a:t>-CSDN</a:t>
            </a:r>
            <a:r>
              <a:rPr lang="zh-CN" altLang="en-US" dirty="0">
                <a:hlinkClick r:id="rId4"/>
              </a:rPr>
              <a:t>博客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2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5B396-238C-4E53-B38B-97C5CF14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Serial_number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CB6F6-78EB-41D7-A66B-01A44E91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流水號</a:t>
            </a:r>
            <a:r>
              <a:rPr lang="en-US" altLang="zh-TW" dirty="0"/>
              <a:t>0~23</a:t>
            </a:r>
            <a:r>
              <a:rPr lang="zh-TW" altLang="en-US" dirty="0"/>
              <a:t>變換一個</a:t>
            </a:r>
            <a:r>
              <a:rPr lang="en-US" altLang="zh-TW" dirty="0"/>
              <a:t>wafer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9646E6-2227-4926-9C53-EBFB94D23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714" y="628223"/>
            <a:ext cx="1611842" cy="56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7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91216-F30E-4E75-8CB0-57C08FD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DevicePositionX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4FC21F-4EAD-47C8-AF40-410A2D25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8</a:t>
            </a:r>
            <a:r>
              <a:rPr lang="zh-TW" altLang="en-US" dirty="0"/>
              <a:t>*</a:t>
            </a:r>
            <a:r>
              <a:rPr lang="en-US" altLang="zh-TW" dirty="0"/>
              <a:t>3</a:t>
            </a: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262DDA2-255E-468F-B7A1-2FEBE912B3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79431" y="1576984"/>
          <a:ext cx="3909136" cy="4495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284">
                  <a:extLst>
                    <a:ext uri="{9D8B030D-6E8A-4147-A177-3AD203B41FA5}">
                      <a16:colId xmlns:a16="http://schemas.microsoft.com/office/drawing/2014/main" val="1603489184"/>
                    </a:ext>
                  </a:extLst>
                </a:gridCol>
                <a:gridCol w="977284">
                  <a:extLst>
                    <a:ext uri="{9D8B030D-6E8A-4147-A177-3AD203B41FA5}">
                      <a16:colId xmlns:a16="http://schemas.microsoft.com/office/drawing/2014/main" val="1199542"/>
                    </a:ext>
                  </a:extLst>
                </a:gridCol>
                <a:gridCol w="977284">
                  <a:extLst>
                    <a:ext uri="{9D8B030D-6E8A-4147-A177-3AD203B41FA5}">
                      <a16:colId xmlns:a16="http://schemas.microsoft.com/office/drawing/2014/main" val="1952073127"/>
                    </a:ext>
                  </a:extLst>
                </a:gridCol>
                <a:gridCol w="977284">
                  <a:extLst>
                    <a:ext uri="{9D8B030D-6E8A-4147-A177-3AD203B41FA5}">
                      <a16:colId xmlns:a16="http://schemas.microsoft.com/office/drawing/2014/main" val="1799134384"/>
                    </a:ext>
                  </a:extLst>
                </a:gridCol>
              </a:tblGrid>
              <a:tr h="49948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230778"/>
                  </a:ext>
                </a:extLst>
              </a:tr>
              <a:tr h="499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24468"/>
                  </a:ext>
                </a:extLst>
              </a:tr>
              <a:tr h="499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860548"/>
                  </a:ext>
                </a:extLst>
              </a:tr>
              <a:tr h="499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397716"/>
                  </a:ext>
                </a:extLst>
              </a:tr>
              <a:tr h="499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32567"/>
                  </a:ext>
                </a:extLst>
              </a:tr>
              <a:tr h="499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4668"/>
                  </a:ext>
                </a:extLst>
              </a:tr>
              <a:tr h="499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78884"/>
                  </a:ext>
                </a:extLst>
              </a:tr>
              <a:tr h="499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840026"/>
                  </a:ext>
                </a:extLst>
              </a:tr>
              <a:tr h="499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7005"/>
                  </a:ext>
                </a:extLst>
              </a:tr>
            </a:tbl>
          </a:graphicData>
        </a:graphic>
      </p:graphicFrame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D1D5AEB4-9F84-44EB-B6CB-3CCE1BEB50C4}"/>
              </a:ext>
            </a:extLst>
          </p:cNvPr>
          <p:cNvSpPr/>
          <p:nvPr/>
        </p:nvSpPr>
        <p:spPr>
          <a:xfrm>
            <a:off x="4524053" y="2263806"/>
            <a:ext cx="2708289" cy="3536103"/>
          </a:xfrm>
          <a:custGeom>
            <a:avLst/>
            <a:gdLst>
              <a:gd name="connsiteX0" fmla="*/ 26004 w 2084924"/>
              <a:gd name="connsiteY0" fmla="*/ 37690 h 2953243"/>
              <a:gd name="connsiteX1" fmla="*/ 1916948 w 2084924"/>
              <a:gd name="connsiteY1" fmla="*/ 46568 h 2953243"/>
              <a:gd name="connsiteX2" fmla="*/ 1881437 w 2084924"/>
              <a:gd name="connsiteY2" fmla="*/ 499329 h 2953243"/>
              <a:gd name="connsiteX3" fmla="*/ 940404 w 2084924"/>
              <a:gd name="connsiteY3" fmla="*/ 525962 h 2953243"/>
              <a:gd name="connsiteX4" fmla="*/ 132536 w 2084924"/>
              <a:gd name="connsiteY4" fmla="*/ 508206 h 2953243"/>
              <a:gd name="connsiteX5" fmla="*/ 88148 w 2084924"/>
              <a:gd name="connsiteY5" fmla="*/ 943212 h 2953243"/>
              <a:gd name="connsiteX6" fmla="*/ 1002548 w 2084924"/>
              <a:gd name="connsiteY6" fmla="*/ 916579 h 2953243"/>
              <a:gd name="connsiteX7" fmla="*/ 1863682 w 2084924"/>
              <a:gd name="connsiteY7" fmla="*/ 925457 h 2953243"/>
              <a:gd name="connsiteX8" fmla="*/ 1863682 w 2084924"/>
              <a:gd name="connsiteY8" fmla="*/ 1316074 h 2953243"/>
              <a:gd name="connsiteX9" fmla="*/ 958159 w 2084924"/>
              <a:gd name="connsiteY9" fmla="*/ 1360463 h 2953243"/>
              <a:gd name="connsiteX10" fmla="*/ 176924 w 2084924"/>
              <a:gd name="connsiteY10" fmla="*/ 1360463 h 2953243"/>
              <a:gd name="connsiteX11" fmla="*/ 159169 w 2084924"/>
              <a:gd name="connsiteY11" fmla="*/ 1688937 h 2953243"/>
              <a:gd name="connsiteX12" fmla="*/ 1011425 w 2084924"/>
              <a:gd name="connsiteY12" fmla="*/ 1724447 h 2953243"/>
              <a:gd name="connsiteX13" fmla="*/ 1925825 w 2084924"/>
              <a:gd name="connsiteY13" fmla="*/ 1706692 h 2953243"/>
              <a:gd name="connsiteX14" fmla="*/ 1872559 w 2084924"/>
              <a:gd name="connsiteY14" fmla="*/ 2115065 h 2953243"/>
              <a:gd name="connsiteX15" fmla="*/ 984792 w 2084924"/>
              <a:gd name="connsiteY15" fmla="*/ 2177208 h 2953243"/>
              <a:gd name="connsiteX16" fmla="*/ 239068 w 2084924"/>
              <a:gd name="connsiteY16" fmla="*/ 2070676 h 2953243"/>
              <a:gd name="connsiteX17" fmla="*/ 176924 w 2084924"/>
              <a:gd name="connsiteY17" fmla="*/ 2550070 h 2953243"/>
              <a:gd name="connsiteX18" fmla="*/ 993670 w 2084924"/>
              <a:gd name="connsiteY18" fmla="*/ 2594459 h 2953243"/>
              <a:gd name="connsiteX19" fmla="*/ 1908070 w 2084924"/>
              <a:gd name="connsiteY19" fmla="*/ 2567826 h 2953243"/>
              <a:gd name="connsiteX20" fmla="*/ 1908070 w 2084924"/>
              <a:gd name="connsiteY20" fmla="*/ 2887422 h 2953243"/>
              <a:gd name="connsiteX21" fmla="*/ 1002548 w 2084924"/>
              <a:gd name="connsiteY21" fmla="*/ 2949566 h 2953243"/>
              <a:gd name="connsiteX22" fmla="*/ 123658 w 2084924"/>
              <a:gd name="connsiteY22" fmla="*/ 2940688 h 295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84924" h="2953243">
                <a:moveTo>
                  <a:pt x="26004" y="37690"/>
                </a:moveTo>
                <a:cubicBezTo>
                  <a:pt x="816856" y="3659"/>
                  <a:pt x="1607709" y="-30372"/>
                  <a:pt x="1916948" y="46568"/>
                </a:cubicBezTo>
                <a:cubicBezTo>
                  <a:pt x="2226187" y="123508"/>
                  <a:pt x="2044194" y="419430"/>
                  <a:pt x="1881437" y="499329"/>
                </a:cubicBezTo>
                <a:cubicBezTo>
                  <a:pt x="1718680" y="579228"/>
                  <a:pt x="1231887" y="524483"/>
                  <a:pt x="940404" y="525962"/>
                </a:cubicBezTo>
                <a:cubicBezTo>
                  <a:pt x="648921" y="527441"/>
                  <a:pt x="274579" y="438664"/>
                  <a:pt x="132536" y="508206"/>
                </a:cubicBezTo>
                <a:cubicBezTo>
                  <a:pt x="-9507" y="577748"/>
                  <a:pt x="-56854" y="875150"/>
                  <a:pt x="88148" y="943212"/>
                </a:cubicBezTo>
                <a:cubicBezTo>
                  <a:pt x="233150" y="1011274"/>
                  <a:pt x="1002548" y="916579"/>
                  <a:pt x="1002548" y="916579"/>
                </a:cubicBezTo>
                <a:cubicBezTo>
                  <a:pt x="1298470" y="913620"/>
                  <a:pt x="1720160" y="858875"/>
                  <a:pt x="1863682" y="925457"/>
                </a:cubicBezTo>
                <a:cubicBezTo>
                  <a:pt x="2007204" y="992039"/>
                  <a:pt x="2014602" y="1243573"/>
                  <a:pt x="1863682" y="1316074"/>
                </a:cubicBezTo>
                <a:cubicBezTo>
                  <a:pt x="1712762" y="1388575"/>
                  <a:pt x="1239285" y="1353065"/>
                  <a:pt x="958159" y="1360463"/>
                </a:cubicBezTo>
                <a:cubicBezTo>
                  <a:pt x="677033" y="1367861"/>
                  <a:pt x="310089" y="1305717"/>
                  <a:pt x="176924" y="1360463"/>
                </a:cubicBezTo>
                <a:cubicBezTo>
                  <a:pt x="43759" y="1415209"/>
                  <a:pt x="20086" y="1628273"/>
                  <a:pt x="159169" y="1688937"/>
                </a:cubicBezTo>
                <a:cubicBezTo>
                  <a:pt x="298252" y="1749601"/>
                  <a:pt x="1011425" y="1724447"/>
                  <a:pt x="1011425" y="1724447"/>
                </a:cubicBezTo>
                <a:cubicBezTo>
                  <a:pt x="1305868" y="1727406"/>
                  <a:pt x="1782303" y="1641589"/>
                  <a:pt x="1925825" y="1706692"/>
                </a:cubicBezTo>
                <a:cubicBezTo>
                  <a:pt x="2069347" y="1771795"/>
                  <a:pt x="2029398" y="2036646"/>
                  <a:pt x="1872559" y="2115065"/>
                </a:cubicBezTo>
                <a:cubicBezTo>
                  <a:pt x="1715720" y="2193484"/>
                  <a:pt x="1257040" y="2184606"/>
                  <a:pt x="984792" y="2177208"/>
                </a:cubicBezTo>
                <a:cubicBezTo>
                  <a:pt x="712544" y="2169810"/>
                  <a:pt x="373712" y="2008532"/>
                  <a:pt x="239068" y="2070676"/>
                </a:cubicBezTo>
                <a:cubicBezTo>
                  <a:pt x="104424" y="2132820"/>
                  <a:pt x="51157" y="2462773"/>
                  <a:pt x="176924" y="2550070"/>
                </a:cubicBezTo>
                <a:cubicBezTo>
                  <a:pt x="302691" y="2637367"/>
                  <a:pt x="705146" y="2591500"/>
                  <a:pt x="993670" y="2594459"/>
                </a:cubicBezTo>
                <a:cubicBezTo>
                  <a:pt x="1282194" y="2597418"/>
                  <a:pt x="1755670" y="2518999"/>
                  <a:pt x="1908070" y="2567826"/>
                </a:cubicBezTo>
                <a:cubicBezTo>
                  <a:pt x="2060470" y="2616653"/>
                  <a:pt x="2058990" y="2823799"/>
                  <a:pt x="1908070" y="2887422"/>
                </a:cubicBezTo>
                <a:cubicBezTo>
                  <a:pt x="1757150" y="2951045"/>
                  <a:pt x="1299950" y="2940688"/>
                  <a:pt x="1002548" y="2949566"/>
                </a:cubicBezTo>
                <a:cubicBezTo>
                  <a:pt x="705146" y="2958444"/>
                  <a:pt x="414402" y="2949566"/>
                  <a:pt x="123658" y="294068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65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7F23F-01B4-49DF-B831-09A4527D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Wafer 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EA9E4-CCCC-4A36-9DA5-3E21AE5D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</a:t>
            </a:r>
            <a:r>
              <a:rPr lang="en-US" altLang="zh-TW" dirty="0"/>
              <a:t>24</a:t>
            </a:r>
            <a:r>
              <a:rPr lang="zh-TW" altLang="en-US" dirty="0"/>
              <a:t>次動作變換一次，同一個</a:t>
            </a:r>
            <a:r>
              <a:rPr lang="en-US" altLang="zh-TW" dirty="0"/>
              <a:t>Wafer ID</a:t>
            </a:r>
            <a:r>
              <a:rPr lang="zh-TW" altLang="en-US" dirty="0"/>
              <a:t>可能會重複出現</a:t>
            </a:r>
          </a:p>
        </p:txBody>
      </p:sp>
      <p:pic>
        <p:nvPicPr>
          <p:cNvPr id="1026" name="Picture 2" descr="Wafer Thinning">
            <a:extLst>
              <a:ext uri="{FF2B5EF4-FFF2-40B4-BE49-F238E27FC236}">
                <a16:creationId xmlns:a16="http://schemas.microsoft.com/office/drawing/2014/main" id="{D317B402-3B50-44C4-8CA6-2B7906BC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04" y="2808118"/>
            <a:ext cx="2394197" cy="239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afer Thinning">
            <a:extLst>
              <a:ext uri="{FF2B5EF4-FFF2-40B4-BE49-F238E27FC236}">
                <a16:creationId xmlns:a16="http://schemas.microsoft.com/office/drawing/2014/main" id="{3DFEC209-A8C1-44DA-8C5A-58B9ED959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375" y="2808117"/>
            <a:ext cx="2394197" cy="239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afer Thinning">
            <a:extLst>
              <a:ext uri="{FF2B5EF4-FFF2-40B4-BE49-F238E27FC236}">
                <a16:creationId xmlns:a16="http://schemas.microsoft.com/office/drawing/2014/main" id="{9BDC920B-ED7D-4E61-B0B6-38192AC5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447" y="2808117"/>
            <a:ext cx="2394197" cy="239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6F968D9-0363-4137-BC29-6DBC1DF73689}"/>
              </a:ext>
            </a:extLst>
          </p:cNvPr>
          <p:cNvSpPr txBox="1"/>
          <p:nvPr/>
        </p:nvSpPr>
        <p:spPr>
          <a:xfrm>
            <a:off x="3460419" y="3617527"/>
            <a:ext cx="13760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1BE7BE-3B92-415B-BF9B-D9F28DE32BC5}"/>
              </a:ext>
            </a:extLst>
          </p:cNvPr>
          <p:cNvSpPr txBox="1"/>
          <p:nvPr/>
        </p:nvSpPr>
        <p:spPr>
          <a:xfrm>
            <a:off x="7189572" y="3617527"/>
            <a:ext cx="13760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464ACA-A735-444D-9B86-6FA572C3C5F1}"/>
              </a:ext>
            </a:extLst>
          </p:cNvPr>
          <p:cNvSpPr/>
          <p:nvPr/>
        </p:nvSpPr>
        <p:spPr>
          <a:xfrm>
            <a:off x="1380110" y="2353878"/>
            <a:ext cx="184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TR7VB496W14G6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6184C9-AB3E-4AE8-B0B4-831C6A31248D}"/>
              </a:ext>
            </a:extLst>
          </p:cNvPr>
          <p:cNvSpPr/>
          <p:nvPr/>
        </p:nvSpPr>
        <p:spPr>
          <a:xfrm>
            <a:off x="5247718" y="2353877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N4FV85-19G6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227EBA-3FF0-481D-AC87-5A05C1CA52B4}"/>
              </a:ext>
            </a:extLst>
          </p:cNvPr>
          <p:cNvSpPr/>
          <p:nvPr/>
        </p:nvSpPr>
        <p:spPr>
          <a:xfrm>
            <a:off x="8756253" y="2353877"/>
            <a:ext cx="184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TR7VB496W14G6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FF207F-ED24-46FB-9B18-D8AEB2EFC7EB}"/>
              </a:ext>
            </a:extLst>
          </p:cNvPr>
          <p:cNvSpPr/>
          <p:nvPr/>
        </p:nvSpPr>
        <p:spPr>
          <a:xfrm>
            <a:off x="1669002" y="3133817"/>
            <a:ext cx="497542" cy="727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E68E6D-796B-43DA-B43D-7A512562930F}"/>
              </a:ext>
            </a:extLst>
          </p:cNvPr>
          <p:cNvSpPr/>
          <p:nvPr/>
        </p:nvSpPr>
        <p:spPr>
          <a:xfrm>
            <a:off x="9011784" y="3133817"/>
            <a:ext cx="497542" cy="72796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0EACC9-4F4E-4736-B9FD-B92F068FE93E}"/>
              </a:ext>
            </a:extLst>
          </p:cNvPr>
          <p:cNvSpPr/>
          <p:nvPr/>
        </p:nvSpPr>
        <p:spPr>
          <a:xfrm>
            <a:off x="9542687" y="3133817"/>
            <a:ext cx="497542" cy="727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AF7FFE-4274-4E9F-819E-4C64CA8C07EB}"/>
              </a:ext>
            </a:extLst>
          </p:cNvPr>
          <p:cNvSpPr/>
          <p:nvPr/>
        </p:nvSpPr>
        <p:spPr>
          <a:xfrm>
            <a:off x="5364794" y="3133817"/>
            <a:ext cx="497542" cy="727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36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81E27-634A-48DE-BCF8-CBE22068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Trend and Correlation(3~9)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8540BA-3C49-4D98-8720-799F70B4C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817" y="899453"/>
            <a:ext cx="8158336" cy="541859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7BA400-7E89-4B0D-AF43-AA2E188FFF55}"/>
              </a:ext>
            </a:extLst>
          </p:cNvPr>
          <p:cNvSpPr/>
          <p:nvPr/>
        </p:nvSpPr>
        <p:spPr>
          <a:xfrm>
            <a:off x="4375051" y="899452"/>
            <a:ext cx="7639289" cy="230316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343994-4607-4B5D-854E-92BF57849C57}"/>
              </a:ext>
            </a:extLst>
          </p:cNvPr>
          <p:cNvSpPr/>
          <p:nvPr/>
        </p:nvSpPr>
        <p:spPr>
          <a:xfrm>
            <a:off x="4375050" y="3213796"/>
            <a:ext cx="7816949" cy="2286672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D224BF9-098A-426D-9EB3-14042E08C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310"/>
            <a:ext cx="4484796" cy="460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1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E9284-1F9F-4C7A-9CFA-E7C797DF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Trend and Correlation(11~17)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F334ED-B511-4F40-A168-AB5F36790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98"/>
            <a:ext cx="4609977" cy="467422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F1DD2B-3592-4998-B270-8EC4F3C4E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0" y="888273"/>
            <a:ext cx="8109133" cy="53859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FDB07E9-54B1-4355-925F-21E892B434CF}"/>
              </a:ext>
            </a:extLst>
          </p:cNvPr>
          <p:cNvSpPr/>
          <p:nvPr/>
        </p:nvSpPr>
        <p:spPr>
          <a:xfrm>
            <a:off x="4376839" y="3089531"/>
            <a:ext cx="8084233" cy="1580944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66947E7-C30B-4551-9327-8B5F494380E0}"/>
              </a:ext>
            </a:extLst>
          </p:cNvPr>
          <p:cNvSpPr txBox="1"/>
          <p:nvPr/>
        </p:nvSpPr>
        <p:spPr>
          <a:xfrm>
            <a:off x="3525993" y="1870256"/>
            <a:ext cx="34234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reverse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A7C7E-426D-4ABF-BC96-9AE6C689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Trend and Correlation(18~27)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C65D60-B9FC-45C2-AE00-0D7E476F0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84" y="736478"/>
            <a:ext cx="8107816" cy="5385043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6855BC-DC71-49E8-AF6C-4923C2C5122B}"/>
              </a:ext>
            </a:extLst>
          </p:cNvPr>
          <p:cNvSpPr/>
          <p:nvPr/>
        </p:nvSpPr>
        <p:spPr>
          <a:xfrm>
            <a:off x="4684542" y="5248688"/>
            <a:ext cx="7507458" cy="981857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987683-9811-45CB-89E1-49E2DE9D29C7}"/>
              </a:ext>
            </a:extLst>
          </p:cNvPr>
          <p:cNvSpPr txBox="1"/>
          <p:nvPr/>
        </p:nvSpPr>
        <p:spPr>
          <a:xfrm>
            <a:off x="4313785" y="4384821"/>
            <a:ext cx="90033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Y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372A6EC-45E1-4D1D-A157-5E4267A8E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516"/>
            <a:ext cx="4838109" cy="49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3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871E4E7-45CD-480C-860F-006700E4E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597"/>
            <a:ext cx="5047748" cy="51181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D82BF53-B718-4D2E-B350-2C8C1BC2B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97" y="1058863"/>
            <a:ext cx="7705903" cy="51181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D023108-3CF0-48E2-8398-2E0347541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943" y="127679"/>
            <a:ext cx="805060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Trend and Correlation(27~32)</a:t>
            </a:r>
            <a: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941D82-1970-4D87-A503-7B65E471C9DA}"/>
              </a:ext>
            </a:extLst>
          </p:cNvPr>
          <p:cNvSpPr/>
          <p:nvPr/>
        </p:nvSpPr>
        <p:spPr>
          <a:xfrm>
            <a:off x="4811151" y="1915216"/>
            <a:ext cx="7380849" cy="1700182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61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BCA5DED-A6DA-4125-A4E3-152B1AA04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24" y="888274"/>
            <a:ext cx="8419276" cy="55919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2D3611-B3E6-4439-BDAD-EFDE6B9E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Trend and Correlation(33~37)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B179C5-78A6-427A-BCEF-523B6C136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661"/>
            <a:ext cx="4485109" cy="4547619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F26CC5C-8C91-4DFE-91F9-FC8112777E31}"/>
              </a:ext>
            </a:extLst>
          </p:cNvPr>
          <p:cNvSpPr/>
          <p:nvPr/>
        </p:nvSpPr>
        <p:spPr>
          <a:xfrm>
            <a:off x="4107767" y="888274"/>
            <a:ext cx="8084233" cy="2164415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78516"/>
      </p:ext>
    </p:extLst>
  </p:cSld>
  <p:clrMapOvr>
    <a:masterClrMapping/>
  </p:clrMapOvr>
</p:sld>
</file>

<file path=ppt/theme/theme1.xml><?xml version="1.0" encoding="utf-8"?>
<a:theme xmlns:a="http://schemas.openxmlformats.org/drawingml/2006/main" name="放大內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放大內容" id="{B4DBC227-5865-47FB-957C-B49A0C063BE0}" vid="{7F353B05-F06C-41A4-9E4B-ACEE79A44C9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放大內容</Template>
  <TotalTime>409</TotalTime>
  <Words>318</Words>
  <Application>Microsoft Office PowerPoint</Application>
  <PresentationFormat>寬螢幕</PresentationFormat>
  <Paragraphs>51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放大內容</vt:lpstr>
      <vt:lpstr>PowerPoint 簡報</vt:lpstr>
      <vt:lpstr>Serial_number</vt:lpstr>
      <vt:lpstr>DevicePositionX &amp; Y</vt:lpstr>
      <vt:lpstr>Wafer ID</vt:lpstr>
      <vt:lpstr>Trend and Correlation(3~9)</vt:lpstr>
      <vt:lpstr>Trend and Correlation(11~17)</vt:lpstr>
      <vt:lpstr>Trend and Correlation(18~27)</vt:lpstr>
      <vt:lpstr>Trend and Correlation(27~32) </vt:lpstr>
      <vt:lpstr>Trend and Correlation(33~37)</vt:lpstr>
      <vt:lpstr>Trend and Correlation(39~45)</vt:lpstr>
      <vt:lpstr>Trend and Correlation(46~52)</vt:lpstr>
      <vt:lpstr>重複資料處理</vt:lpstr>
      <vt:lpstr>與Y之間的相關度-corr_col.docx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Guan ru</dc:creator>
  <cp:lastModifiedBy>Guan ru</cp:lastModifiedBy>
  <cp:revision>23</cp:revision>
  <dcterms:created xsi:type="dcterms:W3CDTF">2021-04-21T06:49:11Z</dcterms:created>
  <dcterms:modified xsi:type="dcterms:W3CDTF">2021-04-22T18:19:18Z</dcterms:modified>
</cp:coreProperties>
</file>