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9" r:id="rId5"/>
    <p:sldId id="258" r:id="rId6"/>
    <p:sldId id="262" r:id="rId7"/>
    <p:sldId id="261" r:id="rId8"/>
    <p:sldId id="259" r:id="rId9"/>
    <p:sldId id="260" r:id="rId10"/>
    <p:sldId id="267" r:id="rId11"/>
    <p:sldId id="264" r:id="rId12"/>
    <p:sldId id="268" r:id="rId13"/>
    <p:sldId id="266" r:id="rId14"/>
    <p:sldId id="265" r:id="rId15"/>
    <p:sldId id="270" r:id="rId16"/>
    <p:sldId id="271" r:id="rId17"/>
    <p:sldId id="273" r:id="rId18"/>
    <p:sldId id="272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03514-D61B-4246-9785-E159E2C4A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40F75C-2BA2-4716-B487-6D0585215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CF6EDA-E8FE-41C8-8217-85501440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E3B64-8DFA-40D5-A5FC-B548D35A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84C5A-B235-49C9-B6A5-72469D0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47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6E7F5-95D7-41CB-8C0F-CD96D3D3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533C309-BA60-4411-9E51-9D90C080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30E04A-EA7A-4456-8F2C-5CDC055A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733C17-F5D7-41C5-BFDD-C8964055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281015-8137-49FC-BE4A-3F0C644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92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5ABC4F-794D-437E-9844-317F0721F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82AE8-3D8F-4985-9C96-08967D760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8A1E65-C93E-4F48-8B64-6A54F63C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D28F5B-6540-4A36-9BAF-C778C228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11EAC5-2099-4469-8767-162E2DDE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165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69603-7F31-4E42-9A95-9D797E2B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36525"/>
            <a:ext cx="11743508" cy="75174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AF178-A70E-4894-AF12-86CD6475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1"/>
            <a:ext cx="11743508" cy="51188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2710F2-8140-453D-A164-63435271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912D36-F291-4EDB-A2DF-9B2879B0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F2B80F-79BE-4E1A-B939-A49EB65D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19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410F5-DC8D-44CD-BA02-B17A5E14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3259F6-E9E3-455F-8FA7-C50F32D46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E4F6-5920-4741-A357-D58ECD7B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309494-3620-4465-9A18-FF1DE371F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5896D9-45FE-460A-90B5-40AC6707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67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8B776-56AE-476C-8305-837E70D5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797273-5B14-4AE1-9384-3E82886DF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07CFAA-DF0A-4291-9FAD-685D73CA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D6EDC8-A0C7-4BB6-ACEB-24CB17F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9D614E-0487-40AD-A69E-7719CCD9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4DAC41-ACFF-4E26-971F-78A280E1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76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348C-EFA2-44E3-9BFF-7908786C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9352D1-0CF5-4C2E-8910-42DB812B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FCA96-50E8-4BE7-9B39-8745D6451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DFE5EF9-8E28-4161-B7FA-63284AD52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09D344-9299-4A9E-845E-71E13BB7C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7C3A8CE-FFC0-4FE5-ACD6-052CE97A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5B00C4-9CF5-49B4-8313-A09B538B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E3C6F1-8136-4645-BC30-68228F58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69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E63CC-04E5-4123-B353-E1B6BB16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5ADF00F-F3C5-48EC-87E1-26124622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31C07-D643-42F4-8817-7D49E3FA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D564FC-66D9-4070-8595-F946BA0D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98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1FC251-413D-4FC2-965C-1BA8CBEA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B92C07-3E50-467D-9DEB-31AEA28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C65F62-1788-4D0C-84FF-FB60199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5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B2F34-B9EE-4E09-842C-E20B68B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960F2-E673-4865-A6E4-88D9DEDC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CD511D-4524-432E-B406-DB07D8813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BBD3DE-576F-443D-9364-F4C63BE8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F7DCFA-423D-4470-834A-EE667E37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D49924-1EEC-400F-BB51-0FAA7A5E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9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1F373-DF4E-4459-A037-C963A4D4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0ACEDC-F2B5-43A8-83A0-9916D0CBB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3E936F-CBFD-4111-977D-B96D679D6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C1882A-F8AE-40A1-A212-AF1A5CDD7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7CBA7-2F5E-406A-A1EB-B7C31CF517B7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97B573-2E5D-4F74-87ED-F7E3920F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D15110-37E1-414F-869B-C610A5B0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19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C4F7B3-249A-4389-9A8F-C5644804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D4779E-5C19-460F-AFD7-A0588679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303319-89BE-4A5F-8C5E-8B653CA6A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547CBA7-2F5E-406A-A1EB-B7C31CF517B7}" type="datetimeFigureOut">
              <a:rPr lang="zh-TW" altLang="en-US" smtClean="0"/>
              <a:t>2021/4/24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7C68BF-BDF9-4AF8-B8A5-1E98B797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5FDC30-1066-4243-93AE-A39EF99E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4C7230F-AA5B-4B2C-ABDB-7A75764737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35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750AD-65A5-486F-A466-85693E0A3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Household</a:t>
            </a:r>
            <a:r>
              <a:rPr lang="zh-TW" altLang="en-US" dirty="0"/>
              <a:t> </a:t>
            </a:r>
            <a:r>
              <a:rPr lang="en-US" altLang="zh-TW" dirty="0"/>
              <a:t>power prediction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4A37B5-7616-441B-A182-1C381EC0F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485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4FBB10-DD53-4B9C-845D-BE9F79FEF4D6}"/>
              </a:ext>
            </a:extLst>
          </p:cNvPr>
          <p:cNvSpPr/>
          <p:nvPr/>
        </p:nvSpPr>
        <p:spPr>
          <a:xfrm>
            <a:off x="1856934" y="1083213"/>
            <a:ext cx="2335238" cy="1266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E5EF09-67C4-4F8F-8B6C-64AAFC7CA0D2}"/>
              </a:ext>
            </a:extLst>
          </p:cNvPr>
          <p:cNvSpPr/>
          <p:nvPr/>
        </p:nvSpPr>
        <p:spPr>
          <a:xfrm>
            <a:off x="6832211" y="1083213"/>
            <a:ext cx="2335238" cy="1266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7569A-1861-4DA6-BACB-EB23F2A88D65}"/>
              </a:ext>
            </a:extLst>
          </p:cNvPr>
          <p:cNvSpPr/>
          <p:nvPr/>
        </p:nvSpPr>
        <p:spPr>
          <a:xfrm>
            <a:off x="4440699" y="2926081"/>
            <a:ext cx="2335238" cy="1266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D89E32-48E1-4EA7-9CAC-4966ABC8F195}"/>
              </a:ext>
            </a:extLst>
          </p:cNvPr>
          <p:cNvSpPr/>
          <p:nvPr/>
        </p:nvSpPr>
        <p:spPr>
          <a:xfrm>
            <a:off x="4440699" y="4794739"/>
            <a:ext cx="2335238" cy="12660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766B31-A751-4B78-97D3-6FD26DC32585}"/>
              </a:ext>
            </a:extLst>
          </p:cNvPr>
          <p:cNvSpPr txBox="1"/>
          <p:nvPr/>
        </p:nvSpPr>
        <p:spPr>
          <a:xfrm>
            <a:off x="1983541" y="1393093"/>
            <a:ext cx="20820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3600" dirty="0"/>
              <a:t>LSTM</a:t>
            </a:r>
            <a:endParaRPr lang="zh-TW" altLang="en-US" sz="3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93E5D3-893C-4D4E-9977-5D59E7613F8F}"/>
              </a:ext>
            </a:extLst>
          </p:cNvPr>
          <p:cNvSpPr txBox="1"/>
          <p:nvPr/>
        </p:nvSpPr>
        <p:spPr>
          <a:xfrm>
            <a:off x="6958820" y="1393093"/>
            <a:ext cx="20820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3600" dirty="0"/>
              <a:t>ARIMA</a:t>
            </a:r>
            <a:endParaRPr lang="zh-TW" altLang="en-US" sz="3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6A60A2B-004C-44A9-AB69-9298129F5ECA}"/>
              </a:ext>
            </a:extLst>
          </p:cNvPr>
          <p:cNvSpPr txBox="1"/>
          <p:nvPr/>
        </p:nvSpPr>
        <p:spPr>
          <a:xfrm>
            <a:off x="4567308" y="3235961"/>
            <a:ext cx="20820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3600" dirty="0"/>
              <a:t>ADD</a:t>
            </a:r>
            <a:endParaRPr lang="zh-TW" altLang="en-US" sz="3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73FCAA-8901-43F5-930A-04F049184343}"/>
              </a:ext>
            </a:extLst>
          </p:cNvPr>
          <p:cNvSpPr txBox="1"/>
          <p:nvPr/>
        </p:nvSpPr>
        <p:spPr>
          <a:xfrm>
            <a:off x="4567307" y="5104619"/>
            <a:ext cx="208201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3600" dirty="0"/>
              <a:t>Result</a:t>
            </a:r>
            <a:endParaRPr lang="zh-TW" altLang="en-US" sz="36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4E323ED-341C-411A-9F79-D614E66E785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3024553" y="2349305"/>
            <a:ext cx="1416146" cy="1209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71029F7-CDD5-4711-92D8-1384DBAC1E90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6775937" y="2349305"/>
            <a:ext cx="1223893" cy="1209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F39ED48-77DB-462D-A8D8-4AEE3AAD9C9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08318" y="4192173"/>
            <a:ext cx="0" cy="602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5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43229-233F-4772-95BE-770B34EB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ARIMA-LSTM</a:t>
            </a:r>
            <a:r>
              <a:rPr lang="zh-TW" altLang="en-US" dirty="0"/>
              <a:t> </a:t>
            </a:r>
            <a:r>
              <a:rPr lang="en-US" altLang="zh-TW" dirty="0"/>
              <a:t>Hybrid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4AD7B-89E6-406C-8B46-AECFCC1C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49AC14-0B24-4DD4-91F1-0F1F06BC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62" y="1058091"/>
            <a:ext cx="11872076" cy="55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0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A73B81-75CD-4A29-BCD4-E9C038D7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ARIMA-LSTM</a:t>
            </a:r>
            <a:r>
              <a:rPr lang="zh-TW" altLang="en-US" dirty="0"/>
              <a:t> </a:t>
            </a:r>
            <a:r>
              <a:rPr lang="en-US" altLang="zh-TW" dirty="0"/>
              <a:t>Hybrid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C0EFFC-FD01-425A-8C87-98AB91553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Mean = (ARIMA+LSTM)/2</a:t>
            </a:r>
          </a:p>
          <a:p>
            <a:r>
              <a:rPr lang="en-US" altLang="zh-TW" dirty="0"/>
              <a:t>ADD = (ARIMA+LSTM)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64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43229-233F-4772-95BE-770B34EB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ARIMA-LSTM</a:t>
            </a:r>
            <a:r>
              <a:rPr lang="zh-TW" altLang="en-US" dirty="0"/>
              <a:t> </a:t>
            </a:r>
            <a:r>
              <a:rPr lang="en-US" altLang="zh-TW" dirty="0"/>
              <a:t>Hybrid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E4AD7B-89E6-406C-8B46-AECFCC1C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8D3253-9E4F-4199-8670-6A031BD51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" y="888274"/>
            <a:ext cx="11765813" cy="559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09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4A68C-DA96-4C32-9613-DC20C071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09C23-AAAB-4100-9B49-7B9DD6E2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ARIMA Test Score: 0.41 MAE</a:t>
            </a:r>
          </a:p>
          <a:p>
            <a:r>
              <a:rPr lang="en-US" altLang="zh-TW" dirty="0"/>
              <a:t>ARIMA Test Score: 0.56 RMSE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LSTM Test Score: 0.39 MAE</a:t>
            </a:r>
          </a:p>
          <a:p>
            <a:r>
              <a:rPr lang="en-US" altLang="zh-TW" dirty="0"/>
              <a:t>LSTM Test Score: 0.56 RMSE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Hybrid model mean Test Score: 0.39 MAE</a:t>
            </a:r>
          </a:p>
          <a:p>
            <a:r>
              <a:rPr lang="en-US" altLang="zh-TW" dirty="0"/>
              <a:t>Hybrid model mean Test Score: 0.55 RMSE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Hybrid model add Test Score: 1.09 MAE</a:t>
            </a:r>
          </a:p>
          <a:p>
            <a:r>
              <a:rPr lang="en-US" altLang="zh-TW" dirty="0"/>
              <a:t>Hybrid model add Test Score: 1.29 RMSE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662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27ABE-B7D4-4F69-81E0-D716CC68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ARIMA-LSTM</a:t>
            </a:r>
            <a:r>
              <a:rPr lang="zh-TW" altLang="en-US" dirty="0"/>
              <a:t> </a:t>
            </a:r>
            <a:r>
              <a:rPr lang="en-US" altLang="zh-TW" dirty="0"/>
              <a:t>Hybrid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B9256C-3796-4191-918F-33BCDA8C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9BF5186-FA23-4C44-99C9-8CAA3FEC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5"/>
            <a:ext cx="12192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9E964-EDC0-4D6E-9591-A9D91E78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ARIMA-LSTM</a:t>
            </a:r>
            <a:r>
              <a:rPr lang="zh-TW" altLang="en-US" dirty="0"/>
              <a:t> </a:t>
            </a:r>
            <a:r>
              <a:rPr lang="en-US" altLang="zh-TW" dirty="0"/>
              <a:t>Hybrid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B93AF-A127-4948-8EF5-46E4B8E7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Hybrid Model prediction value </a:t>
            </a:r>
          </a:p>
          <a:p>
            <a:pPr marL="0" indent="0">
              <a:buNone/>
            </a:pPr>
            <a:r>
              <a:rPr lang="en-US" altLang="zh-TW" dirty="0"/>
              <a:t>     = linear components + nonlinear components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Calculate linear(ARIMA) error and nonlinear(LSTM) error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081C32-33AC-405A-B557-55C61FCD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97" y="3195258"/>
            <a:ext cx="567769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5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EC0C2A-3D96-4C12-96EC-A7CAF29F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ARIMA-LSTM</a:t>
            </a:r>
            <a:r>
              <a:rPr lang="zh-TW" altLang="en-US" dirty="0"/>
              <a:t> </a:t>
            </a:r>
            <a:r>
              <a:rPr lang="en-US" altLang="zh-TW" dirty="0"/>
              <a:t>Hybrid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9CE957-902A-43DE-92E6-142A7ABE1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Calculate weight for each model: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64A99C-9183-4166-A51D-0897BB1D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990524"/>
            <a:ext cx="699232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3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F2888-A290-4477-9A74-4BD2E9AD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ARIMA-LSTM</a:t>
            </a:r>
            <a:r>
              <a:rPr lang="zh-TW" altLang="en-US" dirty="0"/>
              <a:t> </a:t>
            </a:r>
            <a:r>
              <a:rPr lang="en-US" altLang="zh-TW" dirty="0"/>
              <a:t>Hybrid Model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1E969B7-DCA3-4B20-804A-D06ABC3CE1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26" y="2868389"/>
            <a:ext cx="11744325" cy="11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90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E505B2-615E-453B-8B04-2F0F4A9D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ARIMA-LSTM</a:t>
            </a:r>
            <a:r>
              <a:rPr lang="zh-TW" altLang="en-US" dirty="0"/>
              <a:t> </a:t>
            </a:r>
            <a:r>
              <a:rPr lang="en-US" altLang="zh-TW" dirty="0"/>
              <a:t>Hybrid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F56E6-E83F-4ABB-9DF4-D5FC71E1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Finally, calculate the final result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96ACCD0-B5C9-4488-BB66-F3543CF4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26" y="1799244"/>
            <a:ext cx="11744325" cy="11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ED7B2-31C8-4E2D-821D-26C73079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Household</a:t>
            </a:r>
            <a:r>
              <a:rPr lang="zh-TW" altLang="en-US" dirty="0"/>
              <a:t> </a:t>
            </a:r>
            <a:r>
              <a:rPr lang="en-US" altLang="zh-TW" dirty="0"/>
              <a:t>power</a:t>
            </a:r>
            <a:r>
              <a:rPr lang="zh-TW" altLang="en-US" dirty="0"/>
              <a:t> </a:t>
            </a:r>
            <a:r>
              <a:rPr lang="en-US" altLang="zh-TW" dirty="0"/>
              <a:t>consumption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CE3546-92ED-4075-99C1-EF17EFC5D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1"/>
            <a:ext cx="11743508" cy="5118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Time Series Data for Power Consumption</a:t>
            </a:r>
          </a:p>
          <a:p>
            <a:pPr marL="0" indent="0">
              <a:buNone/>
            </a:pPr>
            <a:r>
              <a:rPr lang="en-US" altLang="zh-TW" dirty="0"/>
              <a:t>Columns:</a:t>
            </a:r>
          </a:p>
          <a:p>
            <a:r>
              <a:rPr lang="en-US" altLang="zh-TW" dirty="0" err="1"/>
              <a:t>Global_active_power</a:t>
            </a:r>
            <a:r>
              <a:rPr lang="en-US" altLang="zh-TW" dirty="0"/>
              <a:t>     </a:t>
            </a:r>
          </a:p>
          <a:p>
            <a:r>
              <a:rPr lang="en-US" altLang="zh-TW" dirty="0" err="1"/>
              <a:t>Global_reactive_power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Voltage                 </a:t>
            </a:r>
          </a:p>
          <a:p>
            <a:r>
              <a:rPr lang="en-US" altLang="zh-TW" dirty="0" err="1"/>
              <a:t>Global_intensity</a:t>
            </a:r>
            <a:r>
              <a:rPr lang="en-US" altLang="zh-TW" dirty="0"/>
              <a:t>       </a:t>
            </a:r>
          </a:p>
          <a:p>
            <a:r>
              <a:rPr lang="en-US" altLang="zh-TW" dirty="0"/>
              <a:t>Sub_metering_1          </a:t>
            </a:r>
          </a:p>
          <a:p>
            <a:r>
              <a:rPr lang="en-US" altLang="zh-TW" dirty="0"/>
              <a:t>Sub_metering_2         </a:t>
            </a:r>
          </a:p>
          <a:p>
            <a:r>
              <a:rPr lang="en-US" altLang="zh-TW" dirty="0"/>
              <a:t>Sub_metering_3          </a:t>
            </a:r>
          </a:p>
          <a:p>
            <a:r>
              <a:rPr lang="en-US" altLang="zh-TW" dirty="0"/>
              <a:t>Sub_metering_4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1800" i="1" dirty="0"/>
              <a:t>2075259 rows × 8 columns</a:t>
            </a:r>
            <a:endParaRPr lang="zh-TW" altLang="en-US" sz="1800" i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9016C1-11BA-4344-BC43-9E222B3B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38" y="2588366"/>
            <a:ext cx="8057349" cy="426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94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D7BC84-62A6-45F4-ACE9-B8F7AF11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ARIMA-LSTM</a:t>
            </a:r>
            <a:r>
              <a:rPr lang="zh-TW" altLang="en-US" dirty="0"/>
              <a:t> </a:t>
            </a:r>
            <a:r>
              <a:rPr lang="en-US" altLang="zh-TW" dirty="0"/>
              <a:t>Hybrid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957902-0B17-4B29-9518-345E25C8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64772-415E-487D-92B4-5DECF47D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77" y="1058091"/>
            <a:ext cx="10760840" cy="5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048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1EE47-CFA6-4EC0-984C-0293A3FB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176AEE-3E8F-4FF0-9090-1A0FB37C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 Hybrid model(mean) Test Score: 0.39 MAE</a:t>
            </a:r>
          </a:p>
          <a:p>
            <a:r>
              <a:rPr lang="en-US" altLang="zh-TW" dirty="0"/>
              <a:t>Simple Hybrid model(mean) Test Score: 0.55 RMSE</a:t>
            </a:r>
          </a:p>
          <a:p>
            <a:endParaRPr lang="en-US" altLang="zh-TW" dirty="0"/>
          </a:p>
          <a:p>
            <a:r>
              <a:rPr lang="en-US" altLang="zh-TW" dirty="0"/>
              <a:t>Simple Hybrid model(add) Test Score: 1.09 MAE</a:t>
            </a:r>
          </a:p>
          <a:p>
            <a:r>
              <a:rPr lang="en-US" altLang="zh-TW" dirty="0"/>
              <a:t>Simple Hybrid model(add) Test Score: 1.29 RMSE</a:t>
            </a:r>
          </a:p>
          <a:p>
            <a:endParaRPr lang="en-US" altLang="zh-TW" dirty="0"/>
          </a:p>
          <a:p>
            <a:r>
              <a:rPr lang="en-US" altLang="zh-TW" dirty="0"/>
              <a:t>Hybrid model Test Score: 0.51 MAE</a:t>
            </a:r>
          </a:p>
          <a:p>
            <a:r>
              <a:rPr lang="en-US" altLang="zh-TW" dirty="0"/>
              <a:t>Hybrid model Test Score: 0.68 RMSE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453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EC075-4FAC-4D28-822A-71351B8E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Attribute Information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493F7-1EA6-427E-BA3E-4F88A19D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058090"/>
            <a:ext cx="11743508" cy="57999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/>
              <a:t>3.global_active_power: household global minute-averaged active power (in kilowatt)</a:t>
            </a:r>
          </a:p>
          <a:p>
            <a:pPr marL="0" indent="0">
              <a:buNone/>
            </a:pPr>
            <a:r>
              <a:rPr lang="en-US" altLang="zh-TW" sz="2000" dirty="0"/>
              <a:t>4.global_reactive_power: household global minute-averaged reactive power (in kilowatt)</a:t>
            </a:r>
          </a:p>
          <a:p>
            <a:pPr marL="0" indent="0">
              <a:buNone/>
            </a:pPr>
            <a:r>
              <a:rPr lang="en-US" altLang="zh-TW" sz="2000" dirty="0"/>
              <a:t>5.voltage: minute-averaged voltage (in volt)</a:t>
            </a:r>
          </a:p>
          <a:p>
            <a:pPr marL="0" indent="0">
              <a:buNone/>
            </a:pPr>
            <a:r>
              <a:rPr lang="en-US" altLang="zh-TW" sz="2000" dirty="0"/>
              <a:t>6.global_intensity: household global minute-averaged current intensity (in ampere)</a:t>
            </a:r>
          </a:p>
          <a:p>
            <a:pPr marL="0" indent="0">
              <a:buNone/>
            </a:pPr>
            <a:r>
              <a:rPr lang="en-US" altLang="zh-TW" sz="2000" dirty="0"/>
              <a:t>7.sub_metering_1: energy sub-metering No. 1 (in watt-hour of active energy). It corresponds to the kitchen, containing mainly a dishwasher, an oven and a microwave (hot plates are not electric but gas powered).</a:t>
            </a:r>
          </a:p>
          <a:p>
            <a:pPr marL="0" indent="0">
              <a:buNone/>
            </a:pPr>
            <a:r>
              <a:rPr lang="en-US" altLang="zh-TW" sz="2000" dirty="0"/>
              <a:t>8.sub_metering_2: energy sub-metering No. 2 (in watt-hour of active energy). It corresponds to the laundry room, containing a washing-machine, a tumble-drier, a refrigerator and a light.</a:t>
            </a:r>
          </a:p>
          <a:p>
            <a:pPr marL="0" indent="0">
              <a:buNone/>
            </a:pPr>
            <a:r>
              <a:rPr lang="en-US" altLang="zh-TW" sz="2000" dirty="0"/>
              <a:t>9.sub_metering_3: energy sub-metering No. 3 (in watt-hour of active energy). It corresponds to an electric water-heater and an air-conditioner.</a:t>
            </a:r>
          </a:p>
          <a:p>
            <a:pPr marL="0" indent="0">
              <a:buNone/>
            </a:pPr>
            <a:r>
              <a:rPr lang="en-US" altLang="zh-TW" sz="2000" dirty="0"/>
              <a:t>10.sub_metering_3: energy sub-metering No. 4 (in watt-hour of active energy). It corresponds to an electric water-heater and an air-conditioner.</a:t>
            </a:r>
          </a:p>
        </p:txBody>
      </p:sp>
    </p:spTree>
    <p:extLst>
      <p:ext uri="{BB962C8B-B14F-4D97-AF65-F5344CB8AC3E}">
        <p14:creationId xmlns:p14="http://schemas.microsoft.com/office/powerpoint/2010/main" val="195930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8AEBC-7D44-4DAF-BC89-535A74B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Correlation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EF283-52AF-48C7-AB5B-1D4825A09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43A1BC-8FF6-49E1-934F-B2AF743D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284" y="1058091"/>
            <a:ext cx="5508681" cy="546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72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A3727-D018-42AF-91F8-5E65FB8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visualization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FFE26A-CBDD-4F9E-8F31-439E9236D6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550" y="888274"/>
            <a:ext cx="8896899" cy="583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5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F86A84-B8BC-4CB6-A18E-6482806E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B18F989-6719-414B-96BC-B440FD55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Bidirectional LSTM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9F7588-7B7C-4050-A34F-F402CEA8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59" y="754480"/>
            <a:ext cx="5575798" cy="5422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E4F7227-5CBD-4DC2-9083-2B302BCB8E54}"/>
                  </a:ext>
                </a:extLst>
              </p:cNvPr>
              <p:cNvSpPr txBox="1"/>
              <p:nvPr/>
            </p:nvSpPr>
            <p:spPr>
              <a:xfrm>
                <a:off x="1000724" y="2709908"/>
                <a:ext cx="4490121" cy="1998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: forward layer output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: backward layer output</a:t>
                </a:r>
              </a:p>
              <a:p>
                <a:r>
                  <a:rPr lang="en-US" altLang="zh-TW" sz="2400" dirty="0" err="1"/>
                  <a:t>LSTM</a:t>
                </a:r>
                <a:r>
                  <a:rPr lang="en-US" altLang="zh-TW" sz="1600" dirty="0" err="1"/>
                  <a:t>b</a:t>
                </a:r>
                <a:r>
                  <a:rPr lang="en-US" altLang="zh-TW" sz="1600" dirty="0"/>
                  <a:t> : </a:t>
                </a:r>
                <a:r>
                  <a:rPr lang="en-US" altLang="zh-TW" sz="2400" dirty="0"/>
                  <a:t>Forward pass LSTM</a:t>
                </a:r>
              </a:p>
              <a:p>
                <a:r>
                  <a:rPr lang="en-US" altLang="zh-TW" sz="2400" dirty="0" err="1"/>
                  <a:t>LSTM</a:t>
                </a:r>
                <a:r>
                  <a:rPr lang="en-US" altLang="zh-TW" sz="1600" dirty="0" err="1"/>
                  <a:t>f</a:t>
                </a:r>
                <a:r>
                  <a:rPr lang="en-US" altLang="zh-TW" sz="1600" dirty="0"/>
                  <a:t> : </a:t>
                </a:r>
                <a:r>
                  <a:rPr lang="en-US" altLang="zh-TW" sz="2400" dirty="0"/>
                  <a:t>Forward pass LSTM</a:t>
                </a:r>
              </a:p>
              <a:p>
                <a:r>
                  <a:rPr lang="en-US" altLang="zh-TW" sz="2400" dirty="0"/>
                  <a:t>Concatenate : </a:t>
                </a:r>
                <a:r>
                  <a:rPr lang="en-US" altLang="zh-TW" sz="2400" dirty="0" err="1"/>
                  <a:t>concat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TW" altLang="en-US" sz="2400" dirty="0"/>
                  <a:t> 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E4F7227-5CBD-4DC2-9083-2B302BCB8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724" y="2709908"/>
                <a:ext cx="4490121" cy="1998239"/>
              </a:xfrm>
              <a:prstGeom prst="rect">
                <a:avLst/>
              </a:prstGeom>
              <a:blipFill>
                <a:blip r:embed="rId3"/>
                <a:stretch>
                  <a:fillRect l="-2035" t="-2446" b="-48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90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820AA-85C0-43E7-B3EB-329927B3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LSTM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CEBAC-3C20-44E5-8252-DA65ECFF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3524ED-EC4C-4951-B291-BFB65411B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68" y="1422402"/>
            <a:ext cx="6726823" cy="475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65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DB9B4-0E45-4B89-8835-F4B62BB8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Curve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28564-16FD-4AC3-84F5-DC2D5A01A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2F5C6E-8BF2-41E6-B277-B598AC84D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2" y="1058091"/>
            <a:ext cx="10884789" cy="536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98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6812E-24FE-45BC-A141-FCBB8B56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RMSE : 0.559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E3106-004E-40EE-A74A-0402B957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8DDF04B2-8381-426E-B575-848EEE30F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4" y="1058091"/>
            <a:ext cx="10642492" cy="5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620949"/>
      </p:ext>
    </p:extLst>
  </p:cSld>
  <p:clrMapOvr>
    <a:masterClrMapping/>
  </p:clrMapOvr>
</p:sld>
</file>

<file path=ppt/theme/theme1.xml><?xml version="1.0" encoding="utf-8"?>
<a:theme xmlns:a="http://schemas.openxmlformats.org/drawingml/2006/main" name="放大內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放大內容" id="{B4DBC227-5865-47FB-957C-B49A0C063BE0}" vid="{7F353B05-F06C-41A4-9E4B-ACEE79A44C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放大內容</Template>
  <TotalTime>308</TotalTime>
  <Words>499</Words>
  <Application>Microsoft Office PowerPoint</Application>
  <PresentationFormat>寬螢幕</PresentationFormat>
  <Paragraphs>80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Cambria Math</vt:lpstr>
      <vt:lpstr>放大內容</vt:lpstr>
      <vt:lpstr>Household power prediction</vt:lpstr>
      <vt:lpstr>Household power consumption</vt:lpstr>
      <vt:lpstr>Attribute Information</vt:lpstr>
      <vt:lpstr>Correlation</vt:lpstr>
      <vt:lpstr>Data visualization</vt:lpstr>
      <vt:lpstr>Bidirectional LSTM</vt:lpstr>
      <vt:lpstr>Bidirectional LSTM</vt:lpstr>
      <vt:lpstr>Training Curve</vt:lpstr>
      <vt:lpstr>Test RMSE : 0.559</vt:lpstr>
      <vt:lpstr>PowerPoint 簡報</vt:lpstr>
      <vt:lpstr>Simple ARIMA-LSTM Hybrid Model</vt:lpstr>
      <vt:lpstr>Simple ARIMA-LSTM Hybrid Model</vt:lpstr>
      <vt:lpstr>Simple ARIMA-LSTM Hybrid Model</vt:lpstr>
      <vt:lpstr>Result</vt:lpstr>
      <vt:lpstr>ARIMA-LSTM Hybrid Model</vt:lpstr>
      <vt:lpstr>ARIMA-LSTM Hybrid Model</vt:lpstr>
      <vt:lpstr>ARIMA-LSTM Hybrid Model</vt:lpstr>
      <vt:lpstr>ARIMA-LSTM Hybrid Model</vt:lpstr>
      <vt:lpstr>ARIMA-LSTM Hybrid Model</vt:lpstr>
      <vt:lpstr>ARIMA-LSTM Hybrid Model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Guan ru</dc:creator>
  <cp:lastModifiedBy>Guan ru</cp:lastModifiedBy>
  <cp:revision>34</cp:revision>
  <dcterms:created xsi:type="dcterms:W3CDTF">2021-04-22T01:50:07Z</dcterms:created>
  <dcterms:modified xsi:type="dcterms:W3CDTF">2021-04-24T11:26:11Z</dcterms:modified>
</cp:coreProperties>
</file>