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3"/>
  </p:notesMasterIdLst>
  <p:handoutMasterIdLst>
    <p:handoutMasterId r:id="rId24"/>
  </p:handoutMasterIdLst>
  <p:sldIdLst>
    <p:sldId id="256" r:id="rId2"/>
    <p:sldId id="257" r:id="rId3"/>
    <p:sldId id="258" r:id="rId4"/>
    <p:sldId id="259" r:id="rId5"/>
    <p:sldId id="260" r:id="rId6"/>
    <p:sldId id="272" r:id="rId7"/>
    <p:sldId id="274" r:id="rId8"/>
    <p:sldId id="263" r:id="rId9"/>
    <p:sldId id="262" r:id="rId10"/>
    <p:sldId id="264" r:id="rId11"/>
    <p:sldId id="275" r:id="rId12"/>
    <p:sldId id="261" r:id="rId13"/>
    <p:sldId id="265" r:id="rId14"/>
    <p:sldId id="268" r:id="rId15"/>
    <p:sldId id="270" r:id="rId16"/>
    <p:sldId id="269" r:id="rId17"/>
    <p:sldId id="277" r:id="rId18"/>
    <p:sldId id="278" r:id="rId19"/>
    <p:sldId id="279" r:id="rId20"/>
    <p:sldId id="280" r:id="rId21"/>
    <p:sldId id="281"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34" autoAdjust="0"/>
  </p:normalViewPr>
  <p:slideViewPr>
    <p:cSldViewPr snapToGrid="0">
      <p:cViewPr varScale="1">
        <p:scale>
          <a:sx n="104" d="100"/>
          <a:sy n="104" d="100"/>
        </p:scale>
        <p:origin x="144" y="228"/>
      </p:cViewPr>
      <p:guideLst/>
    </p:cSldViewPr>
  </p:slideViewPr>
  <p:notesTextViewPr>
    <p:cViewPr>
      <p:scale>
        <a:sx n="3" d="2"/>
        <a:sy n="3" d="2"/>
      </p:scale>
      <p:origin x="0" y="0"/>
    </p:cViewPr>
  </p:notesTextViewPr>
  <p:notesViewPr>
    <p:cSldViewPr snapToGrid="0">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DE79C372-7025-4342-990E-4488F72CDA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34D6C7DF-3105-4224-9CF7-97F6DD20C8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CF2EE9-76C0-48D0-B5EE-C3C83004A103}" type="datetimeFigureOut">
              <a:rPr lang="zh-TW" altLang="en-US" smtClean="0"/>
              <a:t>2022/7/4</a:t>
            </a:fld>
            <a:endParaRPr lang="zh-TW" altLang="en-US"/>
          </a:p>
        </p:txBody>
      </p:sp>
      <p:sp>
        <p:nvSpPr>
          <p:cNvPr id="4" name="頁尾版面配置區 3">
            <a:extLst>
              <a:ext uri="{FF2B5EF4-FFF2-40B4-BE49-F238E27FC236}">
                <a16:creationId xmlns:a16="http://schemas.microsoft.com/office/drawing/2014/main" id="{7D430592-1635-467B-9621-5F7B306851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07404502-0FE4-48D1-A780-18ED3D46A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34E2E-AFDF-4A67-B7B6-9E93D5095D01}" type="slidenum">
              <a:rPr lang="zh-TW" altLang="en-US" smtClean="0"/>
              <a:t>‹#›</a:t>
            </a:fld>
            <a:endParaRPr lang="zh-TW" altLang="en-US"/>
          </a:p>
        </p:txBody>
      </p:sp>
    </p:spTree>
    <p:extLst>
      <p:ext uri="{BB962C8B-B14F-4D97-AF65-F5344CB8AC3E}">
        <p14:creationId xmlns:p14="http://schemas.microsoft.com/office/powerpoint/2010/main" val="1379738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F0DF0-EAD2-478B-ABA0-19E6F44DAC9E}" type="datetimeFigureOut">
              <a:rPr lang="zh-TW" altLang="en-US" smtClean="0"/>
              <a:t>2022/7/4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05DF7-2B06-4B50-84B4-F34493563CE1}" type="slidenum">
              <a:rPr lang="zh-TW" altLang="en-US" smtClean="0"/>
              <a:t>‹#›</a:t>
            </a:fld>
            <a:endParaRPr lang="zh-TW" altLang="en-US"/>
          </a:p>
        </p:txBody>
      </p:sp>
    </p:spTree>
    <p:extLst>
      <p:ext uri="{BB962C8B-B14F-4D97-AF65-F5344CB8AC3E}">
        <p14:creationId xmlns:p14="http://schemas.microsoft.com/office/powerpoint/2010/main" val="3646173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各位評審們好，</a:t>
            </a:r>
            <a:endParaRPr lang="en-US" altLang="zh-TW" dirty="0"/>
          </a:p>
          <a:p>
            <a:r>
              <a:rPr lang="zh-TW" altLang="en-US" dirty="0"/>
              <a:t>我們是</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智慧視覺組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-18</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作品名稱是</a:t>
            </a:r>
            <a:r>
              <a:rPr lang="zh-TW" altLang="zh-TW" dirty="0">
                <a:latin typeface="標楷體" panose="03000509000000000000" pitchFamily="65" charset="-120"/>
                <a:ea typeface="標楷體" panose="03000509000000000000" pitchFamily="65" charset="-120"/>
              </a:rPr>
              <a:t>基於深度強化學習之行動邊緣計算異常的偵測</a:t>
            </a:r>
            <a:endParaRPr lang="en-US" altLang="zh-TW" dirty="0">
              <a:latin typeface="標楷體" panose="03000509000000000000" pitchFamily="65" charset="-120"/>
              <a:ea typeface="標楷體" panose="03000509000000000000" pitchFamily="65" charset="-120"/>
            </a:endParaRPr>
          </a:p>
          <a:p>
            <a:r>
              <a:rPr lang="zh-TW" altLang="en-US" dirty="0"/>
              <a:t>隊伍成員有</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陳冠儒、謝佳衛、莫翔宇、梁耿成</a:t>
            </a:r>
            <a:endParaRPr lang="zh-TW" altLang="en-US" dirty="0"/>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1</a:t>
            </a:fld>
            <a:endParaRPr lang="zh-TW" altLang="en-US"/>
          </a:p>
        </p:txBody>
      </p:sp>
    </p:spTree>
    <p:extLst>
      <p:ext uri="{BB962C8B-B14F-4D97-AF65-F5344CB8AC3E}">
        <p14:creationId xmlns:p14="http://schemas.microsoft.com/office/powerpoint/2010/main" val="2983894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為了防止過多假警報發生，我們計算某個區間內判定為</a:t>
            </a:r>
            <a:r>
              <a:rPr lang="zh-TW" altLang="en-US" u="sng" dirty="0"/>
              <a:t>異常滑動窗口數量，</a:t>
            </a:r>
            <a:endParaRPr lang="en-US" altLang="zh-TW" u="sng" dirty="0"/>
          </a:p>
          <a:p>
            <a:r>
              <a:rPr lang="zh-TW" altLang="en-US" u="sng" dirty="0"/>
              <a:t>超過閥值即判定此區間為異常狀態，會立即通知管理單位做處理</a:t>
            </a:r>
            <a:endParaRPr lang="zh-TW" altLang="en-US" dirty="0"/>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11</a:t>
            </a:fld>
            <a:endParaRPr lang="zh-TW" altLang="en-US"/>
          </a:p>
        </p:txBody>
      </p:sp>
    </p:spTree>
    <p:extLst>
      <p:ext uri="{BB962C8B-B14F-4D97-AF65-F5344CB8AC3E}">
        <p14:creationId xmlns:p14="http://schemas.microsoft.com/office/powerpoint/2010/main" val="336968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在執行流程的部分</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我們收先會對資料進行前處理，並建立一個</a:t>
            </a:r>
            <a:r>
              <a:rPr lang="zh-TW" altLang="en-US" sz="1200" b="1" dirty="0">
                <a:solidFill>
                  <a:schemeClr val="tx1">
                    <a:lumMod val="95000"/>
                    <a:lumOff val="5000"/>
                  </a:schemeClr>
                </a:solidFill>
                <a:latin typeface="標楷體" panose="03000509000000000000" pitchFamily="65" charset="-120"/>
                <a:ea typeface="標楷體" panose="03000509000000000000" pitchFamily="65" charset="-120"/>
              </a:rPr>
              <a:t>深度強化學習的環境，</a:t>
            </a:r>
            <a:endParaRPr lang="en-US" altLang="zh-TW" sz="1200" b="1" dirty="0">
              <a:solidFill>
                <a:schemeClr val="tx1">
                  <a:lumMod val="95000"/>
                  <a:lumOff val="5000"/>
                </a:schemeClr>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solidFill>
                  <a:schemeClr val="tx1">
                    <a:lumMod val="95000"/>
                    <a:lumOff val="5000"/>
                  </a:schemeClr>
                </a:solidFill>
                <a:latin typeface="標楷體" panose="03000509000000000000" pitchFamily="65" charset="-120"/>
                <a:ea typeface="標楷體" panose="03000509000000000000" pitchFamily="65" charset="-120"/>
              </a:rPr>
              <a:t>再來會將資料輸入模型進行訓練和評估，找出最佳模型並儲存</a:t>
            </a:r>
            <a:endParaRPr lang="en-US" altLang="zh-TW" sz="1200" b="1" dirty="0">
              <a:solidFill>
                <a:schemeClr val="tx1">
                  <a:lumMod val="95000"/>
                  <a:lumOff val="5000"/>
                </a:schemeClr>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dirty="0">
              <a:solidFill>
                <a:schemeClr val="tx1">
                  <a:lumMod val="95000"/>
                  <a:lumOff val="5000"/>
                </a:schemeClr>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solidFill>
                  <a:schemeClr val="tx1">
                    <a:lumMod val="95000"/>
                    <a:lumOff val="5000"/>
                  </a:schemeClr>
                </a:solidFill>
                <a:latin typeface="標楷體" panose="03000509000000000000" pitchFamily="65" charset="-120"/>
                <a:ea typeface="標楷體" panose="03000509000000000000" pitchFamily="65" charset="-120"/>
              </a:rPr>
              <a:t>在系統部屬階段，我們會</a:t>
            </a:r>
            <a:r>
              <a:rPr lang="zh-TW" altLang="en-US" sz="12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擷取即時</a:t>
            </a:r>
            <a:r>
              <a:rPr lang="en-US" altLang="zh-TW" sz="12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CDR</a:t>
            </a:r>
            <a:r>
              <a:rPr lang="zh-TW" altLang="en-US" sz="12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資料串流，再加入我們的最佳模型執行</a:t>
            </a:r>
            <a:r>
              <a:rPr lang="zh-TW" altLang="en-US" sz="1200" b="1" dirty="0">
                <a:solidFill>
                  <a:schemeClr val="tx1">
                    <a:lumMod val="95000"/>
                    <a:lumOff val="5000"/>
                  </a:schemeClr>
                </a:solidFill>
                <a:latin typeface="標楷體" panose="03000509000000000000" pitchFamily="65" charset="-120"/>
                <a:ea typeface="標楷體" panose="03000509000000000000" pitchFamily="65" charset="-120"/>
              </a:rPr>
              <a:t>即時的在線異常偵測</a:t>
            </a:r>
            <a:endParaRPr lang="en-US" altLang="zh-TW" sz="1200" b="1" dirty="0">
              <a:solidFill>
                <a:schemeClr val="tx1">
                  <a:lumMod val="95000"/>
                  <a:lumOff val="5000"/>
                </a:schemeClr>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solidFill>
                  <a:schemeClr val="tx1">
                    <a:lumMod val="95000"/>
                    <a:lumOff val="5000"/>
                  </a:schemeClr>
                </a:solidFill>
                <a:latin typeface="標楷體" panose="03000509000000000000" pitchFamily="65" charset="-120"/>
                <a:ea typeface="標楷體" panose="03000509000000000000" pitchFamily="65" charset="-120"/>
              </a:rPr>
              <a:t>我們會透過</a:t>
            </a:r>
            <a:r>
              <a:rPr lang="en-US" altLang="zh-TW" sz="12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bokeh</a:t>
            </a:r>
            <a:r>
              <a:rPr lang="zh-TW" altLang="en-US" sz="1200" b="1">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互動式視覺化界面隨時顯示系統的內部狀況，有助於管理者做出最好的決策</a:t>
            </a:r>
            <a:endParaRPr lang="zh-TW" altLang="en-US" sz="1200" b="1" dirty="0">
              <a:solidFill>
                <a:schemeClr val="tx1">
                  <a:lumMod val="95000"/>
                  <a:lumOff val="5000"/>
                </a:schemeClr>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1" dirty="0">
              <a:solidFill>
                <a:schemeClr val="tx1">
                  <a:lumMod val="95000"/>
                  <a:lumOff val="5000"/>
                </a:schemeClr>
              </a:solidFill>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12</a:t>
            </a:fld>
            <a:endParaRPr lang="zh-TW" altLang="en-US"/>
          </a:p>
        </p:txBody>
      </p:sp>
    </p:spTree>
    <p:extLst>
      <p:ext uri="{BB962C8B-B14F-4D97-AF65-F5344CB8AC3E}">
        <p14:creationId xmlns:p14="http://schemas.microsoft.com/office/powerpoint/2010/main" val="4164892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15</a:t>
            </a:fld>
            <a:endParaRPr lang="zh-TW" altLang="en-US"/>
          </a:p>
        </p:txBody>
      </p:sp>
    </p:spTree>
    <p:extLst>
      <p:ext uri="{BB962C8B-B14F-4D97-AF65-F5344CB8AC3E}">
        <p14:creationId xmlns:p14="http://schemas.microsoft.com/office/powerpoint/2010/main" val="423671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本次簡報會由引言開始，再來介紹作品的背景、實驗流程、目的，最後會有實驗的成果</a:t>
            </a:r>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2</a:t>
            </a:fld>
            <a:endParaRPr lang="zh-TW" altLang="en-US"/>
          </a:p>
        </p:txBody>
      </p:sp>
    </p:spTree>
    <p:extLst>
      <p:ext uri="{BB962C8B-B14F-4D97-AF65-F5344CB8AC3E}">
        <p14:creationId xmlns:p14="http://schemas.microsoft.com/office/powerpoint/2010/main" val="3392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行動網路和蜂巢式網路使得智慧型手機、平板電腦和可穿戴設備用戶數量增加。</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導致了行動網路時常會發生壅塞的狀況</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因此，如何提供優質的網路服務是一個有挑戰性的任務</a:t>
            </a:r>
            <a:endParaRPr lang="en-US" altLang="zh-TW" dirty="0"/>
          </a:p>
          <a:p>
            <a:endParaRPr lang="en-US" altLang="zh-TW" dirty="0"/>
          </a:p>
          <a:p>
            <a:r>
              <a:rPr lang="zh-TW" altLang="en-US" dirty="0"/>
              <a:t>我們可以透過分析來自核心網路的呼叫詳細記錄 </a:t>
            </a:r>
            <a:r>
              <a:rPr lang="en-US" altLang="zh-TW" dirty="0"/>
              <a:t>(CDR) </a:t>
            </a:r>
            <a:r>
              <a:rPr lang="zh-TW" altLang="en-US" dirty="0"/>
              <a:t>資訊，來提高網絡性能並提供最佳服務質量</a:t>
            </a:r>
            <a:r>
              <a:rPr lang="en-US" altLang="zh-TW" dirty="0"/>
              <a:t>(QoS</a:t>
            </a:r>
            <a:r>
              <a:rPr lang="zh-TW" altLang="en-US" dirty="0"/>
              <a:t>）。</a:t>
            </a:r>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3</a:t>
            </a:fld>
            <a:endParaRPr lang="zh-TW" altLang="en-US"/>
          </a:p>
        </p:txBody>
      </p:sp>
    </p:spTree>
    <p:extLst>
      <p:ext uri="{BB962C8B-B14F-4D97-AF65-F5344CB8AC3E}">
        <p14:creationId xmlns:p14="http://schemas.microsoft.com/office/powerpoint/2010/main" val="3123777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接下來介紹蜂巢式網路</a:t>
            </a:r>
            <a:endParaRPr lang="en-US" altLang="zh-TW" dirty="0"/>
          </a:p>
          <a:p>
            <a:r>
              <a:rPr lang="zh-TW" altLang="en-US" dirty="0"/>
              <a:t>蜂巢式網路將訊號的覆蓋區分成一個個六角形的蜂窩狀區域，每個區域具有一個基地台和特定的頻率</a:t>
            </a:r>
            <a:endParaRPr lang="en-US" altLang="zh-TW" dirty="0"/>
          </a:p>
          <a:p>
            <a:r>
              <a:rPr lang="zh-TW" altLang="en-US" dirty="0"/>
              <a:t>那怎樣去監控蜂巢的狀態呢</a:t>
            </a:r>
            <a:r>
              <a:rPr lang="en-US" altLang="zh-TW" dirty="0"/>
              <a:t>?</a:t>
            </a:r>
            <a:r>
              <a:rPr lang="zh-TW" altLang="en-US" dirty="0"/>
              <a:t>我們會透過</a:t>
            </a:r>
            <a:r>
              <a:rPr lang="en-US" altLang="zh-TW" dirty="0"/>
              <a:t>CDR</a:t>
            </a:r>
            <a:r>
              <a:rPr lang="zh-TW" altLang="en-US" dirty="0"/>
              <a:t>來做分析</a:t>
            </a:r>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4</a:t>
            </a:fld>
            <a:endParaRPr lang="zh-TW" altLang="en-US"/>
          </a:p>
        </p:txBody>
      </p:sp>
    </p:spTree>
    <p:extLst>
      <p:ext uri="{BB962C8B-B14F-4D97-AF65-F5344CB8AC3E}">
        <p14:creationId xmlns:p14="http://schemas.microsoft.com/office/powerpoint/2010/main" val="2301992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CDR</a:t>
            </a:r>
            <a:r>
              <a:rPr lang="zh-TW" altLang="en-US" dirty="0"/>
              <a:t>的全名是</a:t>
            </a:r>
            <a:r>
              <a:rPr lang="en-US" altLang="zh-TW" dirty="0"/>
              <a:t>(Call Detail Records)</a:t>
            </a:r>
          </a:p>
          <a:p>
            <a:r>
              <a:rPr lang="zh-TW" altLang="en-US" dirty="0"/>
              <a:t>在行動網路的架構裡有分三層，第一層由行動裝置</a:t>
            </a:r>
            <a:r>
              <a:rPr lang="en-US" altLang="zh-TW" dirty="0"/>
              <a:t>(UE)</a:t>
            </a:r>
            <a:r>
              <a:rPr lang="zh-TW" altLang="en-US" dirty="0"/>
              <a:t>組成，第二層透過</a:t>
            </a:r>
            <a:r>
              <a:rPr lang="en-US" altLang="zh-TW" dirty="0" err="1"/>
              <a:t>eNodeB</a:t>
            </a:r>
            <a:r>
              <a:rPr lang="zh-TW" altLang="en-US" dirty="0"/>
              <a:t>連接用戶的行動裝置。 第三層由</a:t>
            </a:r>
            <a:r>
              <a:rPr lang="en-US" altLang="zh-TW" dirty="0"/>
              <a:t>MME</a:t>
            </a:r>
            <a:r>
              <a:rPr lang="zh-TW" altLang="en-US" dirty="0"/>
              <a:t>、</a:t>
            </a:r>
            <a:r>
              <a:rPr lang="en-US" altLang="zh-TW" dirty="0"/>
              <a:t>PGW</a:t>
            </a:r>
            <a:r>
              <a:rPr lang="zh-TW" altLang="en-US" dirty="0"/>
              <a:t>和</a:t>
            </a:r>
            <a:r>
              <a:rPr lang="en-US" altLang="zh-TW" dirty="0"/>
              <a:t>SGW</a:t>
            </a:r>
            <a:r>
              <a:rPr lang="zh-TW" altLang="en-US" dirty="0"/>
              <a:t>等節點組成</a:t>
            </a:r>
            <a:endParaRPr lang="en-US" altLang="zh-TW" dirty="0"/>
          </a:p>
          <a:p>
            <a:r>
              <a:rPr lang="en-US" altLang="zh-TW" dirty="0"/>
              <a:t>CDR</a:t>
            </a:r>
            <a:r>
              <a:rPr lang="zh-TW" altLang="en-US" dirty="0"/>
              <a:t>可以第三層擷取呼叫的詳細資訊，讓我們可以即時掌握目前附近基站的狀態</a:t>
            </a:r>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5</a:t>
            </a:fld>
            <a:endParaRPr lang="zh-TW" altLang="en-US"/>
          </a:p>
        </p:txBody>
      </p:sp>
    </p:spTree>
    <p:extLst>
      <p:ext uri="{BB962C8B-B14F-4D97-AF65-F5344CB8AC3E}">
        <p14:creationId xmlns:p14="http://schemas.microsoft.com/office/powerpoint/2010/main" val="372393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本作品的目的是建立一個及時異常偵測系統部屬在邊緣伺服器上，用於接收附近基站的</a:t>
            </a:r>
            <a:r>
              <a:rPr lang="en-US" altLang="zh-TW" dirty="0"/>
              <a:t>CDR</a:t>
            </a:r>
            <a:r>
              <a:rPr lang="zh-TW" altLang="en-US" dirty="0"/>
              <a:t>資訊，</a:t>
            </a:r>
            <a:endParaRPr lang="en-US" altLang="zh-TW" dirty="0"/>
          </a:p>
          <a:p>
            <a:r>
              <a:rPr lang="zh-TW" altLang="en-US" dirty="0"/>
              <a:t>再來可以透過深度學習技術檢測附近的蜂窩是否有異常，若檢測到異常立即通知管理單位做處置</a:t>
            </a:r>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6</a:t>
            </a:fld>
            <a:endParaRPr lang="zh-TW" altLang="en-US"/>
          </a:p>
        </p:txBody>
      </p:sp>
    </p:spTree>
    <p:extLst>
      <p:ext uri="{BB962C8B-B14F-4D97-AF65-F5344CB8AC3E}">
        <p14:creationId xmlns:p14="http://schemas.microsoft.com/office/powerpoint/2010/main" val="413969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CDR</a:t>
            </a:r>
            <a:r>
              <a:rPr lang="zh-TW" altLang="en-US" dirty="0"/>
              <a:t>的資料包含以下欄位</a:t>
            </a:r>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7</a:t>
            </a:fld>
            <a:endParaRPr lang="zh-TW" altLang="en-US"/>
          </a:p>
        </p:txBody>
      </p:sp>
    </p:spTree>
    <p:extLst>
      <p:ext uri="{BB962C8B-B14F-4D97-AF65-F5344CB8AC3E}">
        <p14:creationId xmlns:p14="http://schemas.microsoft.com/office/powerpoint/2010/main" val="1170328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本作品將異常檢測問題結合深度強化學習方法，透過互動式學習增加異常偵測的效果</a:t>
            </a:r>
            <a:endParaRPr lang="en-US" altLang="zh-TW" dirty="0"/>
          </a:p>
          <a:p>
            <a:endParaRPr lang="en-US" altLang="zh-TW" dirty="0"/>
          </a:p>
          <a:p>
            <a:endParaRPr lang="en-US" altLang="zh-TW" dirty="0"/>
          </a:p>
          <a:p>
            <a:r>
              <a:rPr lang="zh-TW" altLang="en-US" dirty="0"/>
              <a:t>𝐸𝑣𝑎𝑙𝑁作為 </a:t>
            </a:r>
            <a:r>
              <a:rPr lang="en-US" altLang="zh-TW" dirty="0"/>
              <a:t>RL </a:t>
            </a:r>
            <a:r>
              <a:rPr lang="zh-TW" altLang="en-US" dirty="0"/>
              <a:t>的大腦，在接收到狀態 𝑆 時生成 </a:t>
            </a:r>
            <a:r>
              <a:rPr lang="en-US" altLang="zh-TW" dirty="0"/>
              <a:t>Q </a:t>
            </a:r>
            <a:r>
              <a:rPr lang="zh-TW" altLang="en-US" dirty="0"/>
              <a:t>值，他會依照</a:t>
            </a:r>
            <a:r>
              <a:rPr lang="en-US" altLang="zh-TW" dirty="0"/>
              <a:t>Q</a:t>
            </a:r>
            <a:r>
              <a:rPr lang="zh-TW" altLang="en-US" dirty="0"/>
              <a:t>值做決定。 </a:t>
            </a:r>
            <a:endParaRPr lang="en-US" altLang="zh-TW" dirty="0"/>
          </a:p>
          <a:p>
            <a:r>
              <a:rPr lang="zh-TW" altLang="en-US" dirty="0"/>
              <a:t>另一個神經網絡𝑇𝑎𝑟𝑔𝑒𝑡𝑁，它與𝐸𝑣𝑎𝑙𝑁具有完全相同的架構。 𝑇𝑎𝑟𝑔𝑒𝑡𝑁是固定的參數，對於探索的權衡採用</a:t>
            </a:r>
            <a:r>
              <a:rPr lang="en-US" altLang="zh-TW" dirty="0"/>
              <a:t>ε-greedy</a:t>
            </a:r>
            <a:r>
              <a:rPr lang="zh-TW" altLang="en-US" dirty="0"/>
              <a:t>。</a:t>
            </a:r>
            <a:endParaRPr lang="en-US" altLang="zh-TW" dirty="0"/>
          </a:p>
          <a:p>
            <a:r>
              <a:rPr lang="en-US" altLang="zh-TW" dirty="0"/>
              <a:t>Replay memory</a:t>
            </a:r>
            <a:r>
              <a:rPr lang="zh-TW" altLang="en-US" dirty="0"/>
              <a:t>用於儲存經驗，消除資料間的時間關係。每次𝑇𝑎𝑟𝑔𝑒𝑡𝑁擷取一小部分資料預測計算誤差。</a:t>
            </a:r>
            <a:endParaRPr lang="en-US" altLang="zh-TW" dirty="0"/>
          </a:p>
          <a:p>
            <a:r>
              <a:rPr lang="zh-TW" altLang="en-US" dirty="0"/>
              <a:t>固定時間</a:t>
            </a:r>
          </a:p>
          <a:p>
            <a:endParaRPr lang="zh-TW" altLang="en-US" dirty="0"/>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9</a:t>
            </a:fld>
            <a:endParaRPr lang="zh-TW" altLang="en-US"/>
          </a:p>
        </p:txBody>
      </p:sp>
    </p:spTree>
    <p:extLst>
      <p:ext uri="{BB962C8B-B14F-4D97-AF65-F5344CB8AC3E}">
        <p14:creationId xmlns:p14="http://schemas.microsoft.com/office/powerpoint/2010/main" val="289963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本作品的資料集是來自意大利電信蜂窩網絡在米蘭市的呼叫詳細記錄 </a:t>
            </a:r>
            <a:r>
              <a:rPr lang="en-US" altLang="zh-TW" dirty="0"/>
              <a:t>(CDR)</a:t>
            </a:r>
            <a:endParaRPr lang="zh-TW" altLang="en-US" dirty="0"/>
          </a:p>
        </p:txBody>
      </p:sp>
      <p:sp>
        <p:nvSpPr>
          <p:cNvPr id="4" name="投影片編號版面配置區 3"/>
          <p:cNvSpPr>
            <a:spLocks noGrp="1"/>
          </p:cNvSpPr>
          <p:nvPr>
            <p:ph type="sldNum" sz="quarter" idx="5"/>
          </p:nvPr>
        </p:nvSpPr>
        <p:spPr/>
        <p:txBody>
          <a:bodyPr/>
          <a:lstStyle/>
          <a:p>
            <a:fld id="{DF005DF7-2B06-4B50-84B4-F34493563CE1}" type="slidenum">
              <a:rPr lang="zh-TW" altLang="en-US" smtClean="0"/>
              <a:t>10</a:t>
            </a:fld>
            <a:endParaRPr lang="zh-TW" altLang="en-US"/>
          </a:p>
        </p:txBody>
      </p:sp>
    </p:spTree>
    <p:extLst>
      <p:ext uri="{BB962C8B-B14F-4D97-AF65-F5344CB8AC3E}">
        <p14:creationId xmlns:p14="http://schemas.microsoft.com/office/powerpoint/2010/main" val="406479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003514-D61B-4246-9785-E159E2C4A00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040F75C-2BA2-4716-B487-6D0585215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BCF6EDA-E8FE-41C8-8217-855014400E71}"/>
              </a:ext>
            </a:extLst>
          </p:cNvPr>
          <p:cNvSpPr>
            <a:spLocks noGrp="1"/>
          </p:cNvSpPr>
          <p:nvPr>
            <p:ph type="dt" sz="half" idx="10"/>
          </p:nvPr>
        </p:nvSpPr>
        <p:spPr/>
        <p:txBody>
          <a:bodyPr/>
          <a:lstStyle/>
          <a:p>
            <a:fld id="{A9EDCCBD-0049-4476-B24E-385D783FCD8D}"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ECBE3B64-8DFA-40D5-A5FC-B548D35AEC8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084C5A-B235-49C9-B6A5-72469D013014}"/>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129978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B6E7F5-95D7-41CB-8C0F-CD96D3D37A8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533C309-BA60-4411-9E51-9D90C08049CF}"/>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30E04A-EA7A-4456-8F2C-5CDC055A15AD}"/>
              </a:ext>
            </a:extLst>
          </p:cNvPr>
          <p:cNvSpPr>
            <a:spLocks noGrp="1"/>
          </p:cNvSpPr>
          <p:nvPr>
            <p:ph type="dt" sz="half" idx="10"/>
          </p:nvPr>
        </p:nvSpPr>
        <p:spPr/>
        <p:txBody>
          <a:bodyPr/>
          <a:lstStyle/>
          <a:p>
            <a:fld id="{9DC4659D-6B89-4A62-BD7D-84CE33B41845}"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1C733C17-F5D7-41C5-BFDD-C89640553A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281015-8137-49FC-BE4A-3F0C64423829}"/>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27879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45ABC4F-794D-437E-9844-317F0721FBC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0182AE8-3D8F-4985-9C96-08967D76066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D8A1E65-C93E-4F48-8B64-6A54F63C3677}"/>
              </a:ext>
            </a:extLst>
          </p:cNvPr>
          <p:cNvSpPr>
            <a:spLocks noGrp="1"/>
          </p:cNvSpPr>
          <p:nvPr>
            <p:ph type="dt" sz="half" idx="10"/>
          </p:nvPr>
        </p:nvSpPr>
        <p:spPr/>
        <p:txBody>
          <a:bodyPr/>
          <a:lstStyle/>
          <a:p>
            <a:fld id="{F164CE73-1EE0-4F81-86D7-28FF9978CB77}"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1FD28F5B-6540-4A36-9BAF-C778C22877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D11EAC5-2099-4469-8767-162E2DDE3CD7}"/>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1784311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7" name="文字版面配置區 6">
            <a:extLst>
              <a:ext uri="{FF2B5EF4-FFF2-40B4-BE49-F238E27FC236}">
                <a16:creationId xmlns:a16="http://schemas.microsoft.com/office/drawing/2014/main" id="{5574A05E-4BAC-49E9-A311-3BF459D6B2EE}"/>
              </a:ext>
            </a:extLst>
          </p:cNvPr>
          <p:cNvSpPr>
            <a:spLocks noGrp="1"/>
          </p:cNvSpPr>
          <p:nvPr>
            <p:ph type="body" sz="quarter" idx="10"/>
          </p:nvPr>
        </p:nvSpPr>
        <p:spPr>
          <a:xfrm>
            <a:off x="4441439" y="2919531"/>
            <a:ext cx="3309122" cy="1018938"/>
          </a:xfrm>
        </p:spPr>
        <p:txBody>
          <a:bodyPr anchor="ctr">
            <a:noAutofit/>
          </a:bodyPr>
          <a:lstStyle>
            <a:lvl1pPr marL="0" indent="0" algn="ctr">
              <a:buNone/>
              <a:defRPr sz="4000" b="1"/>
            </a:lvl1pPr>
            <a:lvl2pPr marL="457200" indent="0" algn="ctr">
              <a:buNone/>
              <a:defRPr/>
            </a:lvl2pPr>
            <a:lvl3pPr algn="ctr">
              <a:defRPr/>
            </a:lvl3pPr>
            <a:lvl4pPr algn="ctr">
              <a:defRPr/>
            </a:lvl4pPr>
            <a:lvl5pPr algn="ctr">
              <a:defRPr/>
            </a:lvl5pPr>
          </a:lstStyle>
          <a:p>
            <a:pPr lvl="0"/>
            <a:r>
              <a:rPr lang="zh-TW" altLang="en-US"/>
              <a:t>編輯母片文字樣式</a:t>
            </a:r>
          </a:p>
        </p:txBody>
      </p:sp>
    </p:spTree>
    <p:extLst>
      <p:ext uri="{BB962C8B-B14F-4D97-AF65-F5344CB8AC3E}">
        <p14:creationId xmlns:p14="http://schemas.microsoft.com/office/powerpoint/2010/main" val="396821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369603-7F31-4E42-9A95-9D797E2BF97B}"/>
              </a:ext>
            </a:extLst>
          </p:cNvPr>
          <p:cNvSpPr>
            <a:spLocks noGrp="1"/>
          </p:cNvSpPr>
          <p:nvPr>
            <p:ph type="title"/>
          </p:nvPr>
        </p:nvSpPr>
        <p:spPr>
          <a:xfrm>
            <a:off x="195943" y="136525"/>
            <a:ext cx="11743508" cy="619933"/>
          </a:xfrm>
        </p:spPr>
        <p:txBody>
          <a:bodyPr>
            <a:normAutofit/>
          </a:bodyPr>
          <a:lstStyle>
            <a:lvl1pPr>
              <a:defRPr sz="3000" b="1">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內容版面配置區 2">
            <a:extLst>
              <a:ext uri="{FF2B5EF4-FFF2-40B4-BE49-F238E27FC236}">
                <a16:creationId xmlns:a16="http://schemas.microsoft.com/office/drawing/2014/main" id="{7D5AF178-A70E-4894-AF12-86CD6475CD7E}"/>
              </a:ext>
            </a:extLst>
          </p:cNvPr>
          <p:cNvSpPr>
            <a:spLocks noGrp="1"/>
          </p:cNvSpPr>
          <p:nvPr>
            <p:ph idx="1"/>
          </p:nvPr>
        </p:nvSpPr>
        <p:spPr>
          <a:xfrm>
            <a:off x="195943" y="872836"/>
            <a:ext cx="11743508" cy="5444837"/>
          </a:xfrm>
        </p:spPr>
        <p:txBody>
          <a:bodyPr/>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A2710F2-8140-453D-A164-63435271EAEE}"/>
              </a:ext>
            </a:extLst>
          </p:cNvPr>
          <p:cNvSpPr>
            <a:spLocks noGrp="1"/>
          </p:cNvSpPr>
          <p:nvPr>
            <p:ph type="dt" sz="half" idx="10"/>
          </p:nvPr>
        </p:nvSpPr>
        <p:spPr>
          <a:xfrm>
            <a:off x="195943" y="6439480"/>
            <a:ext cx="3385457" cy="365125"/>
          </a:xfrm>
        </p:spPr>
        <p:txBody>
          <a:bodyPr/>
          <a:lstStyle/>
          <a:p>
            <a:fld id="{CDFD972B-4CFD-48F8-A407-0A9FB5ECBAE5}"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0F912D36-F291-4EDB-A2DF-9B2879B01522}"/>
              </a:ext>
            </a:extLst>
          </p:cNvPr>
          <p:cNvSpPr>
            <a:spLocks noGrp="1"/>
          </p:cNvSpPr>
          <p:nvPr>
            <p:ph type="ftr" sz="quarter" idx="11"/>
          </p:nvPr>
        </p:nvSpPr>
        <p:spPr>
          <a:xfrm>
            <a:off x="4038600" y="6439480"/>
            <a:ext cx="4114800" cy="365125"/>
          </a:xfrm>
        </p:spPr>
        <p:txBody>
          <a:bodyPr/>
          <a:lstStyle/>
          <a:p>
            <a:endParaRPr lang="zh-TW" altLang="en-US"/>
          </a:p>
        </p:txBody>
      </p:sp>
      <p:sp>
        <p:nvSpPr>
          <p:cNvPr id="6" name="投影片編號版面配置區 5">
            <a:extLst>
              <a:ext uri="{FF2B5EF4-FFF2-40B4-BE49-F238E27FC236}">
                <a16:creationId xmlns:a16="http://schemas.microsoft.com/office/drawing/2014/main" id="{66F2B80F-79BE-4E1A-B939-A49EB65D263B}"/>
              </a:ext>
            </a:extLst>
          </p:cNvPr>
          <p:cNvSpPr>
            <a:spLocks noGrp="1"/>
          </p:cNvSpPr>
          <p:nvPr>
            <p:ph type="sldNum" sz="quarter" idx="12"/>
          </p:nvPr>
        </p:nvSpPr>
        <p:spPr>
          <a:xfrm>
            <a:off x="8610599" y="6439480"/>
            <a:ext cx="3328851" cy="365125"/>
          </a:xfrm>
        </p:spPr>
        <p:txBody>
          <a:bodyPr/>
          <a:lstStyle>
            <a:lvl1pPr>
              <a:defRPr b="1"/>
            </a:lvl1p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27953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0410F5-DC8D-44CD-BA02-B17A5E14F40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F3259F6-E9E3-455F-8FA7-C50F32D46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D98CE4F6-5920-4741-A357-D58ECD7B8A1F}"/>
              </a:ext>
            </a:extLst>
          </p:cNvPr>
          <p:cNvSpPr>
            <a:spLocks noGrp="1"/>
          </p:cNvSpPr>
          <p:nvPr>
            <p:ph type="dt" sz="half" idx="10"/>
          </p:nvPr>
        </p:nvSpPr>
        <p:spPr/>
        <p:txBody>
          <a:bodyPr/>
          <a:lstStyle/>
          <a:p>
            <a:fld id="{10D62466-2242-425F-A50A-708FB493456A}"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76309494-3620-4465-9A18-FF1DE371F1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5896D9-45FE-460A-90B5-40AC67077FFF}"/>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4867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A8B776-56AE-476C-8305-837E70D5424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797273-5B14-4AE1-9384-3E82886DFE0E}"/>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807CFAA-DF0A-4291-9FAD-685D73CA1D7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ED6EDC8-A0C7-4BB6-ACEB-24CB17FF57F5}"/>
              </a:ext>
            </a:extLst>
          </p:cNvPr>
          <p:cNvSpPr>
            <a:spLocks noGrp="1"/>
          </p:cNvSpPr>
          <p:nvPr>
            <p:ph type="dt" sz="half" idx="10"/>
          </p:nvPr>
        </p:nvSpPr>
        <p:spPr/>
        <p:txBody>
          <a:bodyPr/>
          <a:lstStyle/>
          <a:p>
            <a:fld id="{0E129302-3D1D-494B-AD17-9649C1175DDF}" type="datetime1">
              <a:rPr lang="zh-TW" altLang="en-US" smtClean="0"/>
              <a:t>2022/7/4</a:t>
            </a:fld>
            <a:endParaRPr lang="zh-TW" altLang="en-US"/>
          </a:p>
        </p:txBody>
      </p:sp>
      <p:sp>
        <p:nvSpPr>
          <p:cNvPr id="6" name="頁尾版面配置區 5">
            <a:extLst>
              <a:ext uri="{FF2B5EF4-FFF2-40B4-BE49-F238E27FC236}">
                <a16:creationId xmlns:a16="http://schemas.microsoft.com/office/drawing/2014/main" id="{CD9D614E-0487-40AD-A69E-7719CCD96F4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44DAC41-ACFF-4E26-971F-78A280E15C6D}"/>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96635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03348C-EFA2-44E3-9BFF-7908786CBEF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A9352D1-0CF5-4C2E-8910-42DB812B1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1EFCA96-50E8-4BE7-9B39-8745D645132B}"/>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DFE5EF9-8E28-4161-B7FA-63284AD52D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CD09D344-9299-4A9E-845E-71E13BB7C1AA}"/>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C3A8CE-FFC0-4FE5-ACD6-052CE97AD705}"/>
              </a:ext>
            </a:extLst>
          </p:cNvPr>
          <p:cNvSpPr>
            <a:spLocks noGrp="1"/>
          </p:cNvSpPr>
          <p:nvPr>
            <p:ph type="dt" sz="half" idx="10"/>
          </p:nvPr>
        </p:nvSpPr>
        <p:spPr/>
        <p:txBody>
          <a:bodyPr/>
          <a:lstStyle/>
          <a:p>
            <a:fld id="{31CE80E7-219C-4034-A616-3E70EA6CE4F9}" type="datetime1">
              <a:rPr lang="zh-TW" altLang="en-US" smtClean="0"/>
              <a:t>2022/7/4</a:t>
            </a:fld>
            <a:endParaRPr lang="zh-TW" altLang="en-US"/>
          </a:p>
        </p:txBody>
      </p:sp>
      <p:sp>
        <p:nvSpPr>
          <p:cNvPr id="8" name="頁尾版面配置區 7">
            <a:extLst>
              <a:ext uri="{FF2B5EF4-FFF2-40B4-BE49-F238E27FC236}">
                <a16:creationId xmlns:a16="http://schemas.microsoft.com/office/drawing/2014/main" id="{175B00C4-9CF5-49B4-8313-A09B538B2FB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5E3C6F1-8136-4645-BC30-68228F58ED07}"/>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132534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BE63CC-04E5-4123-B353-E1B6BB1698D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5ADF00F-F3C5-48EC-87E1-2612462266DD}"/>
              </a:ext>
            </a:extLst>
          </p:cNvPr>
          <p:cNvSpPr>
            <a:spLocks noGrp="1"/>
          </p:cNvSpPr>
          <p:nvPr>
            <p:ph type="dt" sz="half" idx="10"/>
          </p:nvPr>
        </p:nvSpPr>
        <p:spPr/>
        <p:txBody>
          <a:bodyPr/>
          <a:lstStyle/>
          <a:p>
            <a:fld id="{1FB43389-8DBD-4854-91EB-306CB1404BCD}" type="datetime1">
              <a:rPr lang="zh-TW" altLang="en-US" smtClean="0"/>
              <a:t>2022/7/4</a:t>
            </a:fld>
            <a:endParaRPr lang="zh-TW" altLang="en-US"/>
          </a:p>
        </p:txBody>
      </p:sp>
      <p:sp>
        <p:nvSpPr>
          <p:cNvPr id="4" name="頁尾版面配置區 3">
            <a:extLst>
              <a:ext uri="{FF2B5EF4-FFF2-40B4-BE49-F238E27FC236}">
                <a16:creationId xmlns:a16="http://schemas.microsoft.com/office/drawing/2014/main" id="{08431C07-D643-42F4-8817-7D49E3FA64F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1D564FC-66D9-4070-8595-F946BA0D2828}"/>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5055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71FC251-413D-4FC2-965C-1BA8CBEAADF0}"/>
              </a:ext>
            </a:extLst>
          </p:cNvPr>
          <p:cNvSpPr>
            <a:spLocks noGrp="1"/>
          </p:cNvSpPr>
          <p:nvPr>
            <p:ph type="dt" sz="half" idx="10"/>
          </p:nvPr>
        </p:nvSpPr>
        <p:spPr/>
        <p:txBody>
          <a:bodyPr/>
          <a:lstStyle/>
          <a:p>
            <a:fld id="{A205B1D3-85F2-4172-9312-A691D32EAD0F}" type="datetime1">
              <a:rPr lang="zh-TW" altLang="en-US" smtClean="0"/>
              <a:t>2022/7/4</a:t>
            </a:fld>
            <a:endParaRPr lang="zh-TW" altLang="en-US"/>
          </a:p>
        </p:txBody>
      </p:sp>
      <p:sp>
        <p:nvSpPr>
          <p:cNvPr id="3" name="頁尾版面配置區 2">
            <a:extLst>
              <a:ext uri="{FF2B5EF4-FFF2-40B4-BE49-F238E27FC236}">
                <a16:creationId xmlns:a16="http://schemas.microsoft.com/office/drawing/2014/main" id="{97B92C07-3E50-467D-9DEB-31AEA28E09A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3C65F62-1788-4D0C-84FF-FB60199D8784}"/>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31032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2B2F34-B9EE-4E09-842C-E20B68B364C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79960F2-E673-4865-A6E4-88D9DEDC2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4CD511D-4524-432E-B406-DB07D881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BBBD3DE-576F-443D-9364-F4C63BE83DCC}"/>
              </a:ext>
            </a:extLst>
          </p:cNvPr>
          <p:cNvSpPr>
            <a:spLocks noGrp="1"/>
          </p:cNvSpPr>
          <p:nvPr>
            <p:ph type="dt" sz="half" idx="10"/>
          </p:nvPr>
        </p:nvSpPr>
        <p:spPr/>
        <p:txBody>
          <a:bodyPr/>
          <a:lstStyle/>
          <a:p>
            <a:fld id="{7CA53DBA-FFB1-4676-A029-0AED6D864C5D}" type="datetime1">
              <a:rPr lang="zh-TW" altLang="en-US" smtClean="0"/>
              <a:t>2022/7/4</a:t>
            </a:fld>
            <a:endParaRPr lang="zh-TW" altLang="en-US"/>
          </a:p>
        </p:txBody>
      </p:sp>
      <p:sp>
        <p:nvSpPr>
          <p:cNvPr id="6" name="頁尾版面配置區 5">
            <a:extLst>
              <a:ext uri="{FF2B5EF4-FFF2-40B4-BE49-F238E27FC236}">
                <a16:creationId xmlns:a16="http://schemas.microsoft.com/office/drawing/2014/main" id="{CCF7DCFA-423D-4470-834A-EE667E3766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D49924-1EEC-400F-BB51-0FAA7A5E9D9F}"/>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257215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71F373-DF4E-4459-A037-C963A4D4A67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F0ACEDC-F2B5-43A8-83A0-9916D0CBB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a:extLst>
              <a:ext uri="{FF2B5EF4-FFF2-40B4-BE49-F238E27FC236}">
                <a16:creationId xmlns:a16="http://schemas.microsoft.com/office/drawing/2014/main" id="{E83E936F-CBFD-4111-977D-B96D679D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8C1882A-F8AE-40A1-A212-AF1A5CDD7654}"/>
              </a:ext>
            </a:extLst>
          </p:cNvPr>
          <p:cNvSpPr>
            <a:spLocks noGrp="1"/>
          </p:cNvSpPr>
          <p:nvPr>
            <p:ph type="dt" sz="half" idx="10"/>
          </p:nvPr>
        </p:nvSpPr>
        <p:spPr/>
        <p:txBody>
          <a:bodyPr/>
          <a:lstStyle/>
          <a:p>
            <a:fld id="{4876C08F-CBF2-4204-AAF9-892C661E9DD9}" type="datetime1">
              <a:rPr lang="zh-TW" altLang="en-US" smtClean="0"/>
              <a:t>2022/7/4</a:t>
            </a:fld>
            <a:endParaRPr lang="zh-TW" altLang="en-US"/>
          </a:p>
        </p:txBody>
      </p:sp>
      <p:sp>
        <p:nvSpPr>
          <p:cNvPr id="6" name="頁尾版面配置區 5">
            <a:extLst>
              <a:ext uri="{FF2B5EF4-FFF2-40B4-BE49-F238E27FC236}">
                <a16:creationId xmlns:a16="http://schemas.microsoft.com/office/drawing/2014/main" id="{B897B573-2E5D-4F74-87ED-F7E3920F099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FD15110-37E1-414F-869B-C610A5B0B52A}"/>
              </a:ext>
            </a:extLst>
          </p:cNvPr>
          <p:cNvSpPr>
            <a:spLocks noGrp="1"/>
          </p:cNvSpPr>
          <p:nvPr>
            <p:ph type="sldNum" sz="quarter" idx="12"/>
          </p:nvPr>
        </p:nvSpPr>
        <p:spPr/>
        <p:txBody>
          <a:body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82965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7C4F7B3-249A-4389-9A8F-C5644804F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D4779E-5C19-460F-AFD7-A0588679C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7303319-89BE-4A5F-8C5E-8B653CA6A6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ea typeface="微軟正黑體" panose="020B0604030504040204" pitchFamily="34" charset="-120"/>
              </a:defRPr>
            </a:lvl1pPr>
          </a:lstStyle>
          <a:p>
            <a:fld id="{052642BE-0C39-4E45-9475-ABBFA3773BBC}"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FB7C68BF-BDF9-4AF8-B8A5-1E98B7973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a:extLst>
              <a:ext uri="{FF2B5EF4-FFF2-40B4-BE49-F238E27FC236}">
                <a16:creationId xmlns:a16="http://schemas.microsoft.com/office/drawing/2014/main" id="{345FDC30-1066-4243-93AE-A39EF99EF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ea typeface="微軟正黑體" panose="020B0604030504040204" pitchFamily="34" charset="-120"/>
              </a:defRPr>
            </a:lvl1pPr>
          </a:lstStyle>
          <a:p>
            <a:fld id="{469B0757-BD36-4074-AEDD-A7D4A393E12C}" type="slidenum">
              <a:rPr lang="zh-TW" altLang="en-US" smtClean="0"/>
              <a:t>‹#›</a:t>
            </a:fld>
            <a:endParaRPr lang="zh-TW" altLang="en-US"/>
          </a:p>
        </p:txBody>
      </p:sp>
    </p:spTree>
    <p:extLst>
      <p:ext uri="{BB962C8B-B14F-4D97-AF65-F5344CB8AC3E}">
        <p14:creationId xmlns:p14="http://schemas.microsoft.com/office/powerpoint/2010/main" val="3142059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jorekai/DQN-Timeseries-Anomaly-Det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04275-46F5-4AA1-9732-E99A2CE18EC2}"/>
              </a:ext>
            </a:extLst>
          </p:cNvPr>
          <p:cNvSpPr>
            <a:spLocks noGrp="1"/>
          </p:cNvSpPr>
          <p:nvPr>
            <p:ph type="ctrTitle"/>
          </p:nvPr>
        </p:nvSpPr>
        <p:spPr/>
        <p:txBody>
          <a:bodyPr/>
          <a:lstStyle/>
          <a:p>
            <a:r>
              <a:rPr lang="zh-TW" altLang="zh-TW" dirty="0">
                <a:latin typeface="標楷體" panose="03000509000000000000" pitchFamily="65" charset="-120"/>
                <a:ea typeface="標楷體" panose="03000509000000000000" pitchFamily="65" charset="-120"/>
              </a:rPr>
              <a:t>基於深度強化學習之行動邊緣計算異常的偵測</a:t>
            </a:r>
            <a:endParaRPr lang="zh-TW" altLang="en-US" dirty="0">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7AC8F457-0161-4050-9C5B-6622410926DB}"/>
              </a:ext>
            </a:extLst>
          </p:cNvPr>
          <p:cNvSpPr>
            <a:spLocks noGrp="1"/>
          </p:cNvSpPr>
          <p:nvPr>
            <p:ph type="subTitle" idx="1"/>
          </p:nvPr>
        </p:nvSpPr>
        <p:spPr>
          <a:xfrm>
            <a:off x="1727200" y="4079875"/>
            <a:ext cx="9144000" cy="1655762"/>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隊伍名稱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Lab113</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參賽組別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智慧視覺組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-18</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隊伍成員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陳冠儒、謝佳衛、莫翔宇、梁耿成</a:t>
            </a:r>
          </a:p>
        </p:txBody>
      </p:sp>
    </p:spTree>
    <p:extLst>
      <p:ext uri="{BB962C8B-B14F-4D97-AF65-F5344CB8AC3E}">
        <p14:creationId xmlns:p14="http://schemas.microsoft.com/office/powerpoint/2010/main" val="426642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157C23-C3A9-4526-A73E-78913A0110E6}"/>
              </a:ext>
            </a:extLst>
          </p:cNvPr>
          <p:cNvSpPr>
            <a:spLocks noGrp="1"/>
          </p:cNvSpPr>
          <p:nvPr>
            <p:ph type="title"/>
          </p:nvPr>
        </p:nvSpPr>
        <p:spPr/>
        <p:txBody>
          <a:bodyPr>
            <a:normAutofit fontScale="90000"/>
          </a:bodyPr>
          <a:lstStyle/>
          <a:p>
            <a:r>
              <a:rPr lang="en-US" altLang="zh-TW" dirty="0">
                <a:solidFill>
                  <a:srgbClr val="0070C0"/>
                </a:solidFill>
              </a:rPr>
              <a:t>3.4</a:t>
            </a:r>
            <a:r>
              <a:rPr lang="en-US" altLang="zh-TW" dirty="0"/>
              <a:t> Dataset-</a:t>
            </a:r>
            <a:br>
              <a:rPr lang="en-US" altLang="zh-TW" dirty="0"/>
            </a:br>
            <a:r>
              <a:rPr lang="en-US" altLang="zh-TW" b="0" dirty="0"/>
              <a:t>Telecom Italia, 2015, "Telecommunications - SMS, Call, Internet</a:t>
            </a:r>
            <a:endParaRPr lang="zh-TW" altLang="en-US" dirty="0"/>
          </a:p>
        </p:txBody>
      </p:sp>
      <p:sp>
        <p:nvSpPr>
          <p:cNvPr id="3" name="內容版面配置區 2">
            <a:extLst>
              <a:ext uri="{FF2B5EF4-FFF2-40B4-BE49-F238E27FC236}">
                <a16:creationId xmlns:a16="http://schemas.microsoft.com/office/drawing/2014/main" id="{49DD0E7F-1E7C-48BD-8ACE-04D205273A06}"/>
              </a:ext>
            </a:extLst>
          </p:cNvPr>
          <p:cNvSpPr>
            <a:spLocks noGrp="1"/>
          </p:cNvSpPr>
          <p:nvPr>
            <p:ph idx="1"/>
          </p:nvPr>
        </p:nvSpPr>
        <p:spPr>
          <a:xfrm>
            <a:off x="195943" y="872836"/>
            <a:ext cx="6873072" cy="5444837"/>
          </a:xfrm>
        </p:spPr>
        <p:txBody>
          <a:bodyPr/>
          <a:lstStyle/>
          <a:p>
            <a:pPr>
              <a:buClr>
                <a:srgbClr val="0070C0"/>
              </a:buClr>
            </a:pPr>
            <a:r>
              <a:rPr lang="zh-TW" altLang="en-US" dirty="0"/>
              <a:t>提供了有關米蘭市電信活動的資訊。 該資料集是意大利電信蜂窩網絡在米蘭市上生成的呼叫詳細記錄 </a:t>
            </a:r>
            <a:r>
              <a:rPr lang="en-US" altLang="zh-TW" dirty="0"/>
              <a:t>(CDR)</a:t>
            </a:r>
            <a:endParaRPr lang="zh-TW" altLang="en-US" dirty="0"/>
          </a:p>
        </p:txBody>
      </p:sp>
      <p:pic>
        <p:nvPicPr>
          <p:cNvPr id="5" name="圖片 4">
            <a:extLst>
              <a:ext uri="{FF2B5EF4-FFF2-40B4-BE49-F238E27FC236}">
                <a16:creationId xmlns:a16="http://schemas.microsoft.com/office/drawing/2014/main" id="{E0D5936C-447E-4209-ACA7-33B2735393AA}"/>
              </a:ext>
            </a:extLst>
          </p:cNvPr>
          <p:cNvPicPr>
            <a:picLocks noChangeAspect="1"/>
          </p:cNvPicPr>
          <p:nvPr/>
        </p:nvPicPr>
        <p:blipFill rotWithShape="1">
          <a:blip r:embed="rId3"/>
          <a:srcRect t="658"/>
          <a:stretch/>
        </p:blipFill>
        <p:spPr>
          <a:xfrm>
            <a:off x="7410138" y="872836"/>
            <a:ext cx="4529313" cy="5848608"/>
          </a:xfrm>
          <a:prstGeom prst="rect">
            <a:avLst/>
          </a:prstGeom>
        </p:spPr>
      </p:pic>
      <p:sp>
        <p:nvSpPr>
          <p:cNvPr id="4" name="投影片編號版面配置區 3">
            <a:extLst>
              <a:ext uri="{FF2B5EF4-FFF2-40B4-BE49-F238E27FC236}">
                <a16:creationId xmlns:a16="http://schemas.microsoft.com/office/drawing/2014/main" id="{CE7DB1C6-F7E8-47BA-9304-C7B5630277A1}"/>
              </a:ext>
            </a:extLst>
          </p:cNvPr>
          <p:cNvSpPr>
            <a:spLocks noGrp="1"/>
          </p:cNvSpPr>
          <p:nvPr>
            <p:ph type="sldNum" sz="quarter" idx="12"/>
          </p:nvPr>
        </p:nvSpPr>
        <p:spPr/>
        <p:txBody>
          <a:bodyPr/>
          <a:lstStyle/>
          <a:p>
            <a:fld id="{469B0757-BD36-4074-AEDD-A7D4A393E12C}" type="slidenum">
              <a:rPr lang="zh-TW" altLang="en-US" smtClean="0"/>
              <a:t>10</a:t>
            </a:fld>
            <a:endParaRPr lang="zh-TW" altLang="en-US"/>
          </a:p>
        </p:txBody>
      </p:sp>
    </p:spTree>
    <p:extLst>
      <p:ext uri="{BB962C8B-B14F-4D97-AF65-F5344CB8AC3E}">
        <p14:creationId xmlns:p14="http://schemas.microsoft.com/office/powerpoint/2010/main" val="323505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DEB4CB-0FE0-4B4E-B8DD-8C1C4303FDBA}"/>
              </a:ext>
            </a:extLst>
          </p:cNvPr>
          <p:cNvSpPr>
            <a:spLocks noGrp="1"/>
          </p:cNvSpPr>
          <p:nvPr>
            <p:ph type="title"/>
          </p:nvPr>
        </p:nvSpPr>
        <p:spPr/>
        <p:txBody>
          <a:bodyPr/>
          <a:lstStyle/>
          <a:p>
            <a:r>
              <a:rPr lang="en-US" altLang="zh-TW" dirty="0">
                <a:solidFill>
                  <a:srgbClr val="0070C0"/>
                </a:solidFill>
              </a:rPr>
              <a:t>3.5</a:t>
            </a:r>
            <a:r>
              <a:rPr lang="en-US" altLang="zh-TW" dirty="0"/>
              <a:t> </a:t>
            </a:r>
            <a:r>
              <a:rPr lang="zh-TW" altLang="en-US" dirty="0"/>
              <a:t>基於滑動窗口閥值的異常檢測</a:t>
            </a:r>
          </a:p>
        </p:txBody>
      </p:sp>
      <p:sp>
        <p:nvSpPr>
          <p:cNvPr id="3" name="內容版面配置區 2">
            <a:extLst>
              <a:ext uri="{FF2B5EF4-FFF2-40B4-BE49-F238E27FC236}">
                <a16:creationId xmlns:a16="http://schemas.microsoft.com/office/drawing/2014/main" id="{55ECBFAD-61EF-4168-B1D5-98889F0CE0E8}"/>
              </a:ext>
            </a:extLst>
          </p:cNvPr>
          <p:cNvSpPr>
            <a:spLocks noGrp="1"/>
          </p:cNvSpPr>
          <p:nvPr>
            <p:ph idx="1"/>
          </p:nvPr>
        </p:nvSpPr>
        <p:spPr>
          <a:xfrm>
            <a:off x="195943" y="872836"/>
            <a:ext cx="11743508" cy="5444837"/>
          </a:xfrm>
        </p:spPr>
        <p:txBody>
          <a:bodyPr/>
          <a:lstStyle/>
          <a:p>
            <a:pPr>
              <a:buClr>
                <a:srgbClr val="0070C0"/>
              </a:buClr>
            </a:pPr>
            <a:r>
              <a:rPr lang="zh-TW" altLang="en-US" dirty="0"/>
              <a:t>我們將一個固定長度區間內的</a:t>
            </a:r>
            <a:r>
              <a:rPr lang="zh-TW" altLang="en-US" u="sng" dirty="0"/>
              <a:t>異常滑動窗口數量</a:t>
            </a:r>
            <a:r>
              <a:rPr lang="zh-TW" altLang="en-US" dirty="0"/>
              <a:t>作為閥值，超過閥值即判定為異常，減少假警報的發生。</a:t>
            </a:r>
          </a:p>
        </p:txBody>
      </p:sp>
      <p:grpSp>
        <p:nvGrpSpPr>
          <p:cNvPr id="12" name="群組 11">
            <a:extLst>
              <a:ext uri="{FF2B5EF4-FFF2-40B4-BE49-F238E27FC236}">
                <a16:creationId xmlns:a16="http://schemas.microsoft.com/office/drawing/2014/main" id="{77BC27E9-D2B6-4C7D-A2FA-1F7F01F2E5C8}"/>
              </a:ext>
            </a:extLst>
          </p:cNvPr>
          <p:cNvGrpSpPr/>
          <p:nvPr/>
        </p:nvGrpSpPr>
        <p:grpSpPr>
          <a:xfrm>
            <a:off x="813369" y="3085015"/>
            <a:ext cx="10574560" cy="3204651"/>
            <a:chOff x="813369" y="3085015"/>
            <a:chExt cx="10574560" cy="3204651"/>
          </a:xfrm>
        </p:grpSpPr>
        <p:pic>
          <p:nvPicPr>
            <p:cNvPr id="4" name="圖片 3">
              <a:extLst>
                <a:ext uri="{FF2B5EF4-FFF2-40B4-BE49-F238E27FC236}">
                  <a16:creationId xmlns:a16="http://schemas.microsoft.com/office/drawing/2014/main" id="{10C0585F-6D40-4A17-BB59-DC8CB8FD46F8}"/>
                </a:ext>
              </a:extLst>
            </p:cNvPr>
            <p:cNvPicPr>
              <a:picLocks noChangeAspect="1"/>
            </p:cNvPicPr>
            <p:nvPr/>
          </p:nvPicPr>
          <p:blipFill>
            <a:blip r:embed="rId3"/>
            <a:stretch>
              <a:fillRect/>
            </a:stretch>
          </p:blipFill>
          <p:spPr>
            <a:xfrm>
              <a:off x="813369" y="3085015"/>
              <a:ext cx="10574560" cy="3204651"/>
            </a:xfrm>
            <a:prstGeom prst="rect">
              <a:avLst/>
            </a:prstGeom>
          </p:spPr>
        </p:pic>
        <p:sp>
          <p:nvSpPr>
            <p:cNvPr id="5" name="矩形 4">
              <a:extLst>
                <a:ext uri="{FF2B5EF4-FFF2-40B4-BE49-F238E27FC236}">
                  <a16:creationId xmlns:a16="http://schemas.microsoft.com/office/drawing/2014/main" id="{897D1A51-7D6F-444A-BB3D-48E02E1B02EE}"/>
                </a:ext>
              </a:extLst>
            </p:cNvPr>
            <p:cNvSpPr/>
            <p:nvPr/>
          </p:nvSpPr>
          <p:spPr>
            <a:xfrm>
              <a:off x="2764002" y="3144459"/>
              <a:ext cx="786507" cy="3009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A01A21B9-3C78-4835-9D75-082C9ACB7C9E}"/>
                </a:ext>
              </a:extLst>
            </p:cNvPr>
            <p:cNvSpPr/>
            <p:nvPr/>
          </p:nvSpPr>
          <p:spPr>
            <a:xfrm>
              <a:off x="2949353" y="3144459"/>
              <a:ext cx="786507" cy="3009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2AED7824-E133-4F8B-81EE-B0EB0744A52E}"/>
                </a:ext>
              </a:extLst>
            </p:cNvPr>
            <p:cNvSpPr/>
            <p:nvPr/>
          </p:nvSpPr>
          <p:spPr>
            <a:xfrm>
              <a:off x="3134704" y="3144459"/>
              <a:ext cx="786507" cy="3009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41A714E4-33CB-412A-B889-B1B6BD5C985F}"/>
                </a:ext>
              </a:extLst>
            </p:cNvPr>
            <p:cNvSpPr/>
            <p:nvPr/>
          </p:nvSpPr>
          <p:spPr>
            <a:xfrm>
              <a:off x="3320055" y="3144459"/>
              <a:ext cx="786507" cy="3009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752DEFE-E3DA-412D-9A6F-137E652E95E5}"/>
                </a:ext>
              </a:extLst>
            </p:cNvPr>
            <p:cNvSpPr/>
            <p:nvPr/>
          </p:nvSpPr>
          <p:spPr>
            <a:xfrm>
              <a:off x="2342327" y="3165129"/>
              <a:ext cx="3366495" cy="3009207"/>
            </a:xfrm>
            <a:prstGeom prst="rect">
              <a:avLst/>
            </a:prstGeom>
            <a:noFill/>
            <a:ln w="381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10C4CB18-6405-48E5-8177-C7B3B37BC094}"/>
                </a:ext>
              </a:extLst>
            </p:cNvPr>
            <p:cNvSpPr txBox="1"/>
            <p:nvPr/>
          </p:nvSpPr>
          <p:spPr>
            <a:xfrm>
              <a:off x="4134983" y="4356674"/>
              <a:ext cx="896190" cy="584775"/>
            </a:xfrm>
            <a:prstGeom prst="rect">
              <a:avLst/>
            </a:prstGeom>
            <a:noFill/>
          </p:spPr>
          <p:txBody>
            <a:bodyPr wrap="square" rtlCol="0" anchor="ctr">
              <a:spAutoFit/>
            </a:bodyPr>
            <a:lstStyle/>
            <a:p>
              <a:pPr algn="ctr"/>
              <a:r>
                <a:rPr lang="en-US" altLang="zh-TW" sz="3200" dirty="0">
                  <a:solidFill>
                    <a:srgbClr val="FF0000"/>
                  </a:solidFill>
                </a:rPr>
                <a:t>……</a:t>
              </a:r>
              <a:endParaRPr lang="zh-TW" altLang="en-US" sz="3200" dirty="0">
                <a:solidFill>
                  <a:srgbClr val="FF0000"/>
                </a:solidFill>
              </a:endParaRPr>
            </a:p>
          </p:txBody>
        </p:sp>
      </p:grpSp>
      <p:sp>
        <p:nvSpPr>
          <p:cNvPr id="11" name="投影片編號版面配置區 10">
            <a:extLst>
              <a:ext uri="{FF2B5EF4-FFF2-40B4-BE49-F238E27FC236}">
                <a16:creationId xmlns:a16="http://schemas.microsoft.com/office/drawing/2014/main" id="{C7A35F58-7AEF-4FF5-84AA-2B579926C1B8}"/>
              </a:ext>
            </a:extLst>
          </p:cNvPr>
          <p:cNvSpPr>
            <a:spLocks noGrp="1"/>
          </p:cNvSpPr>
          <p:nvPr>
            <p:ph type="sldNum" sz="quarter" idx="12"/>
          </p:nvPr>
        </p:nvSpPr>
        <p:spPr/>
        <p:txBody>
          <a:bodyPr/>
          <a:lstStyle/>
          <a:p>
            <a:fld id="{469B0757-BD36-4074-AEDD-A7D4A393E12C}" type="slidenum">
              <a:rPr lang="zh-TW" altLang="en-US" smtClean="0"/>
              <a:t>11</a:t>
            </a:fld>
            <a:endParaRPr lang="zh-TW" altLang="en-US"/>
          </a:p>
        </p:txBody>
      </p:sp>
    </p:spTree>
    <p:extLst>
      <p:ext uri="{BB962C8B-B14F-4D97-AF65-F5344CB8AC3E}">
        <p14:creationId xmlns:p14="http://schemas.microsoft.com/office/powerpoint/2010/main" val="17515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251F69-B4F9-4514-84CB-8A3AA064B97A}"/>
              </a:ext>
            </a:extLst>
          </p:cNvPr>
          <p:cNvSpPr>
            <a:spLocks noGrp="1"/>
          </p:cNvSpPr>
          <p:nvPr>
            <p:ph type="title"/>
          </p:nvPr>
        </p:nvSpPr>
        <p:spPr/>
        <p:txBody>
          <a:bodyPr/>
          <a:lstStyle/>
          <a:p>
            <a:r>
              <a:rPr lang="en-US" altLang="zh-TW" dirty="0">
                <a:solidFill>
                  <a:srgbClr val="0070C0"/>
                </a:solidFill>
              </a:rPr>
              <a:t>4. </a:t>
            </a:r>
            <a:r>
              <a:rPr lang="zh-TW" altLang="en-US" dirty="0"/>
              <a:t>執行流程</a:t>
            </a:r>
          </a:p>
        </p:txBody>
      </p:sp>
      <p:sp>
        <p:nvSpPr>
          <p:cNvPr id="5" name="矩形: 圓角 4">
            <a:extLst>
              <a:ext uri="{FF2B5EF4-FFF2-40B4-BE49-F238E27FC236}">
                <a16:creationId xmlns:a16="http://schemas.microsoft.com/office/drawing/2014/main" id="{ED4AE923-00B4-41FB-8294-29444BC56BBD}"/>
              </a:ext>
            </a:extLst>
          </p:cNvPr>
          <p:cNvSpPr/>
          <p:nvPr/>
        </p:nvSpPr>
        <p:spPr>
          <a:xfrm>
            <a:off x="3830688" y="2832395"/>
            <a:ext cx="1592346" cy="596605"/>
          </a:xfrm>
          <a:prstGeom prst="roundRect">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lumMod val="95000"/>
                    <a:lumOff val="5000"/>
                  </a:schemeClr>
                </a:solidFill>
                <a:latin typeface="標楷體" panose="03000509000000000000" pitchFamily="65" charset="-120"/>
                <a:ea typeface="標楷體" panose="03000509000000000000" pitchFamily="65" charset="-120"/>
              </a:rPr>
              <a:t>模型訓練</a:t>
            </a:r>
          </a:p>
        </p:txBody>
      </p:sp>
      <p:sp>
        <p:nvSpPr>
          <p:cNvPr id="6" name="矩形: 圓角 5">
            <a:extLst>
              <a:ext uri="{FF2B5EF4-FFF2-40B4-BE49-F238E27FC236}">
                <a16:creationId xmlns:a16="http://schemas.microsoft.com/office/drawing/2014/main" id="{AB5BF38E-B157-4EEF-90BD-C2CA5EC4DB79}"/>
              </a:ext>
            </a:extLst>
          </p:cNvPr>
          <p:cNvSpPr/>
          <p:nvPr/>
        </p:nvSpPr>
        <p:spPr>
          <a:xfrm>
            <a:off x="6489818" y="2832395"/>
            <a:ext cx="1592346" cy="596605"/>
          </a:xfrm>
          <a:prstGeom prst="round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lumMod val="95000"/>
                    <a:lumOff val="5000"/>
                  </a:schemeClr>
                </a:solidFill>
                <a:latin typeface="標楷體" panose="03000509000000000000" pitchFamily="65" charset="-120"/>
                <a:ea typeface="標楷體" panose="03000509000000000000" pitchFamily="65" charset="-120"/>
              </a:rPr>
              <a:t>模型評估</a:t>
            </a:r>
          </a:p>
        </p:txBody>
      </p:sp>
      <p:sp>
        <p:nvSpPr>
          <p:cNvPr id="14" name="矩形: 圓角 13">
            <a:extLst>
              <a:ext uri="{FF2B5EF4-FFF2-40B4-BE49-F238E27FC236}">
                <a16:creationId xmlns:a16="http://schemas.microsoft.com/office/drawing/2014/main" id="{429F5792-672E-428A-BEF6-4759D9FC5D34}"/>
              </a:ext>
            </a:extLst>
          </p:cNvPr>
          <p:cNvSpPr/>
          <p:nvPr/>
        </p:nvSpPr>
        <p:spPr>
          <a:xfrm>
            <a:off x="6389175" y="4070401"/>
            <a:ext cx="1793631" cy="861646"/>
          </a:xfrm>
          <a:prstGeom prst="roundRect">
            <a:avLst/>
          </a:prstGeom>
          <a:solidFill>
            <a:srgbClr val="CCE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lumMod val="95000"/>
                    <a:lumOff val="5000"/>
                  </a:schemeClr>
                </a:solidFill>
                <a:latin typeface="標楷體" panose="03000509000000000000" pitchFamily="65" charset="-120"/>
                <a:ea typeface="標楷體" panose="03000509000000000000" pitchFamily="65" charset="-120"/>
              </a:rPr>
              <a:t>即時在線異常檢測</a:t>
            </a:r>
          </a:p>
        </p:txBody>
      </p:sp>
      <p:sp>
        <p:nvSpPr>
          <p:cNvPr id="21" name="矩形: 圓角 20">
            <a:extLst>
              <a:ext uri="{FF2B5EF4-FFF2-40B4-BE49-F238E27FC236}">
                <a16:creationId xmlns:a16="http://schemas.microsoft.com/office/drawing/2014/main" id="{09622AD5-E575-43F0-95AE-DF1D656223C7}"/>
              </a:ext>
            </a:extLst>
          </p:cNvPr>
          <p:cNvSpPr/>
          <p:nvPr/>
        </p:nvSpPr>
        <p:spPr>
          <a:xfrm>
            <a:off x="915218" y="1816028"/>
            <a:ext cx="1793631" cy="511172"/>
          </a:xfrm>
          <a:prstGeom prst="round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lumMod val="95000"/>
                    <a:lumOff val="5000"/>
                  </a:schemeClr>
                </a:solidFill>
                <a:latin typeface="標楷體" panose="03000509000000000000" pitchFamily="65" charset="-120"/>
                <a:ea typeface="標楷體" panose="03000509000000000000" pitchFamily="65" charset="-120"/>
              </a:rPr>
              <a:t>資料前處理</a:t>
            </a:r>
          </a:p>
        </p:txBody>
      </p:sp>
      <p:sp>
        <p:nvSpPr>
          <p:cNvPr id="22" name="矩形: 圓角 21">
            <a:extLst>
              <a:ext uri="{FF2B5EF4-FFF2-40B4-BE49-F238E27FC236}">
                <a16:creationId xmlns:a16="http://schemas.microsoft.com/office/drawing/2014/main" id="{CDC72FAA-4156-4679-A79D-E46608343497}"/>
              </a:ext>
            </a:extLst>
          </p:cNvPr>
          <p:cNvSpPr/>
          <p:nvPr/>
        </p:nvSpPr>
        <p:spPr>
          <a:xfrm>
            <a:off x="915219" y="2750294"/>
            <a:ext cx="1793631" cy="760805"/>
          </a:xfrm>
          <a:prstGeom prst="roundRect">
            <a:avLst/>
          </a:prstGeom>
          <a:solidFill>
            <a:schemeClr val="accent6">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lumMod val="95000"/>
                    <a:lumOff val="5000"/>
                  </a:schemeClr>
                </a:solidFill>
                <a:latin typeface="標楷體" panose="03000509000000000000" pitchFamily="65" charset="-120"/>
                <a:ea typeface="標楷體" panose="03000509000000000000" pitchFamily="65" charset="-120"/>
              </a:rPr>
              <a:t>深度強化學習環境建立</a:t>
            </a:r>
          </a:p>
        </p:txBody>
      </p:sp>
      <p:cxnSp>
        <p:nvCxnSpPr>
          <p:cNvPr id="32" name="接點: 肘形 31">
            <a:extLst>
              <a:ext uri="{FF2B5EF4-FFF2-40B4-BE49-F238E27FC236}">
                <a16:creationId xmlns:a16="http://schemas.microsoft.com/office/drawing/2014/main" id="{D0EC0DCE-4171-43D8-9E5C-E664457E3388}"/>
              </a:ext>
            </a:extLst>
          </p:cNvPr>
          <p:cNvCxnSpPr>
            <a:cxnSpLocks/>
            <a:stCxn id="21" idx="3"/>
            <a:endCxn id="5" idx="0"/>
          </p:cNvCxnSpPr>
          <p:nvPr/>
        </p:nvCxnSpPr>
        <p:spPr>
          <a:xfrm>
            <a:off x="2708849" y="2071614"/>
            <a:ext cx="1918012" cy="760781"/>
          </a:xfrm>
          <a:prstGeom prst="bentConnector2">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246F81C6-C78A-42A8-A8AC-A1E88DE0C140}"/>
              </a:ext>
            </a:extLst>
          </p:cNvPr>
          <p:cNvCxnSpPr>
            <a:stCxn id="22" idx="3"/>
            <a:endCxn id="5" idx="1"/>
          </p:cNvCxnSpPr>
          <p:nvPr/>
        </p:nvCxnSpPr>
        <p:spPr>
          <a:xfrm>
            <a:off x="2708850" y="3130697"/>
            <a:ext cx="1121838" cy="1"/>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E17BFA85-EBC4-43FC-B822-9DC1B90FC07A}"/>
              </a:ext>
            </a:extLst>
          </p:cNvPr>
          <p:cNvCxnSpPr>
            <a:cxnSpLocks/>
            <a:stCxn id="5" idx="3"/>
            <a:endCxn id="6" idx="1"/>
          </p:cNvCxnSpPr>
          <p:nvPr/>
        </p:nvCxnSpPr>
        <p:spPr>
          <a:xfrm>
            <a:off x="5423034" y="3130698"/>
            <a:ext cx="1066784"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圓角 47">
            <a:extLst>
              <a:ext uri="{FF2B5EF4-FFF2-40B4-BE49-F238E27FC236}">
                <a16:creationId xmlns:a16="http://schemas.microsoft.com/office/drawing/2014/main" id="{D1437E53-1DB7-418C-9042-100BDF9232D9}"/>
              </a:ext>
            </a:extLst>
          </p:cNvPr>
          <p:cNvSpPr/>
          <p:nvPr/>
        </p:nvSpPr>
        <p:spPr>
          <a:xfrm>
            <a:off x="915218" y="4070401"/>
            <a:ext cx="1793631" cy="861646"/>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擷取即時</a:t>
            </a:r>
            <a:r>
              <a:rPr lang="en-US" altLang="zh-TW"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CDR</a:t>
            </a:r>
            <a:r>
              <a:rPr lang="zh-TW" altLang="en-US"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資料串流</a:t>
            </a:r>
          </a:p>
        </p:txBody>
      </p:sp>
      <p:cxnSp>
        <p:nvCxnSpPr>
          <p:cNvPr id="52" name="直線單箭頭接點 51">
            <a:extLst>
              <a:ext uri="{FF2B5EF4-FFF2-40B4-BE49-F238E27FC236}">
                <a16:creationId xmlns:a16="http://schemas.microsoft.com/office/drawing/2014/main" id="{F0E16690-1A83-4F4E-A2C9-4B2F359D2AD4}"/>
              </a:ext>
            </a:extLst>
          </p:cNvPr>
          <p:cNvCxnSpPr>
            <a:cxnSpLocks/>
            <a:stCxn id="6" idx="2"/>
            <a:endCxn id="14" idx="0"/>
          </p:cNvCxnSpPr>
          <p:nvPr/>
        </p:nvCxnSpPr>
        <p:spPr>
          <a:xfrm>
            <a:off x="7285991" y="3429000"/>
            <a:ext cx="0" cy="641401"/>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CB5D4D9F-5EFE-4832-A5DA-9AF4B347D308}"/>
              </a:ext>
            </a:extLst>
          </p:cNvPr>
          <p:cNvCxnSpPr>
            <a:cxnSpLocks/>
            <a:stCxn id="48" idx="3"/>
            <a:endCxn id="14" idx="1"/>
          </p:cNvCxnSpPr>
          <p:nvPr/>
        </p:nvCxnSpPr>
        <p:spPr>
          <a:xfrm>
            <a:off x="2708849" y="4501224"/>
            <a:ext cx="3680326"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F7103093-0B22-45A0-952A-6BA65E73B0D2}"/>
              </a:ext>
            </a:extLst>
          </p:cNvPr>
          <p:cNvCxnSpPr>
            <a:cxnSpLocks/>
            <a:stCxn id="14" idx="3"/>
            <a:endCxn id="63" idx="1"/>
          </p:cNvCxnSpPr>
          <p:nvPr/>
        </p:nvCxnSpPr>
        <p:spPr>
          <a:xfrm>
            <a:off x="8182806" y="4501224"/>
            <a:ext cx="1109349"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圓角 62">
            <a:extLst>
              <a:ext uri="{FF2B5EF4-FFF2-40B4-BE49-F238E27FC236}">
                <a16:creationId xmlns:a16="http://schemas.microsoft.com/office/drawing/2014/main" id="{C5EBA48E-9322-416B-90FF-42A2F7F95789}"/>
              </a:ext>
            </a:extLst>
          </p:cNvPr>
          <p:cNvSpPr/>
          <p:nvPr/>
        </p:nvSpPr>
        <p:spPr>
          <a:xfrm>
            <a:off x="9292155" y="4070401"/>
            <a:ext cx="2065169" cy="861646"/>
          </a:xfrm>
          <a:prstGeom prst="round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建立</a:t>
            </a:r>
            <a:r>
              <a:rPr lang="en-US" altLang="zh-TW"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bokeh</a:t>
            </a:r>
            <a:r>
              <a:rPr lang="zh-TW" altLang="en-US"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互動式視覺化界面</a:t>
            </a:r>
          </a:p>
        </p:txBody>
      </p:sp>
      <p:sp>
        <p:nvSpPr>
          <p:cNvPr id="4" name="投影片編號版面配置區 3">
            <a:extLst>
              <a:ext uri="{FF2B5EF4-FFF2-40B4-BE49-F238E27FC236}">
                <a16:creationId xmlns:a16="http://schemas.microsoft.com/office/drawing/2014/main" id="{ADFC6BBC-503F-4BB2-B196-B2EDF13D71E8}"/>
              </a:ext>
            </a:extLst>
          </p:cNvPr>
          <p:cNvSpPr>
            <a:spLocks noGrp="1"/>
          </p:cNvSpPr>
          <p:nvPr>
            <p:ph type="sldNum" sz="quarter" idx="12"/>
          </p:nvPr>
        </p:nvSpPr>
        <p:spPr/>
        <p:txBody>
          <a:bodyPr/>
          <a:lstStyle/>
          <a:p>
            <a:fld id="{469B0757-BD36-4074-AEDD-A7D4A393E12C}" type="slidenum">
              <a:rPr lang="zh-TW" altLang="en-US" smtClean="0"/>
              <a:t>12</a:t>
            </a:fld>
            <a:endParaRPr lang="zh-TW" altLang="en-US"/>
          </a:p>
        </p:txBody>
      </p:sp>
    </p:spTree>
    <p:extLst>
      <p:ext uri="{BB962C8B-B14F-4D97-AF65-F5344CB8AC3E}">
        <p14:creationId xmlns:p14="http://schemas.microsoft.com/office/powerpoint/2010/main" val="227388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6DD3A-6CB7-4D28-A279-7AE5DA971BE7}"/>
              </a:ext>
            </a:extLst>
          </p:cNvPr>
          <p:cNvSpPr>
            <a:spLocks noGrp="1"/>
          </p:cNvSpPr>
          <p:nvPr>
            <p:ph type="title"/>
          </p:nvPr>
        </p:nvSpPr>
        <p:spPr/>
        <p:txBody>
          <a:bodyPr/>
          <a:lstStyle/>
          <a:p>
            <a:r>
              <a:rPr lang="en-US" altLang="zh-TW" dirty="0">
                <a:solidFill>
                  <a:srgbClr val="0070C0"/>
                </a:solidFill>
              </a:rPr>
              <a:t>5. </a:t>
            </a:r>
            <a:r>
              <a:rPr lang="zh-TW" altLang="en-US" dirty="0"/>
              <a:t>系統套件</a:t>
            </a:r>
          </a:p>
        </p:txBody>
      </p:sp>
      <p:sp>
        <p:nvSpPr>
          <p:cNvPr id="3" name="內容版面配置區 2">
            <a:extLst>
              <a:ext uri="{FF2B5EF4-FFF2-40B4-BE49-F238E27FC236}">
                <a16:creationId xmlns:a16="http://schemas.microsoft.com/office/drawing/2014/main" id="{8E4C73B2-C0BF-47BB-A87D-413292C6ABFB}"/>
              </a:ext>
            </a:extLst>
          </p:cNvPr>
          <p:cNvSpPr>
            <a:spLocks noGrp="1"/>
          </p:cNvSpPr>
          <p:nvPr>
            <p:ph idx="1"/>
          </p:nvPr>
        </p:nvSpPr>
        <p:spPr>
          <a:xfrm>
            <a:off x="195943" y="872836"/>
            <a:ext cx="11743508" cy="5444837"/>
          </a:xfrm>
        </p:spPr>
        <p:txBody>
          <a:bodyPr/>
          <a:lstStyle/>
          <a:p>
            <a:pPr lvl="0">
              <a:buClr>
                <a:srgbClr val="0070C0"/>
              </a:buClr>
            </a:pPr>
            <a:r>
              <a:rPr lang="en-US" altLang="zh-TW" dirty="0" err="1"/>
              <a:t>Tensorflow</a:t>
            </a:r>
            <a:endParaRPr lang="zh-TW" altLang="zh-TW" dirty="0"/>
          </a:p>
          <a:p>
            <a:pPr lvl="0">
              <a:buClr>
                <a:srgbClr val="0070C0"/>
              </a:buClr>
            </a:pPr>
            <a:r>
              <a:rPr lang="en-US" altLang="zh-TW" dirty="0" err="1"/>
              <a:t>Keras</a:t>
            </a:r>
            <a:endParaRPr lang="zh-TW" altLang="zh-TW" dirty="0"/>
          </a:p>
          <a:p>
            <a:pPr lvl="0">
              <a:buClr>
                <a:srgbClr val="0070C0"/>
              </a:buClr>
            </a:pPr>
            <a:r>
              <a:rPr lang="en-US" altLang="zh-TW" dirty="0"/>
              <a:t>bokeh</a:t>
            </a:r>
            <a:endParaRPr lang="zh-TW" altLang="zh-TW" dirty="0"/>
          </a:p>
          <a:p>
            <a:pPr lvl="0">
              <a:buClr>
                <a:srgbClr val="0070C0"/>
              </a:buClr>
            </a:pPr>
            <a:r>
              <a:rPr lang="en-US" altLang="zh-TW" dirty="0"/>
              <a:t>Pandas</a:t>
            </a:r>
          </a:p>
          <a:p>
            <a:pPr lvl="0">
              <a:buClr>
                <a:srgbClr val="0070C0"/>
              </a:buClr>
            </a:pPr>
            <a:r>
              <a:rPr lang="en-US" altLang="zh-TW" dirty="0" err="1"/>
              <a:t>Numpy</a:t>
            </a:r>
            <a:endParaRPr lang="en-US" altLang="zh-TW" dirty="0"/>
          </a:p>
        </p:txBody>
      </p:sp>
      <p:sp>
        <p:nvSpPr>
          <p:cNvPr id="4" name="投影片編號版面配置區 3">
            <a:extLst>
              <a:ext uri="{FF2B5EF4-FFF2-40B4-BE49-F238E27FC236}">
                <a16:creationId xmlns:a16="http://schemas.microsoft.com/office/drawing/2014/main" id="{FF94C5A1-56D3-4C1C-A5AD-21555234028A}"/>
              </a:ext>
            </a:extLst>
          </p:cNvPr>
          <p:cNvSpPr>
            <a:spLocks noGrp="1"/>
          </p:cNvSpPr>
          <p:nvPr>
            <p:ph type="sldNum" sz="quarter" idx="12"/>
          </p:nvPr>
        </p:nvSpPr>
        <p:spPr/>
        <p:txBody>
          <a:bodyPr/>
          <a:lstStyle/>
          <a:p>
            <a:fld id="{469B0757-BD36-4074-AEDD-A7D4A393E12C}" type="slidenum">
              <a:rPr lang="zh-TW" altLang="en-US" smtClean="0"/>
              <a:t>13</a:t>
            </a:fld>
            <a:endParaRPr lang="zh-TW" altLang="en-US"/>
          </a:p>
        </p:txBody>
      </p:sp>
      <p:pic>
        <p:nvPicPr>
          <p:cNvPr id="1028" name="Picture 4" descr="将Keras作为tensorflow的精简接口- Keras中文文档">
            <a:extLst>
              <a:ext uri="{FF2B5EF4-FFF2-40B4-BE49-F238E27FC236}">
                <a16:creationId xmlns:a16="http://schemas.microsoft.com/office/drawing/2014/main" id="{34E8B0E5-029F-415B-B1AE-8D1B22444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313" y="1113899"/>
            <a:ext cx="3877540" cy="15587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okeh · GitHub Topics · GitHub">
            <a:extLst>
              <a:ext uri="{FF2B5EF4-FFF2-40B4-BE49-F238E27FC236}">
                <a16:creationId xmlns:a16="http://schemas.microsoft.com/office/drawing/2014/main" id="{B3E6CC32-2B76-4C0F-B29A-1252C23DC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7616" y="2306782"/>
            <a:ext cx="2576944" cy="1288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ndas - 维基百科，自由的百科全书">
            <a:extLst>
              <a:ext uri="{FF2B5EF4-FFF2-40B4-BE49-F238E27FC236}">
                <a16:creationId xmlns:a16="http://schemas.microsoft.com/office/drawing/2014/main" id="{B6041327-3565-4A65-9814-D442C5CAF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562" y="3302387"/>
            <a:ext cx="4523510" cy="1828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ython] Numpy 學習筆記: 入門篇[np-001]. 本篇文章將介紹我在學習Numpy應用的筆記學。 | by ChunJen Wang  | jimmy-wang | Medium">
            <a:extLst>
              <a:ext uri="{FF2B5EF4-FFF2-40B4-BE49-F238E27FC236}">
                <a16:creationId xmlns:a16="http://schemas.microsoft.com/office/drawing/2014/main" id="{030360DF-9E5B-4C87-B95E-957FD3750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4964715"/>
            <a:ext cx="33813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49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C26A07-E6A7-4897-9EFF-C5452E96192D}"/>
              </a:ext>
            </a:extLst>
          </p:cNvPr>
          <p:cNvSpPr>
            <a:spLocks noGrp="1"/>
          </p:cNvSpPr>
          <p:nvPr>
            <p:ph type="title"/>
          </p:nvPr>
        </p:nvSpPr>
        <p:spPr/>
        <p:txBody>
          <a:bodyPr/>
          <a:lstStyle/>
          <a:p>
            <a:r>
              <a:rPr lang="en-US" altLang="zh-TW" dirty="0">
                <a:solidFill>
                  <a:srgbClr val="0070C0"/>
                </a:solidFill>
              </a:rPr>
              <a:t>6.1</a:t>
            </a:r>
            <a:r>
              <a:rPr lang="en-US" altLang="zh-TW" dirty="0"/>
              <a:t> </a:t>
            </a:r>
            <a:r>
              <a:rPr lang="zh-TW" altLang="en-US" dirty="0"/>
              <a:t>實驗成果</a:t>
            </a:r>
            <a:endParaRPr lang="en-US" altLang="zh-TW" dirty="0"/>
          </a:p>
        </p:txBody>
      </p:sp>
      <p:pic>
        <p:nvPicPr>
          <p:cNvPr id="9" name="內容版面配置區 8">
            <a:extLst>
              <a:ext uri="{FF2B5EF4-FFF2-40B4-BE49-F238E27FC236}">
                <a16:creationId xmlns:a16="http://schemas.microsoft.com/office/drawing/2014/main" id="{DB33458C-DE20-401F-A26D-5A672D2E89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602" t="8020" r="8241" b="3022"/>
          <a:stretch/>
        </p:blipFill>
        <p:spPr>
          <a:xfrm>
            <a:off x="543697" y="815547"/>
            <a:ext cx="11104605" cy="5477776"/>
          </a:xfrm>
        </p:spPr>
      </p:pic>
      <p:sp>
        <p:nvSpPr>
          <p:cNvPr id="3" name="投影片編號版面配置區 2">
            <a:extLst>
              <a:ext uri="{FF2B5EF4-FFF2-40B4-BE49-F238E27FC236}">
                <a16:creationId xmlns:a16="http://schemas.microsoft.com/office/drawing/2014/main" id="{3C7C664E-9A8C-4927-944E-35A93B9C21ED}"/>
              </a:ext>
            </a:extLst>
          </p:cNvPr>
          <p:cNvSpPr>
            <a:spLocks noGrp="1"/>
          </p:cNvSpPr>
          <p:nvPr>
            <p:ph type="sldNum" sz="quarter" idx="12"/>
          </p:nvPr>
        </p:nvSpPr>
        <p:spPr/>
        <p:txBody>
          <a:bodyPr/>
          <a:lstStyle/>
          <a:p>
            <a:fld id="{469B0757-BD36-4074-AEDD-A7D4A393E12C}" type="slidenum">
              <a:rPr lang="zh-TW" altLang="en-US" smtClean="0"/>
              <a:t>14</a:t>
            </a:fld>
            <a:endParaRPr lang="zh-TW" altLang="en-US"/>
          </a:p>
        </p:txBody>
      </p:sp>
    </p:spTree>
    <p:extLst>
      <p:ext uri="{BB962C8B-B14F-4D97-AF65-F5344CB8AC3E}">
        <p14:creationId xmlns:p14="http://schemas.microsoft.com/office/powerpoint/2010/main" val="410570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C26A07-E6A7-4897-9EFF-C5452E96192D}"/>
              </a:ext>
            </a:extLst>
          </p:cNvPr>
          <p:cNvSpPr>
            <a:spLocks noGrp="1"/>
          </p:cNvSpPr>
          <p:nvPr>
            <p:ph type="title"/>
          </p:nvPr>
        </p:nvSpPr>
        <p:spPr/>
        <p:txBody>
          <a:bodyPr/>
          <a:lstStyle/>
          <a:p>
            <a:r>
              <a:rPr lang="en-US" altLang="zh-TW" dirty="0">
                <a:solidFill>
                  <a:srgbClr val="0070C0"/>
                </a:solidFill>
              </a:rPr>
              <a:t>6.2</a:t>
            </a:r>
            <a:r>
              <a:rPr lang="en-US" altLang="zh-TW" dirty="0"/>
              <a:t> </a:t>
            </a:r>
            <a:r>
              <a:rPr lang="zh-TW" altLang="en-US" dirty="0"/>
              <a:t>實驗討論</a:t>
            </a:r>
            <a:endParaRPr lang="en-US" altLang="zh-TW" dirty="0"/>
          </a:p>
        </p:txBody>
      </p:sp>
      <p:pic>
        <p:nvPicPr>
          <p:cNvPr id="7" name="內容版面配置區 6">
            <a:extLst>
              <a:ext uri="{FF2B5EF4-FFF2-40B4-BE49-F238E27FC236}">
                <a16:creationId xmlns:a16="http://schemas.microsoft.com/office/drawing/2014/main" id="{FC692DCA-8F43-4E6B-AC94-B142A35F6D1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1302"/>
          <a:stretch/>
        </p:blipFill>
        <p:spPr>
          <a:xfrm>
            <a:off x="4813359" y="466179"/>
            <a:ext cx="7007937" cy="5925641"/>
          </a:xfrm>
        </p:spPr>
      </p:pic>
      <p:graphicFrame>
        <p:nvGraphicFramePr>
          <p:cNvPr id="3" name="表格 2">
            <a:extLst>
              <a:ext uri="{FF2B5EF4-FFF2-40B4-BE49-F238E27FC236}">
                <a16:creationId xmlns:a16="http://schemas.microsoft.com/office/drawing/2014/main" id="{6445134F-F3D1-426E-AF79-59B1C6E7912D}"/>
              </a:ext>
            </a:extLst>
          </p:cNvPr>
          <p:cNvGraphicFramePr>
            <a:graphicFrameLocks noGrp="1"/>
          </p:cNvGraphicFramePr>
          <p:nvPr>
            <p:extLst>
              <p:ext uri="{D42A27DB-BD31-4B8C-83A1-F6EECF244321}">
                <p14:modId xmlns:p14="http://schemas.microsoft.com/office/powerpoint/2010/main" val="2131626719"/>
              </p:ext>
            </p:extLst>
          </p:nvPr>
        </p:nvGraphicFramePr>
        <p:xfrm>
          <a:off x="794437" y="2400711"/>
          <a:ext cx="3900767" cy="2394515"/>
        </p:xfrm>
        <a:graphic>
          <a:graphicData uri="http://schemas.openxmlformats.org/drawingml/2006/table">
            <a:tbl>
              <a:tblPr firstRow="1" bandRow="1">
                <a:tableStyleId>{5940675A-B579-460E-94D1-54222C63F5DA}</a:tableStyleId>
              </a:tblPr>
              <a:tblGrid>
                <a:gridCol w="1502968">
                  <a:extLst>
                    <a:ext uri="{9D8B030D-6E8A-4147-A177-3AD203B41FA5}">
                      <a16:colId xmlns:a16="http://schemas.microsoft.com/office/drawing/2014/main" val="1897985262"/>
                    </a:ext>
                  </a:extLst>
                </a:gridCol>
                <a:gridCol w="2397799">
                  <a:extLst>
                    <a:ext uri="{9D8B030D-6E8A-4147-A177-3AD203B41FA5}">
                      <a16:colId xmlns:a16="http://schemas.microsoft.com/office/drawing/2014/main" val="785031555"/>
                    </a:ext>
                  </a:extLst>
                </a:gridCol>
              </a:tblGrid>
              <a:tr h="566765">
                <a:tc>
                  <a:txBody>
                    <a:bodyPr/>
                    <a:lstStyle/>
                    <a:p>
                      <a:pPr algn="ctr"/>
                      <a:r>
                        <a:rPr lang="en-US" altLang="zh-TW" sz="2400" b="1" dirty="0">
                          <a:solidFill>
                            <a:schemeClr val="accent1"/>
                          </a:solidFill>
                          <a:latin typeface="Times New Roman" panose="02020603050405020304" pitchFamily="18" charset="0"/>
                          <a:cs typeface="Times New Roman" panose="02020603050405020304" pitchFamily="18" charset="0"/>
                        </a:rPr>
                        <a:t>Metrics</a:t>
                      </a:r>
                    </a:p>
                  </a:txBody>
                  <a:tcPr anchor="ctr"/>
                </a:tc>
                <a:tc>
                  <a:txBody>
                    <a:bodyPr/>
                    <a:lstStyle/>
                    <a:p>
                      <a:pPr algn="ctr"/>
                      <a:r>
                        <a:rPr lang="en-US" altLang="zh-TW" sz="2400" b="1" dirty="0">
                          <a:solidFill>
                            <a:schemeClr val="accent1"/>
                          </a:solidFill>
                          <a:latin typeface="Times New Roman" panose="02020603050405020304" pitchFamily="18" charset="0"/>
                          <a:cs typeface="Times New Roman" panose="02020603050405020304" pitchFamily="18" charset="0"/>
                        </a:rPr>
                        <a:t>Value</a:t>
                      </a:r>
                      <a:endParaRPr lang="zh-TW" altLang="en-US" sz="2400" b="1" dirty="0">
                        <a:solidFill>
                          <a:schemeClr val="accent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0581041"/>
                  </a:ext>
                </a:extLst>
              </a:tr>
              <a:tr h="566765">
                <a:tc>
                  <a:txBody>
                    <a:bodyPr/>
                    <a:lstStyle/>
                    <a:p>
                      <a:pPr algn="ctr"/>
                      <a:r>
                        <a:rPr lang="en-US" altLang="zh-TW" sz="2400" dirty="0">
                          <a:solidFill>
                            <a:schemeClr val="accent2">
                              <a:lumMod val="75000"/>
                            </a:schemeClr>
                          </a:solidFill>
                          <a:latin typeface="Times New Roman" panose="02020603050405020304" pitchFamily="18" charset="0"/>
                          <a:cs typeface="Times New Roman" panose="02020603050405020304" pitchFamily="18" charset="0"/>
                        </a:rPr>
                        <a:t>Precision</a:t>
                      </a:r>
                      <a:endParaRPr lang="en-US" altLang="zh-TW" sz="2400" b="1" dirty="0">
                        <a:solidFill>
                          <a:schemeClr val="accent2">
                            <a:lumMod val="7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400" dirty="0">
                          <a:latin typeface="Times New Roman" panose="02020603050405020304" pitchFamily="18" charset="0"/>
                          <a:cs typeface="Times New Roman" panose="02020603050405020304" pitchFamily="18" charset="0"/>
                        </a:rPr>
                        <a:t>0.894</a:t>
                      </a:r>
                      <a:endParaRPr lang="zh-TW"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37501419"/>
                  </a:ext>
                </a:extLst>
              </a:tr>
              <a:tr h="566765">
                <a:tc>
                  <a:txBody>
                    <a:bodyPr/>
                    <a:lstStyle/>
                    <a:p>
                      <a:pPr algn="ctr"/>
                      <a:r>
                        <a:rPr lang="en-US" altLang="zh-TW" sz="2400" dirty="0">
                          <a:solidFill>
                            <a:schemeClr val="accent2">
                              <a:lumMod val="75000"/>
                            </a:schemeClr>
                          </a:solidFill>
                          <a:latin typeface="Times New Roman" panose="02020603050405020304" pitchFamily="18" charset="0"/>
                          <a:cs typeface="Times New Roman" panose="02020603050405020304" pitchFamily="18" charset="0"/>
                        </a:rPr>
                        <a:t>Recall</a:t>
                      </a:r>
                      <a:endParaRPr lang="en-US" altLang="zh-TW" sz="2400" b="1" dirty="0">
                        <a:solidFill>
                          <a:schemeClr val="accent2">
                            <a:lumMod val="7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400" dirty="0">
                          <a:latin typeface="Times New Roman" panose="02020603050405020304" pitchFamily="18" charset="0"/>
                          <a:cs typeface="Times New Roman" panose="02020603050405020304" pitchFamily="18" charset="0"/>
                        </a:rPr>
                        <a:t>0.983</a:t>
                      </a:r>
                      <a:endParaRPr lang="zh-TW"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98794653"/>
                  </a:ext>
                </a:extLst>
              </a:tr>
              <a:tr h="694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solidFill>
                            <a:schemeClr val="accent2">
                              <a:lumMod val="75000"/>
                            </a:schemeClr>
                          </a:solidFill>
                          <a:latin typeface="Times New Roman" panose="02020603050405020304" pitchFamily="18" charset="0"/>
                          <a:cs typeface="Times New Roman" panose="02020603050405020304" pitchFamily="18" charset="0"/>
                        </a:rPr>
                        <a:t>F1_score</a:t>
                      </a:r>
                      <a:endParaRPr lang="zh-TW" altLang="en-US" sz="2400" dirty="0">
                        <a:solidFill>
                          <a:schemeClr val="accent2">
                            <a:lumMod val="7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400" dirty="0">
                          <a:latin typeface="Times New Roman" panose="02020603050405020304" pitchFamily="18" charset="0"/>
                          <a:cs typeface="Times New Roman" panose="02020603050405020304" pitchFamily="18" charset="0"/>
                        </a:rPr>
                        <a:t>0.937</a:t>
                      </a:r>
                      <a:endParaRPr lang="zh-TW"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6683528"/>
                  </a:ext>
                </a:extLst>
              </a:tr>
            </a:tbl>
          </a:graphicData>
        </a:graphic>
      </p:graphicFrame>
      <p:sp>
        <p:nvSpPr>
          <p:cNvPr id="4" name="投影片編號版面配置區 3">
            <a:extLst>
              <a:ext uri="{FF2B5EF4-FFF2-40B4-BE49-F238E27FC236}">
                <a16:creationId xmlns:a16="http://schemas.microsoft.com/office/drawing/2014/main" id="{E8B3EC62-A3BA-4B04-88BE-500183D57006}"/>
              </a:ext>
            </a:extLst>
          </p:cNvPr>
          <p:cNvSpPr>
            <a:spLocks noGrp="1"/>
          </p:cNvSpPr>
          <p:nvPr>
            <p:ph type="sldNum" sz="quarter" idx="12"/>
          </p:nvPr>
        </p:nvSpPr>
        <p:spPr/>
        <p:txBody>
          <a:bodyPr/>
          <a:lstStyle/>
          <a:p>
            <a:fld id="{469B0757-BD36-4074-AEDD-A7D4A393E12C}" type="slidenum">
              <a:rPr lang="zh-TW" altLang="en-US" smtClean="0"/>
              <a:t>15</a:t>
            </a:fld>
            <a:endParaRPr lang="zh-TW" altLang="en-US"/>
          </a:p>
        </p:txBody>
      </p:sp>
      <p:sp>
        <p:nvSpPr>
          <p:cNvPr id="5" name="矩形 4">
            <a:extLst>
              <a:ext uri="{FF2B5EF4-FFF2-40B4-BE49-F238E27FC236}">
                <a16:creationId xmlns:a16="http://schemas.microsoft.com/office/drawing/2014/main" id="{C0620AC8-AC2B-449E-BADF-E1642839DF9D}"/>
              </a:ext>
            </a:extLst>
          </p:cNvPr>
          <p:cNvSpPr/>
          <p:nvPr/>
        </p:nvSpPr>
        <p:spPr>
          <a:xfrm>
            <a:off x="287577" y="780606"/>
            <a:ext cx="6101350" cy="369332"/>
          </a:xfrm>
          <a:prstGeom prst="rect">
            <a:avLst/>
          </a:prstGeom>
        </p:spPr>
        <p:txBody>
          <a:bodyPr wrap="none">
            <a:spAutoFit/>
          </a:bodyPr>
          <a:lstStyle/>
          <a:p>
            <a:r>
              <a:rPr lang="en-US" altLang="zh-TW" dirty="0"/>
              <a:t>F1-score is </a:t>
            </a:r>
            <a:r>
              <a:rPr lang="en-US" altLang="zh-TW" dirty="0">
                <a:solidFill>
                  <a:srgbClr val="4D5156"/>
                </a:solidFill>
                <a:latin typeface="arial" panose="020B0604020202020204" pitchFamily="34" charset="0"/>
              </a:rPr>
              <a:t>a measure of a model's accuracy on a dataset</a:t>
            </a:r>
            <a:endParaRPr lang="zh-TW" altLang="en-US" dirty="0"/>
          </a:p>
        </p:txBody>
      </p:sp>
    </p:spTree>
    <p:extLst>
      <p:ext uri="{BB962C8B-B14F-4D97-AF65-F5344CB8AC3E}">
        <p14:creationId xmlns:p14="http://schemas.microsoft.com/office/powerpoint/2010/main" val="63367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20CE05-9AA1-450A-910F-313E488375B9}"/>
              </a:ext>
            </a:extLst>
          </p:cNvPr>
          <p:cNvSpPr>
            <a:spLocks noGrp="1"/>
          </p:cNvSpPr>
          <p:nvPr>
            <p:ph type="title"/>
          </p:nvPr>
        </p:nvSpPr>
        <p:spPr/>
        <p:txBody>
          <a:bodyPr/>
          <a:lstStyle/>
          <a:p>
            <a:r>
              <a:rPr lang="en-US" altLang="zh-TW" dirty="0">
                <a:solidFill>
                  <a:srgbClr val="0070C0"/>
                </a:solidFill>
              </a:rPr>
              <a:t>7.</a:t>
            </a:r>
            <a:r>
              <a:rPr lang="en-US" altLang="zh-TW" dirty="0"/>
              <a:t> </a:t>
            </a:r>
            <a:r>
              <a:rPr lang="zh-TW" altLang="en-US" dirty="0"/>
              <a:t>參考資料</a:t>
            </a:r>
          </a:p>
        </p:txBody>
      </p:sp>
      <p:sp>
        <p:nvSpPr>
          <p:cNvPr id="3" name="內容版面配置區 2">
            <a:extLst>
              <a:ext uri="{FF2B5EF4-FFF2-40B4-BE49-F238E27FC236}">
                <a16:creationId xmlns:a16="http://schemas.microsoft.com/office/drawing/2014/main" id="{76D0A42A-EB3D-46E2-B44A-07F3806462D0}"/>
              </a:ext>
            </a:extLst>
          </p:cNvPr>
          <p:cNvSpPr>
            <a:spLocks noGrp="1"/>
          </p:cNvSpPr>
          <p:nvPr>
            <p:ph idx="1"/>
          </p:nvPr>
        </p:nvSpPr>
        <p:spPr/>
        <p:txBody>
          <a:bodyPr>
            <a:normAutofit fontScale="62500" lnSpcReduction="20000"/>
          </a:bodyPr>
          <a:lstStyle/>
          <a:p>
            <a:pPr lvl="0"/>
            <a:r>
              <a:rPr lang="en-US" altLang="zh-TW" dirty="0"/>
              <a:t>B. Hussain, Q. Du, S. Zhang, A. Imran and M. A. Imran, "Mobile Edge Computing-Based Data-Driven Deep Learning Framework for Anomaly Detection," in </a:t>
            </a:r>
            <a:r>
              <a:rPr lang="en-US" altLang="zh-TW" i="1" dirty="0"/>
              <a:t>IEEE Access</a:t>
            </a:r>
            <a:r>
              <a:rPr lang="en-US" altLang="zh-TW" dirty="0"/>
              <a:t>, vol. 7, pp. 137656-137667, 2019, </a:t>
            </a:r>
            <a:r>
              <a:rPr lang="en-US" altLang="zh-TW" dirty="0" err="1"/>
              <a:t>doi</a:t>
            </a:r>
            <a:r>
              <a:rPr lang="en-US" altLang="zh-TW" dirty="0"/>
              <a:t>: 10.1109/ACCESS.2019.2942485.</a:t>
            </a:r>
            <a:endParaRPr lang="zh-TW" altLang="zh-TW" dirty="0"/>
          </a:p>
          <a:p>
            <a:pPr lvl="0"/>
            <a:r>
              <a:rPr lang="en-US" altLang="zh-TW" dirty="0" err="1"/>
              <a:t>Aygun</a:t>
            </a:r>
            <a:r>
              <a:rPr lang="en-US" altLang="zh-TW" dirty="0"/>
              <a:t>, R. Can, and A. </a:t>
            </a:r>
            <a:r>
              <a:rPr lang="en-US" altLang="zh-TW" dirty="0" err="1"/>
              <a:t>Gokhan</a:t>
            </a:r>
            <a:r>
              <a:rPr lang="en-US" altLang="zh-TW" dirty="0"/>
              <a:t> Yavuz. “Network Anomaly Detection with Stochastically Improved Autoencoder Based Models.” 2017 IEEE 4th International Conference on Cyber Security and Cloud Computing (</a:t>
            </a:r>
            <a:r>
              <a:rPr lang="en-US" altLang="zh-TW" dirty="0" err="1"/>
              <a:t>CSCloud</a:t>
            </a:r>
            <a:r>
              <a:rPr lang="en-US" altLang="zh-TW" dirty="0"/>
              <a:t>), 2017.</a:t>
            </a:r>
            <a:endParaRPr lang="zh-TW" altLang="zh-TW" dirty="0"/>
          </a:p>
          <a:p>
            <a:pPr lvl="0"/>
            <a:r>
              <a:rPr lang="en-US" altLang="zh-TW" dirty="0"/>
              <a:t>C. Meng, X. S. Jiang, X. M. Wei, and T. Wei, “A Time Convolutional Network Based Outlier Detection for Multidimensional Time Series in Cyber-Physical-Social Systems,” IEEE Access, vol. 8, pp. 74933–74942, 2020.</a:t>
            </a:r>
            <a:endParaRPr lang="zh-TW" altLang="zh-TW" dirty="0"/>
          </a:p>
          <a:p>
            <a:pPr lvl="0"/>
            <a:r>
              <a:rPr lang="en-US" altLang="zh-TW" dirty="0"/>
              <a:t>C. Zhou and R. C. </a:t>
            </a:r>
            <a:r>
              <a:rPr lang="en-US" altLang="zh-TW" dirty="0" err="1"/>
              <a:t>Paffenroth</a:t>
            </a:r>
            <a:r>
              <a:rPr lang="en-US" altLang="zh-TW" dirty="0"/>
              <a:t>, “Anomaly Detection with Robust Deep Autoencoders,” Proceedings of the 23rd ACM SIGKDD International Conference on Knowledge Discovery and Data Mining, 2017.</a:t>
            </a:r>
            <a:endParaRPr lang="zh-TW" altLang="zh-TW" dirty="0"/>
          </a:p>
          <a:p>
            <a:pPr lvl="0"/>
            <a:r>
              <a:rPr lang="en-US" altLang="zh-TW" dirty="0"/>
              <a:t>C.-W. Tien, T.-Y. Huang, P.-C. Chen, and J.-H. Wang, “Using Autoencoders for Anomaly Detection and Transfer Learning in </a:t>
            </a:r>
            <a:r>
              <a:rPr lang="en-US" altLang="zh-TW" dirty="0" err="1"/>
              <a:t>IoT,”Computers</a:t>
            </a:r>
            <a:r>
              <a:rPr lang="en-US" altLang="zh-TW" dirty="0"/>
              <a:t>, vol. 10, no. 7, p. 88, Jul. 2021.</a:t>
            </a:r>
            <a:endParaRPr lang="zh-TW" altLang="zh-TW" dirty="0"/>
          </a:p>
          <a:p>
            <a:pPr lvl="0"/>
            <a:r>
              <a:rPr lang="en-US" altLang="zh-TW" dirty="0"/>
              <a:t>D. </a:t>
            </a:r>
            <a:r>
              <a:rPr lang="en-US" altLang="zh-TW" dirty="0" err="1"/>
              <a:t>Lunga</a:t>
            </a:r>
            <a:r>
              <a:rPr lang="en-US" altLang="zh-TW" dirty="0"/>
              <a:t>, J. </a:t>
            </a:r>
            <a:r>
              <a:rPr lang="en-US" altLang="zh-TW" dirty="0" err="1"/>
              <a:t>Gerrand</a:t>
            </a:r>
            <a:r>
              <a:rPr lang="en-US" altLang="zh-TW" dirty="0"/>
              <a:t>, L. Yang, C. Layton and R. Stewart, "Apache Spark Accelerated Deep Learning Inference for Large Scale Satellite Image Analytics," in IEEE Journal of Selected Topics in Applied Earth Observations and Remote Sensing, vol. 13, pp. 271-283, 2020.</a:t>
            </a:r>
            <a:endParaRPr lang="zh-TW" altLang="zh-TW" dirty="0"/>
          </a:p>
          <a:p>
            <a:pPr lvl="0"/>
            <a:r>
              <a:rPr lang="en-US" altLang="zh-TW" dirty="0"/>
              <a:t>Z. Zou and J. Ai, "Online Prediction of Server Crash Based on Running Data," 2020 IEEE 20th International Conference on Software Quality, Reliability and Security Companion (QRS-C), 2020, pp. 7-14.</a:t>
            </a:r>
            <a:endParaRPr lang="zh-TW" altLang="zh-TW" dirty="0"/>
          </a:p>
          <a:p>
            <a:r>
              <a:rPr lang="en-US" altLang="zh-TW" dirty="0"/>
              <a:t>T. Wu </a:t>
            </a:r>
            <a:r>
              <a:rPr lang="en-US" altLang="zh-TW" dirty="0" err="1"/>
              <a:t>en</a:t>
            </a:r>
            <a:r>
              <a:rPr lang="en-US" altLang="zh-TW" dirty="0"/>
              <a:t> J. Ortiz, “RLAD: Time Series Anomaly Detection through Reinforcement Learning and Active Learning”, </a:t>
            </a:r>
            <a:r>
              <a:rPr lang="en-US" altLang="zh-TW" i="1" dirty="0" err="1"/>
              <a:t>CoRR</a:t>
            </a:r>
            <a:r>
              <a:rPr lang="en-US" altLang="zh-TW" dirty="0"/>
              <a:t>, vol abs/2104.00543, 2021.</a:t>
            </a:r>
          </a:p>
          <a:p>
            <a:r>
              <a:rPr lang="en-US" altLang="zh-TW" dirty="0">
                <a:hlinkClick r:id="rId2"/>
              </a:rPr>
              <a:t>https://github.com/jorekai/DQN-Timeseries-Anomaly-Detection)</a:t>
            </a:r>
            <a:endParaRPr lang="zh-TW" altLang="en-US" dirty="0"/>
          </a:p>
        </p:txBody>
      </p:sp>
      <p:sp>
        <p:nvSpPr>
          <p:cNvPr id="4" name="投影片編號版面配置區 3">
            <a:extLst>
              <a:ext uri="{FF2B5EF4-FFF2-40B4-BE49-F238E27FC236}">
                <a16:creationId xmlns:a16="http://schemas.microsoft.com/office/drawing/2014/main" id="{4280C4FF-E843-4C10-99D1-8AAC90B6A605}"/>
              </a:ext>
            </a:extLst>
          </p:cNvPr>
          <p:cNvSpPr>
            <a:spLocks noGrp="1"/>
          </p:cNvSpPr>
          <p:nvPr>
            <p:ph type="sldNum" sz="quarter" idx="12"/>
          </p:nvPr>
        </p:nvSpPr>
        <p:spPr/>
        <p:txBody>
          <a:bodyPr/>
          <a:lstStyle/>
          <a:p>
            <a:fld id="{469B0757-BD36-4074-AEDD-A7D4A393E12C}" type="slidenum">
              <a:rPr lang="zh-TW" altLang="en-US" smtClean="0"/>
              <a:t>16</a:t>
            </a:fld>
            <a:endParaRPr lang="zh-TW" altLang="en-US"/>
          </a:p>
        </p:txBody>
      </p:sp>
    </p:spTree>
    <p:extLst>
      <p:ext uri="{BB962C8B-B14F-4D97-AF65-F5344CB8AC3E}">
        <p14:creationId xmlns:p14="http://schemas.microsoft.com/office/powerpoint/2010/main" val="46214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32F6C3F3-788A-43F0-9339-67A12407C5C7}"/>
              </a:ext>
            </a:extLst>
          </p:cNvPr>
          <p:cNvSpPr txBox="1"/>
          <p:nvPr/>
        </p:nvSpPr>
        <p:spPr>
          <a:xfrm>
            <a:off x="4622495" y="2828835"/>
            <a:ext cx="2947009" cy="1200329"/>
          </a:xfrm>
          <a:prstGeom prst="rect">
            <a:avLst/>
          </a:prstGeom>
          <a:noFill/>
        </p:spPr>
        <p:txBody>
          <a:bodyPr wrap="square" rtlCol="0">
            <a:spAutoFit/>
          </a:bodyPr>
          <a:lstStyle/>
          <a:p>
            <a:pPr algn="ctr"/>
            <a:r>
              <a:rPr lang="en-US" altLang="zh-TW" sz="7200" dirty="0">
                <a:latin typeface="Times New Roman" panose="02020603050405020304" pitchFamily="18" charset="0"/>
                <a:cs typeface="Times New Roman" panose="02020603050405020304" pitchFamily="18" charset="0"/>
              </a:rPr>
              <a:t>DEMO</a:t>
            </a:r>
            <a:endParaRPr lang="zh-TW" altLang="en-US" sz="7200"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73671564-F23A-4FC5-931E-096303A57530}"/>
              </a:ext>
            </a:extLst>
          </p:cNvPr>
          <p:cNvSpPr>
            <a:spLocks noGrp="1"/>
          </p:cNvSpPr>
          <p:nvPr>
            <p:ph type="sldNum" sz="quarter" idx="12"/>
          </p:nvPr>
        </p:nvSpPr>
        <p:spPr/>
        <p:txBody>
          <a:bodyPr/>
          <a:lstStyle/>
          <a:p>
            <a:fld id="{469B0757-BD36-4074-AEDD-A7D4A393E12C}" type="slidenum">
              <a:rPr lang="zh-TW" altLang="en-US" smtClean="0"/>
              <a:t>17</a:t>
            </a:fld>
            <a:endParaRPr lang="zh-TW" altLang="en-US"/>
          </a:p>
        </p:txBody>
      </p:sp>
    </p:spTree>
    <p:extLst>
      <p:ext uri="{BB962C8B-B14F-4D97-AF65-F5344CB8AC3E}">
        <p14:creationId xmlns:p14="http://schemas.microsoft.com/office/powerpoint/2010/main" val="283508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群組 25">
            <a:extLst>
              <a:ext uri="{FF2B5EF4-FFF2-40B4-BE49-F238E27FC236}">
                <a16:creationId xmlns:a16="http://schemas.microsoft.com/office/drawing/2014/main" id="{DC3F4C36-D9C7-4089-AEAC-EC3CCBD9A2D4}"/>
              </a:ext>
            </a:extLst>
          </p:cNvPr>
          <p:cNvGrpSpPr/>
          <p:nvPr/>
        </p:nvGrpSpPr>
        <p:grpSpPr>
          <a:xfrm>
            <a:off x="185057" y="290223"/>
            <a:ext cx="11727211" cy="6404487"/>
            <a:chOff x="185057" y="290223"/>
            <a:chExt cx="11727211" cy="6404487"/>
          </a:xfrm>
        </p:grpSpPr>
        <p:pic>
          <p:nvPicPr>
            <p:cNvPr id="4" name="圖片 3">
              <a:extLst>
                <a:ext uri="{FF2B5EF4-FFF2-40B4-BE49-F238E27FC236}">
                  <a16:creationId xmlns:a16="http://schemas.microsoft.com/office/drawing/2014/main" id="{F4C0983B-BC40-46A1-A43D-10825D22B6C6}"/>
                </a:ext>
              </a:extLst>
            </p:cNvPr>
            <p:cNvPicPr>
              <a:picLocks noChangeAspect="1"/>
            </p:cNvPicPr>
            <p:nvPr/>
          </p:nvPicPr>
          <p:blipFill rotWithShape="1">
            <a:blip r:embed="rId2">
              <a:extLst>
                <a:ext uri="{28A0092B-C50C-407E-A947-70E740481C1C}">
                  <a14:useLocalDpi xmlns:a14="http://schemas.microsoft.com/office/drawing/2010/main" val="0"/>
                </a:ext>
              </a:extLst>
            </a:blip>
            <a:srcRect l="9648" t="8942" r="8352" b="8471"/>
            <a:stretch/>
          </p:blipFill>
          <p:spPr>
            <a:xfrm>
              <a:off x="185057" y="2030186"/>
              <a:ext cx="5609446" cy="2824843"/>
            </a:xfrm>
            <a:prstGeom prst="rect">
              <a:avLst/>
            </a:prstGeom>
          </p:spPr>
        </p:pic>
        <p:sp>
          <p:nvSpPr>
            <p:cNvPr id="5" name="矩形 4">
              <a:extLst>
                <a:ext uri="{FF2B5EF4-FFF2-40B4-BE49-F238E27FC236}">
                  <a16:creationId xmlns:a16="http://schemas.microsoft.com/office/drawing/2014/main" id="{9A4DB8A8-F81D-4C21-83FC-3595BB88FDDA}"/>
                </a:ext>
              </a:extLst>
            </p:cNvPr>
            <p:cNvSpPr/>
            <p:nvPr/>
          </p:nvSpPr>
          <p:spPr>
            <a:xfrm>
              <a:off x="457200" y="2144486"/>
              <a:ext cx="729343" cy="26343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箭號: 向右 5">
              <a:extLst>
                <a:ext uri="{FF2B5EF4-FFF2-40B4-BE49-F238E27FC236}">
                  <a16:creationId xmlns:a16="http://schemas.microsoft.com/office/drawing/2014/main" id="{4E341490-727A-4327-85F6-BC3401FBF8DC}"/>
                </a:ext>
              </a:extLst>
            </p:cNvPr>
            <p:cNvSpPr/>
            <p:nvPr/>
          </p:nvSpPr>
          <p:spPr>
            <a:xfrm>
              <a:off x="5921828" y="3265714"/>
              <a:ext cx="598714" cy="45720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E262539F-5BAF-4510-9323-AF1A50738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537" y="1817909"/>
              <a:ext cx="2334857" cy="1556571"/>
            </a:xfrm>
            <a:prstGeom prst="rect">
              <a:avLst/>
            </a:prstGeom>
          </p:spPr>
        </p:pic>
        <p:pic>
          <p:nvPicPr>
            <p:cNvPr id="12" name="圖片 11">
              <a:extLst>
                <a:ext uri="{FF2B5EF4-FFF2-40B4-BE49-F238E27FC236}">
                  <a16:creationId xmlns:a16="http://schemas.microsoft.com/office/drawing/2014/main" id="{D356C6EF-4DDA-4697-B988-9624308B1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9540" y="3478024"/>
              <a:ext cx="2334856" cy="1556571"/>
            </a:xfrm>
            <a:prstGeom prst="rect">
              <a:avLst/>
            </a:prstGeom>
          </p:spPr>
        </p:pic>
        <p:pic>
          <p:nvPicPr>
            <p:cNvPr id="14" name="圖片 13">
              <a:extLst>
                <a:ext uri="{FF2B5EF4-FFF2-40B4-BE49-F238E27FC236}">
                  <a16:creationId xmlns:a16="http://schemas.microsoft.com/office/drawing/2014/main" id="{B7A57ACE-87B2-490A-8169-5D52435E8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0542" y="5138140"/>
              <a:ext cx="2334855" cy="1556570"/>
            </a:xfrm>
            <a:prstGeom prst="rect">
              <a:avLst/>
            </a:prstGeom>
          </p:spPr>
        </p:pic>
        <p:pic>
          <p:nvPicPr>
            <p:cNvPr id="16" name="圖片 15">
              <a:extLst>
                <a:ext uri="{FF2B5EF4-FFF2-40B4-BE49-F238E27FC236}">
                  <a16:creationId xmlns:a16="http://schemas.microsoft.com/office/drawing/2014/main" id="{091782DB-CA85-47AF-A046-A7513DBFBB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3866" y="290223"/>
              <a:ext cx="2284200" cy="1522800"/>
            </a:xfrm>
            <a:prstGeom prst="rect">
              <a:avLst/>
            </a:prstGeom>
          </p:spPr>
        </p:pic>
        <p:pic>
          <p:nvPicPr>
            <p:cNvPr id="18" name="圖片 17">
              <a:extLst>
                <a:ext uri="{FF2B5EF4-FFF2-40B4-BE49-F238E27FC236}">
                  <a16:creationId xmlns:a16="http://schemas.microsoft.com/office/drawing/2014/main" id="{616AF4DF-1CD3-4725-950F-9C13CA0894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34396" y="290223"/>
              <a:ext cx="2334856" cy="1556571"/>
            </a:xfrm>
            <a:prstGeom prst="rect">
              <a:avLst/>
            </a:prstGeom>
          </p:spPr>
        </p:pic>
        <p:pic>
          <p:nvPicPr>
            <p:cNvPr id="20" name="圖片 19">
              <a:extLst>
                <a:ext uri="{FF2B5EF4-FFF2-40B4-BE49-F238E27FC236}">
                  <a16:creationId xmlns:a16="http://schemas.microsoft.com/office/drawing/2014/main" id="{B280D1C7-36C1-4EF9-A0CF-8F4568D39A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34396" y="1813023"/>
              <a:ext cx="2334856" cy="1556571"/>
            </a:xfrm>
            <a:prstGeom prst="rect">
              <a:avLst/>
            </a:prstGeom>
          </p:spPr>
        </p:pic>
        <p:pic>
          <p:nvPicPr>
            <p:cNvPr id="22" name="圖片 21">
              <a:extLst>
                <a:ext uri="{FF2B5EF4-FFF2-40B4-BE49-F238E27FC236}">
                  <a16:creationId xmlns:a16="http://schemas.microsoft.com/office/drawing/2014/main" id="{D9B047CE-37A2-4977-8583-889764F7F1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13394" y="3429000"/>
              <a:ext cx="2334856" cy="1556571"/>
            </a:xfrm>
            <a:prstGeom prst="rect">
              <a:avLst/>
            </a:prstGeom>
          </p:spPr>
        </p:pic>
        <p:pic>
          <p:nvPicPr>
            <p:cNvPr id="24" name="圖片 23">
              <a:extLst>
                <a:ext uri="{FF2B5EF4-FFF2-40B4-BE49-F238E27FC236}">
                  <a16:creationId xmlns:a16="http://schemas.microsoft.com/office/drawing/2014/main" id="{8F66F9F3-D6A1-47F3-B77B-5C88565F1F1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34396" y="5138139"/>
              <a:ext cx="2334856" cy="1556571"/>
            </a:xfrm>
            <a:prstGeom prst="rect">
              <a:avLst/>
            </a:prstGeom>
          </p:spPr>
        </p:pic>
        <p:sp>
          <p:nvSpPr>
            <p:cNvPr id="25" name="文字方塊 24">
              <a:extLst>
                <a:ext uri="{FF2B5EF4-FFF2-40B4-BE49-F238E27FC236}">
                  <a16:creationId xmlns:a16="http://schemas.microsoft.com/office/drawing/2014/main" id="{DE2EAE54-FFCD-414B-8630-0003292EFB6F}"/>
                </a:ext>
              </a:extLst>
            </p:cNvPr>
            <p:cNvSpPr txBox="1"/>
            <p:nvPr/>
          </p:nvSpPr>
          <p:spPr>
            <a:xfrm>
              <a:off x="11215582" y="3107984"/>
              <a:ext cx="696686" cy="523220"/>
            </a:xfrm>
            <a:prstGeom prst="rect">
              <a:avLst/>
            </a:prstGeom>
            <a:noFill/>
          </p:spPr>
          <p:txBody>
            <a:bodyPr wrap="square" rtlCol="0" anchor="ctr">
              <a:spAutoFit/>
            </a:bodyPr>
            <a:lstStyle/>
            <a:p>
              <a:pPr algn="ctr"/>
              <a:r>
                <a:rPr lang="en-US" altLang="zh-TW" sz="2800" b="1" dirty="0"/>
                <a:t>……</a:t>
              </a:r>
              <a:endParaRPr lang="zh-TW" altLang="en-US" sz="2800" b="1" dirty="0"/>
            </a:p>
          </p:txBody>
        </p:sp>
      </p:grpSp>
    </p:spTree>
    <p:extLst>
      <p:ext uri="{BB962C8B-B14F-4D97-AF65-F5344CB8AC3E}">
        <p14:creationId xmlns:p14="http://schemas.microsoft.com/office/powerpoint/2010/main" val="412791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68DE756D-09E5-4B03-8E94-01D819084EE8}"/>
              </a:ext>
            </a:extLst>
          </p:cNvPr>
          <p:cNvGrpSpPr/>
          <p:nvPr/>
        </p:nvGrpSpPr>
        <p:grpSpPr>
          <a:xfrm>
            <a:off x="1132114" y="2131423"/>
            <a:ext cx="6805748" cy="1830977"/>
            <a:chOff x="1132114" y="2131423"/>
            <a:chExt cx="6805748" cy="1830977"/>
          </a:xfrm>
        </p:grpSpPr>
        <p:sp>
          <p:nvSpPr>
            <p:cNvPr id="3" name="流程圖: 磁碟 2">
              <a:extLst>
                <a:ext uri="{FF2B5EF4-FFF2-40B4-BE49-F238E27FC236}">
                  <a16:creationId xmlns:a16="http://schemas.microsoft.com/office/drawing/2014/main" id="{CB8EA024-0C73-4EFE-9453-9159B38FC01A}"/>
                </a:ext>
              </a:extLst>
            </p:cNvPr>
            <p:cNvSpPr/>
            <p:nvPr/>
          </p:nvSpPr>
          <p:spPr>
            <a:xfrm>
              <a:off x="2960914" y="2664823"/>
              <a:ext cx="2969623" cy="1297577"/>
            </a:xfrm>
            <a:prstGeom prst="flowChartMagneticDisk">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A46A2648-77D8-4C9F-AEF6-81D1EA2A85F1}"/>
                </a:ext>
              </a:extLst>
            </p:cNvPr>
            <p:cNvSpPr txBox="1"/>
            <p:nvPr/>
          </p:nvSpPr>
          <p:spPr>
            <a:xfrm>
              <a:off x="3074125" y="3244334"/>
              <a:ext cx="2743200" cy="369332"/>
            </a:xfrm>
            <a:prstGeom prst="rect">
              <a:avLst/>
            </a:prstGeom>
            <a:noFill/>
          </p:spPr>
          <p:txBody>
            <a:bodyPr wrap="square" rtlCol="0" anchor="ctr">
              <a:spAutoFit/>
            </a:bodyPr>
            <a:lstStyle/>
            <a:p>
              <a:pPr algn="ctr"/>
              <a:r>
                <a:rPr lang="en-US" altLang="zh-TW" dirty="0">
                  <a:latin typeface="Times New Roman" panose="02020603050405020304" pitchFamily="18" charset="0"/>
                  <a:cs typeface="Times New Roman" panose="02020603050405020304" pitchFamily="18" charset="0"/>
                </a:rPr>
                <a:t>Replay Memory</a:t>
              </a:r>
              <a:endParaRPr lang="zh-TW" altLang="en-US" dirty="0">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485FDDFD-1D3B-4DD4-A1FC-53854E252B94}"/>
                </a:ext>
              </a:extLst>
            </p:cNvPr>
            <p:cNvCxnSpPr/>
            <p:nvPr/>
          </p:nvCxnSpPr>
          <p:spPr>
            <a:xfrm flipH="1">
              <a:off x="2194560" y="3326673"/>
              <a:ext cx="592183"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72271A2D-0410-4E4B-A7AB-7C6A45AC464C}"/>
                </a:ext>
              </a:extLst>
            </p:cNvPr>
            <p:cNvCxnSpPr/>
            <p:nvPr/>
          </p:nvCxnSpPr>
          <p:spPr>
            <a:xfrm flipH="1">
              <a:off x="6096000" y="3313609"/>
              <a:ext cx="592183"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722CC704-17A5-445A-9791-F235B38F3DB3}"/>
                </a:ext>
              </a:extLst>
            </p:cNvPr>
            <p:cNvSpPr txBox="1"/>
            <p:nvPr/>
          </p:nvSpPr>
          <p:spPr>
            <a:xfrm>
              <a:off x="1319346" y="2131423"/>
              <a:ext cx="2272937" cy="369332"/>
            </a:xfrm>
            <a:prstGeom prst="rect">
              <a:avLst/>
            </a:prstGeom>
            <a:noFill/>
          </p:spPr>
          <p:txBody>
            <a:bodyPr wrap="square" rtlCol="0">
              <a:spAutoFit/>
            </a:bodyPr>
            <a:lstStyle/>
            <a:p>
              <a:pPr algn="ctr"/>
              <a:r>
                <a:rPr lang="en-US" altLang="zh-TW" dirty="0"/>
                <a:t>Pop Old Experience</a:t>
              </a:r>
              <a:endParaRPr lang="zh-TW" altLang="en-US" dirty="0"/>
            </a:p>
          </p:txBody>
        </p:sp>
        <p:sp>
          <p:nvSpPr>
            <p:cNvPr id="10" name="矩形 9">
              <a:extLst>
                <a:ext uri="{FF2B5EF4-FFF2-40B4-BE49-F238E27FC236}">
                  <a16:creationId xmlns:a16="http://schemas.microsoft.com/office/drawing/2014/main" id="{51D99C9D-08A3-43CE-A43B-814497DD5CDA}"/>
                </a:ext>
              </a:extLst>
            </p:cNvPr>
            <p:cNvSpPr/>
            <p:nvPr/>
          </p:nvSpPr>
          <p:spPr>
            <a:xfrm>
              <a:off x="1132114" y="3127155"/>
              <a:ext cx="896983" cy="36932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Exp_1</a:t>
              </a:r>
              <a:endParaRPr lang="zh-TW" altLang="en-US" dirty="0">
                <a:solidFill>
                  <a:schemeClr val="tx1"/>
                </a:solidFill>
              </a:endParaRPr>
            </a:p>
          </p:txBody>
        </p:sp>
        <p:sp>
          <p:nvSpPr>
            <p:cNvPr id="11" name="矩形 10">
              <a:extLst>
                <a:ext uri="{FF2B5EF4-FFF2-40B4-BE49-F238E27FC236}">
                  <a16:creationId xmlns:a16="http://schemas.microsoft.com/office/drawing/2014/main" id="{19F58068-5744-4376-8D73-188497D1CA2E}"/>
                </a:ext>
              </a:extLst>
            </p:cNvPr>
            <p:cNvSpPr/>
            <p:nvPr/>
          </p:nvSpPr>
          <p:spPr>
            <a:xfrm>
              <a:off x="6853646" y="3127155"/>
              <a:ext cx="896983" cy="36932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Exp_26</a:t>
              </a:r>
              <a:endParaRPr lang="zh-TW" altLang="en-US" dirty="0">
                <a:solidFill>
                  <a:schemeClr val="tx1"/>
                </a:solidFill>
              </a:endParaRPr>
            </a:p>
          </p:txBody>
        </p:sp>
        <p:sp>
          <p:nvSpPr>
            <p:cNvPr id="12" name="文字方塊 11">
              <a:extLst>
                <a:ext uri="{FF2B5EF4-FFF2-40B4-BE49-F238E27FC236}">
                  <a16:creationId xmlns:a16="http://schemas.microsoft.com/office/drawing/2014/main" id="{356C724E-3DB7-4EAA-8EA5-5C471720A4C9}"/>
                </a:ext>
              </a:extLst>
            </p:cNvPr>
            <p:cNvSpPr txBox="1"/>
            <p:nvPr/>
          </p:nvSpPr>
          <p:spPr>
            <a:xfrm>
              <a:off x="5438503" y="2131423"/>
              <a:ext cx="2499359" cy="369332"/>
            </a:xfrm>
            <a:prstGeom prst="rect">
              <a:avLst/>
            </a:prstGeom>
            <a:noFill/>
          </p:spPr>
          <p:txBody>
            <a:bodyPr wrap="square" rtlCol="0">
              <a:spAutoFit/>
            </a:bodyPr>
            <a:lstStyle/>
            <a:p>
              <a:pPr algn="ctr"/>
              <a:r>
                <a:rPr lang="en-US" altLang="zh-TW" dirty="0"/>
                <a:t>Append New Experience</a:t>
              </a:r>
              <a:endParaRPr lang="zh-TW" altLang="en-US" dirty="0"/>
            </a:p>
          </p:txBody>
        </p:sp>
      </p:grpSp>
    </p:spTree>
    <p:extLst>
      <p:ext uri="{BB962C8B-B14F-4D97-AF65-F5344CB8AC3E}">
        <p14:creationId xmlns:p14="http://schemas.microsoft.com/office/powerpoint/2010/main" val="125661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92EE54-29C4-4C60-9C3C-2977989CDD95}"/>
              </a:ext>
            </a:extLst>
          </p:cNvPr>
          <p:cNvSpPr>
            <a:spLocks noGrp="1"/>
          </p:cNvSpPr>
          <p:nvPr>
            <p:ph type="title"/>
          </p:nvPr>
        </p:nvSpPr>
        <p:spPr>
          <a:xfrm>
            <a:off x="979055" y="136525"/>
            <a:ext cx="10960396" cy="619933"/>
          </a:xfrm>
        </p:spPr>
        <p:txBody>
          <a:bodyPr>
            <a:noAutofit/>
          </a:bodyPr>
          <a:lstStyle/>
          <a:p>
            <a:r>
              <a:rPr lang="zh-TW" altLang="en-US" sz="4000" dirty="0"/>
              <a:t>大綱</a:t>
            </a:r>
          </a:p>
        </p:txBody>
      </p:sp>
      <p:sp>
        <p:nvSpPr>
          <p:cNvPr id="3" name="內容版面配置區 2">
            <a:extLst>
              <a:ext uri="{FF2B5EF4-FFF2-40B4-BE49-F238E27FC236}">
                <a16:creationId xmlns:a16="http://schemas.microsoft.com/office/drawing/2014/main" id="{3283910E-DCBA-443E-93A2-A0B6A26FBD39}"/>
              </a:ext>
            </a:extLst>
          </p:cNvPr>
          <p:cNvSpPr>
            <a:spLocks noGrp="1"/>
          </p:cNvSpPr>
          <p:nvPr>
            <p:ph idx="1"/>
          </p:nvPr>
        </p:nvSpPr>
        <p:spPr>
          <a:xfrm>
            <a:off x="979055" y="1145309"/>
            <a:ext cx="9707418" cy="5172364"/>
          </a:xfrm>
        </p:spPr>
        <p:txBody>
          <a:bodyPr>
            <a:normAutofit/>
          </a:bodyPr>
          <a:lstStyle/>
          <a:p>
            <a:pPr marL="442913" indent="-442913">
              <a:buClr>
                <a:srgbClr val="0070C0"/>
              </a:buClr>
              <a:buSzPct val="80000"/>
              <a:buFont typeface="+mj-lt"/>
              <a:buAutoNum type="arabicPeriod"/>
            </a:pPr>
            <a:r>
              <a:rPr lang="zh-TW" altLang="en-US" sz="4000" dirty="0"/>
              <a:t>引言</a:t>
            </a:r>
            <a:endParaRPr lang="en-US" altLang="zh-TW" sz="4000" dirty="0"/>
          </a:p>
          <a:p>
            <a:pPr marL="442913" indent="-442913">
              <a:buClr>
                <a:srgbClr val="0070C0"/>
              </a:buClr>
              <a:buSzPct val="80000"/>
              <a:buFont typeface="+mj-lt"/>
              <a:buAutoNum type="arabicPeriod"/>
            </a:pPr>
            <a:r>
              <a:rPr lang="zh-TW" altLang="en-US" sz="4000" dirty="0"/>
              <a:t>研究目的</a:t>
            </a:r>
            <a:endParaRPr lang="en-US" altLang="zh-TW" sz="4000" dirty="0"/>
          </a:p>
          <a:p>
            <a:pPr marL="442913" indent="-442913">
              <a:buClr>
                <a:srgbClr val="0070C0"/>
              </a:buClr>
              <a:buSzPct val="80000"/>
              <a:buFont typeface="+mj-lt"/>
              <a:buAutoNum type="arabicPeriod"/>
            </a:pPr>
            <a:r>
              <a:rPr lang="zh-TW" altLang="en-US" sz="4000" dirty="0"/>
              <a:t>解決的方法</a:t>
            </a:r>
            <a:endParaRPr lang="en-US" altLang="zh-TW" sz="4000" dirty="0"/>
          </a:p>
          <a:p>
            <a:pPr marL="442913" indent="-442913">
              <a:buClr>
                <a:srgbClr val="0070C0"/>
              </a:buClr>
              <a:buSzPct val="80000"/>
              <a:buFont typeface="+mj-lt"/>
              <a:buAutoNum type="arabicPeriod"/>
            </a:pPr>
            <a:r>
              <a:rPr lang="zh-TW" altLang="en-US" sz="4000" dirty="0"/>
              <a:t>執行流程</a:t>
            </a:r>
            <a:endParaRPr lang="en-US" altLang="zh-TW" sz="4000" dirty="0"/>
          </a:p>
          <a:p>
            <a:pPr marL="442913" indent="-442913">
              <a:buClr>
                <a:srgbClr val="0070C0"/>
              </a:buClr>
              <a:buSzPct val="80000"/>
              <a:buFont typeface="+mj-lt"/>
              <a:buAutoNum type="arabicPeriod"/>
            </a:pPr>
            <a:r>
              <a:rPr lang="zh-TW" altLang="en-US" sz="4000" dirty="0"/>
              <a:t>系統套件</a:t>
            </a:r>
            <a:endParaRPr lang="en-US" altLang="zh-TW" sz="4000" dirty="0"/>
          </a:p>
          <a:p>
            <a:pPr marL="442913" indent="-442913">
              <a:buClr>
                <a:srgbClr val="0070C0"/>
              </a:buClr>
              <a:buSzPct val="80000"/>
              <a:buFont typeface="+mj-lt"/>
              <a:buAutoNum type="arabicPeriod"/>
            </a:pPr>
            <a:r>
              <a:rPr lang="zh-TW" altLang="en-US" sz="4000" dirty="0"/>
              <a:t>實驗成果與討論</a:t>
            </a:r>
            <a:endParaRPr lang="en-US" altLang="zh-TW" sz="4000" dirty="0"/>
          </a:p>
          <a:p>
            <a:pPr marL="442913" indent="-442913">
              <a:buClr>
                <a:srgbClr val="0070C0"/>
              </a:buClr>
              <a:buSzPct val="80000"/>
              <a:buFont typeface="+mj-lt"/>
              <a:buAutoNum type="arabicPeriod"/>
            </a:pPr>
            <a:r>
              <a:rPr lang="zh-TW" altLang="en-US" sz="4000" dirty="0"/>
              <a:t>參考資料</a:t>
            </a:r>
            <a:endParaRPr lang="en-US" altLang="zh-TW" sz="4000" dirty="0"/>
          </a:p>
          <a:p>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DFA3647-EF72-4EB8-8F1A-9BB30A1BC58B}"/>
              </a:ext>
            </a:extLst>
          </p:cNvPr>
          <p:cNvSpPr>
            <a:spLocks noGrp="1"/>
          </p:cNvSpPr>
          <p:nvPr>
            <p:ph type="sldNum" sz="quarter" idx="12"/>
          </p:nvPr>
        </p:nvSpPr>
        <p:spPr/>
        <p:txBody>
          <a:bodyPr/>
          <a:lstStyle/>
          <a:p>
            <a:fld id="{469B0757-BD36-4074-AEDD-A7D4A393E12C}" type="slidenum">
              <a:rPr lang="zh-TW" altLang="en-US" smtClean="0"/>
              <a:t>2</a:t>
            </a:fld>
            <a:endParaRPr lang="zh-TW" altLang="en-US"/>
          </a:p>
        </p:txBody>
      </p:sp>
    </p:spTree>
    <p:extLst>
      <p:ext uri="{BB962C8B-B14F-4D97-AF65-F5344CB8AC3E}">
        <p14:creationId xmlns:p14="http://schemas.microsoft.com/office/powerpoint/2010/main" val="3951887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F325D25D-D6AF-4C73-871A-8B124C3A3AB4}"/>
              </a:ext>
            </a:extLst>
          </p:cNvPr>
          <p:cNvSpPr>
            <a:spLocks noGrp="1"/>
          </p:cNvSpPr>
          <p:nvPr>
            <p:ph type="sldNum" sz="quarter" idx="12"/>
          </p:nvPr>
        </p:nvSpPr>
        <p:spPr/>
        <p:txBody>
          <a:bodyPr/>
          <a:lstStyle/>
          <a:p>
            <a:fld id="{469B0757-BD36-4074-AEDD-A7D4A393E12C}" type="slidenum">
              <a:rPr lang="zh-TW" altLang="en-US" smtClean="0"/>
              <a:t>20</a:t>
            </a:fld>
            <a:endParaRPr lang="zh-TW" altLang="en-US"/>
          </a:p>
        </p:txBody>
      </p:sp>
      <p:sp>
        <p:nvSpPr>
          <p:cNvPr id="3" name="矩形 2">
            <a:extLst>
              <a:ext uri="{FF2B5EF4-FFF2-40B4-BE49-F238E27FC236}">
                <a16:creationId xmlns:a16="http://schemas.microsoft.com/office/drawing/2014/main" id="{9456D43F-DF19-47F7-8594-F5D6200AAE62}"/>
              </a:ext>
            </a:extLst>
          </p:cNvPr>
          <p:cNvSpPr/>
          <p:nvPr/>
        </p:nvSpPr>
        <p:spPr>
          <a:xfrm>
            <a:off x="182880" y="1090152"/>
            <a:ext cx="11094720" cy="2862322"/>
          </a:xfrm>
          <a:prstGeom prst="rect">
            <a:avLst/>
          </a:prstGeom>
          <a:solidFill>
            <a:srgbClr val="1E1E1E"/>
          </a:solidFill>
        </p:spPr>
        <p:txBody>
          <a:bodyPr wrap="square">
            <a:spAutoFit/>
          </a:bodyPr>
          <a:lstStyle/>
          <a:p>
            <a:r>
              <a:rPr lang="zh-TW" altLang="en-US" dirty="0">
                <a:solidFill>
                  <a:schemeClr val="bg1"/>
                </a:solidFill>
              </a:rPr>
              <a:t>Training episode 0 took 4.563203573226929 seconds Update Target Model</a:t>
            </a:r>
          </a:p>
          <a:p>
            <a:r>
              <a:rPr lang="zh-TW" altLang="en-US" dirty="0">
                <a:solidFill>
                  <a:schemeClr val="bg1"/>
                </a:solidFill>
              </a:rPr>
              <a:t>Training episode 1 took 19.05833649635315 seconds </a:t>
            </a:r>
          </a:p>
          <a:p>
            <a:r>
              <a:rPr lang="zh-TW" altLang="en-US" dirty="0">
                <a:solidFill>
                  <a:schemeClr val="bg1"/>
                </a:solidFill>
              </a:rPr>
              <a:t>Training episode 2 took 32.50241446495056 seconds </a:t>
            </a:r>
          </a:p>
          <a:p>
            <a:r>
              <a:rPr lang="zh-TW" altLang="en-US" dirty="0">
                <a:solidFill>
                  <a:schemeClr val="bg1"/>
                </a:solidFill>
              </a:rPr>
              <a:t>Training episode 3 took 40.45443391799927 seconds </a:t>
            </a:r>
          </a:p>
          <a:p>
            <a:r>
              <a:rPr lang="zh-TW" altLang="en-US" dirty="0">
                <a:solidFill>
                  <a:schemeClr val="bg1"/>
                </a:solidFill>
              </a:rPr>
              <a:t>Training episode 4 took 53.94845700263977 seconds </a:t>
            </a:r>
          </a:p>
          <a:p>
            <a:r>
              <a:rPr lang="en-US" altLang="zh-TW" dirty="0">
                <a:solidFill>
                  <a:schemeClr val="bg1"/>
                </a:solidFill>
              </a:rPr>
              <a:t>S</a:t>
            </a:r>
            <a:r>
              <a:rPr lang="zh-TW" altLang="en-US" dirty="0">
                <a:solidFill>
                  <a:schemeClr val="bg1"/>
                </a:solidFill>
              </a:rPr>
              <a:t>ave model on DQN-Timeseries-Anomaly-Detection-master/Models/model_5eps.h5</a:t>
            </a:r>
          </a:p>
          <a:p>
            <a:r>
              <a:rPr lang="zh-TW" altLang="en-US" dirty="0">
                <a:solidFill>
                  <a:schemeClr val="bg1"/>
                </a:solidFill>
              </a:rPr>
              <a:t>Training episode 5 took 62.34166121482849 seconds Update Target Model</a:t>
            </a:r>
          </a:p>
          <a:p>
            <a:r>
              <a:rPr lang="zh-TW" altLang="en-US" dirty="0">
                <a:solidFill>
                  <a:schemeClr val="bg1"/>
                </a:solidFill>
              </a:rPr>
              <a:t>Training episode 6 took 73.60944509506226 seconds </a:t>
            </a:r>
          </a:p>
          <a:p>
            <a:r>
              <a:rPr lang="zh-TW" altLang="en-US" dirty="0">
                <a:solidFill>
                  <a:schemeClr val="bg1"/>
                </a:solidFill>
              </a:rPr>
              <a:t>Training episode 7 took 81.14702773094177 seconds </a:t>
            </a:r>
          </a:p>
          <a:p>
            <a:r>
              <a:rPr lang="zh-TW" altLang="en-US" dirty="0">
                <a:solidFill>
                  <a:schemeClr val="bg1"/>
                </a:solidFill>
              </a:rPr>
              <a:t>Training episode 8 took 88.83564281463623 seconds </a:t>
            </a:r>
          </a:p>
        </p:txBody>
      </p:sp>
      <p:pic>
        <p:nvPicPr>
          <p:cNvPr id="4" name="圖片 3">
            <a:extLst>
              <a:ext uri="{FF2B5EF4-FFF2-40B4-BE49-F238E27FC236}">
                <a16:creationId xmlns:a16="http://schemas.microsoft.com/office/drawing/2014/main" id="{92959DB1-3236-4EB6-93E2-212707CB827B}"/>
              </a:ext>
            </a:extLst>
          </p:cNvPr>
          <p:cNvPicPr>
            <a:picLocks noChangeAspect="1"/>
          </p:cNvPicPr>
          <p:nvPr/>
        </p:nvPicPr>
        <p:blipFill>
          <a:blip r:embed="rId2"/>
          <a:stretch>
            <a:fillRect/>
          </a:stretch>
        </p:blipFill>
        <p:spPr>
          <a:xfrm>
            <a:off x="-653143" y="4410920"/>
            <a:ext cx="12192000" cy="3330971"/>
          </a:xfrm>
          <a:prstGeom prst="rect">
            <a:avLst/>
          </a:prstGeom>
        </p:spPr>
      </p:pic>
    </p:spTree>
    <p:extLst>
      <p:ext uri="{BB962C8B-B14F-4D97-AF65-F5344CB8AC3E}">
        <p14:creationId xmlns:p14="http://schemas.microsoft.com/office/powerpoint/2010/main" val="1593260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CAE1B6AC-B2AD-4F0B-BEE8-C873725C48E4}"/>
              </a:ext>
            </a:extLst>
          </p:cNvPr>
          <p:cNvPicPr>
            <a:picLocks noChangeAspect="1"/>
          </p:cNvPicPr>
          <p:nvPr/>
        </p:nvPicPr>
        <p:blipFill rotWithShape="1">
          <a:blip r:embed="rId2"/>
          <a:srcRect b="3443"/>
          <a:stretch/>
        </p:blipFill>
        <p:spPr>
          <a:xfrm>
            <a:off x="1170432" y="1021080"/>
            <a:ext cx="9851136" cy="4650047"/>
          </a:xfrm>
          <a:prstGeom prst="rect">
            <a:avLst/>
          </a:prstGeom>
        </p:spPr>
      </p:pic>
    </p:spTree>
    <p:extLst>
      <p:ext uri="{BB962C8B-B14F-4D97-AF65-F5344CB8AC3E}">
        <p14:creationId xmlns:p14="http://schemas.microsoft.com/office/powerpoint/2010/main" val="58545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855D98-12D9-4371-AD90-66CF0417E114}"/>
              </a:ext>
            </a:extLst>
          </p:cNvPr>
          <p:cNvSpPr>
            <a:spLocks noGrp="1"/>
          </p:cNvSpPr>
          <p:nvPr>
            <p:ph type="title"/>
          </p:nvPr>
        </p:nvSpPr>
        <p:spPr/>
        <p:txBody>
          <a:bodyPr/>
          <a:lstStyle/>
          <a:p>
            <a:r>
              <a:rPr lang="en-US" altLang="zh-TW" dirty="0">
                <a:solidFill>
                  <a:srgbClr val="0070C0"/>
                </a:solidFill>
              </a:rPr>
              <a:t>1. </a:t>
            </a:r>
            <a:r>
              <a:rPr lang="zh-TW" altLang="en-US" dirty="0"/>
              <a:t>引言</a:t>
            </a:r>
          </a:p>
        </p:txBody>
      </p:sp>
      <p:sp>
        <p:nvSpPr>
          <p:cNvPr id="3" name="內容版面配置區 2">
            <a:extLst>
              <a:ext uri="{FF2B5EF4-FFF2-40B4-BE49-F238E27FC236}">
                <a16:creationId xmlns:a16="http://schemas.microsoft.com/office/drawing/2014/main" id="{207D1567-2896-4B07-91E5-F77BDC908B17}"/>
              </a:ext>
            </a:extLst>
          </p:cNvPr>
          <p:cNvSpPr>
            <a:spLocks noGrp="1"/>
          </p:cNvSpPr>
          <p:nvPr>
            <p:ph idx="1"/>
          </p:nvPr>
        </p:nvSpPr>
        <p:spPr/>
        <p:txBody>
          <a:bodyPr/>
          <a:lstStyle/>
          <a:p>
            <a:pPr>
              <a:buClr>
                <a:srgbClr val="0070C0"/>
              </a:buClr>
            </a:pPr>
            <a:r>
              <a:rPr lang="zh-TW" altLang="en-US" dirty="0"/>
              <a:t>行動網路和蜂巢式網路</a:t>
            </a:r>
            <a:r>
              <a:rPr lang="en-US" altLang="zh-TW" dirty="0"/>
              <a:t>(Cellular Network)</a:t>
            </a:r>
            <a:r>
              <a:rPr lang="zh-TW" altLang="en-US" dirty="0"/>
              <a:t>使得智慧型手機、平板電腦、可穿戴設備等設備用戶數量迅速增加。</a:t>
            </a:r>
            <a:endParaRPr lang="en-US" altLang="zh-TW" dirty="0"/>
          </a:p>
          <a:p>
            <a:pPr>
              <a:buClr>
                <a:srgbClr val="0070C0"/>
              </a:buClr>
            </a:pPr>
            <a:endParaRPr lang="en-US" altLang="zh-TW" dirty="0"/>
          </a:p>
          <a:p>
            <a:pPr>
              <a:buClr>
                <a:srgbClr val="0070C0"/>
              </a:buClr>
            </a:pPr>
            <a:r>
              <a:rPr lang="zh-TW" altLang="en-US" dirty="0"/>
              <a:t>行動網路時常會發生壅塞的狀況。 因此，為如此龐大數量的用戶提供最優質的服務是一個具有挑戰性的任務。</a:t>
            </a:r>
            <a:endParaRPr lang="en-US" altLang="zh-TW" dirty="0"/>
          </a:p>
          <a:p>
            <a:pPr>
              <a:buClr>
                <a:srgbClr val="0070C0"/>
              </a:buClr>
            </a:pPr>
            <a:endParaRPr lang="en-US" altLang="zh-TW" dirty="0"/>
          </a:p>
          <a:p>
            <a:pPr>
              <a:buClr>
                <a:srgbClr val="0070C0"/>
              </a:buClr>
            </a:pPr>
            <a:r>
              <a:rPr lang="zh-TW" altLang="en-US" dirty="0"/>
              <a:t>透過分析來自核心網絡和無線接入節點的呼叫詳細記錄 </a:t>
            </a:r>
            <a:r>
              <a:rPr lang="en-US" altLang="zh-TW" dirty="0"/>
              <a:t>(CDR) </a:t>
            </a:r>
            <a:r>
              <a:rPr lang="zh-TW" altLang="en-US" dirty="0"/>
              <a:t>資訊，可以提高網路性能並提供最佳服務質量</a:t>
            </a:r>
            <a:r>
              <a:rPr lang="en-US" altLang="zh-TW" dirty="0"/>
              <a:t>(QoS</a:t>
            </a:r>
            <a:r>
              <a:rPr lang="zh-TW" altLang="en-US" dirty="0"/>
              <a:t>）。</a:t>
            </a:r>
            <a:endParaRPr lang="en-US" altLang="zh-TW" dirty="0"/>
          </a:p>
          <a:p>
            <a:endParaRPr lang="zh-TW" altLang="en-US" dirty="0"/>
          </a:p>
        </p:txBody>
      </p:sp>
      <p:sp>
        <p:nvSpPr>
          <p:cNvPr id="4" name="矩形 3">
            <a:extLst>
              <a:ext uri="{FF2B5EF4-FFF2-40B4-BE49-F238E27FC236}">
                <a16:creationId xmlns:a16="http://schemas.microsoft.com/office/drawing/2014/main" id="{DA22C238-F803-4BA8-A578-560ECFD333FB}"/>
              </a:ext>
            </a:extLst>
          </p:cNvPr>
          <p:cNvSpPr/>
          <p:nvPr/>
        </p:nvSpPr>
        <p:spPr>
          <a:xfrm>
            <a:off x="548054" y="6506031"/>
            <a:ext cx="11095892" cy="215444"/>
          </a:xfrm>
          <a:prstGeom prst="rect">
            <a:avLst/>
          </a:prstGeom>
        </p:spPr>
        <p:txBody>
          <a:bodyPr wrap="square">
            <a:spAutoFit/>
          </a:bodyPr>
          <a:lstStyle/>
          <a:p>
            <a:pPr algn="ctr"/>
            <a:r>
              <a:rPr lang="zh-TW" altLang="en-US" sz="800" dirty="0">
                <a:latin typeface="Times New Roman" panose="02020603050405020304" pitchFamily="18" charset="0"/>
                <a:cs typeface="Times New Roman" panose="02020603050405020304" pitchFamily="18" charset="0"/>
              </a:rPr>
              <a:t>K. Sultan, H. Ali and Z. Zhang, "Call Detail Records Driven Anomaly Detection and Traffic Prediction in Mobile Cellular Networks," in IEEE Access, vol. 6, pp. 41728-41737, 2018, doi: 10.1109/ACCESS.2018.2859756.</a:t>
            </a:r>
          </a:p>
        </p:txBody>
      </p:sp>
      <p:sp>
        <p:nvSpPr>
          <p:cNvPr id="5" name="投影片編號版面配置區 4">
            <a:extLst>
              <a:ext uri="{FF2B5EF4-FFF2-40B4-BE49-F238E27FC236}">
                <a16:creationId xmlns:a16="http://schemas.microsoft.com/office/drawing/2014/main" id="{F5D0C184-6952-47F3-886F-B8DB7142DE54}"/>
              </a:ext>
            </a:extLst>
          </p:cNvPr>
          <p:cNvSpPr>
            <a:spLocks noGrp="1"/>
          </p:cNvSpPr>
          <p:nvPr>
            <p:ph type="sldNum" sz="quarter" idx="12"/>
          </p:nvPr>
        </p:nvSpPr>
        <p:spPr/>
        <p:txBody>
          <a:bodyPr/>
          <a:lstStyle/>
          <a:p>
            <a:fld id="{469B0757-BD36-4074-AEDD-A7D4A393E12C}" type="slidenum">
              <a:rPr lang="zh-TW" altLang="en-US" smtClean="0"/>
              <a:t>3</a:t>
            </a:fld>
            <a:endParaRPr lang="zh-TW" altLang="en-US"/>
          </a:p>
        </p:txBody>
      </p:sp>
    </p:spTree>
    <p:extLst>
      <p:ext uri="{BB962C8B-B14F-4D97-AF65-F5344CB8AC3E}">
        <p14:creationId xmlns:p14="http://schemas.microsoft.com/office/powerpoint/2010/main" val="190221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A3FB15-8ABD-4E37-A1F4-8601F696D3AB}"/>
              </a:ext>
            </a:extLst>
          </p:cNvPr>
          <p:cNvSpPr>
            <a:spLocks noGrp="1"/>
          </p:cNvSpPr>
          <p:nvPr>
            <p:ph type="title"/>
          </p:nvPr>
        </p:nvSpPr>
        <p:spPr/>
        <p:txBody>
          <a:bodyPr/>
          <a:lstStyle/>
          <a:p>
            <a:r>
              <a:rPr lang="en-US" altLang="zh-TW" dirty="0">
                <a:solidFill>
                  <a:srgbClr val="0070C0"/>
                </a:solidFill>
              </a:rPr>
              <a:t>1.1</a:t>
            </a:r>
            <a:r>
              <a:rPr lang="en-US" altLang="zh-TW" dirty="0"/>
              <a:t> </a:t>
            </a:r>
            <a:r>
              <a:rPr lang="zh-TW" altLang="en-US" dirty="0"/>
              <a:t>蜂巢式網路</a:t>
            </a:r>
          </a:p>
        </p:txBody>
      </p:sp>
      <p:sp>
        <p:nvSpPr>
          <p:cNvPr id="3" name="內容版面配置區 2">
            <a:extLst>
              <a:ext uri="{FF2B5EF4-FFF2-40B4-BE49-F238E27FC236}">
                <a16:creationId xmlns:a16="http://schemas.microsoft.com/office/drawing/2014/main" id="{3FDB4AF8-AC2A-43D2-B002-FA57A61F0733}"/>
              </a:ext>
            </a:extLst>
          </p:cNvPr>
          <p:cNvSpPr>
            <a:spLocks noGrp="1"/>
          </p:cNvSpPr>
          <p:nvPr>
            <p:ph idx="1"/>
          </p:nvPr>
        </p:nvSpPr>
        <p:spPr/>
        <p:txBody>
          <a:bodyPr/>
          <a:lstStyle/>
          <a:p>
            <a:pPr>
              <a:buClr>
                <a:srgbClr val="0070C0"/>
              </a:buClr>
            </a:pPr>
            <a:r>
              <a:rPr lang="zh-TW" altLang="en-US" dirty="0"/>
              <a:t>在行動網路系統中把訊號覆蓋區域分為一個個的小區，通常是六角蜂窩狀。這些分區中的每一個被分配了多個頻率（</a:t>
            </a:r>
            <a:r>
              <a:rPr lang="en-US" altLang="zh-TW" dirty="0"/>
              <a:t>f1 - f6</a:t>
            </a:r>
            <a:r>
              <a:rPr lang="zh-TW" altLang="en-US" dirty="0"/>
              <a:t>），具有相應的基地台。</a:t>
            </a:r>
          </a:p>
        </p:txBody>
      </p:sp>
      <p:pic>
        <p:nvPicPr>
          <p:cNvPr id="1026" name="Picture 2" descr="頻率復用示意圖（4個頻率）">
            <a:extLst>
              <a:ext uri="{FF2B5EF4-FFF2-40B4-BE49-F238E27FC236}">
                <a16:creationId xmlns:a16="http://schemas.microsoft.com/office/drawing/2014/main" id="{BA2507BB-D006-4926-A479-478C9CFA9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947" y="2025528"/>
            <a:ext cx="514350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212AE2A7-ECD6-4F1D-9882-22142D152478}"/>
              </a:ext>
            </a:extLst>
          </p:cNvPr>
          <p:cNvSpPr/>
          <p:nvPr/>
        </p:nvSpPr>
        <p:spPr>
          <a:xfrm>
            <a:off x="3457847" y="6430055"/>
            <a:ext cx="5556329" cy="261610"/>
          </a:xfrm>
          <a:prstGeom prst="rect">
            <a:avLst/>
          </a:prstGeom>
        </p:spPr>
        <p:txBody>
          <a:bodyPr wrap="none">
            <a:spAutoFit/>
          </a:bodyPr>
          <a:lstStyle/>
          <a:p>
            <a:r>
              <a:rPr lang="en-US" altLang="zh-TW" sz="1100" dirty="0">
                <a:latin typeface="Times New Roman" panose="02020603050405020304" pitchFamily="18" charset="0"/>
                <a:cs typeface="Times New Roman" panose="02020603050405020304" pitchFamily="18" charset="0"/>
              </a:rPr>
              <a:t>https://www.wikiwand.com/zh-tw/%E8%9C%82%E7%AA%9D%E7%BD%91%E7%BB%9C</a:t>
            </a:r>
            <a:endParaRPr lang="zh-TW" altLang="en-US" sz="11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0BCBD246-D9D0-4EC0-BCCD-D54B3642F9A6}"/>
              </a:ext>
            </a:extLst>
          </p:cNvPr>
          <p:cNvSpPr>
            <a:spLocks noGrp="1"/>
          </p:cNvSpPr>
          <p:nvPr>
            <p:ph type="sldNum" sz="quarter" idx="12"/>
          </p:nvPr>
        </p:nvSpPr>
        <p:spPr/>
        <p:txBody>
          <a:bodyPr/>
          <a:lstStyle/>
          <a:p>
            <a:fld id="{469B0757-BD36-4074-AEDD-A7D4A393E12C}" type="slidenum">
              <a:rPr lang="zh-TW" altLang="en-US" smtClean="0"/>
              <a:t>4</a:t>
            </a:fld>
            <a:endParaRPr lang="zh-TW" altLang="en-US"/>
          </a:p>
        </p:txBody>
      </p:sp>
    </p:spTree>
    <p:extLst>
      <p:ext uri="{BB962C8B-B14F-4D97-AF65-F5344CB8AC3E}">
        <p14:creationId xmlns:p14="http://schemas.microsoft.com/office/powerpoint/2010/main" val="210226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740CB-C000-4D78-9B0B-8EECE6F3894B}"/>
              </a:ext>
            </a:extLst>
          </p:cNvPr>
          <p:cNvSpPr>
            <a:spLocks noGrp="1"/>
          </p:cNvSpPr>
          <p:nvPr>
            <p:ph type="title"/>
          </p:nvPr>
        </p:nvSpPr>
        <p:spPr/>
        <p:txBody>
          <a:bodyPr/>
          <a:lstStyle/>
          <a:p>
            <a:r>
              <a:rPr lang="en-US" altLang="zh-TW" dirty="0">
                <a:solidFill>
                  <a:srgbClr val="0070C0"/>
                </a:solidFill>
              </a:rPr>
              <a:t>1.2</a:t>
            </a:r>
            <a:r>
              <a:rPr lang="en-US" altLang="zh-TW" dirty="0"/>
              <a:t> CDR</a:t>
            </a:r>
            <a:r>
              <a:rPr lang="zh-TW" altLang="en-US" dirty="0"/>
              <a:t> </a:t>
            </a:r>
            <a:r>
              <a:rPr lang="en-US" altLang="zh-TW" dirty="0"/>
              <a:t>(Call Detail Records)</a:t>
            </a:r>
            <a:endParaRPr lang="zh-TW" altLang="en-US" dirty="0"/>
          </a:p>
        </p:txBody>
      </p:sp>
      <p:sp>
        <p:nvSpPr>
          <p:cNvPr id="3" name="內容版面配置區 2">
            <a:extLst>
              <a:ext uri="{FF2B5EF4-FFF2-40B4-BE49-F238E27FC236}">
                <a16:creationId xmlns:a16="http://schemas.microsoft.com/office/drawing/2014/main" id="{450EAD47-BC00-4E54-9485-FC210B4B9FDF}"/>
              </a:ext>
            </a:extLst>
          </p:cNvPr>
          <p:cNvSpPr>
            <a:spLocks noGrp="1"/>
          </p:cNvSpPr>
          <p:nvPr>
            <p:ph idx="1"/>
          </p:nvPr>
        </p:nvSpPr>
        <p:spPr/>
        <p:txBody>
          <a:bodyPr/>
          <a:lstStyle/>
          <a:p>
            <a:pPr>
              <a:buClr>
                <a:srgbClr val="0070C0"/>
              </a:buClr>
            </a:pPr>
            <a:r>
              <a:rPr lang="zh-TW" altLang="en-US" dirty="0"/>
              <a:t>網絡架構由三層組成。 第一層由行動裝置</a:t>
            </a:r>
            <a:r>
              <a:rPr lang="en-US" altLang="zh-TW" dirty="0"/>
              <a:t>(UE)</a:t>
            </a:r>
            <a:r>
              <a:rPr lang="zh-TW" altLang="en-US" dirty="0"/>
              <a:t>組成，第二層透過</a:t>
            </a:r>
            <a:r>
              <a:rPr lang="en-US" altLang="zh-TW" dirty="0" err="1"/>
              <a:t>eNodeB</a:t>
            </a:r>
            <a:r>
              <a:rPr lang="zh-TW" altLang="en-US" dirty="0"/>
              <a:t>連接用戶的行動裝置。 第三層由</a:t>
            </a:r>
            <a:r>
              <a:rPr lang="en-US" altLang="zh-TW" dirty="0"/>
              <a:t>MME</a:t>
            </a:r>
            <a:r>
              <a:rPr lang="zh-TW" altLang="en-US" dirty="0"/>
              <a:t>、</a:t>
            </a:r>
            <a:r>
              <a:rPr lang="en-US" altLang="zh-TW" dirty="0"/>
              <a:t>PGW</a:t>
            </a:r>
            <a:r>
              <a:rPr lang="zh-TW" altLang="en-US" dirty="0"/>
              <a:t>和</a:t>
            </a:r>
            <a:r>
              <a:rPr lang="en-US" altLang="zh-TW" dirty="0"/>
              <a:t>SGW</a:t>
            </a:r>
            <a:r>
              <a:rPr lang="zh-TW" altLang="en-US" dirty="0"/>
              <a:t>等節點組成。我們從第三層擷取</a:t>
            </a:r>
            <a:r>
              <a:rPr lang="en-US" altLang="zh-TW" dirty="0"/>
              <a:t>CDR</a:t>
            </a:r>
            <a:r>
              <a:rPr lang="zh-TW" altLang="en-US" dirty="0"/>
              <a:t>資訊。</a:t>
            </a:r>
          </a:p>
        </p:txBody>
      </p:sp>
      <p:pic>
        <p:nvPicPr>
          <p:cNvPr id="4" name="圖片 3">
            <a:extLst>
              <a:ext uri="{FF2B5EF4-FFF2-40B4-BE49-F238E27FC236}">
                <a16:creationId xmlns:a16="http://schemas.microsoft.com/office/drawing/2014/main" id="{116CF9C6-859C-43E6-9960-01D34F8C0157}"/>
              </a:ext>
            </a:extLst>
          </p:cNvPr>
          <p:cNvPicPr>
            <a:picLocks noChangeAspect="1"/>
          </p:cNvPicPr>
          <p:nvPr/>
        </p:nvPicPr>
        <p:blipFill>
          <a:blip r:embed="rId3"/>
          <a:stretch>
            <a:fillRect/>
          </a:stretch>
        </p:blipFill>
        <p:spPr>
          <a:xfrm>
            <a:off x="2638078" y="2519742"/>
            <a:ext cx="6915843" cy="3465422"/>
          </a:xfrm>
          <a:prstGeom prst="rect">
            <a:avLst/>
          </a:prstGeom>
        </p:spPr>
      </p:pic>
      <p:sp>
        <p:nvSpPr>
          <p:cNvPr id="5" name="矩形 4">
            <a:extLst>
              <a:ext uri="{FF2B5EF4-FFF2-40B4-BE49-F238E27FC236}">
                <a16:creationId xmlns:a16="http://schemas.microsoft.com/office/drawing/2014/main" id="{4405B2E4-2661-4577-8550-40895541D58D}"/>
              </a:ext>
            </a:extLst>
          </p:cNvPr>
          <p:cNvSpPr/>
          <p:nvPr/>
        </p:nvSpPr>
        <p:spPr>
          <a:xfrm>
            <a:off x="548054" y="6506031"/>
            <a:ext cx="11095892" cy="215444"/>
          </a:xfrm>
          <a:prstGeom prst="rect">
            <a:avLst/>
          </a:prstGeom>
        </p:spPr>
        <p:txBody>
          <a:bodyPr wrap="square">
            <a:spAutoFit/>
          </a:bodyPr>
          <a:lstStyle/>
          <a:p>
            <a:pPr algn="ctr"/>
            <a:r>
              <a:rPr lang="zh-TW" altLang="en-US" sz="800" dirty="0">
                <a:latin typeface="Times New Roman" panose="02020603050405020304" pitchFamily="18" charset="0"/>
                <a:cs typeface="Times New Roman" panose="02020603050405020304" pitchFamily="18" charset="0"/>
              </a:rPr>
              <a:t>K. Sultan, H. Ali and Z. Zhang, "Call Detail Records Driven Anomaly Detection and Traffic Prediction in Mobile Cellular Networks," in IEEE Access, vol. 6, pp. 41728-41737, 2018, doi: 10.1109/ACCESS.2018.2859756.</a:t>
            </a:r>
          </a:p>
        </p:txBody>
      </p:sp>
      <p:sp>
        <p:nvSpPr>
          <p:cNvPr id="6" name="投影片編號版面配置區 5">
            <a:extLst>
              <a:ext uri="{FF2B5EF4-FFF2-40B4-BE49-F238E27FC236}">
                <a16:creationId xmlns:a16="http://schemas.microsoft.com/office/drawing/2014/main" id="{BAF71A3F-8CA7-40D0-9DB6-5E82D5C20E35}"/>
              </a:ext>
            </a:extLst>
          </p:cNvPr>
          <p:cNvSpPr>
            <a:spLocks noGrp="1"/>
          </p:cNvSpPr>
          <p:nvPr>
            <p:ph type="sldNum" sz="quarter" idx="12"/>
          </p:nvPr>
        </p:nvSpPr>
        <p:spPr/>
        <p:txBody>
          <a:bodyPr/>
          <a:lstStyle/>
          <a:p>
            <a:fld id="{469B0757-BD36-4074-AEDD-A7D4A393E12C}" type="slidenum">
              <a:rPr lang="zh-TW" altLang="en-US" smtClean="0"/>
              <a:t>5</a:t>
            </a:fld>
            <a:endParaRPr lang="zh-TW" altLang="en-US"/>
          </a:p>
        </p:txBody>
      </p:sp>
    </p:spTree>
    <p:extLst>
      <p:ext uri="{BB962C8B-B14F-4D97-AF65-F5344CB8AC3E}">
        <p14:creationId xmlns:p14="http://schemas.microsoft.com/office/powerpoint/2010/main" val="368999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588880-3A63-445B-8294-20B30066B030}"/>
              </a:ext>
            </a:extLst>
          </p:cNvPr>
          <p:cNvSpPr>
            <a:spLocks noGrp="1"/>
          </p:cNvSpPr>
          <p:nvPr>
            <p:ph type="title"/>
          </p:nvPr>
        </p:nvSpPr>
        <p:spPr/>
        <p:txBody>
          <a:bodyPr/>
          <a:lstStyle/>
          <a:p>
            <a:r>
              <a:rPr lang="en-US" altLang="zh-TW" dirty="0">
                <a:solidFill>
                  <a:srgbClr val="0070C0"/>
                </a:solidFill>
              </a:rPr>
              <a:t>2. </a:t>
            </a:r>
            <a:r>
              <a:rPr lang="zh-TW" altLang="en-US" dirty="0"/>
              <a:t>研究目的</a:t>
            </a:r>
          </a:p>
        </p:txBody>
      </p:sp>
      <p:sp>
        <p:nvSpPr>
          <p:cNvPr id="3" name="內容版面配置區 2">
            <a:extLst>
              <a:ext uri="{FF2B5EF4-FFF2-40B4-BE49-F238E27FC236}">
                <a16:creationId xmlns:a16="http://schemas.microsoft.com/office/drawing/2014/main" id="{B27CCA33-E6EF-4BCF-9BCE-B2623DEB64CA}"/>
              </a:ext>
            </a:extLst>
          </p:cNvPr>
          <p:cNvSpPr>
            <a:spLocks noGrp="1"/>
          </p:cNvSpPr>
          <p:nvPr>
            <p:ph idx="1"/>
          </p:nvPr>
        </p:nvSpPr>
        <p:spPr/>
        <p:txBody>
          <a:bodyPr/>
          <a:lstStyle/>
          <a:p>
            <a:pPr>
              <a:buClr>
                <a:srgbClr val="0070C0"/>
              </a:buClr>
            </a:pPr>
            <a:r>
              <a:rPr lang="zh-TW" altLang="en-US" dirty="0"/>
              <a:t>系統將布屬在某個邊緣伺服器上即時接收附近基站的</a:t>
            </a:r>
            <a:r>
              <a:rPr lang="en-US" altLang="zh-TW" dirty="0"/>
              <a:t>CDR</a:t>
            </a:r>
            <a:r>
              <a:rPr lang="zh-TW" altLang="en-US" dirty="0"/>
              <a:t>資訊，透過深度學習技術檢測附近的蜂窩是否有異常。</a:t>
            </a:r>
          </a:p>
        </p:txBody>
      </p:sp>
      <p:pic>
        <p:nvPicPr>
          <p:cNvPr id="4" name="圖片 3">
            <a:extLst>
              <a:ext uri="{FF2B5EF4-FFF2-40B4-BE49-F238E27FC236}">
                <a16:creationId xmlns:a16="http://schemas.microsoft.com/office/drawing/2014/main" id="{CFC26356-F491-42A7-A022-C9069700FF64}"/>
              </a:ext>
            </a:extLst>
          </p:cNvPr>
          <p:cNvPicPr>
            <a:picLocks noChangeAspect="1"/>
          </p:cNvPicPr>
          <p:nvPr/>
        </p:nvPicPr>
        <p:blipFill>
          <a:blip r:embed="rId3"/>
          <a:stretch>
            <a:fillRect/>
          </a:stretch>
        </p:blipFill>
        <p:spPr>
          <a:xfrm>
            <a:off x="3709654" y="1898369"/>
            <a:ext cx="4772691" cy="4086795"/>
          </a:xfrm>
          <a:prstGeom prst="rect">
            <a:avLst/>
          </a:prstGeom>
        </p:spPr>
      </p:pic>
      <p:sp>
        <p:nvSpPr>
          <p:cNvPr id="5" name="矩形 4">
            <a:extLst>
              <a:ext uri="{FF2B5EF4-FFF2-40B4-BE49-F238E27FC236}">
                <a16:creationId xmlns:a16="http://schemas.microsoft.com/office/drawing/2014/main" id="{87BE5E72-9612-4647-8FA5-3B31AF6C4658}"/>
              </a:ext>
            </a:extLst>
          </p:cNvPr>
          <p:cNvSpPr/>
          <p:nvPr/>
        </p:nvSpPr>
        <p:spPr>
          <a:xfrm>
            <a:off x="548054" y="6506031"/>
            <a:ext cx="11095892" cy="215444"/>
          </a:xfrm>
          <a:prstGeom prst="rect">
            <a:avLst/>
          </a:prstGeom>
        </p:spPr>
        <p:txBody>
          <a:bodyPr wrap="square">
            <a:spAutoFit/>
          </a:bodyPr>
          <a:lstStyle/>
          <a:p>
            <a:pPr algn="ctr"/>
            <a:r>
              <a:rPr lang="zh-TW" altLang="en-US" sz="800" dirty="0">
                <a:latin typeface="Times New Roman" panose="02020603050405020304" pitchFamily="18" charset="0"/>
                <a:cs typeface="Times New Roman" panose="02020603050405020304" pitchFamily="18" charset="0"/>
              </a:rPr>
              <a:t>K. Sultan, H. Ali and Z. Zhang, "Call Detail Records Driven Anomaly Detection and Traffic Prediction in Mobile Cellular Networks," in IEEE Access, vol. 6, pp. 41728-41737, 2018, doi: 10.1109/ACCESS.2018.2859756.</a:t>
            </a:r>
          </a:p>
        </p:txBody>
      </p:sp>
      <p:sp>
        <p:nvSpPr>
          <p:cNvPr id="6" name="投影片編號版面配置區 5">
            <a:extLst>
              <a:ext uri="{FF2B5EF4-FFF2-40B4-BE49-F238E27FC236}">
                <a16:creationId xmlns:a16="http://schemas.microsoft.com/office/drawing/2014/main" id="{32AD4582-C3FD-43A5-B08B-38F6B669D193}"/>
              </a:ext>
            </a:extLst>
          </p:cNvPr>
          <p:cNvSpPr>
            <a:spLocks noGrp="1"/>
          </p:cNvSpPr>
          <p:nvPr>
            <p:ph type="sldNum" sz="quarter" idx="12"/>
          </p:nvPr>
        </p:nvSpPr>
        <p:spPr/>
        <p:txBody>
          <a:bodyPr/>
          <a:lstStyle/>
          <a:p>
            <a:fld id="{469B0757-BD36-4074-AEDD-A7D4A393E12C}" type="slidenum">
              <a:rPr lang="zh-TW" altLang="en-US" smtClean="0"/>
              <a:t>6</a:t>
            </a:fld>
            <a:endParaRPr lang="zh-TW" altLang="en-US"/>
          </a:p>
        </p:txBody>
      </p:sp>
    </p:spTree>
    <p:extLst>
      <p:ext uri="{BB962C8B-B14F-4D97-AF65-F5344CB8AC3E}">
        <p14:creationId xmlns:p14="http://schemas.microsoft.com/office/powerpoint/2010/main" val="305827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69145-5BCA-445E-8B79-C00E57DEDEB2}"/>
              </a:ext>
            </a:extLst>
          </p:cNvPr>
          <p:cNvSpPr>
            <a:spLocks noGrp="1"/>
          </p:cNvSpPr>
          <p:nvPr>
            <p:ph type="title"/>
          </p:nvPr>
        </p:nvSpPr>
        <p:spPr/>
        <p:txBody>
          <a:bodyPr/>
          <a:lstStyle/>
          <a:p>
            <a:r>
              <a:rPr lang="en-US" altLang="zh-TW" dirty="0">
                <a:solidFill>
                  <a:srgbClr val="0070C0"/>
                </a:solidFill>
              </a:rPr>
              <a:t>3.</a:t>
            </a:r>
            <a:r>
              <a:rPr lang="en-US" altLang="zh-TW" dirty="0"/>
              <a:t> </a:t>
            </a:r>
            <a:r>
              <a:rPr lang="zh-TW" altLang="en-US" dirty="0"/>
              <a:t>解決的方法</a:t>
            </a:r>
          </a:p>
        </p:txBody>
      </p:sp>
      <p:sp>
        <p:nvSpPr>
          <p:cNvPr id="3" name="內容版面配置區 2">
            <a:extLst>
              <a:ext uri="{FF2B5EF4-FFF2-40B4-BE49-F238E27FC236}">
                <a16:creationId xmlns:a16="http://schemas.microsoft.com/office/drawing/2014/main" id="{714A5066-D31B-453C-B9D4-5A9FD32BE259}"/>
              </a:ext>
            </a:extLst>
          </p:cNvPr>
          <p:cNvSpPr>
            <a:spLocks noGrp="1"/>
          </p:cNvSpPr>
          <p:nvPr>
            <p:ph idx="1"/>
          </p:nvPr>
        </p:nvSpPr>
        <p:spPr/>
        <p:txBody>
          <a:bodyPr/>
          <a:lstStyle/>
          <a:p>
            <a:pPr marL="0" indent="0">
              <a:buNone/>
            </a:pPr>
            <a:r>
              <a:rPr lang="en-US" altLang="zh-TW" b="1" dirty="0">
                <a:solidFill>
                  <a:srgbClr val="0070C0"/>
                </a:solidFill>
              </a:rPr>
              <a:t>3.1 </a:t>
            </a:r>
            <a:r>
              <a:rPr lang="en-US" altLang="zh-TW" b="1" dirty="0"/>
              <a:t>CDR</a:t>
            </a:r>
            <a:r>
              <a:rPr lang="zh-TW" altLang="en-US" b="1" dirty="0"/>
              <a:t>包含以下資料欄位</a:t>
            </a:r>
            <a:r>
              <a:rPr lang="en-US" altLang="zh-TW" b="1" dirty="0"/>
              <a:t>:</a:t>
            </a:r>
          </a:p>
          <a:p>
            <a:pPr lvl="1">
              <a:buClr>
                <a:srgbClr val="0070C0"/>
              </a:buClr>
            </a:pPr>
            <a:r>
              <a:rPr lang="en-US" altLang="zh-TW" b="1" dirty="0"/>
              <a:t>Received SMS</a:t>
            </a:r>
            <a:r>
              <a:rPr lang="zh-TW" altLang="en-US" b="1" dirty="0"/>
              <a:t> </a:t>
            </a:r>
            <a:r>
              <a:rPr lang="en-US" altLang="zh-TW" b="1" dirty="0"/>
              <a:t>:</a:t>
            </a:r>
            <a:r>
              <a:rPr lang="zh-TW" altLang="en-US" b="1" dirty="0"/>
              <a:t> </a:t>
            </a:r>
            <a:r>
              <a:rPr lang="zh-TW" altLang="en-US" dirty="0"/>
              <a:t>使用者接收文字訊息的數量</a:t>
            </a:r>
            <a:endParaRPr lang="en-US" altLang="zh-TW" dirty="0"/>
          </a:p>
          <a:p>
            <a:pPr lvl="1">
              <a:buClr>
                <a:srgbClr val="0070C0"/>
              </a:buClr>
            </a:pPr>
            <a:r>
              <a:rPr lang="en-US" altLang="zh-TW" b="1" dirty="0"/>
              <a:t>Sent SMS</a:t>
            </a:r>
            <a:r>
              <a:rPr lang="zh-TW" altLang="en-US" b="1" dirty="0"/>
              <a:t> </a:t>
            </a:r>
            <a:r>
              <a:rPr lang="en-US" altLang="zh-TW" b="1" dirty="0"/>
              <a:t>:</a:t>
            </a:r>
            <a:r>
              <a:rPr lang="zh-TW" altLang="en-US" b="1" dirty="0"/>
              <a:t> </a:t>
            </a:r>
            <a:r>
              <a:rPr lang="zh-TW" altLang="en-US" dirty="0"/>
              <a:t>使用者發送文字訊息的數量</a:t>
            </a:r>
            <a:endParaRPr lang="en-US" altLang="zh-TW" dirty="0"/>
          </a:p>
          <a:p>
            <a:pPr lvl="1">
              <a:buClr>
                <a:srgbClr val="0070C0"/>
              </a:buClr>
            </a:pPr>
            <a:r>
              <a:rPr lang="en-US" altLang="zh-TW" b="1" dirty="0"/>
              <a:t>Incoming Call</a:t>
            </a:r>
            <a:r>
              <a:rPr lang="zh-TW" altLang="en-US" b="1" dirty="0"/>
              <a:t> </a:t>
            </a:r>
            <a:r>
              <a:rPr lang="en-US" altLang="zh-TW" b="1" dirty="0"/>
              <a:t>:</a:t>
            </a:r>
            <a:r>
              <a:rPr lang="zh-TW" altLang="en-US" b="1" dirty="0"/>
              <a:t> </a:t>
            </a:r>
            <a:r>
              <a:rPr lang="zh-TW" altLang="en-US" dirty="0"/>
              <a:t>使用者接收到的通話次數</a:t>
            </a:r>
            <a:endParaRPr lang="en-US" altLang="zh-TW" dirty="0"/>
          </a:p>
          <a:p>
            <a:pPr lvl="1">
              <a:buClr>
                <a:srgbClr val="0070C0"/>
              </a:buClr>
            </a:pPr>
            <a:r>
              <a:rPr lang="en-US" altLang="zh-TW" b="1" dirty="0"/>
              <a:t>Outgoing Call</a:t>
            </a:r>
            <a:r>
              <a:rPr lang="zh-TW" altLang="en-US" b="1" dirty="0"/>
              <a:t> </a:t>
            </a:r>
            <a:r>
              <a:rPr lang="en-US" altLang="zh-TW" b="1" dirty="0"/>
              <a:t>:</a:t>
            </a:r>
            <a:r>
              <a:rPr lang="zh-TW" altLang="en-US" dirty="0"/>
              <a:t>使用者撥通通話次數</a:t>
            </a:r>
            <a:endParaRPr lang="en-US" altLang="zh-TW" dirty="0"/>
          </a:p>
          <a:p>
            <a:pPr lvl="1">
              <a:buClr>
                <a:srgbClr val="0070C0"/>
              </a:buClr>
            </a:pPr>
            <a:r>
              <a:rPr lang="en-US" altLang="zh-TW" b="1" dirty="0"/>
              <a:t>Internet</a:t>
            </a:r>
            <a:r>
              <a:rPr lang="zh-TW" altLang="en-US" b="1" dirty="0"/>
              <a:t> </a:t>
            </a:r>
            <a:r>
              <a:rPr lang="en-US" altLang="zh-TW" b="1" dirty="0"/>
              <a:t>:</a:t>
            </a:r>
            <a:r>
              <a:rPr lang="zh-TW" altLang="en-US" b="1" dirty="0"/>
              <a:t> </a:t>
            </a:r>
            <a:r>
              <a:rPr lang="zh-TW" altLang="en-US" dirty="0"/>
              <a:t>使用者使用網路或停止網路連線的數量</a:t>
            </a:r>
          </a:p>
        </p:txBody>
      </p:sp>
      <p:sp>
        <p:nvSpPr>
          <p:cNvPr id="4" name="投影片編號版面配置區 3">
            <a:extLst>
              <a:ext uri="{FF2B5EF4-FFF2-40B4-BE49-F238E27FC236}">
                <a16:creationId xmlns:a16="http://schemas.microsoft.com/office/drawing/2014/main" id="{DA58F5DE-76F0-4EA5-8E1B-B2F720F8A4EF}"/>
              </a:ext>
            </a:extLst>
          </p:cNvPr>
          <p:cNvSpPr>
            <a:spLocks noGrp="1"/>
          </p:cNvSpPr>
          <p:nvPr>
            <p:ph type="sldNum" sz="quarter" idx="12"/>
          </p:nvPr>
        </p:nvSpPr>
        <p:spPr/>
        <p:txBody>
          <a:bodyPr/>
          <a:lstStyle/>
          <a:p>
            <a:fld id="{469B0757-BD36-4074-AEDD-A7D4A393E12C}" type="slidenum">
              <a:rPr lang="zh-TW" altLang="en-US" smtClean="0"/>
              <a:t>7</a:t>
            </a:fld>
            <a:endParaRPr lang="zh-TW" altLang="en-US"/>
          </a:p>
        </p:txBody>
      </p:sp>
    </p:spTree>
    <p:extLst>
      <p:ext uri="{BB962C8B-B14F-4D97-AF65-F5344CB8AC3E}">
        <p14:creationId xmlns:p14="http://schemas.microsoft.com/office/powerpoint/2010/main" val="74682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BA71B2-8BE7-482D-BE59-792958C72275}"/>
              </a:ext>
            </a:extLst>
          </p:cNvPr>
          <p:cNvSpPr>
            <a:spLocks noGrp="1"/>
          </p:cNvSpPr>
          <p:nvPr>
            <p:ph type="title"/>
          </p:nvPr>
        </p:nvSpPr>
        <p:spPr/>
        <p:txBody>
          <a:bodyPr/>
          <a:lstStyle/>
          <a:p>
            <a:r>
              <a:rPr lang="en-US" altLang="zh-TW" dirty="0">
                <a:solidFill>
                  <a:srgbClr val="0070C0"/>
                </a:solidFill>
              </a:rPr>
              <a:t>3.2</a:t>
            </a:r>
            <a:r>
              <a:rPr lang="en-US" altLang="zh-TW" dirty="0"/>
              <a:t> </a:t>
            </a:r>
            <a:r>
              <a:rPr lang="zh-TW" altLang="en-US" dirty="0"/>
              <a:t>異常檢測</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FB75651-5D82-4FED-9233-F9AEE81F17C5}"/>
                  </a:ext>
                </a:extLst>
              </p:cNvPr>
              <p:cNvSpPr>
                <a:spLocks noGrp="1"/>
              </p:cNvSpPr>
              <p:nvPr>
                <p:ph idx="1"/>
              </p:nvPr>
            </p:nvSpPr>
            <p:spPr/>
            <p:txBody>
              <a:bodyPr/>
              <a:lstStyle/>
              <a:p>
                <a:pPr>
                  <a:buClr>
                    <a:srgbClr val="0070C0"/>
                  </a:buClr>
                </a:pPr>
                <a:r>
                  <a:rPr lang="zh-TW" altLang="en-US" dirty="0"/>
                  <a:t>一種檢測資料中有別於正常模式資料</a:t>
                </a:r>
                <a:endParaRPr lang="en-US" altLang="zh-TW" dirty="0"/>
              </a:p>
              <a:p>
                <a:pPr>
                  <a:buClr>
                    <a:srgbClr val="0070C0"/>
                  </a:buClr>
                </a:pPr>
                <a:r>
                  <a:rPr lang="zh-TW" altLang="en-US" dirty="0"/>
                  <a:t>常見檢測方法</a:t>
                </a:r>
                <a:r>
                  <a:rPr lang="en-US" altLang="zh-TW" dirty="0"/>
                  <a:t>:</a:t>
                </a:r>
              </a:p>
              <a:p>
                <a:pPr lvl="1">
                  <a:buClr>
                    <a:srgbClr val="0070C0"/>
                  </a:buClr>
                </a:pPr>
                <a:r>
                  <a:rPr lang="en-US" altLang="zh-TW" dirty="0"/>
                  <a:t>3</a:t>
                </a:r>
                <a14:m>
                  <m:oMath xmlns:m="http://schemas.openxmlformats.org/officeDocument/2006/math">
                    <m:r>
                      <a:rPr lang="zh-TW" altLang="en-US" i="1">
                        <a:latin typeface="Cambria Math" panose="02040503050406030204" pitchFamily="18" charset="0"/>
                      </a:rPr>
                      <m:t>𝜎</m:t>
                    </m:r>
                  </m:oMath>
                </a14:m>
                <a:r>
                  <a:rPr lang="zh-TW" altLang="en-US" dirty="0"/>
                  <a:t>原則</a:t>
                </a:r>
                <a:endParaRPr lang="en-US" altLang="zh-TW" dirty="0"/>
              </a:p>
              <a:p>
                <a:pPr lvl="1">
                  <a:buClr>
                    <a:srgbClr val="0070C0"/>
                  </a:buClr>
                </a:pPr>
                <a:r>
                  <a:rPr lang="zh-TW" altLang="en-US" dirty="0"/>
                  <a:t>基於歐氏距離、密度的檢測</a:t>
                </a:r>
                <a:endParaRPr lang="en-US" altLang="zh-TW" dirty="0"/>
              </a:p>
              <a:p>
                <a:pPr lvl="1">
                  <a:buClr>
                    <a:srgbClr val="0070C0"/>
                  </a:buClr>
                </a:pPr>
                <a:r>
                  <a:rPr lang="zh-TW" altLang="en-US" dirty="0"/>
                  <a:t>機器學習</a:t>
                </a:r>
                <a:endParaRPr lang="en-US" altLang="zh-TW" dirty="0"/>
              </a:p>
              <a:p>
                <a:pPr lvl="1">
                  <a:buClr>
                    <a:srgbClr val="0070C0"/>
                  </a:buClr>
                </a:pPr>
                <a:r>
                  <a:rPr lang="zh-TW" altLang="en-US" dirty="0"/>
                  <a:t>深度學習</a:t>
                </a:r>
              </a:p>
            </p:txBody>
          </p:sp>
        </mc:Choice>
        <mc:Fallback xmlns="">
          <p:sp>
            <p:nvSpPr>
              <p:cNvPr id="3" name="內容版面配置區 2">
                <a:extLst>
                  <a:ext uri="{FF2B5EF4-FFF2-40B4-BE49-F238E27FC236}">
                    <a16:creationId xmlns:a16="http://schemas.microsoft.com/office/drawing/2014/main" id="{2FB75651-5D82-4FED-9233-F9AEE81F17C5}"/>
                  </a:ext>
                </a:extLst>
              </p:cNvPr>
              <p:cNvSpPr>
                <a:spLocks noGrp="1" noRot="1" noChangeAspect="1" noMove="1" noResize="1" noEditPoints="1" noAdjustHandles="1" noChangeArrowheads="1" noChangeShapeType="1" noTextEdit="1"/>
              </p:cNvSpPr>
              <p:nvPr>
                <p:ph idx="1"/>
              </p:nvPr>
            </p:nvSpPr>
            <p:spPr>
              <a:blipFill>
                <a:blip r:embed="rId2"/>
                <a:stretch>
                  <a:fillRect l="-934" t="-1904"/>
                </a:stretch>
              </a:blipFill>
            </p:spPr>
            <p:txBody>
              <a:bodyPr/>
              <a:lstStyle/>
              <a:p>
                <a:r>
                  <a:rPr lang="zh-TW" altLang="en-US">
                    <a:noFill/>
                  </a:rPr>
                  <a:t> </a:t>
                </a:r>
              </a:p>
            </p:txBody>
          </p:sp>
        </mc:Fallback>
      </mc:AlternateContent>
      <p:pic>
        <p:nvPicPr>
          <p:cNvPr id="4" name="內容版面配置區 5">
            <a:extLst>
              <a:ext uri="{FF2B5EF4-FFF2-40B4-BE49-F238E27FC236}">
                <a16:creationId xmlns:a16="http://schemas.microsoft.com/office/drawing/2014/main" id="{994C22FD-7E78-4E77-A566-40045AE23E5F}"/>
              </a:ext>
            </a:extLst>
          </p:cNvPr>
          <p:cNvPicPr>
            <a:picLocks noChangeAspect="1"/>
          </p:cNvPicPr>
          <p:nvPr/>
        </p:nvPicPr>
        <p:blipFill rotWithShape="1">
          <a:blip r:embed="rId3">
            <a:extLst>
              <a:ext uri="{28A0092B-C50C-407E-A947-70E740481C1C}">
                <a14:useLocalDpi xmlns:a14="http://schemas.microsoft.com/office/drawing/2010/main" val="0"/>
              </a:ext>
            </a:extLst>
          </a:blip>
          <a:srcRect l="8260"/>
          <a:stretch/>
        </p:blipFill>
        <p:spPr>
          <a:xfrm>
            <a:off x="6305005" y="1532795"/>
            <a:ext cx="5634446" cy="4661832"/>
          </a:xfrm>
          <a:prstGeom prst="rect">
            <a:avLst/>
          </a:prstGeom>
        </p:spPr>
      </p:pic>
      <p:sp>
        <p:nvSpPr>
          <p:cNvPr id="5" name="投影片編號版面配置區 4">
            <a:extLst>
              <a:ext uri="{FF2B5EF4-FFF2-40B4-BE49-F238E27FC236}">
                <a16:creationId xmlns:a16="http://schemas.microsoft.com/office/drawing/2014/main" id="{06F6268D-AB13-4D79-A240-1593FFFD3D26}"/>
              </a:ext>
            </a:extLst>
          </p:cNvPr>
          <p:cNvSpPr>
            <a:spLocks noGrp="1"/>
          </p:cNvSpPr>
          <p:nvPr>
            <p:ph type="sldNum" sz="quarter" idx="12"/>
          </p:nvPr>
        </p:nvSpPr>
        <p:spPr/>
        <p:txBody>
          <a:bodyPr/>
          <a:lstStyle/>
          <a:p>
            <a:fld id="{469B0757-BD36-4074-AEDD-A7D4A393E12C}" type="slidenum">
              <a:rPr lang="zh-TW" altLang="en-US" smtClean="0"/>
              <a:t>8</a:t>
            </a:fld>
            <a:endParaRPr lang="zh-TW" altLang="en-US"/>
          </a:p>
        </p:txBody>
      </p:sp>
    </p:spTree>
    <p:extLst>
      <p:ext uri="{BB962C8B-B14F-4D97-AF65-F5344CB8AC3E}">
        <p14:creationId xmlns:p14="http://schemas.microsoft.com/office/powerpoint/2010/main" val="327227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737C4F-BE84-4C5F-BAA2-3F078BAA7670}"/>
              </a:ext>
            </a:extLst>
          </p:cNvPr>
          <p:cNvSpPr>
            <a:spLocks noGrp="1"/>
          </p:cNvSpPr>
          <p:nvPr>
            <p:ph type="title"/>
          </p:nvPr>
        </p:nvSpPr>
        <p:spPr/>
        <p:txBody>
          <a:bodyPr/>
          <a:lstStyle/>
          <a:p>
            <a:r>
              <a:rPr lang="en-US" altLang="zh-TW" dirty="0">
                <a:solidFill>
                  <a:srgbClr val="0070C0"/>
                </a:solidFill>
              </a:rPr>
              <a:t>3.3</a:t>
            </a:r>
            <a:r>
              <a:rPr lang="en-US" altLang="zh-TW" dirty="0"/>
              <a:t> </a:t>
            </a:r>
            <a:r>
              <a:rPr lang="zh-TW" altLang="en-US" dirty="0"/>
              <a:t>基於深度強化學習的異常檢測</a:t>
            </a:r>
          </a:p>
        </p:txBody>
      </p:sp>
      <p:sp>
        <p:nvSpPr>
          <p:cNvPr id="3" name="內容版面配置區 2">
            <a:extLst>
              <a:ext uri="{FF2B5EF4-FFF2-40B4-BE49-F238E27FC236}">
                <a16:creationId xmlns:a16="http://schemas.microsoft.com/office/drawing/2014/main" id="{29684D5C-5150-445F-A497-1CFED5BE2E24}"/>
              </a:ext>
            </a:extLst>
          </p:cNvPr>
          <p:cNvSpPr>
            <a:spLocks noGrp="1"/>
          </p:cNvSpPr>
          <p:nvPr>
            <p:ph idx="1"/>
          </p:nvPr>
        </p:nvSpPr>
        <p:spPr/>
        <p:txBody>
          <a:bodyPr>
            <a:normAutofit/>
          </a:bodyPr>
          <a:lstStyle/>
          <a:p>
            <a:pPr>
              <a:buClr>
                <a:srgbClr val="0070C0"/>
              </a:buClr>
            </a:pPr>
            <a:r>
              <a:rPr lang="zh-TW" altLang="en-US" sz="1900" dirty="0"/>
              <a:t>對於異常檢測問題，我們將時間序列視為狀態。  </a:t>
            </a:r>
            <a:r>
              <a:rPr lang="en-US" altLang="zh-TW" sz="1900" dirty="0"/>
              <a:t>Action </a:t>
            </a:r>
            <a:r>
              <a:rPr lang="zh-TW" altLang="en-US" sz="1900" dirty="0"/>
              <a:t>是對於是否是異常的預測。  𝑎 </a:t>
            </a:r>
            <a:r>
              <a:rPr lang="en-US" altLang="zh-TW" sz="1900" dirty="0"/>
              <a:t>= 1 </a:t>
            </a:r>
            <a:r>
              <a:rPr lang="zh-TW" altLang="en-US" sz="1900" dirty="0"/>
              <a:t>表示異常預測，𝑎 </a:t>
            </a:r>
            <a:r>
              <a:rPr lang="en-US" altLang="zh-TW" sz="1900" dirty="0"/>
              <a:t>= 0 </a:t>
            </a:r>
            <a:r>
              <a:rPr lang="zh-TW" altLang="en-US" sz="1900" dirty="0"/>
              <a:t>表示非異常預測。 對於真陽性、真陰性、假陰性和假陽性，</a:t>
            </a:r>
            <a:r>
              <a:rPr lang="en-US" altLang="zh-TW" sz="1900" dirty="0"/>
              <a:t>Reward</a:t>
            </a:r>
            <a:r>
              <a:rPr lang="zh-TW" altLang="en-US" sz="1900" dirty="0"/>
              <a:t>設置為（𝑟</a:t>
            </a:r>
            <a:r>
              <a:rPr lang="en-US" altLang="zh-TW" sz="1900" dirty="0"/>
              <a:t>1</a:t>
            </a:r>
            <a:r>
              <a:rPr lang="zh-TW" altLang="en-US" sz="1900" dirty="0"/>
              <a:t>，𝑟</a:t>
            </a:r>
            <a:r>
              <a:rPr lang="en-US" altLang="zh-TW" sz="1900" dirty="0"/>
              <a:t>2</a:t>
            </a:r>
            <a:r>
              <a:rPr lang="zh-TW" altLang="en-US" sz="1900" dirty="0"/>
              <a:t>，</a:t>
            </a:r>
            <a:r>
              <a:rPr lang="en-US" altLang="zh-TW" sz="1900" dirty="0"/>
              <a:t>-</a:t>
            </a:r>
            <a:r>
              <a:rPr lang="zh-TW" altLang="en-US" sz="1900" dirty="0"/>
              <a:t>𝑟</a:t>
            </a:r>
            <a:r>
              <a:rPr lang="en-US" altLang="zh-TW" sz="1900" dirty="0"/>
              <a:t>1</a:t>
            </a:r>
            <a:r>
              <a:rPr lang="zh-TW" altLang="en-US" sz="1900" dirty="0"/>
              <a:t>，</a:t>
            </a:r>
            <a:r>
              <a:rPr lang="en-US" altLang="zh-TW" sz="1900" dirty="0"/>
              <a:t>-</a:t>
            </a:r>
            <a:r>
              <a:rPr lang="zh-TW" altLang="en-US" sz="1900" dirty="0"/>
              <a:t>𝑟</a:t>
            </a:r>
            <a:r>
              <a:rPr lang="en-US" altLang="zh-TW" sz="1900" dirty="0"/>
              <a:t>2</a:t>
            </a:r>
            <a:r>
              <a:rPr lang="zh-TW" altLang="en-US" sz="1900" dirty="0"/>
              <a:t>）。</a:t>
            </a:r>
            <a:endParaRPr lang="en-US" altLang="zh-TW" sz="1900" dirty="0"/>
          </a:p>
          <a:p>
            <a:pPr>
              <a:buClr>
                <a:srgbClr val="0070C0"/>
              </a:buClr>
            </a:pPr>
            <a:r>
              <a:rPr lang="en-US" altLang="zh-TW" sz="1900" dirty="0" err="1"/>
              <a:t>TargetQ</a:t>
            </a:r>
            <a:r>
              <a:rPr lang="en-US" altLang="zh-TW" sz="1900" dirty="0"/>
              <a:t> = </a:t>
            </a:r>
            <a:r>
              <a:rPr lang="zh-TW" altLang="en-US" sz="1900" dirty="0"/>
              <a:t>𝑟</a:t>
            </a:r>
            <a:r>
              <a:rPr lang="en-US" altLang="zh-TW" sz="1900" dirty="0"/>
              <a:t>+ </a:t>
            </a:r>
            <a:r>
              <a:rPr lang="zh-TW" altLang="en-US" sz="1900" dirty="0"/>
              <a:t>𝛾 </a:t>
            </a:r>
            <a:r>
              <a:rPr lang="en-US" altLang="zh-TW" sz="1900" dirty="0"/>
              <a:t>max</a:t>
            </a:r>
            <a:r>
              <a:rPr lang="zh-TW" altLang="en-US" sz="1900" dirty="0"/>
              <a:t>𝑄ˆ</a:t>
            </a:r>
            <a:r>
              <a:rPr lang="en-US" altLang="zh-TW" sz="1900" dirty="0"/>
              <a:t>(</a:t>
            </a:r>
            <a:r>
              <a:rPr lang="zh-TW" altLang="en-US" sz="1900" dirty="0"/>
              <a:t>𝑠</a:t>
            </a:r>
            <a:r>
              <a:rPr lang="en-US" altLang="zh-TW" sz="1900" dirty="0"/>
              <a:t>, </a:t>
            </a:r>
            <a:r>
              <a:rPr lang="zh-TW" altLang="en-US" sz="1900" dirty="0"/>
              <a:t>𝑎</a:t>
            </a:r>
            <a:r>
              <a:rPr lang="en-US" altLang="zh-TW" sz="1900" dirty="0"/>
              <a:t>) </a:t>
            </a:r>
          </a:p>
          <a:p>
            <a:pPr>
              <a:buClr>
                <a:srgbClr val="0070C0"/>
              </a:buClr>
            </a:pPr>
            <a:r>
              <a:rPr lang="en-US" altLang="zh-TW" sz="1900" dirty="0"/>
              <a:t>Loss Function : (</a:t>
            </a:r>
            <a:r>
              <a:rPr lang="zh-TW" altLang="en-US" sz="1900" dirty="0"/>
              <a:t>𝑞</a:t>
            </a:r>
            <a:r>
              <a:rPr lang="en-US" altLang="zh-TW" sz="1900" dirty="0"/>
              <a:t>_</a:t>
            </a:r>
            <a:r>
              <a:rPr lang="zh-TW" altLang="en-US" sz="1900" dirty="0"/>
              <a:t>𝑣𝑎𝑙𝑢𝑒 − 𝑡𝑎𝑟𝑔𝑒𝑡</a:t>
            </a:r>
            <a:r>
              <a:rPr lang="en-US" altLang="zh-TW" sz="1900" dirty="0"/>
              <a:t>Q)**2</a:t>
            </a:r>
            <a:endParaRPr lang="zh-TW" altLang="en-US" sz="1900" dirty="0"/>
          </a:p>
        </p:txBody>
      </p:sp>
      <p:pic>
        <p:nvPicPr>
          <p:cNvPr id="4" name="圖片 3">
            <a:extLst>
              <a:ext uri="{FF2B5EF4-FFF2-40B4-BE49-F238E27FC236}">
                <a16:creationId xmlns:a16="http://schemas.microsoft.com/office/drawing/2014/main" id="{BAB9FE1E-CF7D-48E4-9684-63DB0080F65A}"/>
              </a:ext>
            </a:extLst>
          </p:cNvPr>
          <p:cNvPicPr>
            <a:picLocks noChangeAspect="1"/>
          </p:cNvPicPr>
          <p:nvPr/>
        </p:nvPicPr>
        <p:blipFill>
          <a:blip r:embed="rId3"/>
          <a:stretch>
            <a:fillRect/>
          </a:stretch>
        </p:blipFill>
        <p:spPr>
          <a:xfrm>
            <a:off x="1432155" y="2273336"/>
            <a:ext cx="9331999" cy="4554014"/>
          </a:xfrm>
          <a:prstGeom prst="rect">
            <a:avLst/>
          </a:prstGeom>
        </p:spPr>
      </p:pic>
      <p:sp>
        <p:nvSpPr>
          <p:cNvPr id="5" name="矩形 4">
            <a:extLst>
              <a:ext uri="{FF2B5EF4-FFF2-40B4-BE49-F238E27FC236}">
                <a16:creationId xmlns:a16="http://schemas.microsoft.com/office/drawing/2014/main" id="{A44DA920-B649-4382-92D0-F267455A8FC5}"/>
              </a:ext>
            </a:extLst>
          </p:cNvPr>
          <p:cNvSpPr/>
          <p:nvPr/>
        </p:nvSpPr>
        <p:spPr>
          <a:xfrm>
            <a:off x="1427846" y="6614277"/>
            <a:ext cx="8801100" cy="230832"/>
          </a:xfrm>
          <a:prstGeom prst="rect">
            <a:avLst/>
          </a:prstGeom>
        </p:spPr>
        <p:txBody>
          <a:bodyPr wrap="square">
            <a:spAutoFit/>
          </a:bodyPr>
          <a:lstStyle/>
          <a:p>
            <a:pPr algn="ctr"/>
            <a:r>
              <a:rPr lang="en-US" altLang="zh-TW" sz="900" dirty="0">
                <a:solidFill>
                  <a:srgbClr val="222222"/>
                </a:solidFill>
                <a:latin typeface="Times New Roman" panose="02020603050405020304" pitchFamily="18" charset="0"/>
                <a:cs typeface="Times New Roman" panose="02020603050405020304" pitchFamily="18" charset="0"/>
              </a:rPr>
              <a:t>Wu, Tong, and Jorge Ortiz. "</a:t>
            </a:r>
            <a:r>
              <a:rPr lang="en-US" altLang="zh-TW" sz="900" dirty="0" err="1">
                <a:solidFill>
                  <a:srgbClr val="222222"/>
                </a:solidFill>
                <a:latin typeface="Times New Roman" panose="02020603050405020304" pitchFamily="18" charset="0"/>
                <a:cs typeface="Times New Roman" panose="02020603050405020304" pitchFamily="18" charset="0"/>
              </a:rPr>
              <a:t>Rlad</a:t>
            </a:r>
            <a:r>
              <a:rPr lang="en-US" altLang="zh-TW" sz="900" dirty="0">
                <a:solidFill>
                  <a:srgbClr val="222222"/>
                </a:solidFill>
                <a:latin typeface="Times New Roman" panose="02020603050405020304" pitchFamily="18" charset="0"/>
                <a:cs typeface="Times New Roman" panose="02020603050405020304" pitchFamily="18" charset="0"/>
              </a:rPr>
              <a:t>: Time series anomaly detection through reinforcement learning and active learning." </a:t>
            </a:r>
            <a:r>
              <a:rPr lang="en-US" altLang="zh-TW" sz="900" i="1" dirty="0" err="1">
                <a:solidFill>
                  <a:srgbClr val="222222"/>
                </a:solidFill>
                <a:latin typeface="Times New Roman" panose="02020603050405020304" pitchFamily="18" charset="0"/>
                <a:cs typeface="Times New Roman" panose="02020603050405020304" pitchFamily="18" charset="0"/>
              </a:rPr>
              <a:t>arXiv</a:t>
            </a:r>
            <a:r>
              <a:rPr lang="en-US" altLang="zh-TW" sz="900" i="1" dirty="0">
                <a:solidFill>
                  <a:srgbClr val="222222"/>
                </a:solidFill>
                <a:latin typeface="Times New Roman" panose="02020603050405020304" pitchFamily="18" charset="0"/>
                <a:cs typeface="Times New Roman" panose="02020603050405020304" pitchFamily="18" charset="0"/>
              </a:rPr>
              <a:t> preprint arXiv:2104.00543</a:t>
            </a:r>
            <a:r>
              <a:rPr lang="en-US" altLang="zh-TW" sz="900" dirty="0">
                <a:solidFill>
                  <a:srgbClr val="222222"/>
                </a:solidFill>
                <a:latin typeface="Times New Roman" panose="02020603050405020304" pitchFamily="18" charset="0"/>
                <a:cs typeface="Times New Roman" panose="02020603050405020304" pitchFamily="18" charset="0"/>
              </a:rPr>
              <a:t> (2021).</a:t>
            </a:r>
            <a:endParaRPr lang="zh-TW" altLang="en-US" sz="900"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F67789DB-0F1F-4CDA-A1B2-FE517B1C528B}"/>
              </a:ext>
            </a:extLst>
          </p:cNvPr>
          <p:cNvSpPr txBox="1"/>
          <p:nvPr/>
        </p:nvSpPr>
        <p:spPr>
          <a:xfrm>
            <a:off x="7376160" y="2358190"/>
            <a:ext cx="853440" cy="369332"/>
          </a:xfrm>
          <a:prstGeom prst="rect">
            <a:avLst/>
          </a:prstGeom>
          <a:noFill/>
        </p:spPr>
        <p:txBody>
          <a:bodyPr wrap="square" rtlCol="0">
            <a:spAutoFit/>
          </a:bodyPr>
          <a:lstStyle/>
          <a:p>
            <a:r>
              <a:rPr lang="zh-TW" altLang="en-US" dirty="0"/>
              <a:t>𝐸𝑣𝑎𝑙𝑁</a:t>
            </a:r>
          </a:p>
        </p:txBody>
      </p:sp>
      <p:sp>
        <p:nvSpPr>
          <p:cNvPr id="7" name="文字方塊 6">
            <a:extLst>
              <a:ext uri="{FF2B5EF4-FFF2-40B4-BE49-F238E27FC236}">
                <a16:creationId xmlns:a16="http://schemas.microsoft.com/office/drawing/2014/main" id="{8118A720-1EDB-4412-9A6F-BD25D68A44A7}"/>
              </a:ext>
            </a:extLst>
          </p:cNvPr>
          <p:cNvSpPr txBox="1"/>
          <p:nvPr/>
        </p:nvSpPr>
        <p:spPr>
          <a:xfrm>
            <a:off x="9465812" y="2358190"/>
            <a:ext cx="1093102" cy="369332"/>
          </a:xfrm>
          <a:prstGeom prst="rect">
            <a:avLst/>
          </a:prstGeom>
          <a:noFill/>
        </p:spPr>
        <p:txBody>
          <a:bodyPr wrap="square" rtlCol="0">
            <a:spAutoFit/>
          </a:bodyPr>
          <a:lstStyle/>
          <a:p>
            <a:r>
              <a:rPr lang="zh-TW" altLang="en-US" dirty="0"/>
              <a:t>𝑇𝑎𝑟𝑔𝑒𝑡𝑁</a:t>
            </a:r>
          </a:p>
        </p:txBody>
      </p:sp>
      <p:sp>
        <p:nvSpPr>
          <p:cNvPr id="8" name="投影片編號版面配置區 7">
            <a:extLst>
              <a:ext uri="{FF2B5EF4-FFF2-40B4-BE49-F238E27FC236}">
                <a16:creationId xmlns:a16="http://schemas.microsoft.com/office/drawing/2014/main" id="{5AFFE97A-9496-4C31-BBCD-CDAC5355F3E9}"/>
              </a:ext>
            </a:extLst>
          </p:cNvPr>
          <p:cNvSpPr>
            <a:spLocks noGrp="1"/>
          </p:cNvSpPr>
          <p:nvPr>
            <p:ph type="sldNum" sz="quarter" idx="12"/>
          </p:nvPr>
        </p:nvSpPr>
        <p:spPr/>
        <p:txBody>
          <a:bodyPr/>
          <a:lstStyle/>
          <a:p>
            <a:fld id="{469B0757-BD36-4074-AEDD-A7D4A393E12C}" type="slidenum">
              <a:rPr lang="zh-TW" altLang="en-US" smtClean="0"/>
              <a:pPr/>
              <a:t>9</a:t>
            </a:fld>
            <a:endParaRPr lang="zh-TW" altLang="en-US"/>
          </a:p>
        </p:txBody>
      </p:sp>
    </p:spTree>
    <p:extLst>
      <p:ext uri="{BB962C8B-B14F-4D97-AF65-F5344CB8AC3E}">
        <p14:creationId xmlns:p14="http://schemas.microsoft.com/office/powerpoint/2010/main" val="2759597078"/>
      </p:ext>
    </p:extLst>
  </p:cSld>
  <p:clrMapOvr>
    <a:masterClrMapping/>
  </p:clrMapOvr>
</p:sld>
</file>

<file path=ppt/theme/theme1.xml><?xml version="1.0" encoding="utf-8"?>
<a:theme xmlns:a="http://schemas.openxmlformats.org/drawingml/2006/main" name="放大內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放大內容" id="{3DB5A5E9-F4B7-4FD2-9CF9-7AF87D4BBD18}" vid="{59450954-3F54-48B6-86EE-3DCD8CE4442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6252</TotalTime>
  <Words>2036</Words>
  <Application>Microsoft Office PowerPoint</Application>
  <PresentationFormat>寬螢幕</PresentationFormat>
  <Paragraphs>175</Paragraphs>
  <Slides>21</Slides>
  <Notes>12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21</vt:i4>
      </vt:variant>
    </vt:vector>
  </HeadingPairs>
  <TitlesOfParts>
    <vt:vector size="30" baseType="lpstr">
      <vt:lpstr>微軟正黑體</vt:lpstr>
      <vt:lpstr>新細明體</vt:lpstr>
      <vt:lpstr>標楷體</vt:lpstr>
      <vt:lpstr>Arial</vt:lpstr>
      <vt:lpstr>Arial</vt:lpstr>
      <vt:lpstr>Calibri</vt:lpstr>
      <vt:lpstr>Cambria Math</vt:lpstr>
      <vt:lpstr>Times New Roman</vt:lpstr>
      <vt:lpstr>放大內容</vt:lpstr>
      <vt:lpstr>基於深度強化學習之行動邊緣計算異常的偵測</vt:lpstr>
      <vt:lpstr>大綱</vt:lpstr>
      <vt:lpstr>1. 引言</vt:lpstr>
      <vt:lpstr>1.1 蜂巢式網路</vt:lpstr>
      <vt:lpstr>1.2 CDR (Call Detail Records)</vt:lpstr>
      <vt:lpstr>2. 研究目的</vt:lpstr>
      <vt:lpstr>3. 解決的方法</vt:lpstr>
      <vt:lpstr>3.2 異常檢測</vt:lpstr>
      <vt:lpstr>3.3 基於深度強化學習的異常檢測</vt:lpstr>
      <vt:lpstr>3.4 Dataset- Telecom Italia, 2015, "Telecommunications - SMS, Call, Internet</vt:lpstr>
      <vt:lpstr>3.5 基於滑動窗口閥值的異常檢測</vt:lpstr>
      <vt:lpstr>4. 執行流程</vt:lpstr>
      <vt:lpstr>5. 系統套件</vt:lpstr>
      <vt:lpstr>6.1 實驗成果</vt:lpstr>
      <vt:lpstr>6.2 實驗討論</vt:lpstr>
      <vt:lpstr>7. 參考資料</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基於深度強化學習之行動邊緣計算異常的偵測</dc:title>
  <dc:creator>Guan ru</dc:creator>
  <cp:lastModifiedBy>Guan ru</cp:lastModifiedBy>
  <cp:revision>229</cp:revision>
  <dcterms:created xsi:type="dcterms:W3CDTF">2022-06-13T15:04:09Z</dcterms:created>
  <dcterms:modified xsi:type="dcterms:W3CDTF">2022-07-04T09:07:12Z</dcterms:modified>
</cp:coreProperties>
</file>