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03514-D61B-4246-9785-E159E2C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0F75C-2BA2-4716-B487-6D058521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F6EDA-E8FE-41C8-8217-8550144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E3B64-8DFA-40D5-A5FC-B548D35A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84C5A-B235-49C9-B6A5-72469D0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2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6E7F5-95D7-41CB-8C0F-CD96D3D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3C309-BA60-4411-9E51-9D90C080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0E04A-EA7A-4456-8F2C-5CDC055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3C17-F5D7-41C5-BFDD-C896405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81015-8137-49FC-BE4A-3F0C644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7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5ABC4F-794D-437E-9844-317F0721F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82AE8-3D8F-4985-9C96-08967D76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A1E65-C93E-4F48-8B64-6A54F63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28F5B-6540-4A36-9BAF-C778C228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1EAC5-2099-4469-8767-162E2DD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37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574A05E-4BAC-49E9-A311-3BF459D6B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1439" y="2919531"/>
            <a:ext cx="3309122" cy="1018938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/>
            </a:lvl1pPr>
            <a:lvl2pPr marL="4572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640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69603-7F31-4E42-9A95-9D797E2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619933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AF178-A70E-4894-AF12-86CD6475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872836"/>
            <a:ext cx="11743508" cy="54448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710F2-8140-453D-A164-6343527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5943" y="6439480"/>
            <a:ext cx="3385457" cy="365125"/>
          </a:xfrm>
        </p:spPr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12D36-F291-4EDB-A2DF-9B2879B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948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2B80F-79BE-4E1A-B939-A49EB65D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39480"/>
            <a:ext cx="3328851" cy="365125"/>
          </a:xfrm>
        </p:spPr>
        <p:txBody>
          <a:bodyPr/>
          <a:lstStyle>
            <a:lvl1pPr>
              <a:defRPr b="1"/>
            </a:lvl1pPr>
          </a:lstStyle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10F5-DC8D-44CD-BA02-B17A5E14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259F6-E9E3-455F-8FA7-C50F32D4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E4F6-5920-4741-A357-D58ECD7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09494-3620-4465-9A18-FF1DE37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896D9-45FE-460A-90B5-40AC670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04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B776-56AE-476C-8305-837E70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97273-5B14-4AE1-9384-3E82886DF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7CFAA-DF0A-4291-9FAD-685D73CA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6EDC8-A0C7-4BB6-ACEB-24CB17F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9D614E-0487-40AD-A69E-7719CCD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4DAC41-ACFF-4E26-971F-78A280E1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40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348C-EFA2-44E3-9BFF-7908786C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352D1-0CF5-4C2E-8910-42DB812B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FCA96-50E8-4BE7-9B39-8745D645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FE5EF9-8E28-4161-B7FA-63284AD5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D344-9299-4A9E-845E-71E13BB7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C3A8CE-FFC0-4FE5-ACD6-052CE97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5B00C4-9CF5-49B4-8313-A09B538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E3C6F1-8136-4645-BC30-68228F5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7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E63CC-04E5-4123-B353-E1B6BB16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ADF00F-F3C5-48EC-87E1-2612462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31C07-D643-42F4-8817-7D49E3F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564FC-66D9-4070-8595-F946BA0D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3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1FC251-413D-4FC2-965C-1BA8CBE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B92C07-3E50-467D-9DEB-31AEA28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C65F62-1788-4D0C-84FF-FB60199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95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B2F34-B9EE-4E09-842C-E20B68B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60F2-E673-4865-A6E4-88D9DE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CD511D-4524-432E-B406-DB07D881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BD3DE-576F-443D-9364-F4C63BE8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7DCFA-423D-4470-834A-EE667E3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49924-1EEC-400F-BB51-0FAA7A5E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0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1F373-DF4E-4459-A037-C963A4D4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ACEDC-F2B5-43A8-83A0-9916D0CBB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E936F-CBFD-4111-977D-B96D679D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1882A-F8AE-40A1-A212-AF1A5CD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97B573-2E5D-4F74-87ED-F7E3920F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D15110-37E1-414F-869B-C610A5B0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5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C4F7B3-249A-4389-9A8F-C56448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4779E-5C19-460F-AFD7-A0588679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03319-89BE-4A5F-8C5E-8B653CA6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9D334B5-F7E1-4E94-9FF9-4D713F777605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C68BF-BDF9-4AF8-B8A5-1E98B797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FDC30-1066-4243-93AE-A39EF99E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ABEAA73-E44D-4400-A518-4D195ADA0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48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E038269-1CB2-49C8-8D81-C7596A58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基於元強化學習之雲端應用服務主動適應的異常檢測系統</a:t>
            </a:r>
            <a:endParaRPr lang="en-US" altLang="zh-TW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351450" y="1014069"/>
            <a:ext cx="11487482" cy="4732982"/>
            <a:chOff x="351450" y="1014069"/>
            <a:chExt cx="11487482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51450" y="1014069"/>
              <a:ext cx="11487482" cy="4732982"/>
              <a:chOff x="351450" y="1014069"/>
              <a:chExt cx="11487482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51450" y="1014069"/>
                <a:ext cx="11487482" cy="4732982"/>
                <a:chOff x="351450" y="1014069"/>
                <a:chExt cx="11487482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基於數據驅動元學習和強化學習的計算資源異常偵測與預測之研究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元強化學習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MAML</a:t>
                  </a: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898602" y="3887308"/>
                  <a:ext cx="2314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learn2learn 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8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mujoco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1037586" y="4309087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cherry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時間序列的強化學習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585486" y="1832902"/>
                  <a:ext cx="2475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Gym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500656" y="2543597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OpenAI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元策略的自適應系統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575403" y="4055966"/>
                  <a:ext cx="9447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PyQt5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863649" y="4566395"/>
                  <a:ext cx="150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MetaOD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21900" y="3796221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Meta-AAD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伺服器狀態分析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61884" y="1569360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Python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392686" y="2358931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tsfresh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51450" y="1832902"/>
                  <a:ext cx="1480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Scikit-learn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11705" y="2738302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Pandas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632508" y="4429688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FAMLE </a:t>
                  </a: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202243" y="2097336"/>
                  <a:ext cx="1433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Matplotlib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04" y="336969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439869" y="2905054"/>
                  <a:ext cx="2189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Pyod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047565" y="2247615"/>
              <a:ext cx="132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TF-Agent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192077" y="2821620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7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E038269-1CB2-49C8-8D81-C7596A58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兩年計畫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296253" y="1014069"/>
            <a:ext cx="11542679" cy="4732982"/>
            <a:chOff x="296253" y="1014069"/>
            <a:chExt cx="11542679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296253" y="1014069"/>
              <a:ext cx="11542679" cy="4732982"/>
              <a:chOff x="296253" y="1014069"/>
              <a:chExt cx="11542679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296253" y="1014069"/>
                <a:ext cx="11542679" cy="4732982"/>
                <a:chOff x="296253" y="1014069"/>
                <a:chExt cx="11542679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伺服器異常預測及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分布式伺服器異常預測系統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分布式異常預測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*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Pyspark</a:t>
                  </a:r>
                  <a:endParaRPr lang="en-US" altLang="zh-TW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550447" y="3895390"/>
                  <a:ext cx="2314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TensorflowOnSpark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8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Spark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76347" y="4359659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*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Hadoop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故障檢測與分類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336709" y="1645098"/>
                  <a:ext cx="24755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Explainable</a:t>
                  </a:r>
                </a:p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Artificial Intelligence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tsfresh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480344" y="2596041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-Autoencoder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en-US" altLang="zh-TW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AutoML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456627" y="4105379"/>
                  <a:ext cx="9447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-PyQt5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7025948" y="4582664"/>
                  <a:ext cx="30434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*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Autokeras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69971" y="3796616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+Transfer learning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資源使用率預測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02675" y="1569345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Keras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469639" y="2395294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-Zabbix Server</a:t>
                  </a: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60076" y="1832902"/>
                  <a:ext cx="1433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62807" y="2540426"/>
                  <a:ext cx="196195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+Recurrent </a:t>
                  </a:r>
                </a:p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Neural Network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594347" y="4215729"/>
                  <a:ext cx="21520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+Hyperparameter Tuning Algorithms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111088" y="2081543"/>
                  <a:ext cx="1433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Anaconda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787" y="345595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296253" y="2804070"/>
                  <a:ext cx="21893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+Temporal Convolution Network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104297" y="2283694"/>
              <a:ext cx="115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+TCN-AE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493002" y="2873053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+t-SNE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+TCN-AE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8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1A2D950-FCD4-4CE4-9E94-46057FBA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619933"/>
          </a:xfrm>
        </p:spPr>
        <p:txBody>
          <a:bodyPr/>
          <a:lstStyle/>
          <a:p>
            <a:r>
              <a:rPr lang="zh-TW" altLang="en-US" dirty="0"/>
              <a:t>第一年計畫</a:t>
            </a:r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63DE1E93-F078-4041-ADAB-B5B811A94138}"/>
              </a:ext>
            </a:extLst>
          </p:cNvPr>
          <p:cNvGrpSpPr/>
          <p:nvPr/>
        </p:nvGrpSpPr>
        <p:grpSpPr>
          <a:xfrm>
            <a:off x="269525" y="984868"/>
            <a:ext cx="11283806" cy="5067098"/>
            <a:chOff x="269525" y="984868"/>
            <a:chExt cx="11283806" cy="5067098"/>
          </a:xfrm>
        </p:grpSpPr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1CF9DB8F-5FF4-4FE0-88C0-563DA4A7D386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1987057" y="1568828"/>
              <a:ext cx="1030873" cy="2064762"/>
            </a:xfrm>
            <a:prstGeom prst="straightConnector1">
              <a:avLst/>
            </a:prstGeom>
            <a:ln w="57150">
              <a:solidFill>
                <a:srgbClr val="91D2E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>
              <a:cxnSpLocks/>
              <a:endCxn id="6" idx="1"/>
            </p:cNvCxnSpPr>
            <p:nvPr/>
          </p:nvCxnSpPr>
          <p:spPr>
            <a:xfrm flipV="1">
              <a:off x="519320" y="3633590"/>
              <a:ext cx="8825530" cy="31398"/>
            </a:xfrm>
            <a:prstGeom prst="straightConnector1">
              <a:avLst/>
            </a:prstGeom>
            <a:ln w="76200">
              <a:solidFill>
                <a:srgbClr val="91D2E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9344850" y="3100190"/>
              <a:ext cx="2208481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伺服器異常預測</a:t>
              </a:r>
              <a:endParaRPr lang="en-US" altLang="zh-TW" b="1" dirty="0">
                <a:solidFill>
                  <a:prstClr val="whit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8248001-A16F-48BB-AC07-E0F18E0ED0DC}"/>
                </a:ext>
              </a:extLst>
            </p:cNvPr>
            <p:cNvSpPr txBox="1"/>
            <p:nvPr/>
          </p:nvSpPr>
          <p:spPr>
            <a:xfrm>
              <a:off x="1029625" y="2404068"/>
              <a:ext cx="1113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tsfresh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4E303A49-996A-49E4-B039-1E668678C865}"/>
                </a:ext>
              </a:extLst>
            </p:cNvPr>
            <p:cNvSpPr txBox="1"/>
            <p:nvPr/>
          </p:nvSpPr>
          <p:spPr>
            <a:xfrm>
              <a:off x="837815" y="1814734"/>
              <a:ext cx="113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+Pandas 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3B3BD73B-3F11-4237-ACA6-219DC07B47D4}"/>
                </a:ext>
              </a:extLst>
            </p:cNvPr>
            <p:cNvSpPr txBox="1"/>
            <p:nvPr/>
          </p:nvSpPr>
          <p:spPr>
            <a:xfrm>
              <a:off x="2625513" y="2151531"/>
              <a:ext cx="1430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+Matplotlib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7E009A7-7D11-43D4-9631-17A156A23787}"/>
                </a:ext>
              </a:extLst>
            </p:cNvPr>
            <p:cNvSpPr/>
            <p:nvPr/>
          </p:nvSpPr>
          <p:spPr>
            <a:xfrm>
              <a:off x="269525" y="1010887"/>
              <a:ext cx="3435063" cy="557941"/>
            </a:xfrm>
            <a:prstGeom prst="rect">
              <a:avLst/>
            </a:prstGeom>
            <a:solidFill>
              <a:srgbClr val="E0A09E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A. </a:t>
              </a:r>
              <a:r>
                <a:rPr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時間序列分析</a:t>
              </a:r>
              <a:endPara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854EE034-9D17-4EAF-A1C8-492A3A8C6F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235" y="2216231"/>
              <a:ext cx="1777245" cy="9169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F0E379E6-3EA5-43A7-BD9D-1CBBD7288739}"/>
                </a:ext>
              </a:extLst>
            </p:cNvPr>
            <p:cNvCxnSpPr>
              <a:cxnSpLocks/>
            </p:cNvCxnSpPr>
            <p:nvPr/>
          </p:nvCxnSpPr>
          <p:spPr>
            <a:xfrm>
              <a:off x="780981" y="2814734"/>
              <a:ext cx="1807153" cy="21432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D569CB9F-FCB0-479D-A83C-BFE4E1CD9BC1}"/>
                </a:ext>
              </a:extLst>
            </p:cNvPr>
            <p:cNvCxnSpPr>
              <a:cxnSpLocks/>
            </p:cNvCxnSpPr>
            <p:nvPr/>
          </p:nvCxnSpPr>
          <p:spPr>
            <a:xfrm>
              <a:off x="2492932" y="2568081"/>
              <a:ext cx="1807153" cy="21432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20A8545-5756-436E-869B-C2632A72C088}"/>
                </a:ext>
              </a:extLst>
            </p:cNvPr>
            <p:cNvCxnSpPr>
              <a:cxnSpLocks/>
            </p:cNvCxnSpPr>
            <p:nvPr/>
          </p:nvCxnSpPr>
          <p:spPr>
            <a:xfrm>
              <a:off x="2804678" y="3160931"/>
              <a:ext cx="2092689" cy="8352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7B70329-CB97-401A-A720-38E146F34EB9}"/>
                </a:ext>
              </a:extLst>
            </p:cNvPr>
            <p:cNvSpPr txBox="1"/>
            <p:nvPr/>
          </p:nvSpPr>
          <p:spPr>
            <a:xfrm>
              <a:off x="2783060" y="2740009"/>
              <a:ext cx="2200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+Pearson Correlation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BD217D1-502B-42EA-8C50-588326E69120}"/>
                </a:ext>
              </a:extLst>
            </p:cNvPr>
            <p:cNvSpPr/>
            <p:nvPr/>
          </p:nvSpPr>
          <p:spPr>
            <a:xfrm>
              <a:off x="4840064" y="984868"/>
              <a:ext cx="3435063" cy="558000"/>
            </a:xfrm>
            <a:prstGeom prst="rect">
              <a:avLst/>
            </a:prstGeom>
            <a:solidFill>
              <a:srgbClr val="C4E2D8"/>
            </a:solidFill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B.</a:t>
              </a:r>
              <a:r>
                <a:rPr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時間序列預測</a:t>
              </a: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1AC623CE-FEAD-48BB-B67D-C1B83EDBE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180" y="2533246"/>
              <a:ext cx="1659199" cy="14289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D6501130-B8F7-40C2-921C-1A4874A6B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2567" y="2313702"/>
              <a:ext cx="1551990" cy="6021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3AD3A06B-402A-443C-903E-A5113C304E6C}"/>
                </a:ext>
              </a:extLst>
            </p:cNvPr>
            <p:cNvSpPr txBox="1"/>
            <p:nvPr/>
          </p:nvSpPr>
          <p:spPr>
            <a:xfrm>
              <a:off x="6709714" y="1582220"/>
              <a:ext cx="13035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BB7BF6A4-1A4B-498D-BB45-399A2E670F9B}"/>
                </a:ext>
              </a:extLst>
            </p:cNvPr>
            <p:cNvCxnSpPr>
              <a:cxnSpLocks/>
            </p:cNvCxnSpPr>
            <p:nvPr/>
          </p:nvCxnSpPr>
          <p:spPr>
            <a:xfrm>
              <a:off x="6397567" y="1569386"/>
              <a:ext cx="1060871" cy="2064204"/>
            </a:xfrm>
            <a:prstGeom prst="straightConnector1">
              <a:avLst/>
            </a:prstGeom>
            <a:ln w="57150">
              <a:solidFill>
                <a:srgbClr val="91D2E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5B36B5AD-6FED-4686-8870-092076217DC7}"/>
                </a:ext>
              </a:extLst>
            </p:cNvPr>
            <p:cNvSpPr txBox="1"/>
            <p:nvPr/>
          </p:nvSpPr>
          <p:spPr>
            <a:xfrm>
              <a:off x="5186716" y="1920128"/>
              <a:ext cx="143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Tensorflow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38162040-14F5-4CDE-B47C-47EDD3A35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494" y="3266321"/>
              <a:ext cx="1659199" cy="14289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ADD2362B-F0A7-40D0-843C-904F95A22B8C}"/>
                </a:ext>
              </a:extLst>
            </p:cNvPr>
            <p:cNvSpPr txBox="1"/>
            <p:nvPr/>
          </p:nvSpPr>
          <p:spPr>
            <a:xfrm>
              <a:off x="7170596" y="2620273"/>
              <a:ext cx="1961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+Recurrent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93CFF38-BEF4-413E-ABFF-95CDE7FDBF15}"/>
                </a:ext>
              </a:extLst>
            </p:cNvPr>
            <p:cNvSpPr txBox="1"/>
            <p:nvPr/>
          </p:nvSpPr>
          <p:spPr>
            <a:xfrm>
              <a:off x="6925176" y="2128047"/>
              <a:ext cx="143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Anaconda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F5972533-57C4-4815-A672-0508D2CD4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214" y="3066016"/>
              <a:ext cx="1709067" cy="11935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A6F0C875-5DCF-4C96-BF0C-EBC50FEC05CC}"/>
                </a:ext>
              </a:extLst>
            </p:cNvPr>
            <p:cNvSpPr txBox="1"/>
            <p:nvPr/>
          </p:nvSpPr>
          <p:spPr>
            <a:xfrm>
              <a:off x="4933641" y="2431801"/>
              <a:ext cx="2189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-Temporal Convolution Network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BC282FDC-19EC-408C-A0A6-946079426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2990" y="1956212"/>
              <a:ext cx="1659199" cy="14289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F13195C-9E7D-4DDF-95A5-9858D0FAA104}"/>
                </a:ext>
              </a:extLst>
            </p:cNvPr>
            <p:cNvSpPr/>
            <p:nvPr/>
          </p:nvSpPr>
          <p:spPr>
            <a:xfrm>
              <a:off x="546617" y="5494025"/>
              <a:ext cx="3414498" cy="5579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C. </a:t>
              </a:r>
              <a:r>
                <a:rPr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降維分析</a:t>
              </a: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37E4A591-E664-487F-8132-833891265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502" y="4283910"/>
              <a:ext cx="1928042" cy="517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3BBA02A3-A93E-4BCB-97F6-8F028A516A64}"/>
                </a:ext>
              </a:extLst>
            </p:cNvPr>
            <p:cNvCxnSpPr>
              <a:cxnSpLocks/>
            </p:cNvCxnSpPr>
            <p:nvPr/>
          </p:nvCxnSpPr>
          <p:spPr>
            <a:xfrm>
              <a:off x="912848" y="4824647"/>
              <a:ext cx="1778652" cy="4966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D6F005CE-9F34-4BD8-A0CD-B2097CB9A6C3}"/>
                </a:ext>
              </a:extLst>
            </p:cNvPr>
            <p:cNvCxnSpPr>
              <a:cxnSpLocks/>
            </p:cNvCxnSpPr>
            <p:nvPr/>
          </p:nvCxnSpPr>
          <p:spPr>
            <a:xfrm>
              <a:off x="2971622" y="4519384"/>
              <a:ext cx="1807153" cy="21432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D45D0DD4-EB72-4035-B0A2-E1198F901835}"/>
                </a:ext>
              </a:extLst>
            </p:cNvPr>
            <p:cNvCxnSpPr>
              <a:cxnSpLocks/>
            </p:cNvCxnSpPr>
            <p:nvPr/>
          </p:nvCxnSpPr>
          <p:spPr>
            <a:xfrm>
              <a:off x="2392729" y="5104059"/>
              <a:ext cx="1807153" cy="21432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70968851-1F7C-454E-83A8-1D71E1F3221A}"/>
                </a:ext>
              </a:extLst>
            </p:cNvPr>
            <p:cNvSpPr txBox="1"/>
            <p:nvPr/>
          </p:nvSpPr>
          <p:spPr>
            <a:xfrm>
              <a:off x="2917105" y="4718921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+t-SNE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2E58A8AB-10F6-4DE2-963B-A3DD93679E1B}"/>
                </a:ext>
              </a:extLst>
            </p:cNvPr>
            <p:cNvSpPr txBox="1"/>
            <p:nvPr/>
          </p:nvSpPr>
          <p:spPr>
            <a:xfrm>
              <a:off x="761664" y="3891671"/>
              <a:ext cx="2534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+Dimensionality Reduce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457A6E7C-BCC9-44DF-9F74-07AAAA849A4C}"/>
                </a:ext>
              </a:extLst>
            </p:cNvPr>
            <p:cNvSpPr txBox="1"/>
            <p:nvPr/>
          </p:nvSpPr>
          <p:spPr>
            <a:xfrm>
              <a:off x="3365467" y="4118230"/>
              <a:ext cx="1264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+PCA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FF63DB03-D28B-4057-A7A4-4611F4BF0CC5}"/>
                </a:ext>
              </a:extLst>
            </p:cNvPr>
            <p:cNvSpPr txBox="1"/>
            <p:nvPr/>
          </p:nvSpPr>
          <p:spPr>
            <a:xfrm>
              <a:off x="533464" y="4384490"/>
              <a:ext cx="2367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Unsupervise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learning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DD92DB6A-49A4-4532-8DD5-6869DCC62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391" y="3689403"/>
              <a:ext cx="1919099" cy="1773224"/>
            </a:xfrm>
            <a:prstGeom prst="straightConnector1">
              <a:avLst/>
            </a:prstGeom>
            <a:ln w="57150">
              <a:solidFill>
                <a:srgbClr val="91D2E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253B71B-913F-4F60-BE7B-1808E1EEF893}"/>
                </a:ext>
              </a:extLst>
            </p:cNvPr>
            <p:cNvSpPr/>
            <p:nvPr/>
          </p:nvSpPr>
          <p:spPr>
            <a:xfrm>
              <a:off x="5288274" y="5494714"/>
              <a:ext cx="3435063" cy="550941"/>
            </a:xfrm>
            <a:prstGeom prst="rect">
              <a:avLst/>
            </a:prstGeom>
            <a:solidFill>
              <a:srgbClr val="FFE882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D. </a:t>
              </a:r>
              <a:r>
                <a:rPr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故障檢測與分類</a:t>
              </a: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1502897-E0B9-4DAE-87F3-008292089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7910" y="4554867"/>
              <a:ext cx="1659199" cy="14289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636CF31-A09B-475F-B82F-FF59C0968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3123" y="4281257"/>
              <a:ext cx="1659199" cy="14289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B60F1420-C6C2-4457-95D0-E09C62BA4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0983" y="4890701"/>
              <a:ext cx="1659199" cy="14289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BA9AEC5E-F44C-46A9-A655-66A12364808C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7005806" y="3643599"/>
              <a:ext cx="1324209" cy="1851115"/>
            </a:xfrm>
            <a:prstGeom prst="straightConnector1">
              <a:avLst/>
            </a:prstGeom>
            <a:ln w="57150">
              <a:solidFill>
                <a:srgbClr val="91D2E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FA34125A-B83D-4C78-833F-B9039B33F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2480" y="5203245"/>
              <a:ext cx="1659199" cy="14289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CFA41955-F32B-46DD-96CC-893831A679D8}"/>
                </a:ext>
              </a:extLst>
            </p:cNvPr>
            <p:cNvSpPr txBox="1"/>
            <p:nvPr/>
          </p:nvSpPr>
          <p:spPr>
            <a:xfrm>
              <a:off x="7884023" y="4153392"/>
              <a:ext cx="1485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*Autoencoder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AF6DBB33-5F1D-4BBD-A870-5071BB3F4686}"/>
                </a:ext>
              </a:extLst>
            </p:cNvPr>
            <p:cNvSpPr txBox="1"/>
            <p:nvPr/>
          </p:nvSpPr>
          <p:spPr>
            <a:xfrm>
              <a:off x="6485653" y="3868833"/>
              <a:ext cx="115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+TCN-AE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814394FE-B3F9-4999-9309-84D232CC772D}"/>
                </a:ext>
              </a:extLst>
            </p:cNvPr>
            <p:cNvSpPr txBox="1"/>
            <p:nvPr/>
          </p:nvSpPr>
          <p:spPr>
            <a:xfrm>
              <a:off x="7560095" y="4809045"/>
              <a:ext cx="146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+LSTM- AE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4C91D16-B265-42E0-B00D-4C9F51FC1D5A}"/>
                </a:ext>
              </a:extLst>
            </p:cNvPr>
            <p:cNvSpPr txBox="1"/>
            <p:nvPr/>
          </p:nvSpPr>
          <p:spPr>
            <a:xfrm>
              <a:off x="5669136" y="4478301"/>
              <a:ext cx="1818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+Cluster analysis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5ED5433F-EAD3-459D-8965-ED0B943E5229}"/>
                </a:ext>
              </a:extLst>
            </p:cNvPr>
            <p:cNvSpPr txBox="1"/>
            <p:nvPr/>
          </p:nvSpPr>
          <p:spPr>
            <a:xfrm>
              <a:off x="1288041" y="2954033"/>
              <a:ext cx="1113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*Python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387EB179-6047-43AB-B017-169B6A42D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9397" y="3364699"/>
              <a:ext cx="1807153" cy="21432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3E98A3BF-4B56-4606-BE5A-6329E5466329}"/>
                </a:ext>
              </a:extLst>
            </p:cNvPr>
            <p:cNvSpPr txBox="1"/>
            <p:nvPr/>
          </p:nvSpPr>
          <p:spPr>
            <a:xfrm>
              <a:off x="2340591" y="1575060"/>
              <a:ext cx="1430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Jupyter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Lab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9FE7F764-2C98-4E64-B363-CCE806C98F84}"/>
                </a:ext>
              </a:extLst>
            </p:cNvPr>
            <p:cNvCxnSpPr>
              <a:cxnSpLocks/>
            </p:cNvCxnSpPr>
            <p:nvPr/>
          </p:nvCxnSpPr>
          <p:spPr>
            <a:xfrm>
              <a:off x="2208010" y="1991610"/>
              <a:ext cx="1807153" cy="21432"/>
            </a:xfrm>
            <a:prstGeom prst="line">
              <a:avLst/>
            </a:prstGeom>
            <a:ln w="38100">
              <a:solidFill>
                <a:srgbClr val="91D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8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55F7568-8A6E-405C-B0DA-17F0AFBA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第二年計畫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5E99283-FFB1-4153-8851-313AC65C05CA}"/>
              </a:ext>
            </a:extLst>
          </p:cNvPr>
          <p:cNvGrpSpPr/>
          <p:nvPr/>
        </p:nvGrpSpPr>
        <p:grpSpPr>
          <a:xfrm>
            <a:off x="360076" y="1014069"/>
            <a:ext cx="11579374" cy="4741066"/>
            <a:chOff x="360076" y="1014069"/>
            <a:chExt cx="11579374" cy="474106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60076" y="1014069"/>
              <a:ext cx="11579374" cy="4741066"/>
              <a:chOff x="360076" y="1014069"/>
              <a:chExt cx="11579374" cy="4741066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60076" y="1014069"/>
                <a:ext cx="11579374" cy="4741066"/>
                <a:chOff x="360076" y="1014069"/>
                <a:chExt cx="11579374" cy="4741066"/>
              </a:xfrm>
            </p:grpSpPr>
            <p:cxnSp>
              <p:nvCxnSpPr>
                <p:cNvPr id="45" name="直線單箭頭接點 44"/>
                <p:cNvCxnSpPr>
                  <a:cxnSpLocks/>
                </p:cNvCxnSpPr>
                <p:nvPr/>
              </p:nvCxnSpPr>
              <p:spPr>
                <a:xfrm flipV="1">
                  <a:off x="1793282" y="3692911"/>
                  <a:ext cx="1637652" cy="1504283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29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49" y="3100190"/>
                  <a:ext cx="2594601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分布式伺服器異常預測系統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04525" y="5197194"/>
                  <a:ext cx="3435063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分布式異常預測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612108" y="4431370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>
                  <a:cxnSpLocks/>
                </p:cNvCxnSpPr>
                <p:nvPr/>
              </p:nvCxnSpPr>
              <p:spPr>
                <a:xfrm>
                  <a:off x="1952526" y="5064275"/>
                  <a:ext cx="2204079" cy="180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文字方塊 67"/>
                <p:cNvSpPr txBox="1"/>
                <p:nvPr/>
              </p:nvSpPr>
              <p:spPr>
                <a:xfrm>
                  <a:off x="4438517" y="1841125"/>
                  <a:ext cx="2314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TensorflowOnSpark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大規模深度學習</a:t>
                  </a:r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endParaRPr lang="zh-TW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BigDL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文字方塊 61"/>
                <p:cNvSpPr txBox="1"/>
                <p:nvPr/>
              </p:nvSpPr>
              <p:spPr>
                <a:xfrm>
                  <a:off x="7033370" y="2260648"/>
                  <a:ext cx="1669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-Analysis Zoo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4985960" y="2579833"/>
                  <a:ext cx="21623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+Model Parallelism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en-US" altLang="zh-TW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AutoML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769285" y="488156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文字方塊 56"/>
                <p:cNvSpPr txBox="1"/>
                <p:nvPr/>
              </p:nvSpPr>
              <p:spPr>
                <a:xfrm>
                  <a:off x="6954700" y="4606829"/>
                  <a:ext cx="1429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Autokeras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69971" y="3796616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AdaNet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分散式資料庫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918107" y="1543785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*Hadoop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702636" y="2386239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*MapReduce</a:t>
                  </a: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60076" y="1832902"/>
                  <a:ext cx="1433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*RDD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194646" y="2757993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PySpark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7053522" y="4062079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-Microsoft NNI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111088" y="2081543"/>
                  <a:ext cx="14332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*Spark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9078" y="3414800"/>
                  <a:ext cx="1709067" cy="11935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806739" y="2980912"/>
                  <a:ext cx="1361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MLlib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99F0D96-38D2-41A2-9659-00768CECAC85}"/>
                </a:ext>
              </a:extLst>
            </p:cNvPr>
            <p:cNvSpPr txBox="1"/>
            <p:nvPr/>
          </p:nvSpPr>
          <p:spPr>
            <a:xfrm>
              <a:off x="810746" y="4347085"/>
              <a:ext cx="1485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-Autoencoder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5B3DD3CF-991E-466D-9951-BB9DAAFB5EDC}"/>
                </a:ext>
              </a:extLst>
            </p:cNvPr>
            <p:cNvSpPr txBox="1"/>
            <p:nvPr/>
          </p:nvSpPr>
          <p:spPr>
            <a:xfrm>
              <a:off x="7237026" y="2841652"/>
              <a:ext cx="219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+Data Parallelism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2F0923C7-A3DB-4F38-9D92-AD6814D1D5C8}"/>
                </a:ext>
              </a:extLst>
            </p:cNvPr>
            <p:cNvSpPr txBox="1"/>
            <p:nvPr/>
          </p:nvSpPr>
          <p:spPr>
            <a:xfrm>
              <a:off x="2903053" y="3778560"/>
              <a:ext cx="1961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+Recurrent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B32595-30EA-42BE-93A1-0F6533AAD0BB}"/>
                </a:ext>
              </a:extLst>
            </p:cNvPr>
            <p:cNvSpPr txBox="1"/>
            <p:nvPr/>
          </p:nvSpPr>
          <p:spPr>
            <a:xfrm>
              <a:off x="2240755" y="4429491"/>
              <a:ext cx="2189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-Temporal Convolution Network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68F6D47-016F-4A96-A606-157473F3B562}"/>
                </a:ext>
              </a:extLst>
            </p:cNvPr>
            <p:cNvSpPr txBox="1"/>
            <p:nvPr/>
          </p:nvSpPr>
          <p:spPr>
            <a:xfrm>
              <a:off x="1484116" y="3873102"/>
              <a:ext cx="115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+TCN-AE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6EA8BBF6-42C4-4BFE-AF82-5C0C7F4561D2}"/>
                </a:ext>
              </a:extLst>
            </p:cNvPr>
            <p:cNvSpPr txBox="1"/>
            <p:nvPr/>
          </p:nvSpPr>
          <p:spPr>
            <a:xfrm>
              <a:off x="4623664" y="4233529"/>
              <a:ext cx="2152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+Hyperparameter Tuning Algorithms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893294"/>
      </p:ext>
    </p:extLst>
  </p:cSld>
  <p:clrMapOvr>
    <a:masterClrMapping/>
  </p:clrMapOvr>
</p:sld>
</file>

<file path=ppt/theme/theme1.xml><?xml version="1.0" encoding="utf-8"?>
<a:theme xmlns:a="http://schemas.openxmlformats.org/drawingml/2006/main" name="放大內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放大內容" id="{3DB5A5E9-F4B7-4FD2-9CF9-7AF87D4BBD18}" vid="{59450954-3F54-48B6-86EE-3DCD8CE444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放大內容</Template>
  <TotalTime>2514</TotalTime>
  <Words>327</Words>
  <Application>Microsoft Office PowerPoint</Application>
  <PresentationFormat>寬螢幕</PresentationFormat>
  <Paragraphs>106</Paragraphs>
  <Slides>4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Times New Roman</vt:lpstr>
      <vt:lpstr>放大內容</vt:lpstr>
      <vt:lpstr>基於元強化學習之雲端應用服務主動適應的異常檢測系統</vt:lpstr>
      <vt:lpstr>兩年計畫</vt:lpstr>
      <vt:lpstr>第一年計畫</vt:lpstr>
      <vt:lpstr>第二年計畫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lab113</dc:creator>
  <cp:lastModifiedBy>guanru chen</cp:lastModifiedBy>
  <cp:revision>138</cp:revision>
  <dcterms:created xsi:type="dcterms:W3CDTF">2020-12-05T04:13:03Z</dcterms:created>
  <dcterms:modified xsi:type="dcterms:W3CDTF">2022-12-20T20:16:28Z</dcterms:modified>
</cp:coreProperties>
</file>