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7" r:id="rId4"/>
    <p:sldId id="335" r:id="rId5"/>
    <p:sldId id="263" r:id="rId6"/>
    <p:sldId id="289" r:id="rId7"/>
    <p:sldId id="303" r:id="rId8"/>
    <p:sldId id="301" r:id="rId9"/>
    <p:sldId id="344" r:id="rId10"/>
    <p:sldId id="336" r:id="rId11"/>
    <p:sldId id="308" r:id="rId12"/>
    <p:sldId id="320" r:id="rId13"/>
    <p:sldId id="343" r:id="rId14"/>
    <p:sldId id="327" r:id="rId15"/>
    <p:sldId id="337" r:id="rId16"/>
    <p:sldId id="258" r:id="rId17"/>
    <p:sldId id="259" r:id="rId18"/>
    <p:sldId id="342" r:id="rId19"/>
    <p:sldId id="340" r:id="rId20"/>
    <p:sldId id="309" r:id="rId21"/>
    <p:sldId id="332" r:id="rId22"/>
    <p:sldId id="334" r:id="rId23"/>
    <p:sldId id="338" r:id="rId24"/>
    <p:sldId id="339" r:id="rId25"/>
    <p:sldId id="326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326" autoAdjust="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outlineViewPr>
    <p:cViewPr>
      <p:scale>
        <a:sx n="33" d="100"/>
        <a:sy n="33" d="100"/>
      </p:scale>
      <p:origin x="0" y="-1387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B44DE-8F64-4945-B846-AFB86FAB49B3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3A59C-D4CE-4299-B603-79CC76FDF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97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儲存的訊息來自任意多被稱為「生產者」（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）的行程。資料從而可以被分配到不同的「分割區」（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）、不同的「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」下。在一個分割區內，這些訊息被索引並連同時間戳儲存在一起。其它被稱為「消費者」（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）的行程可以從分割區查詢訊息。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執行在一個由一台或多台伺服器組成的叢集上，並且分割區可以跨叢集結點分布。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29AF5-9198-4338-91D5-A64804E2B22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78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異常檢測（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anomaly detection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）通常分為有監督和無監督兩種情形。 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在無監督的情況下，我們沒有異常樣本用來學習，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而演算法的基本上假設是異常點服從不同的分佈。 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根據正常數據訓練出來的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Autoencoder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，能夠將正常樣本重建還原，但是卻無法將異於正常分佈的數據點較好地還原，導致還原誤差較大。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29AF5-9198-4338-91D5-A64804E2B22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3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03514-D61B-4246-9785-E159E2C4A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40F75C-2BA2-4716-B487-6D0585215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CF6EDA-E8FE-41C8-8217-85501440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C6D-3F0A-4598-87E8-2712C1B91B20}" type="datetime1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E3B64-8DFA-40D5-A5FC-B548D35A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084C5A-B235-49C9-B6A5-72469D01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7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6E7F5-95D7-41CB-8C0F-CD96D3D3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3C309-BA60-4411-9E51-9D90C080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30E04A-EA7A-4456-8F2C-5CDC055A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B1B9-979D-46A1-BEA4-D52742A336D2}" type="datetime1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733C17-F5D7-41C5-BFDD-C8964055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81015-8137-49FC-BE4A-3F0C6442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7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5ABC4F-794D-437E-9844-317F0721F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82AE8-3D8F-4985-9C96-08967D76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8A1E65-C93E-4F48-8B64-6A54F63C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49BC-BFBF-4944-A71A-1632FE431C4D}" type="datetime1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28F5B-6540-4A36-9BAF-C778C228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11EAC5-2099-4469-8767-162E2DDE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10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69603-7F31-4E42-9A95-9D797E2B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36525"/>
            <a:ext cx="11743508" cy="75174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AF178-A70E-4894-AF12-86CD6475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58091"/>
            <a:ext cx="11743508" cy="5118872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2710F2-8140-453D-A164-63435271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5943" y="6356350"/>
            <a:ext cx="3385457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6A9FDD96-AA97-40F8-AB73-13EDD5548359}" type="datetime1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12D36-F291-4EDB-A2DF-9B2879B0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F2B80F-79BE-4E1A-B939-A49EB65D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32885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11E5084D-61DC-4384-9620-05D127AC64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2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10F5-DC8D-44CD-BA02-B17A5E14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3259F6-E9E3-455F-8FA7-C50F32D4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CE4F6-5920-4741-A357-D58ECD7B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BC1C2975-FE6A-4457-9554-9D7518AB89CE}" type="datetime1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09494-3620-4465-9A18-FF1DE371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896D9-45FE-460A-90B5-40AC6707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11E5084D-61DC-4384-9620-05D127AC64A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47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8B776-56AE-476C-8305-837E70D5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97273-5B14-4AE1-9384-3E82886DF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07CFAA-DF0A-4291-9FAD-685D73CA1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D6EDC8-A0C7-4BB6-ACEB-24CB17F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34F6-1618-4642-8FA3-A37E242FC545}" type="datetime1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9D614E-0487-40AD-A69E-7719CCD9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4DAC41-ACFF-4E26-971F-78A280E1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65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348C-EFA2-44E3-9BFF-7908786C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352D1-0CF5-4C2E-8910-42DB812B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FCA96-50E8-4BE7-9B39-8745D645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FE5EF9-8E28-4161-B7FA-63284AD52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09D344-9299-4A9E-845E-71E13BB7C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C3A8CE-FFC0-4FE5-ACD6-052CE97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351-6E6A-42B2-BE82-A09A218AEBCF}" type="datetime1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5B00C4-9CF5-49B4-8313-A09B538B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E3C6F1-8136-4645-BC30-68228F58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09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E63CC-04E5-4123-B353-E1B6BB16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ADF00F-F3C5-48EC-87E1-26124622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1110-30D5-4C84-9C77-6DDBC2A17FB6}" type="datetime1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431C07-D643-42F4-8817-7D49E3FA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D564FC-66D9-4070-8595-F946BA0D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0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1FC251-413D-4FC2-965C-1BA8CBEA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F076-9DC7-4380-AECF-663B8A3A1500}" type="datetime1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B92C07-3E50-467D-9DEB-31AEA28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C65F62-1788-4D0C-84FF-FB60199D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00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B2F34-B9EE-4E09-842C-E20B68B3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960F2-E673-4865-A6E4-88D9DEDC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CD511D-4524-432E-B406-DB07D8813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BBD3DE-576F-443D-9364-F4C63BE8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3848-2E23-4CFC-853D-416C35DA415A}" type="datetime1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F7DCFA-423D-4470-834A-EE667E37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D49924-1EEC-400F-BB51-0FAA7A5E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76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1F373-DF4E-4459-A037-C963A4D4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0ACEDC-F2B5-43A8-83A0-9916D0CBB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3E936F-CBFD-4111-977D-B96D679D6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1882A-F8AE-40A1-A212-AF1A5CDD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D76-93B7-4C04-BDE5-C67028AE405B}" type="datetime1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97B573-2E5D-4F74-87ED-F7E3920F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D15110-37E1-414F-869B-C610A5B0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51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C4F7B3-249A-4389-9A8F-C5644804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D4779E-5C19-460F-AFD7-A0588679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03319-89BE-4A5F-8C5E-8B653CA6A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0D5FE4D-853F-44DC-B8AD-B35E0F092C59}" type="datetime1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7C68BF-BDF9-4AF8-B8A5-1E98B7973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5FDC30-1066-4243-93AE-A39EF99EF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1E5084D-61DC-4384-9620-05D127AC6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65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okeh.org/en/lates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5D58A-922B-4703-BA99-CFCDDF6F5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674" y="1122363"/>
            <a:ext cx="11364686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Data-driven Anomaly Detection and Prediction in Cloud Applications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29485C-7909-42B7-8102-8F26C8049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6802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張保榮 教授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陳冠儒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2022/03/24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044AE-24A5-48F8-9012-BD3291E1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AutoML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59A068-AC10-405C-85E6-4E94D8EB8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B22C49-B0E6-499E-A14B-64F25031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1E5084D-61DC-4384-9620-05D127AC64A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16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E4D56-2765-4025-B8A0-8D696CA8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36525"/>
            <a:ext cx="11743508" cy="619933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AutoML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922D0F-73D9-4981-A6A7-E75FA5A6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0AE138-F815-46A6-A4F5-28C49A656ED5}"/>
              </a:ext>
            </a:extLst>
          </p:cNvPr>
          <p:cNvSpPr txBox="1"/>
          <p:nvPr/>
        </p:nvSpPr>
        <p:spPr>
          <a:xfrm>
            <a:off x="6909653" y="2549800"/>
            <a:ext cx="4086719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65B3FF-1673-49AA-97EB-8887E6464790}"/>
              </a:ext>
            </a:extLst>
          </p:cNvPr>
          <p:cNvSpPr txBox="1"/>
          <p:nvPr/>
        </p:nvSpPr>
        <p:spPr>
          <a:xfrm>
            <a:off x="6909653" y="3403620"/>
            <a:ext cx="4086719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15882B-708C-4918-9A1C-A008A64EA635}"/>
              </a:ext>
            </a:extLst>
          </p:cNvPr>
          <p:cNvSpPr txBox="1"/>
          <p:nvPr/>
        </p:nvSpPr>
        <p:spPr>
          <a:xfrm>
            <a:off x="6909654" y="4257440"/>
            <a:ext cx="4086719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Architecture Search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D95823C-EE34-45D0-8DD1-EAB5B1D255A4}"/>
              </a:ext>
            </a:extLst>
          </p:cNvPr>
          <p:cNvSpPr txBox="1"/>
          <p:nvPr/>
        </p:nvSpPr>
        <p:spPr>
          <a:xfrm>
            <a:off x="6909654" y="5111260"/>
            <a:ext cx="4086719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Erlenmeyer Flask | Erlenmeyer flask, Science lab decorations, Flask drawing">
            <a:extLst>
              <a:ext uri="{FF2B5EF4-FFF2-40B4-BE49-F238E27FC236}">
                <a16:creationId xmlns:a16="http://schemas.microsoft.com/office/drawing/2014/main" id="{FCF7FAD9-50DD-42D5-8311-8677581E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9998"/>
            <a:ext cx="70104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39D4B9A-0335-4B82-9518-D5A4A3ECC446}"/>
              </a:ext>
            </a:extLst>
          </p:cNvPr>
          <p:cNvSpPr txBox="1"/>
          <p:nvPr/>
        </p:nvSpPr>
        <p:spPr>
          <a:xfrm>
            <a:off x="7419398" y="1552559"/>
            <a:ext cx="283051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824E29-7096-4BA0-9015-DFB31F66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29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044AE-24A5-48F8-9012-BD3291E1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59A068-AC10-405C-85E6-4E94D8EB8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B22C49-B0E6-499E-A14B-64F25031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1E5084D-61DC-4384-9620-05D127AC64A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5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6BA07-3DBC-4DDA-8C8C-20670818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6V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9E2073-A1CB-4885-9C64-84E903A9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E135443-D34C-44DC-B928-EE0BE7213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58091"/>
            <a:ext cx="5835402" cy="56633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Datetime: 2021-10-25~2021-10-27</a:t>
            </a:r>
          </a:p>
          <a:p>
            <a:r>
              <a:rPr lang="en-US" altLang="zh-TW" dirty="0"/>
              <a:t>Anomaly Label: C: Disk Queue &gt;= 3</a:t>
            </a:r>
          </a:p>
          <a:p>
            <a:r>
              <a:rPr lang="en-US" altLang="zh-TW" dirty="0"/>
              <a:t>Column:</a:t>
            </a:r>
          </a:p>
          <a:p>
            <a:pPr marL="457200" lvl="1" indent="0">
              <a:buNone/>
            </a:pPr>
            <a:r>
              <a:rPr lang="en-US" altLang="zh-TW" sz="1500" dirty="0">
                <a:solidFill>
                  <a:srgbClr val="FF0000"/>
                </a:solidFill>
              </a:rPr>
              <a:t>CPU utilization (%)  </a:t>
            </a:r>
          </a:p>
          <a:p>
            <a:pPr marL="457200" lvl="1" indent="0">
              <a:buNone/>
            </a:pPr>
            <a:r>
              <a:rPr lang="en-US" altLang="zh-TW" sz="1500" dirty="0">
                <a:solidFill>
                  <a:srgbClr val="FF0000"/>
                </a:solidFill>
              </a:rPr>
              <a:t>Memory used  (%)                        </a:t>
            </a:r>
          </a:p>
          <a:p>
            <a:pPr marL="457200" lvl="1" indent="0">
              <a:buNone/>
            </a:pPr>
            <a:r>
              <a:rPr lang="en-US" altLang="zh-TW" sz="1500" dirty="0"/>
              <a:t>Disk ( C:) - % Disk saturation                   </a:t>
            </a:r>
          </a:p>
          <a:p>
            <a:pPr marL="457200" lvl="1" indent="0">
              <a:buNone/>
            </a:pPr>
            <a:r>
              <a:rPr lang="en-US" altLang="zh-TW" sz="1500" dirty="0"/>
              <a:t>Disk ( C:) - % Idle Time                         </a:t>
            </a:r>
          </a:p>
          <a:p>
            <a:pPr marL="457200" lvl="1" indent="0">
              <a:buNone/>
            </a:pPr>
            <a:r>
              <a:rPr lang="en-US" altLang="zh-TW" sz="1500" dirty="0"/>
              <a:t>Disk ( C:) - Average Disk Bytes Read             </a:t>
            </a:r>
          </a:p>
          <a:p>
            <a:pPr marL="457200" lvl="1" indent="0">
              <a:buNone/>
            </a:pPr>
            <a:r>
              <a:rPr lang="en-US" altLang="zh-TW" sz="1500" dirty="0"/>
              <a:t>Disk ( C:) - Average Disk Bytes Total            </a:t>
            </a:r>
          </a:p>
          <a:p>
            <a:pPr marL="457200" lvl="1" indent="0">
              <a:buNone/>
            </a:pPr>
            <a:r>
              <a:rPr lang="en-US" altLang="zh-TW" sz="1500" dirty="0"/>
              <a:t>Disk ( C:) - Average Disk Bytes Write            </a:t>
            </a:r>
          </a:p>
          <a:p>
            <a:pPr marL="457200" lvl="1" indent="0">
              <a:buNone/>
            </a:pPr>
            <a:r>
              <a:rPr lang="en-US" altLang="zh-TW" sz="1500" dirty="0"/>
              <a:t>Disk ( C:) - Avg. Disk sec/Read (Latency)        </a:t>
            </a:r>
          </a:p>
          <a:p>
            <a:pPr marL="457200" lvl="1" indent="0">
              <a:buNone/>
            </a:pPr>
            <a:r>
              <a:rPr lang="en-US" altLang="zh-TW" sz="1500" dirty="0"/>
              <a:t>Disk ( C:) - Avg. Disk sec/Transfer (Latency)    </a:t>
            </a:r>
          </a:p>
          <a:p>
            <a:pPr marL="457200" lvl="1" indent="0">
              <a:buNone/>
            </a:pPr>
            <a:r>
              <a:rPr lang="en-US" altLang="zh-TW" sz="1500" dirty="0"/>
              <a:t>Disk ( C:) - Avg. Disk sec/Write (Latency)       </a:t>
            </a:r>
          </a:p>
          <a:p>
            <a:pPr marL="457200" lvl="1" indent="0">
              <a:buNone/>
            </a:pPr>
            <a:r>
              <a:rPr lang="en-US" altLang="zh-TW" sz="1500" dirty="0"/>
              <a:t>Disk ( D:) - % Disk saturation                   </a:t>
            </a:r>
          </a:p>
          <a:p>
            <a:pPr marL="457200" lvl="1" indent="0">
              <a:buNone/>
            </a:pPr>
            <a:r>
              <a:rPr lang="en-US" altLang="zh-TW" sz="1500" dirty="0"/>
              <a:t>Disk ( D:) - % Idle Time                         </a:t>
            </a:r>
          </a:p>
          <a:p>
            <a:pPr marL="457200" lvl="1" indent="0">
              <a:buNone/>
            </a:pPr>
            <a:r>
              <a:rPr lang="en-US" altLang="zh-TW" sz="1500" dirty="0"/>
              <a:t>Disk ( D:) - Average Disk Bytes Read             </a:t>
            </a:r>
          </a:p>
          <a:p>
            <a:pPr marL="457200" lvl="1" indent="0">
              <a:buNone/>
            </a:pPr>
            <a:r>
              <a:rPr lang="en-US" altLang="zh-TW" sz="1500" dirty="0"/>
              <a:t>Disk ( D:) - Average Disk Bytes Total            </a:t>
            </a:r>
          </a:p>
          <a:p>
            <a:pPr marL="457200" lvl="1" indent="0">
              <a:buNone/>
            </a:pPr>
            <a:r>
              <a:rPr lang="en-US" altLang="zh-TW" sz="1500" dirty="0"/>
              <a:t>Disk ( D:) - Average Disk Bytes Write            </a:t>
            </a:r>
          </a:p>
          <a:p>
            <a:pPr marL="457200" lvl="1" indent="0">
              <a:buNone/>
            </a:pPr>
            <a:r>
              <a:rPr lang="en-US" altLang="zh-TW" sz="1500" dirty="0"/>
              <a:t>Disk ( D:) - Avg. Disk sec/Read (Latency)        </a:t>
            </a:r>
          </a:p>
          <a:p>
            <a:pPr marL="457200" lvl="1" indent="0">
              <a:buNone/>
            </a:pPr>
            <a:r>
              <a:rPr lang="en-US" altLang="zh-TW" sz="1500" dirty="0"/>
              <a:t>Disk ( D:) - Avg. Disk sec/Transfer (Latency)    </a:t>
            </a:r>
          </a:p>
          <a:p>
            <a:pPr marL="457200" lvl="1" indent="0">
              <a:buNone/>
            </a:pPr>
            <a:r>
              <a:rPr lang="en-US" altLang="zh-TW" sz="1500" dirty="0"/>
              <a:t>Disk ( D:) - Avg. Disk sec/Write (Latency)       </a:t>
            </a:r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FB30EB2-5735-4D10-B43F-AD19B4D27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5954"/>
            <a:ext cx="6089806" cy="33060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5784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A4A0D11-32FA-46E1-91D4-4952578B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1V~6V  </a:t>
            </a:r>
            <a:br>
              <a:rPr lang="en-US" altLang="zh-TW" dirty="0"/>
            </a:br>
            <a:r>
              <a:rPr lang="en-US" altLang="zh-TW" dirty="0"/>
              <a:t>CPU Usage vs. C: Disk Queue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BE533F6-7AB7-421C-B80A-99E3FD27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F3B52C-16DD-4407-BDCE-77D0C332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8" name="內容版面配置區 6">
            <a:extLst>
              <a:ext uri="{FF2B5EF4-FFF2-40B4-BE49-F238E27FC236}">
                <a16:creationId xmlns:a16="http://schemas.microsoft.com/office/drawing/2014/main" id="{AD8F7500-0F1F-4FE1-8DF7-DB5230199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3" t="9253" r="9107" b="7277"/>
          <a:stretch/>
        </p:blipFill>
        <p:spPr bwMode="auto">
          <a:xfrm>
            <a:off x="1386758" y="1170911"/>
            <a:ext cx="9361878" cy="53680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0" name="文字方塊 79">
            <a:extLst>
              <a:ext uri="{FF2B5EF4-FFF2-40B4-BE49-F238E27FC236}">
                <a16:creationId xmlns:a16="http://schemas.microsoft.com/office/drawing/2014/main" id="{47065A99-4D6B-42FE-98AB-1B8B60EDC5C9}"/>
              </a:ext>
            </a:extLst>
          </p:cNvPr>
          <p:cNvSpPr txBox="1"/>
          <p:nvPr/>
        </p:nvSpPr>
        <p:spPr>
          <a:xfrm>
            <a:off x="8210299" y="6277780"/>
            <a:ext cx="220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Utilization</a:t>
            </a:r>
            <a:endParaRPr lang="zh-TW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2795729-103C-4BD4-9C6A-A542DB948BB9}"/>
              </a:ext>
            </a:extLst>
          </p:cNvPr>
          <p:cNvSpPr txBox="1"/>
          <p:nvPr/>
        </p:nvSpPr>
        <p:spPr>
          <a:xfrm>
            <a:off x="2209741" y="6277780"/>
            <a:ext cx="220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Utilization</a:t>
            </a:r>
            <a:endParaRPr lang="zh-TW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A0AE8-5BC5-4085-AD2D-CBE1917C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&amp; Hardware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FD37CA-2090-43C4-8D74-FEC5B597C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08FF18-C05B-465F-8332-C428A5E4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13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0A788-FDFE-4777-A4EA-A562D684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84E57D-88CF-4FE6-86CA-98C2F74AD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58091"/>
            <a:ext cx="4587072" cy="511887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ML</a:t>
            </a:r>
            <a:r>
              <a:rPr lang="zh-TW" altLang="en-US" b="1" dirty="0"/>
              <a:t> </a:t>
            </a:r>
            <a:r>
              <a:rPr lang="en-US" altLang="zh-TW" b="1" dirty="0"/>
              <a:t>Training</a:t>
            </a:r>
            <a:endParaRPr lang="en-US" altLang="zh-TW" dirty="0"/>
          </a:p>
          <a:p>
            <a:pPr lvl="1"/>
            <a:r>
              <a:rPr lang="en-US" altLang="zh-TW" dirty="0"/>
              <a:t>Python 3.7.9</a:t>
            </a:r>
          </a:p>
          <a:p>
            <a:pPr lvl="1"/>
            <a:r>
              <a:rPr lang="en-US" altLang="zh-TW" dirty="0" err="1"/>
              <a:t>Tensorflow</a:t>
            </a:r>
            <a:r>
              <a:rPr lang="en-US" altLang="zh-TW" dirty="0"/>
              <a:t> 2.5 </a:t>
            </a:r>
          </a:p>
          <a:p>
            <a:pPr lvl="1"/>
            <a:r>
              <a:rPr lang="en-US" altLang="zh-TW" dirty="0" err="1"/>
              <a:t>Keras</a:t>
            </a:r>
            <a:endParaRPr lang="en-US" altLang="zh-TW" dirty="0"/>
          </a:p>
          <a:p>
            <a:pPr lvl="1"/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</a:p>
          <a:p>
            <a:pPr lvl="1"/>
            <a:r>
              <a:rPr lang="en-US" altLang="zh-TW" dirty="0"/>
              <a:t>Matplotlib</a:t>
            </a:r>
          </a:p>
          <a:p>
            <a:pPr lvl="1"/>
            <a:r>
              <a:rPr lang="en-US" altLang="zh-TW" dirty="0"/>
              <a:t>Pandas</a:t>
            </a:r>
          </a:p>
          <a:p>
            <a:pPr lvl="1"/>
            <a:r>
              <a:rPr lang="en-US" altLang="zh-TW" dirty="0">
                <a:solidFill>
                  <a:schemeClr val="accent6"/>
                </a:solidFill>
              </a:rPr>
              <a:t>CUDA 11.1</a:t>
            </a:r>
          </a:p>
          <a:p>
            <a:pPr lvl="1"/>
            <a:r>
              <a:rPr lang="en-US" altLang="zh-TW" dirty="0">
                <a:solidFill>
                  <a:schemeClr val="accent6"/>
                </a:solidFill>
              </a:rPr>
              <a:t>CUDNN 8.05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/>
          </a:p>
          <a:p>
            <a:pPr>
              <a:buFont typeface="Wingdings" panose="05000000000000000000" pitchFamily="2" charset="2"/>
              <a:buChar char="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958567-A29D-42B5-81D7-4DBDCE98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81B1DC3-3DD2-491E-92F7-DC2068D044BE}"/>
              </a:ext>
            </a:extLst>
          </p:cNvPr>
          <p:cNvSpPr txBox="1">
            <a:spLocks/>
          </p:cNvSpPr>
          <p:nvPr/>
        </p:nvSpPr>
        <p:spPr>
          <a:xfrm>
            <a:off x="4783015" y="1047037"/>
            <a:ext cx="4587072" cy="511887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prediction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TensorflowOnSpark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2.2.2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3.7.9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3.1.1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2.4.7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2.4.3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6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5F3BC1-903D-4D43-9793-F7AEF5DC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Hardware For </a:t>
            </a:r>
            <a:r>
              <a:rPr lang="en-US" altLang="zh-TW" dirty="0" err="1"/>
              <a:t>TensorflowOnSpark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B21F2D-A3BD-4E24-809F-6FE7F8ECF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2" y="1058091"/>
            <a:ext cx="5990415" cy="5118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VMware</a:t>
            </a:r>
            <a:r>
              <a:rPr lang="zh-TW" altLang="en-US" sz="2000" dirty="0"/>
              <a:t> </a:t>
            </a:r>
            <a:r>
              <a:rPr lang="en-US" altLang="zh-TW" sz="2000" dirty="0"/>
              <a:t>Workstation 15 Player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B62DA2-50C2-41F1-AAD0-09F761AD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FD34CD1-2C9D-4147-8344-AD4778AEF0F3}"/>
              </a:ext>
            </a:extLst>
          </p:cNvPr>
          <p:cNvGrpSpPr/>
          <p:nvPr/>
        </p:nvGrpSpPr>
        <p:grpSpPr>
          <a:xfrm>
            <a:off x="6465454" y="1141258"/>
            <a:ext cx="5649486" cy="4371920"/>
            <a:chOff x="4644831" y="11466"/>
            <a:chExt cx="7269750" cy="6451964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BB5E21D-B3FB-4B7F-A88E-128AAE93E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831" y="11466"/>
              <a:ext cx="7269750" cy="4204605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9AED1D50-7EF6-4746-BE32-E874BDA83C2A}"/>
                </a:ext>
              </a:extLst>
            </p:cNvPr>
            <p:cNvGrpSpPr/>
            <p:nvPr/>
          </p:nvGrpSpPr>
          <p:grpSpPr>
            <a:xfrm>
              <a:off x="4999219" y="2871655"/>
              <a:ext cx="6581965" cy="3591775"/>
              <a:chOff x="1482122" y="2262161"/>
              <a:chExt cx="5185605" cy="2886389"/>
            </a:xfrm>
          </p:grpSpPr>
          <p:pic>
            <p:nvPicPr>
              <p:cNvPr id="8" name="Picture 2" descr="Office, database Free Icon of Super Flat Remix V1.08">
                <a:extLst>
                  <a:ext uri="{FF2B5EF4-FFF2-40B4-BE49-F238E27FC236}">
                    <a16:creationId xmlns:a16="http://schemas.microsoft.com/office/drawing/2014/main" id="{E93F2E1A-38BA-496D-9B63-A61E2F149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6258" y="2262161"/>
                <a:ext cx="2461469" cy="2461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Office, database Free Icon of Super Flat Remix V1.08">
                <a:extLst>
                  <a:ext uri="{FF2B5EF4-FFF2-40B4-BE49-F238E27FC236}">
                    <a16:creationId xmlns:a16="http://schemas.microsoft.com/office/drawing/2014/main" id="{D31656A7-66D3-4DF9-AC00-A8A8BABC30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2122" y="2262161"/>
                <a:ext cx="2461469" cy="2461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6E92339-F2BC-4413-A657-A27B59385CEA}"/>
                  </a:ext>
                </a:extLst>
              </p:cNvPr>
              <p:cNvSpPr txBox="1"/>
              <p:nvPr/>
            </p:nvSpPr>
            <p:spPr>
              <a:xfrm>
                <a:off x="4783447" y="4710542"/>
                <a:ext cx="1379722" cy="43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MASTER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4F6C848-F277-4F89-B96C-958FAE62535A}"/>
                  </a:ext>
                </a:extLst>
              </p:cNvPr>
              <p:cNvSpPr txBox="1"/>
              <p:nvPr/>
            </p:nvSpPr>
            <p:spPr>
              <a:xfrm>
                <a:off x="2126288" y="4681033"/>
                <a:ext cx="1379722" cy="43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SLAVE1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4E0D990-D3FD-45C8-9FF9-A3EA5BA93CAF}"/>
                  </a:ext>
                </a:extLst>
              </p:cNvPr>
              <p:cNvSpPr txBox="1"/>
              <p:nvPr/>
            </p:nvSpPr>
            <p:spPr>
              <a:xfrm>
                <a:off x="4743404" y="2532718"/>
                <a:ext cx="1390261" cy="43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MASTER</a:t>
                </a:r>
                <a:endParaRPr lang="zh-TW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B84E2D6-11DB-4EA0-A95E-AD31FABACFA0}"/>
                  </a:ext>
                </a:extLst>
              </p:cNvPr>
              <p:cNvSpPr txBox="1"/>
              <p:nvPr/>
            </p:nvSpPr>
            <p:spPr>
              <a:xfrm>
                <a:off x="2017724" y="2673220"/>
                <a:ext cx="1390261" cy="43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WORKER</a:t>
                </a:r>
                <a:endParaRPr lang="zh-TW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6F1EC6C-5353-424F-9D77-3FD9DD719C3E}"/>
                  </a:ext>
                </a:extLst>
              </p:cNvPr>
              <p:cNvSpPr txBox="1"/>
              <p:nvPr/>
            </p:nvSpPr>
            <p:spPr>
              <a:xfrm>
                <a:off x="4772908" y="2789233"/>
                <a:ext cx="1390261" cy="43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WORKER</a:t>
                </a:r>
                <a:endParaRPr lang="zh-TW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D3B3342-79EF-45EB-B221-CC105CB35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91242"/>
              </p:ext>
            </p:extLst>
          </p:nvPr>
        </p:nvGraphicFramePr>
        <p:xfrm>
          <a:off x="191589" y="1670450"/>
          <a:ext cx="6023869" cy="18151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6775">
                  <a:extLst>
                    <a:ext uri="{9D8B030D-6E8A-4147-A177-3AD203B41FA5}">
                      <a16:colId xmlns:a16="http://schemas.microsoft.com/office/drawing/2014/main" val="3559890400"/>
                    </a:ext>
                  </a:extLst>
                </a:gridCol>
                <a:gridCol w="1976581">
                  <a:extLst>
                    <a:ext uri="{9D8B030D-6E8A-4147-A177-3AD203B41FA5}">
                      <a16:colId xmlns:a16="http://schemas.microsoft.com/office/drawing/2014/main" val="206815801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3092714484"/>
                    </a:ext>
                  </a:extLst>
                </a:gridCol>
                <a:gridCol w="2326949">
                  <a:extLst>
                    <a:ext uri="{9D8B030D-6E8A-4147-A177-3AD203B41FA5}">
                      <a16:colId xmlns:a16="http://schemas.microsoft.com/office/drawing/2014/main" val="2234636895"/>
                    </a:ext>
                  </a:extLst>
                </a:gridCol>
              </a:tblGrid>
              <a:tr h="3984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Node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Role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Core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Memory</a:t>
                      </a:r>
                      <a:endParaRPr lang="zh-TW" altLang="en-US" sz="20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2615004"/>
                  </a:ext>
                </a:extLst>
              </a:tr>
              <a:tr h="706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Master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Master/Worker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4.0 GB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42577"/>
                  </a:ext>
                </a:extLst>
              </a:tr>
              <a:tr h="706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Slave1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Worker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4.0 GB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377934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B7D49586-C5B9-4554-BC11-263FE5B35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82812"/>
              </p:ext>
            </p:extLst>
          </p:nvPr>
        </p:nvGraphicFramePr>
        <p:xfrm>
          <a:off x="233414" y="3780248"/>
          <a:ext cx="5982044" cy="2245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4517">
                  <a:extLst>
                    <a:ext uri="{9D8B030D-6E8A-4147-A177-3AD203B41FA5}">
                      <a16:colId xmlns:a16="http://schemas.microsoft.com/office/drawing/2014/main" val="3356173275"/>
                    </a:ext>
                  </a:extLst>
                </a:gridCol>
                <a:gridCol w="2627527">
                  <a:extLst>
                    <a:ext uri="{9D8B030D-6E8A-4147-A177-3AD203B41FA5}">
                      <a16:colId xmlns:a16="http://schemas.microsoft.com/office/drawing/2014/main" val="249505011"/>
                    </a:ext>
                  </a:extLst>
                </a:gridCol>
              </a:tblGrid>
              <a:tr h="1516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1245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MASTER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spark://master:7077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6881871"/>
                  </a:ext>
                </a:extLst>
              </a:tr>
              <a:tr h="4935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SPARK_WORKER_INSTANCES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6543796"/>
                  </a:ext>
                </a:extLst>
              </a:tr>
              <a:tr h="4935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CORES_PER_WORKER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6396982"/>
                  </a:ext>
                </a:extLst>
              </a:tr>
              <a:tr h="4935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TOTAL_CORES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663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64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A0AE8-5BC5-4085-AD2D-CBE1917C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FD37CA-2090-43C4-8D74-FEC5B597C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08FF18-C05B-465F-8332-C428A5E4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7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39C2A-2FA5-4DD9-A299-D0F123D5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6186C1-A453-4F02-B052-74DCD1DA4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TP: 2</a:t>
            </a:r>
          </a:p>
          <a:p>
            <a:r>
              <a:rPr lang="en-US" altLang="zh-TW" dirty="0"/>
              <a:t>FP: 2</a:t>
            </a:r>
          </a:p>
          <a:p>
            <a:r>
              <a:rPr lang="en-US" altLang="zh-TW" dirty="0"/>
              <a:t>TN: 11</a:t>
            </a:r>
          </a:p>
          <a:p>
            <a:r>
              <a:rPr lang="en-US" altLang="zh-TW" dirty="0"/>
              <a:t>FN: 0</a:t>
            </a:r>
          </a:p>
          <a:p>
            <a:r>
              <a:rPr lang="en-US" altLang="zh-TW" dirty="0"/>
              <a:t>Accuracy: 86.67%</a:t>
            </a:r>
          </a:p>
          <a:p>
            <a:r>
              <a:rPr lang="en-US" altLang="zh-TW" dirty="0"/>
              <a:t>Precision: 50.0%</a:t>
            </a:r>
          </a:p>
          <a:p>
            <a:r>
              <a:rPr lang="en-US" altLang="zh-TW" dirty="0"/>
              <a:t>Recall: 100.0%</a:t>
            </a:r>
          </a:p>
          <a:p>
            <a:r>
              <a:rPr lang="en-US" altLang="zh-TW" dirty="0"/>
              <a:t>F1: 66.7%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D4D3F1-E1A9-4A1B-A19B-EF297336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1E44E3-4695-464E-987C-8373A7456835}"/>
              </a:ext>
            </a:extLst>
          </p:cNvPr>
          <p:cNvSpPr/>
          <p:nvPr/>
        </p:nvSpPr>
        <p:spPr>
          <a:xfrm>
            <a:off x="6439057" y="5535918"/>
            <a:ext cx="2010736" cy="508000"/>
          </a:xfrm>
          <a:prstGeom prst="rect">
            <a:avLst/>
          </a:prstGeom>
          <a:solidFill>
            <a:schemeClr val="accent4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7D324F-1DD9-4786-A498-58410EBAB600}"/>
              </a:ext>
            </a:extLst>
          </p:cNvPr>
          <p:cNvSpPr/>
          <p:nvPr/>
        </p:nvSpPr>
        <p:spPr>
          <a:xfrm>
            <a:off x="8449793" y="5545909"/>
            <a:ext cx="2010736" cy="5080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07E3DD-55DA-4387-A0CB-89C12EF3A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6" t="2228" r="1517" b="6267"/>
          <a:stretch/>
        </p:blipFill>
        <p:spPr>
          <a:xfrm>
            <a:off x="3962400" y="1558834"/>
            <a:ext cx="7907384" cy="358218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A2CACFD-8918-424A-B63B-BC5EDE34DCB9}"/>
              </a:ext>
            </a:extLst>
          </p:cNvPr>
          <p:cNvSpPr/>
          <p:nvPr/>
        </p:nvSpPr>
        <p:spPr>
          <a:xfrm>
            <a:off x="5180759" y="1558834"/>
            <a:ext cx="680110" cy="3582185"/>
          </a:xfrm>
          <a:prstGeom prst="rect">
            <a:avLst/>
          </a:prstGeom>
          <a:solidFill>
            <a:srgbClr val="FF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BA6521-3B14-48EE-BC0F-E0A39FF7AFA2}"/>
              </a:ext>
            </a:extLst>
          </p:cNvPr>
          <p:cNvSpPr/>
          <p:nvPr/>
        </p:nvSpPr>
        <p:spPr>
          <a:xfrm>
            <a:off x="8054109" y="1558834"/>
            <a:ext cx="775855" cy="3582185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6BF5FB-4CFC-46EF-AE62-8164CF2A2A3A}"/>
              </a:ext>
            </a:extLst>
          </p:cNvPr>
          <p:cNvSpPr/>
          <p:nvPr/>
        </p:nvSpPr>
        <p:spPr>
          <a:xfrm>
            <a:off x="11189674" y="1558834"/>
            <a:ext cx="680110" cy="3582185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6C4765E-73FC-43FB-A35C-EF6F0CFCEAC3}"/>
              </a:ext>
            </a:extLst>
          </p:cNvPr>
          <p:cNvSpPr/>
          <p:nvPr/>
        </p:nvSpPr>
        <p:spPr>
          <a:xfrm>
            <a:off x="10515415" y="1558834"/>
            <a:ext cx="680110" cy="3582185"/>
          </a:xfrm>
          <a:prstGeom prst="rect">
            <a:avLst/>
          </a:prstGeom>
          <a:solidFill>
            <a:srgbClr val="FF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14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95F11-F142-4FE9-B5EE-9AA58911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AADF6C-A8B9-4562-A3EF-5698517B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Background</a:t>
            </a:r>
          </a:p>
          <a:p>
            <a:r>
              <a:rPr lang="en-US" altLang="zh-TW" dirty="0"/>
              <a:t>Streaming Data Receiving Process</a:t>
            </a:r>
          </a:p>
          <a:p>
            <a:r>
              <a:rPr lang="en-US" altLang="zh-TW" dirty="0"/>
              <a:t>Failure Detection</a:t>
            </a:r>
          </a:p>
          <a:p>
            <a:r>
              <a:rPr lang="en-US" altLang="zh-TW" dirty="0" err="1"/>
              <a:t>AutoML</a:t>
            </a:r>
            <a:endParaRPr lang="en-US" altLang="zh-TW" dirty="0"/>
          </a:p>
          <a:p>
            <a:r>
              <a:rPr lang="en-US" altLang="zh-TW" dirty="0"/>
              <a:t>Software &amp; Hardware</a:t>
            </a:r>
          </a:p>
          <a:p>
            <a:r>
              <a:rPr lang="en-US" altLang="zh-TW" dirty="0"/>
              <a:t>Dataset</a:t>
            </a:r>
          </a:p>
          <a:p>
            <a:r>
              <a:rPr lang="en-US" altLang="zh-TW" dirty="0"/>
              <a:t>Results</a:t>
            </a:r>
          </a:p>
          <a:p>
            <a:r>
              <a:rPr lang="en-US" altLang="zh-TW" dirty="0"/>
              <a:t>Future Work</a:t>
            </a:r>
          </a:p>
          <a:p>
            <a:r>
              <a:rPr lang="en-US" altLang="zh-TW" dirty="0"/>
              <a:t>Reference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E3F725-B6C1-418F-8132-2E11B29C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2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BD91D216-7773-48D9-B081-DBA1B3D04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316791"/>
              </p:ext>
            </p:extLst>
          </p:nvPr>
        </p:nvGraphicFramePr>
        <p:xfrm>
          <a:off x="270625" y="1762435"/>
          <a:ext cx="11650749" cy="2814060"/>
        </p:xfrm>
        <a:graphic>
          <a:graphicData uri="http://schemas.openxmlformats.org/drawingml/2006/table">
            <a:tbl>
              <a:tblPr/>
              <a:tblGrid>
                <a:gridCol w="1304573">
                  <a:extLst>
                    <a:ext uri="{9D8B030D-6E8A-4147-A177-3AD203B41FA5}">
                      <a16:colId xmlns:a16="http://schemas.microsoft.com/office/drawing/2014/main" val="1859676839"/>
                    </a:ext>
                  </a:extLst>
                </a:gridCol>
                <a:gridCol w="981659">
                  <a:extLst>
                    <a:ext uri="{9D8B030D-6E8A-4147-A177-3AD203B41FA5}">
                      <a16:colId xmlns:a16="http://schemas.microsoft.com/office/drawing/2014/main" val="1296211492"/>
                    </a:ext>
                  </a:extLst>
                </a:gridCol>
                <a:gridCol w="1304573">
                  <a:extLst>
                    <a:ext uri="{9D8B030D-6E8A-4147-A177-3AD203B41FA5}">
                      <a16:colId xmlns:a16="http://schemas.microsoft.com/office/drawing/2014/main" val="2704888195"/>
                    </a:ext>
                  </a:extLst>
                </a:gridCol>
                <a:gridCol w="723328">
                  <a:extLst>
                    <a:ext uri="{9D8B030D-6E8A-4147-A177-3AD203B41FA5}">
                      <a16:colId xmlns:a16="http://schemas.microsoft.com/office/drawing/2014/main" val="3241557847"/>
                    </a:ext>
                  </a:extLst>
                </a:gridCol>
                <a:gridCol w="981659">
                  <a:extLst>
                    <a:ext uri="{9D8B030D-6E8A-4147-A177-3AD203B41FA5}">
                      <a16:colId xmlns:a16="http://schemas.microsoft.com/office/drawing/2014/main" val="4190957895"/>
                    </a:ext>
                  </a:extLst>
                </a:gridCol>
                <a:gridCol w="994577">
                  <a:extLst>
                    <a:ext uri="{9D8B030D-6E8A-4147-A177-3AD203B41FA5}">
                      <a16:colId xmlns:a16="http://schemas.microsoft.com/office/drawing/2014/main" val="4225657854"/>
                    </a:ext>
                  </a:extLst>
                </a:gridCol>
                <a:gridCol w="994577">
                  <a:extLst>
                    <a:ext uri="{9D8B030D-6E8A-4147-A177-3AD203B41FA5}">
                      <a16:colId xmlns:a16="http://schemas.microsoft.com/office/drawing/2014/main" val="3350545243"/>
                    </a:ext>
                  </a:extLst>
                </a:gridCol>
                <a:gridCol w="994577">
                  <a:extLst>
                    <a:ext uri="{9D8B030D-6E8A-4147-A177-3AD203B41FA5}">
                      <a16:colId xmlns:a16="http://schemas.microsoft.com/office/drawing/2014/main" val="2647327706"/>
                    </a:ext>
                  </a:extLst>
                </a:gridCol>
                <a:gridCol w="994577">
                  <a:extLst>
                    <a:ext uri="{9D8B030D-6E8A-4147-A177-3AD203B41FA5}">
                      <a16:colId xmlns:a16="http://schemas.microsoft.com/office/drawing/2014/main" val="4170356325"/>
                    </a:ext>
                  </a:extLst>
                </a:gridCol>
                <a:gridCol w="1072076">
                  <a:extLst>
                    <a:ext uri="{9D8B030D-6E8A-4147-A177-3AD203B41FA5}">
                      <a16:colId xmlns:a16="http://schemas.microsoft.com/office/drawing/2014/main" val="1893323809"/>
                    </a:ext>
                  </a:extLst>
                </a:gridCol>
                <a:gridCol w="1304573">
                  <a:extLst>
                    <a:ext uri="{9D8B030D-6E8A-4147-A177-3AD203B41FA5}">
                      <a16:colId xmlns:a16="http://schemas.microsoft.com/office/drawing/2014/main" val="4075206548"/>
                    </a:ext>
                  </a:extLst>
                </a:gridCol>
              </a:tblGrid>
              <a:tr h="148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earlystop_patience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kernel_size_1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latent_sample_rate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nb_stacks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start_filter_no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loss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logcosh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val_loss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val_logcosh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epochs_trained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date_time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408643"/>
                  </a:ext>
                </a:extLst>
              </a:tr>
              <a:tr h="1488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0.070954248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0.070954248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0.072498344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0.072498344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20210928-140032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113564"/>
                  </a:ext>
                </a:extLst>
              </a:tr>
              <a:tr h="1488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0.067486286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0.067486286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0.069354072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0.069354072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20210928-052518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30730"/>
                  </a:ext>
                </a:extLst>
              </a:tr>
              <a:tr h="1488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0.06637574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0.06637574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0.068685934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0.068685934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20210928-124324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040758"/>
                  </a:ext>
                </a:extLst>
              </a:tr>
              <a:tr h="1488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41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0.063243479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0.063243479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0.067173503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0.067173503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20210928-130438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823192"/>
                  </a:ext>
                </a:extLst>
              </a:tr>
              <a:tr h="1488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0.060897261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0.060897261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0.066948995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0.066948995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141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20210928-093733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28774"/>
                  </a:ext>
                </a:extLst>
              </a:tr>
              <a:tr h="1488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0.061153695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0.061153695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0.065996349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0.065996349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20210928-053530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84160"/>
                  </a:ext>
                </a:extLst>
              </a:tr>
              <a:tr h="1488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0.055729765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0.055729765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0.065956272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0.065956272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177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20210928-024631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169019"/>
                  </a:ext>
                </a:extLst>
              </a:tr>
              <a:tr h="1488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0.06135226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0.06135226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0.065771908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0.065771908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20210928-040217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36374"/>
                  </a:ext>
                </a:extLst>
              </a:tr>
              <a:tr h="1488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0.061888136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0.061888136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0.06560906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0.06560906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167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20210928-055856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3904"/>
                  </a:ext>
                </a:extLst>
              </a:tr>
              <a:tr h="1488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0.061408214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0.061408214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0.064132348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0.064132348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20210928-112738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523794"/>
                  </a:ext>
                </a:extLst>
              </a:tr>
              <a:tr h="1488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0.057223879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0.057223879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0.063314125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0.063314125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185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20210928-060021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863866"/>
                  </a:ext>
                </a:extLst>
              </a:tr>
              <a:tr h="1488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0.059217691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0.059217691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0.063002862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0.063002862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20210928-080924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265057"/>
                  </a:ext>
                </a:extLst>
              </a:tr>
              <a:tr h="1488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31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0.057756454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0.057756454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0.062923416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0.062923416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20210928-015502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358536"/>
                  </a:ext>
                </a:extLst>
              </a:tr>
              <a:tr h="1488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0.05735055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0.05735055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0.062871084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0.062871084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20210928-054217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1529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4B4CB2-7E62-4C3F-9A93-FEAF4E15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4D4E539-468B-4F8A-A85C-2F9F98FA0265}"/>
              </a:ext>
            </a:extLst>
          </p:cNvPr>
          <p:cNvSpPr txBox="1"/>
          <p:nvPr/>
        </p:nvSpPr>
        <p:spPr>
          <a:xfrm>
            <a:off x="270625" y="5476954"/>
            <a:ext cx="218302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Evaluation Metrics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8892A2-D6FF-4B50-917D-9B4F2C77F39C}"/>
              </a:ext>
            </a:extLst>
          </p:cNvPr>
          <p:cNvSpPr txBox="1"/>
          <p:nvPr/>
        </p:nvSpPr>
        <p:spPr>
          <a:xfrm>
            <a:off x="270626" y="5846286"/>
            <a:ext cx="218302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Hyperparameter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CDE35D4-0213-4B61-A43A-BC4BA7293C97}"/>
              </a:ext>
            </a:extLst>
          </p:cNvPr>
          <p:cNvSpPr txBox="1"/>
          <p:nvPr/>
        </p:nvSpPr>
        <p:spPr>
          <a:xfrm>
            <a:off x="270625" y="6215618"/>
            <a:ext cx="218302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Datetime</a:t>
            </a:r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1BDB5541-F286-4243-938D-BF2E1654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36525"/>
            <a:ext cx="11743508" cy="61993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789053" y="1277053"/>
            <a:ext cx="2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4F12F11-BEB8-499A-8576-CACD7E3E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73CB0A2-4E69-4902-A4C4-592D1BE57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5C19E9-70E5-4DFD-9D0A-815181D4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50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FC7E97-0E93-4990-A5A0-4E5049CC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66A18-2345-43C0-9B1A-E8BB07F3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550125"/>
            <a:ext cx="11743508" cy="4626837"/>
          </a:xfrm>
        </p:spPr>
        <p:txBody>
          <a:bodyPr/>
          <a:lstStyle/>
          <a:p>
            <a:r>
              <a:rPr lang="zh-TW" altLang="en-US" dirty="0"/>
              <a:t>標記單一伺服器感染前狀態，並預測防止系統崩潰。</a:t>
            </a:r>
            <a:endParaRPr lang="en-US" altLang="zh-TW" dirty="0"/>
          </a:p>
          <a:p>
            <a:r>
              <a:rPr lang="zh-TW" altLang="en-US" dirty="0"/>
              <a:t>建立視覺化界面</a:t>
            </a: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bokeh</a:t>
            </a:r>
            <a:r>
              <a:rPr lang="en-US" altLang="zh-TW" dirty="0"/>
              <a:t>)</a:t>
            </a:r>
            <a:r>
              <a:rPr lang="zh-TW" altLang="en-US" dirty="0"/>
              <a:t>監控硬體狀態，整合一套完整服務的預測性維護系統 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0F02D4-CB12-433B-953A-7353B7EF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9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1CF26-7ED7-4CCB-BD44-1D657F93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4A9AF2-4B43-42CC-AAEA-84ABB9E5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 fontAlgn="base">
              <a:buFont typeface="+mj-lt"/>
              <a:buAutoNum type="arabicPeriod"/>
            </a:pPr>
            <a:r>
              <a:rPr lang="en-US" altLang="zh-TW" dirty="0" err="1"/>
              <a:t>Aygun</a:t>
            </a:r>
            <a:r>
              <a:rPr lang="en-US" altLang="zh-TW" dirty="0"/>
              <a:t>, R. Can, and A. </a:t>
            </a:r>
            <a:r>
              <a:rPr lang="en-US" altLang="zh-TW" dirty="0" err="1"/>
              <a:t>Gokhan</a:t>
            </a:r>
            <a:r>
              <a:rPr lang="en-US" altLang="zh-TW" dirty="0"/>
              <a:t> Yavuz. “Network Anomaly Detection with Stochastically Improved Autoencoder Based Models.” </a:t>
            </a:r>
            <a:r>
              <a:rPr lang="en-US" altLang="zh-TW" i="1" dirty="0"/>
              <a:t>2017 IEEE 4th International Conference on Cyber Security and Cloud Computing (</a:t>
            </a:r>
            <a:r>
              <a:rPr lang="en-US" altLang="zh-TW" i="1" dirty="0" err="1"/>
              <a:t>CSCloud</a:t>
            </a:r>
            <a:r>
              <a:rPr lang="en-US" altLang="zh-TW" i="1" dirty="0"/>
              <a:t>)</a:t>
            </a:r>
            <a:r>
              <a:rPr lang="en-US" altLang="zh-TW" dirty="0"/>
              <a:t>, 2017.</a:t>
            </a:r>
            <a:endParaRPr lang="zh-TW" altLang="zh-TW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US" altLang="zh-TW" dirty="0"/>
              <a:t>C. Meng, X. S. Jiang, X. M. Wei, and T. Wei, “A Time Convolutional Network Based Outlier Detection for Multidimensional Time Series in Cyber-Physical-Social Systems,” </a:t>
            </a:r>
            <a:r>
              <a:rPr lang="en-US" altLang="zh-TW" i="1" dirty="0"/>
              <a:t>IEEE Access</a:t>
            </a:r>
            <a:r>
              <a:rPr lang="en-US" altLang="zh-TW" dirty="0"/>
              <a:t>, vol. 8, pp. 74933–74942, 2020.</a:t>
            </a:r>
            <a:endParaRPr lang="zh-TW" altLang="zh-TW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US" altLang="zh-TW" dirty="0"/>
              <a:t>C. Zhou and R. C. </a:t>
            </a:r>
            <a:r>
              <a:rPr lang="en-US" altLang="zh-TW" dirty="0" err="1"/>
              <a:t>Paffenroth</a:t>
            </a:r>
            <a:r>
              <a:rPr lang="en-US" altLang="zh-TW" dirty="0"/>
              <a:t>, “Anomaly Detection with Robust Deep Autoencoders,” </a:t>
            </a:r>
            <a:r>
              <a:rPr lang="en-US" altLang="zh-TW" i="1" dirty="0"/>
              <a:t>Proceedings of the 23rd ACM SIGKDD International Conference on Knowledge Discovery and Data Mining</a:t>
            </a:r>
            <a:r>
              <a:rPr lang="en-US" altLang="zh-TW" dirty="0"/>
              <a:t>, 2017.</a:t>
            </a:r>
            <a:endParaRPr lang="zh-TW" altLang="zh-TW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en-US" altLang="zh-TW" dirty="0"/>
              <a:t>C.-W. Tien, T.-Y. Huang, P.-C. Chen, and J.-H. Wang, “Using Autoencoders for Anomaly Detection and Transfer Learning in </a:t>
            </a:r>
            <a:r>
              <a:rPr lang="en-US" altLang="zh-TW" dirty="0" err="1"/>
              <a:t>IoT,”</a:t>
            </a:r>
            <a:r>
              <a:rPr lang="en-US" altLang="zh-TW" i="1" dirty="0" err="1"/>
              <a:t>Computers</a:t>
            </a:r>
            <a:r>
              <a:rPr lang="en-US" altLang="zh-TW" dirty="0"/>
              <a:t>, vol. 10, no. 7, p. 88, Jul. 2021.</a:t>
            </a:r>
            <a:endParaRPr lang="zh-TW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D. </a:t>
            </a:r>
            <a:r>
              <a:rPr lang="en-US" altLang="zh-TW" dirty="0" err="1"/>
              <a:t>Lunga</a:t>
            </a:r>
            <a:r>
              <a:rPr lang="en-US" altLang="zh-TW" dirty="0"/>
              <a:t>, J. </a:t>
            </a:r>
            <a:r>
              <a:rPr lang="en-US" altLang="zh-TW" dirty="0" err="1"/>
              <a:t>Gerrand</a:t>
            </a:r>
            <a:r>
              <a:rPr lang="en-US" altLang="zh-TW" dirty="0"/>
              <a:t>, L. Yang, C. Layton and R. Stewart, "Apache Spark Accelerated Deep Learning Inference for Large Scale Satellite Image Analytics," in </a:t>
            </a:r>
            <a:r>
              <a:rPr lang="en-US" altLang="zh-TW" i="1" dirty="0"/>
              <a:t>IEEE Journal of Selected Topics in Applied Earth Observations and Remote Sensing</a:t>
            </a:r>
            <a:r>
              <a:rPr lang="en-US" altLang="zh-TW" dirty="0"/>
              <a:t>, vol. 13, pp. 271-283, 2020.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534609-4439-4558-A705-F5B4525E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8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17DE15-917B-4339-A0A9-04CF1DAE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AB557-A418-48D9-99A4-41835240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 fontAlgn="base">
              <a:buFont typeface="+mj-lt"/>
              <a:buAutoNum type="arabicPeriod" startAt="6"/>
            </a:pPr>
            <a:r>
              <a:rPr lang="en-US" altLang="zh-TW" dirty="0"/>
              <a:t>Z. Zou and J. Ai, "Online Prediction of Server Crash Based on Running Data," </a:t>
            </a:r>
            <a:r>
              <a:rPr lang="en-US" altLang="zh-TW" i="1" dirty="0"/>
              <a:t>2020 IEEE 20th International Conference on Software Quality, Reliability and Security Companion (QRS-C)</a:t>
            </a:r>
            <a:r>
              <a:rPr lang="en-US" altLang="zh-TW" dirty="0"/>
              <a:t>, 2020, pp. 7-14.</a:t>
            </a:r>
            <a:endParaRPr lang="zh-TW" altLang="zh-TW" dirty="0"/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dirty="0"/>
              <a:t>T. Wu </a:t>
            </a:r>
            <a:r>
              <a:rPr lang="en-US" altLang="zh-TW" dirty="0" err="1"/>
              <a:t>en</a:t>
            </a:r>
            <a:r>
              <a:rPr lang="en-US" altLang="zh-TW" dirty="0"/>
              <a:t> J. Ortiz, “RLAD: Time Series Anomaly Detection through Reinforcement Learning and Active Learning”, </a:t>
            </a:r>
            <a:r>
              <a:rPr lang="en-US" altLang="zh-TW" i="1" dirty="0" err="1"/>
              <a:t>CoRR</a:t>
            </a:r>
            <a:r>
              <a:rPr lang="en-US" altLang="zh-TW" dirty="0"/>
              <a:t>, vol abs/2104.00543, 2021.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FB7471-9749-4586-8545-BD0B26D0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8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C0F9CA-9E6A-4145-9ED4-B8F78B16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7B9AA76-8C5F-4E9C-83FE-6C772A7B130E}"/>
              </a:ext>
            </a:extLst>
          </p:cNvPr>
          <p:cNvSpPr txBox="1"/>
          <p:nvPr/>
        </p:nvSpPr>
        <p:spPr>
          <a:xfrm>
            <a:off x="4466705" y="2921168"/>
            <a:ext cx="325858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B1752-0DD7-41E4-8AAA-FD257CA7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350AD4-2D00-4564-8E0F-CAC553AC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Problem:</a:t>
            </a:r>
          </a:p>
          <a:p>
            <a:pPr lvl="1">
              <a:buFont typeface="Times New Roman" panose="02020603050405020304" pitchFamily="18" charset="0"/>
              <a:buChar char="₋"/>
            </a:pPr>
            <a:r>
              <a:rPr lang="zh-TW" altLang="en-US" sz="1800" dirty="0"/>
              <a:t>非預期的伺服器停機總是造成重大損失。</a:t>
            </a:r>
            <a:endParaRPr lang="en-US" altLang="zh-TW" sz="1800" dirty="0"/>
          </a:p>
          <a:p>
            <a:pPr lvl="1">
              <a:buFont typeface="Times New Roman" panose="02020603050405020304" pitchFamily="18" charset="0"/>
              <a:buChar char="₋"/>
            </a:pPr>
            <a:r>
              <a:rPr lang="zh-TW" altLang="en-US" sz="1800" dirty="0"/>
              <a:t>現行的監測軟體之故障警示缺乏預判性，且難以準確檢測異常。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2400" dirty="0"/>
              <a:t>Goal:</a:t>
            </a:r>
          </a:p>
          <a:p>
            <a:pPr lvl="1">
              <a:buFont typeface="Times New Roman" panose="02020603050405020304" pitchFamily="18" charset="0"/>
              <a:buChar char="₋"/>
            </a:pPr>
            <a:r>
              <a:rPr lang="zh-TW" altLang="en-US" sz="1800" dirty="0"/>
              <a:t>提早預判故障發生，發出警告訊息提醒管理者。</a:t>
            </a:r>
            <a:endParaRPr lang="en-US" altLang="zh-TW" sz="1800" dirty="0"/>
          </a:p>
          <a:p>
            <a:pPr lvl="1">
              <a:buFont typeface="Times New Roman" panose="02020603050405020304" pitchFamily="18" charset="0"/>
              <a:buChar char="₋"/>
            </a:pPr>
            <a:r>
              <a:rPr lang="zh-TW" altLang="en-US" sz="1800" dirty="0"/>
              <a:t>多機預測時需要減少資料處理壓力。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2400" dirty="0"/>
              <a:t>Characteristics of Resource Usage Data:</a:t>
            </a:r>
          </a:p>
          <a:p>
            <a:pPr lvl="1">
              <a:buFont typeface="Times New Roman" panose="02020603050405020304" pitchFamily="18" charset="0"/>
              <a:buChar char="₋"/>
            </a:pPr>
            <a:r>
              <a:rPr lang="zh-TW" altLang="en-US" sz="1800" dirty="0"/>
              <a:t>難以預期使用者的行為</a:t>
            </a:r>
            <a:endParaRPr lang="en-US" altLang="zh-TW" sz="1800" dirty="0"/>
          </a:p>
          <a:p>
            <a:pPr lvl="1">
              <a:buFont typeface="Times New Roman" panose="02020603050405020304" pitchFamily="18" charset="0"/>
              <a:buChar char="₋"/>
            </a:pPr>
            <a:r>
              <a:rPr lang="zh-TW" altLang="en-US" sz="1800" dirty="0"/>
              <a:t>無法使用同一模型長時間的在線預測。</a:t>
            </a:r>
          </a:p>
          <a:p>
            <a:pPr marL="457200" lvl="1" indent="0">
              <a:buNone/>
            </a:pPr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648CA7-C5B7-4ADE-BBBF-274C8243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02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7DEE1D5-5428-42CD-AF97-F07101F4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Streaming Data Receiving Process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4D54A71-8CA9-4435-B7E5-3AFD00948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CD8D7B-9306-46C0-88F8-F735C177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1E5084D-61DC-4384-9620-05D127AC64A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2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35E9A-4CF3-4216-91D8-4034A99A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TensorflowOnSpark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8DA3E2-001C-4421-BD48-9501ADB3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4" y="1058091"/>
            <a:ext cx="11743506" cy="511887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本專題基於</a:t>
            </a:r>
            <a:r>
              <a:rPr lang="en-US" altLang="zh-TW" sz="2400" dirty="0"/>
              <a:t>Hadoop</a:t>
            </a:r>
            <a:r>
              <a:rPr lang="zh-TW" altLang="en-US" sz="2400" dirty="0"/>
              <a:t>和</a:t>
            </a:r>
            <a:r>
              <a:rPr lang="en-US" altLang="zh-TW" sz="2400" dirty="0"/>
              <a:t>Spark</a:t>
            </a:r>
            <a:r>
              <a:rPr lang="zh-TW" altLang="en-US" sz="2400" dirty="0"/>
              <a:t>架構，從底層依序建立</a:t>
            </a:r>
            <a:r>
              <a:rPr lang="en-US" altLang="zh-TW" sz="2400" dirty="0"/>
              <a:t>HDFS</a:t>
            </a:r>
            <a:r>
              <a:rPr lang="zh-TW" altLang="en-US" sz="2400" dirty="0"/>
              <a:t>、</a:t>
            </a:r>
            <a:r>
              <a:rPr lang="en-US" altLang="zh-TW" sz="2400" dirty="0"/>
              <a:t>Yarn</a:t>
            </a:r>
            <a:r>
              <a:rPr lang="zh-TW" altLang="en-US" sz="2400" dirty="0"/>
              <a:t>、</a:t>
            </a:r>
            <a:r>
              <a:rPr lang="en-US" altLang="zh-TW" sz="2400" dirty="0"/>
              <a:t>Spark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72875D-7932-4C6D-A05A-7F2EC1FA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488D72F-7A29-4D53-BF0A-D3C3C0664F8D}"/>
              </a:ext>
            </a:extLst>
          </p:cNvPr>
          <p:cNvGrpSpPr/>
          <p:nvPr/>
        </p:nvGrpSpPr>
        <p:grpSpPr>
          <a:xfrm>
            <a:off x="2052590" y="1994442"/>
            <a:ext cx="7799444" cy="3776680"/>
            <a:chOff x="1654286" y="1249313"/>
            <a:chExt cx="9624736" cy="350667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E254532-0AF3-4E48-96D8-10A71F854510}"/>
                </a:ext>
              </a:extLst>
            </p:cNvPr>
            <p:cNvSpPr/>
            <p:nvPr/>
          </p:nvSpPr>
          <p:spPr>
            <a:xfrm>
              <a:off x="1654286" y="4049332"/>
              <a:ext cx="9624731" cy="706655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HDFS</a:t>
              </a:r>
              <a:endPara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733BE52-8916-4790-A810-D5A6992F040D}"/>
                </a:ext>
              </a:extLst>
            </p:cNvPr>
            <p:cNvSpPr/>
            <p:nvPr/>
          </p:nvSpPr>
          <p:spPr>
            <a:xfrm>
              <a:off x="1654288" y="3258109"/>
              <a:ext cx="9624733" cy="70665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Yarn</a:t>
              </a:r>
              <a:endPara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2C05FE-B594-407B-A28C-A1053EDE1EFD}"/>
                </a:ext>
              </a:extLst>
            </p:cNvPr>
            <p:cNvSpPr/>
            <p:nvPr/>
          </p:nvSpPr>
          <p:spPr>
            <a:xfrm>
              <a:off x="1654286" y="2466889"/>
              <a:ext cx="9624734" cy="7066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 Core</a:t>
              </a:r>
              <a:endPara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436F21-DCBE-47F1-B37E-15CBF3366009}"/>
                </a:ext>
              </a:extLst>
            </p:cNvPr>
            <p:cNvSpPr/>
            <p:nvPr/>
          </p:nvSpPr>
          <p:spPr>
            <a:xfrm>
              <a:off x="1654288" y="1249314"/>
              <a:ext cx="1769631" cy="113300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 SQL</a:t>
              </a:r>
              <a:endPara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242DD78-4CF8-419B-A29B-6A3FC6B76263}"/>
                </a:ext>
              </a:extLst>
            </p:cNvPr>
            <p:cNvSpPr/>
            <p:nvPr/>
          </p:nvSpPr>
          <p:spPr>
            <a:xfrm>
              <a:off x="5890610" y="1249314"/>
              <a:ext cx="1678590" cy="11330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MLlib</a:t>
              </a:r>
              <a:endPara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AB2AC7F-A995-4346-864C-3FC301431754}"/>
                </a:ext>
              </a:extLst>
            </p:cNvPr>
            <p:cNvSpPr/>
            <p:nvPr/>
          </p:nvSpPr>
          <p:spPr>
            <a:xfrm>
              <a:off x="3556001" y="1249313"/>
              <a:ext cx="2204720" cy="11330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 Streaming</a:t>
              </a:r>
              <a:endPara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98BF5F3-0216-415B-AB22-F6F15B9261A6}"/>
                </a:ext>
              </a:extLst>
            </p:cNvPr>
            <p:cNvSpPr/>
            <p:nvPr/>
          </p:nvSpPr>
          <p:spPr>
            <a:xfrm>
              <a:off x="7699090" y="1249313"/>
              <a:ext cx="3579932" cy="11330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TensorflowOnSpark</a:t>
              </a:r>
              <a:endPara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035471" y="5977448"/>
            <a:ext cx="3833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TensorflowOnSpark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F8C10-C89A-473D-A78B-F3C4A0DF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Streaming Data Receiving Process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4DCC3C7-FD5B-4B25-818B-2C19D125820F}"/>
              </a:ext>
            </a:extLst>
          </p:cNvPr>
          <p:cNvGrpSpPr/>
          <p:nvPr/>
        </p:nvGrpSpPr>
        <p:grpSpPr>
          <a:xfrm>
            <a:off x="231917" y="1075647"/>
            <a:ext cx="11716551" cy="5506806"/>
            <a:chOff x="63419" y="82619"/>
            <a:chExt cx="11716551" cy="5506806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BAE5B10E-0D5A-43E4-B71B-03B1FB0F5905}"/>
                </a:ext>
              </a:extLst>
            </p:cNvPr>
            <p:cNvSpPr/>
            <p:nvPr/>
          </p:nvSpPr>
          <p:spPr>
            <a:xfrm>
              <a:off x="3720578" y="695458"/>
              <a:ext cx="3891911" cy="48939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30C057F-7964-4242-A345-E4940D804DA8}"/>
                </a:ext>
              </a:extLst>
            </p:cNvPr>
            <p:cNvSpPr/>
            <p:nvPr/>
          </p:nvSpPr>
          <p:spPr>
            <a:xfrm>
              <a:off x="63419" y="695458"/>
              <a:ext cx="3538682" cy="489396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C3D033E-D738-439B-8FEA-8CDD63A0C0A3}"/>
                </a:ext>
              </a:extLst>
            </p:cNvPr>
            <p:cNvSpPr/>
            <p:nvPr/>
          </p:nvSpPr>
          <p:spPr>
            <a:xfrm>
              <a:off x="7756610" y="695458"/>
              <a:ext cx="4023360" cy="48939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9D80538-7465-40EF-8320-81440D30E6FC}"/>
                </a:ext>
              </a:extLst>
            </p:cNvPr>
            <p:cNvSpPr/>
            <p:nvPr/>
          </p:nvSpPr>
          <p:spPr>
            <a:xfrm>
              <a:off x="5583072" y="2582125"/>
              <a:ext cx="1913206" cy="9566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865DFB2-088A-4305-9153-8AD258247FBE}"/>
                </a:ext>
              </a:extLst>
            </p:cNvPr>
            <p:cNvSpPr txBox="1"/>
            <p:nvPr/>
          </p:nvSpPr>
          <p:spPr>
            <a:xfrm>
              <a:off x="5801121" y="2706483"/>
              <a:ext cx="1477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 Streaming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076F4A3B-3ACD-4FDA-BC88-4AEACEC8CA19}"/>
                </a:ext>
              </a:extLst>
            </p:cNvPr>
            <p:cNvSpPr/>
            <p:nvPr/>
          </p:nvSpPr>
          <p:spPr>
            <a:xfrm>
              <a:off x="7472197" y="2868285"/>
              <a:ext cx="469557" cy="444843"/>
            </a:xfrm>
            <a:prstGeom prst="rightArrow">
              <a:avLst/>
            </a:prstGeom>
            <a:solidFill>
              <a:srgbClr val="FFE882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7579A0F-DAD6-4F34-A975-5748A4C39820}"/>
                </a:ext>
              </a:extLst>
            </p:cNvPr>
            <p:cNvGrpSpPr/>
            <p:nvPr/>
          </p:nvGrpSpPr>
          <p:grpSpPr>
            <a:xfrm>
              <a:off x="4049079" y="1988003"/>
              <a:ext cx="1090799" cy="2208216"/>
              <a:chOff x="3276427" y="1853919"/>
              <a:chExt cx="1090799" cy="2208216"/>
            </a:xfrm>
          </p:grpSpPr>
          <p:sp>
            <p:nvSpPr>
              <p:cNvPr id="61" name="矩形: 圓角 60">
                <a:extLst>
                  <a:ext uri="{FF2B5EF4-FFF2-40B4-BE49-F238E27FC236}">
                    <a16:creationId xmlns:a16="http://schemas.microsoft.com/office/drawing/2014/main" id="{CDEEEA67-21CF-4DA3-A9FA-2B366BC25DF6}"/>
                  </a:ext>
                </a:extLst>
              </p:cNvPr>
              <p:cNvSpPr/>
              <p:nvPr/>
            </p:nvSpPr>
            <p:spPr>
              <a:xfrm>
                <a:off x="3276427" y="1853919"/>
                <a:ext cx="1087014" cy="67835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FB2020C-22BA-4E02-89D0-35AD08F46B90}"/>
                  </a:ext>
                </a:extLst>
              </p:cNvPr>
              <p:cNvSpPr txBox="1"/>
              <p:nvPr/>
            </p:nvSpPr>
            <p:spPr>
              <a:xfrm>
                <a:off x="3276427" y="1993042"/>
                <a:ext cx="10870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Kafka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矩形: 圓角 62">
                <a:extLst>
                  <a:ext uri="{FF2B5EF4-FFF2-40B4-BE49-F238E27FC236}">
                    <a16:creationId xmlns:a16="http://schemas.microsoft.com/office/drawing/2014/main" id="{C4519BE4-09B6-4259-97B4-D5B6F70B12FC}"/>
                  </a:ext>
                </a:extLst>
              </p:cNvPr>
              <p:cNvSpPr/>
              <p:nvPr/>
            </p:nvSpPr>
            <p:spPr>
              <a:xfrm>
                <a:off x="3276427" y="2601837"/>
                <a:ext cx="1087014" cy="67835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30330010-D1F0-4F64-AC2D-970375CB2DCA}"/>
                  </a:ext>
                </a:extLst>
              </p:cNvPr>
              <p:cNvSpPr txBox="1"/>
              <p:nvPr/>
            </p:nvSpPr>
            <p:spPr>
              <a:xfrm>
                <a:off x="3276427" y="2740960"/>
                <a:ext cx="10870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HDFS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矩形: 圓角 65">
                <a:extLst>
                  <a:ext uri="{FF2B5EF4-FFF2-40B4-BE49-F238E27FC236}">
                    <a16:creationId xmlns:a16="http://schemas.microsoft.com/office/drawing/2014/main" id="{D7949250-549A-4022-848E-DE412C36FF9D}"/>
                  </a:ext>
                </a:extLst>
              </p:cNvPr>
              <p:cNvSpPr/>
              <p:nvPr/>
            </p:nvSpPr>
            <p:spPr>
              <a:xfrm>
                <a:off x="3280212" y="3383778"/>
                <a:ext cx="1087014" cy="67835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C7A0E030-E081-446C-AE22-42438A4C2527}"/>
                  </a:ext>
                </a:extLst>
              </p:cNvPr>
              <p:cNvSpPr txBox="1"/>
              <p:nvPr/>
            </p:nvSpPr>
            <p:spPr>
              <a:xfrm>
                <a:off x="3280212" y="3522901"/>
                <a:ext cx="10870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SPARK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箭號: 向右 11">
              <a:extLst>
                <a:ext uri="{FF2B5EF4-FFF2-40B4-BE49-F238E27FC236}">
                  <a16:creationId xmlns:a16="http://schemas.microsoft.com/office/drawing/2014/main" id="{B009E60A-41F9-4EFE-ABDD-70F0EE230F23}"/>
                </a:ext>
              </a:extLst>
            </p:cNvPr>
            <p:cNvSpPr/>
            <p:nvPr/>
          </p:nvSpPr>
          <p:spPr>
            <a:xfrm>
              <a:off x="5165269" y="2882377"/>
              <a:ext cx="469557" cy="444843"/>
            </a:xfrm>
            <a:prstGeom prst="rightArrow">
              <a:avLst/>
            </a:prstGeom>
            <a:solidFill>
              <a:srgbClr val="FFE882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7A41A7FC-C155-4E59-AFEC-63D401F07166}"/>
                </a:ext>
              </a:extLst>
            </p:cNvPr>
            <p:cNvSpPr/>
            <p:nvPr/>
          </p:nvSpPr>
          <p:spPr>
            <a:xfrm>
              <a:off x="8521257" y="2004219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79EDF6F-900F-4B0D-BE05-5CD7C7797191}"/>
                </a:ext>
              </a:extLst>
            </p:cNvPr>
            <p:cNvSpPr txBox="1"/>
            <p:nvPr/>
          </p:nvSpPr>
          <p:spPr>
            <a:xfrm>
              <a:off x="8560264" y="2004219"/>
              <a:ext cx="13063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36560EC0-2F19-4F91-B25E-740776ACBAF5}"/>
                </a:ext>
              </a:extLst>
            </p:cNvPr>
            <p:cNvCxnSpPr>
              <a:cxnSpLocks/>
              <a:stCxn id="17" idx="3"/>
              <a:endCxn id="38" idx="0"/>
            </p:cNvCxnSpPr>
            <p:nvPr/>
          </p:nvCxnSpPr>
          <p:spPr>
            <a:xfrm>
              <a:off x="1164895" y="1604536"/>
              <a:ext cx="972412" cy="50818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9A11DC66-F46C-45BF-9A4E-E5BE14B74386}"/>
                </a:ext>
              </a:extLst>
            </p:cNvPr>
            <p:cNvCxnSpPr>
              <a:cxnSpLocks/>
              <a:stCxn id="19" idx="3"/>
              <a:endCxn id="38" idx="2"/>
            </p:cNvCxnSpPr>
            <p:nvPr/>
          </p:nvCxnSpPr>
          <p:spPr>
            <a:xfrm flipV="1">
              <a:off x="1164895" y="2478588"/>
              <a:ext cx="972412" cy="213418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2" descr="Server Free Icon of WHCompare Isometric Web Hosting &amp; Servers">
              <a:extLst>
                <a:ext uri="{FF2B5EF4-FFF2-40B4-BE49-F238E27FC236}">
                  <a16:creationId xmlns:a16="http://schemas.microsoft.com/office/drawing/2014/main" id="{69B156D7-8F40-4ACF-B6E9-68B0D2C100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0" r="19650"/>
            <a:stretch/>
          </p:blipFill>
          <p:spPr bwMode="auto">
            <a:xfrm>
              <a:off x="287070" y="882045"/>
              <a:ext cx="877825" cy="144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Server Free Icon of WHCompare Isometric Web Hosting &amp; Servers">
              <a:extLst>
                <a:ext uri="{FF2B5EF4-FFF2-40B4-BE49-F238E27FC236}">
                  <a16:creationId xmlns:a16="http://schemas.microsoft.com/office/drawing/2014/main" id="{5C9433A1-66F8-4468-B2A3-0DDCAE4817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0" r="19650"/>
            <a:stretch/>
          </p:blipFill>
          <p:spPr bwMode="auto">
            <a:xfrm>
              <a:off x="287071" y="2386163"/>
              <a:ext cx="877824" cy="144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Server Free Icon of WHCompare Isometric Web Hosting &amp; Servers">
              <a:extLst>
                <a:ext uri="{FF2B5EF4-FFF2-40B4-BE49-F238E27FC236}">
                  <a16:creationId xmlns:a16="http://schemas.microsoft.com/office/drawing/2014/main" id="{C1B1EE56-94BD-4A45-BDBA-0B1D53B9C7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0" r="19650"/>
            <a:stretch/>
          </p:blipFill>
          <p:spPr bwMode="auto">
            <a:xfrm>
              <a:off x="287071" y="3890281"/>
              <a:ext cx="877824" cy="144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31C0F5E-134B-4747-B233-DD949E1B7042}"/>
                </a:ext>
              </a:extLst>
            </p:cNvPr>
            <p:cNvSpPr txBox="1"/>
            <p:nvPr/>
          </p:nvSpPr>
          <p:spPr>
            <a:xfrm>
              <a:off x="1337754" y="5140225"/>
              <a:ext cx="108701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6E162372-779B-4990-BFB6-A9C067EDCB80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rot="5400000" flipH="1" flipV="1">
              <a:off x="7963001" y="2424208"/>
              <a:ext cx="778190" cy="33832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接點: 肘形 21">
              <a:extLst>
                <a:ext uri="{FF2B5EF4-FFF2-40B4-BE49-F238E27FC236}">
                  <a16:creationId xmlns:a16="http://schemas.microsoft.com/office/drawing/2014/main" id="{7BDB5914-1148-4507-AFEE-33508E6EC476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8173977" y="3327220"/>
              <a:ext cx="391770" cy="205076"/>
            </a:xfrm>
            <a:prstGeom prst="bentConnector3">
              <a:avLst>
                <a:gd name="adj1" fmla="val 98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id="{7FA1263B-47D4-4469-B0A7-4683FE0584BA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rot="16200000" flipH="1">
              <a:off x="7790867" y="3417469"/>
              <a:ext cx="1170905" cy="38676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408CA60F-9EA9-4920-83AB-F51FF0F35D77}"/>
                </a:ext>
              </a:extLst>
            </p:cNvPr>
            <p:cNvSpPr/>
            <p:nvPr/>
          </p:nvSpPr>
          <p:spPr>
            <a:xfrm>
              <a:off x="8543502" y="2668230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81F64578-ABA3-47DC-A874-D4EBB41E032E}"/>
                </a:ext>
              </a:extLst>
            </p:cNvPr>
            <p:cNvSpPr txBox="1"/>
            <p:nvPr/>
          </p:nvSpPr>
          <p:spPr>
            <a:xfrm>
              <a:off x="8582509" y="2668230"/>
              <a:ext cx="13063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942EFDF7-E69B-4199-B704-82EDA1B74350}"/>
                </a:ext>
              </a:extLst>
            </p:cNvPr>
            <p:cNvSpPr/>
            <p:nvPr/>
          </p:nvSpPr>
          <p:spPr>
            <a:xfrm>
              <a:off x="8565747" y="3332241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65C2F95-6AA9-4570-B32D-174D41396626}"/>
                </a:ext>
              </a:extLst>
            </p:cNvPr>
            <p:cNvSpPr txBox="1"/>
            <p:nvPr/>
          </p:nvSpPr>
          <p:spPr>
            <a:xfrm>
              <a:off x="8604754" y="3332241"/>
              <a:ext cx="13063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3DFE1FF9-039E-4034-A828-000609DBD258}"/>
                </a:ext>
              </a:extLst>
            </p:cNvPr>
            <p:cNvSpPr/>
            <p:nvPr/>
          </p:nvSpPr>
          <p:spPr>
            <a:xfrm>
              <a:off x="8569704" y="3996252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CB7BC2D-3D2C-4228-B412-34243B1848A2}"/>
                </a:ext>
              </a:extLst>
            </p:cNvPr>
            <p:cNvSpPr txBox="1"/>
            <p:nvPr/>
          </p:nvSpPr>
          <p:spPr>
            <a:xfrm>
              <a:off x="8626999" y="3996252"/>
              <a:ext cx="13063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接點: 肘形 29">
              <a:extLst>
                <a:ext uri="{FF2B5EF4-FFF2-40B4-BE49-F238E27FC236}">
                  <a16:creationId xmlns:a16="http://schemas.microsoft.com/office/drawing/2014/main" id="{066768FE-3DA9-4BFC-97FA-C0D39D368180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flipV="1">
              <a:off x="8160690" y="2868285"/>
              <a:ext cx="382812" cy="314234"/>
            </a:xfrm>
            <a:prstGeom prst="bentConnector3">
              <a:avLst>
                <a:gd name="adj1" fmla="val 461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EF313761-D501-44A7-A539-398DBBC23CA2}"/>
                </a:ext>
              </a:extLst>
            </p:cNvPr>
            <p:cNvSpPr/>
            <p:nvPr/>
          </p:nvSpPr>
          <p:spPr>
            <a:xfrm>
              <a:off x="10293873" y="3026552"/>
              <a:ext cx="1384321" cy="4001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10247C6-B6D6-4DA4-8A44-D9D70DBEBE78}"/>
                </a:ext>
              </a:extLst>
            </p:cNvPr>
            <p:cNvSpPr txBox="1"/>
            <p:nvPr/>
          </p:nvSpPr>
          <p:spPr>
            <a:xfrm>
              <a:off x="10332880" y="3026552"/>
              <a:ext cx="13063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C3EE2F06-F3C0-4107-A8E3-4A135282C90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9920546" y="2204274"/>
              <a:ext cx="373327" cy="10223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F3C40A96-693B-4CC1-9E58-42DC5B5A6D67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9927823" y="2868285"/>
              <a:ext cx="366050" cy="3583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5A86734-7983-47E5-A81A-120AB5B3915E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9966830" y="3226607"/>
              <a:ext cx="327043" cy="3121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4C1FB476-DA68-41FB-ACFC-13C6345CADA7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9954025" y="3194668"/>
              <a:ext cx="321560" cy="10016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CC74D9BE-D2A8-463B-BFFB-F7B8C7FE4EE5}"/>
                </a:ext>
              </a:extLst>
            </p:cNvPr>
            <p:cNvSpPr txBox="1"/>
            <p:nvPr/>
          </p:nvSpPr>
          <p:spPr>
            <a:xfrm>
              <a:off x="8903021" y="5135207"/>
              <a:ext cx="209409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 Module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8" name="Picture 2" descr="Zabbix logo">
              <a:extLst>
                <a:ext uri="{FF2B5EF4-FFF2-40B4-BE49-F238E27FC236}">
                  <a16:creationId xmlns:a16="http://schemas.microsoft.com/office/drawing/2014/main" id="{87C29FEA-7AAA-4A3D-B6A4-9C2E41A92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970" y="2112717"/>
              <a:ext cx="1396674" cy="365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BE9C7671-A9CC-4D4E-9955-3FE8A4BB84B3}"/>
                </a:ext>
              </a:extLst>
            </p:cNvPr>
            <p:cNvSpPr txBox="1"/>
            <p:nvPr/>
          </p:nvSpPr>
          <p:spPr>
            <a:xfrm>
              <a:off x="4689108" y="5139064"/>
              <a:ext cx="191320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Streaming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箭號: 向右 39">
              <a:extLst>
                <a:ext uri="{FF2B5EF4-FFF2-40B4-BE49-F238E27FC236}">
                  <a16:creationId xmlns:a16="http://schemas.microsoft.com/office/drawing/2014/main" id="{F7380E39-1A1E-40F0-B0B3-B399B36C1887}"/>
                </a:ext>
              </a:extLst>
            </p:cNvPr>
            <p:cNvSpPr/>
            <p:nvPr/>
          </p:nvSpPr>
          <p:spPr>
            <a:xfrm>
              <a:off x="3550461" y="2868285"/>
              <a:ext cx="469557" cy="444843"/>
            </a:xfrm>
            <a:prstGeom prst="rightArrow">
              <a:avLst/>
            </a:prstGeom>
            <a:solidFill>
              <a:srgbClr val="FFE882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F89092B2-B6F4-4974-B8C6-1995AFB68E6C}"/>
                </a:ext>
              </a:extLst>
            </p:cNvPr>
            <p:cNvGrpSpPr/>
            <p:nvPr/>
          </p:nvGrpSpPr>
          <p:grpSpPr>
            <a:xfrm>
              <a:off x="2803633" y="2605330"/>
              <a:ext cx="772215" cy="777338"/>
              <a:chOff x="2365247" y="1971626"/>
              <a:chExt cx="772215" cy="777338"/>
            </a:xfrm>
          </p:grpSpPr>
          <p:pic>
            <p:nvPicPr>
              <p:cNvPr id="58" name="Picture 4" descr="Csv Images, Stock Photos &amp; Vectors | Shutterstock">
                <a:extLst>
                  <a:ext uri="{FF2B5EF4-FFF2-40B4-BE49-F238E27FC236}">
                    <a16:creationId xmlns:a16="http://schemas.microsoft.com/office/drawing/2014/main" id="{B56FDD25-DC0B-4859-B6E5-487487C53A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52137" y1="31019" x2="52137" y2="31019"/>
                            <a14:foregroundMark x1="29915" y1="16204" x2="41026" y2="37963"/>
                            <a14:foregroundMark x1="41026" y1="37963" x2="62821" y2="44444"/>
                            <a14:foregroundMark x1="38462" y1="18056" x2="62821" y2="38426"/>
                            <a14:foregroundMark x1="56410" y1="18519" x2="69658" y2="43056"/>
                            <a14:foregroundMark x1="66239" y1="50000" x2="66667" y2="68056"/>
                            <a14:foregroundMark x1="65385" y1="74537" x2="58120" y2="75463"/>
                            <a14:foregroundMark x1="50000" y1="72222" x2="42308" y2="72222"/>
                            <a14:foregroundMark x1="35470" y1="73148" x2="35470" y2="73148"/>
                            <a14:foregroundMark x1="26923" y1="51389" x2="26923" y2="51389"/>
                            <a14:foregroundMark x1="21795" y1="53241" x2="21795" y2="53241"/>
                            <a14:foregroundMark x1="35043" y1="56944" x2="35043" y2="56944"/>
                            <a14:foregroundMark x1="38462" y1="57870" x2="38462" y2="57870"/>
                            <a14:foregroundMark x1="44872" y1="55093" x2="44872" y2="550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4" t="5959" r="22109" b="19232"/>
              <a:stretch/>
            </p:blipFill>
            <p:spPr bwMode="auto">
              <a:xfrm>
                <a:off x="2365247" y="1971626"/>
                <a:ext cx="569085" cy="571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4" descr="Csv Images, Stock Photos &amp; Vectors | Shutterstock">
                <a:extLst>
                  <a:ext uri="{FF2B5EF4-FFF2-40B4-BE49-F238E27FC236}">
                    <a16:creationId xmlns:a16="http://schemas.microsoft.com/office/drawing/2014/main" id="{8B50E71E-39A9-4BAE-BB04-9589B9BDA0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52137" y1="31019" x2="52137" y2="31019"/>
                            <a14:foregroundMark x1="29915" y1="16204" x2="41026" y2="37963"/>
                            <a14:foregroundMark x1="41026" y1="37963" x2="62821" y2="44444"/>
                            <a14:foregroundMark x1="38462" y1="18056" x2="62821" y2="38426"/>
                            <a14:foregroundMark x1="56410" y1="18519" x2="69658" y2="43056"/>
                            <a14:foregroundMark x1="66239" y1="50000" x2="66667" y2="68056"/>
                            <a14:foregroundMark x1="65385" y1="74537" x2="58120" y2="75463"/>
                            <a14:foregroundMark x1="50000" y1="72222" x2="42308" y2="72222"/>
                            <a14:foregroundMark x1="35470" y1="73148" x2="35470" y2="73148"/>
                            <a14:foregroundMark x1="26923" y1="51389" x2="26923" y2="51389"/>
                            <a14:foregroundMark x1="21795" y1="53241" x2="21795" y2="53241"/>
                            <a14:foregroundMark x1="35043" y1="56944" x2="35043" y2="56944"/>
                            <a14:foregroundMark x1="38462" y1="57870" x2="38462" y2="57870"/>
                            <a14:foregroundMark x1="44872" y1="55093" x2="44872" y2="550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4" t="5959" r="22109" b="19232"/>
              <a:stretch/>
            </p:blipFill>
            <p:spPr bwMode="auto">
              <a:xfrm>
                <a:off x="2466812" y="2074352"/>
                <a:ext cx="569085" cy="571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4" descr="Csv Images, Stock Photos &amp; Vectors | Shutterstock">
                <a:extLst>
                  <a:ext uri="{FF2B5EF4-FFF2-40B4-BE49-F238E27FC236}">
                    <a16:creationId xmlns:a16="http://schemas.microsoft.com/office/drawing/2014/main" id="{14D9DC42-1794-4374-927A-BCFB91A91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52137" y1="31019" x2="52137" y2="31019"/>
                            <a14:foregroundMark x1="29915" y1="16204" x2="41026" y2="37963"/>
                            <a14:foregroundMark x1="41026" y1="37963" x2="62821" y2="44444"/>
                            <a14:foregroundMark x1="38462" y1="18056" x2="62821" y2="38426"/>
                            <a14:foregroundMark x1="56410" y1="18519" x2="69658" y2="43056"/>
                            <a14:foregroundMark x1="66239" y1="50000" x2="66667" y2="68056"/>
                            <a14:foregroundMark x1="65385" y1="74537" x2="58120" y2="75463"/>
                            <a14:foregroundMark x1="50000" y1="72222" x2="42308" y2="72222"/>
                            <a14:foregroundMark x1="35470" y1="73148" x2="35470" y2="73148"/>
                            <a14:foregroundMark x1="26923" y1="51389" x2="26923" y2="51389"/>
                            <a14:foregroundMark x1="21795" y1="53241" x2="21795" y2="53241"/>
                            <a14:foregroundMark x1="35043" y1="56944" x2="35043" y2="56944"/>
                            <a14:foregroundMark x1="38462" y1="57870" x2="38462" y2="57870"/>
                            <a14:foregroundMark x1="44872" y1="55093" x2="44872" y2="550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4" t="5959" r="22109" b="19232"/>
              <a:stretch/>
            </p:blipFill>
            <p:spPr bwMode="auto">
              <a:xfrm>
                <a:off x="2568377" y="2177078"/>
                <a:ext cx="569085" cy="571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5CFAD3F-B335-413B-8DB3-84AFC7482A0E}"/>
                </a:ext>
              </a:extLst>
            </p:cNvPr>
            <p:cNvSpPr/>
            <p:nvPr/>
          </p:nvSpPr>
          <p:spPr>
            <a:xfrm>
              <a:off x="8359122" y="1824688"/>
              <a:ext cx="1760826" cy="278808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949979B3-DEFB-417D-9459-DE1CC2AE03AA}"/>
                </a:ext>
              </a:extLst>
            </p:cNvPr>
            <p:cNvSpPr txBox="1"/>
            <p:nvPr/>
          </p:nvSpPr>
          <p:spPr>
            <a:xfrm>
              <a:off x="8194383" y="1346641"/>
              <a:ext cx="209409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4E1C387-0CBC-42BB-9ABA-CCADFE74DB4D}"/>
                </a:ext>
              </a:extLst>
            </p:cNvPr>
            <p:cNvSpPr txBox="1"/>
            <p:nvPr/>
          </p:nvSpPr>
          <p:spPr>
            <a:xfrm>
              <a:off x="2652124" y="82619"/>
              <a:ext cx="1087014" cy="1015663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Time Export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E4F9D474-FE6E-4748-A863-A62369F3FF54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195631" y="1098282"/>
              <a:ext cx="0" cy="4862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接點: 肘形 45">
              <a:extLst>
                <a:ext uri="{FF2B5EF4-FFF2-40B4-BE49-F238E27FC236}">
                  <a16:creationId xmlns:a16="http://schemas.microsoft.com/office/drawing/2014/main" id="{78B66ED5-5BAF-448B-92E3-E7C22CA2FD3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10661" y="2589381"/>
              <a:ext cx="594584" cy="363333"/>
            </a:xfrm>
            <a:prstGeom prst="bentConnector3">
              <a:avLst>
                <a:gd name="adj1" fmla="val 97653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接點: 肘形 46">
              <a:extLst>
                <a:ext uri="{FF2B5EF4-FFF2-40B4-BE49-F238E27FC236}">
                  <a16:creationId xmlns:a16="http://schemas.microsoft.com/office/drawing/2014/main" id="{8E5122F3-FC03-47D2-94B1-35E063AD55C4}"/>
                </a:ext>
              </a:extLst>
            </p:cNvPr>
            <p:cNvCxnSpPr>
              <a:stCxn id="18" idx="3"/>
              <a:endCxn id="38" idx="2"/>
            </p:cNvCxnSpPr>
            <p:nvPr/>
          </p:nvCxnSpPr>
          <p:spPr>
            <a:xfrm flipV="1">
              <a:off x="1164895" y="2478588"/>
              <a:ext cx="972412" cy="63006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B07F5DFA-4737-4E74-91C6-C77C0691CBD1}"/>
                </a:ext>
              </a:extLst>
            </p:cNvPr>
            <p:cNvGrpSpPr/>
            <p:nvPr/>
          </p:nvGrpSpPr>
          <p:grpSpPr>
            <a:xfrm>
              <a:off x="2774522" y="3400992"/>
              <a:ext cx="772215" cy="777338"/>
              <a:chOff x="2365247" y="1971626"/>
              <a:chExt cx="772215" cy="777338"/>
            </a:xfrm>
          </p:grpSpPr>
          <p:pic>
            <p:nvPicPr>
              <p:cNvPr id="55" name="Picture 4" descr="Csv Images, Stock Photos &amp; Vectors | Shutterstock">
                <a:extLst>
                  <a:ext uri="{FF2B5EF4-FFF2-40B4-BE49-F238E27FC236}">
                    <a16:creationId xmlns:a16="http://schemas.microsoft.com/office/drawing/2014/main" id="{1B20D506-92A8-4439-802F-CD6F3C9AC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52137" y1="31019" x2="52137" y2="31019"/>
                            <a14:foregroundMark x1="29915" y1="16204" x2="41026" y2="37963"/>
                            <a14:foregroundMark x1="41026" y1="37963" x2="62821" y2="44444"/>
                            <a14:foregroundMark x1="38462" y1="18056" x2="62821" y2="38426"/>
                            <a14:foregroundMark x1="56410" y1="18519" x2="69658" y2="43056"/>
                            <a14:foregroundMark x1="66239" y1="50000" x2="66667" y2="68056"/>
                            <a14:foregroundMark x1="65385" y1="74537" x2="58120" y2="75463"/>
                            <a14:foregroundMark x1="50000" y1="72222" x2="42308" y2="72222"/>
                            <a14:foregroundMark x1="35470" y1="73148" x2="35470" y2="73148"/>
                            <a14:foregroundMark x1="26923" y1="51389" x2="26923" y2="51389"/>
                            <a14:foregroundMark x1="21795" y1="53241" x2="21795" y2="53241"/>
                            <a14:foregroundMark x1="35043" y1="56944" x2="35043" y2="56944"/>
                            <a14:foregroundMark x1="38462" y1="57870" x2="38462" y2="57870"/>
                            <a14:foregroundMark x1="44872" y1="55093" x2="44872" y2="550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4" t="5959" r="22109" b="19232"/>
              <a:stretch/>
            </p:blipFill>
            <p:spPr bwMode="auto">
              <a:xfrm>
                <a:off x="2365247" y="1971626"/>
                <a:ext cx="569085" cy="571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4" descr="Csv Images, Stock Photos &amp; Vectors | Shutterstock">
                <a:extLst>
                  <a:ext uri="{FF2B5EF4-FFF2-40B4-BE49-F238E27FC236}">
                    <a16:creationId xmlns:a16="http://schemas.microsoft.com/office/drawing/2014/main" id="{375FE6C1-5252-4284-BF57-2E9C49799B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52137" y1="31019" x2="52137" y2="31019"/>
                            <a14:foregroundMark x1="29915" y1="16204" x2="41026" y2="37963"/>
                            <a14:foregroundMark x1="41026" y1="37963" x2="62821" y2="44444"/>
                            <a14:foregroundMark x1="38462" y1="18056" x2="62821" y2="38426"/>
                            <a14:foregroundMark x1="56410" y1="18519" x2="69658" y2="43056"/>
                            <a14:foregroundMark x1="66239" y1="50000" x2="66667" y2="68056"/>
                            <a14:foregroundMark x1="65385" y1="74537" x2="58120" y2="75463"/>
                            <a14:foregroundMark x1="50000" y1="72222" x2="42308" y2="72222"/>
                            <a14:foregroundMark x1="35470" y1="73148" x2="35470" y2="73148"/>
                            <a14:foregroundMark x1="26923" y1="51389" x2="26923" y2="51389"/>
                            <a14:foregroundMark x1="21795" y1="53241" x2="21795" y2="53241"/>
                            <a14:foregroundMark x1="35043" y1="56944" x2="35043" y2="56944"/>
                            <a14:foregroundMark x1="38462" y1="57870" x2="38462" y2="57870"/>
                            <a14:foregroundMark x1="44872" y1="55093" x2="44872" y2="550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4" t="5959" r="22109" b="19232"/>
              <a:stretch/>
            </p:blipFill>
            <p:spPr bwMode="auto">
              <a:xfrm>
                <a:off x="2466812" y="2074352"/>
                <a:ext cx="569085" cy="571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4" descr="Csv Images, Stock Photos &amp; Vectors | Shutterstock">
                <a:extLst>
                  <a:ext uri="{FF2B5EF4-FFF2-40B4-BE49-F238E27FC236}">
                    <a16:creationId xmlns:a16="http://schemas.microsoft.com/office/drawing/2014/main" id="{670D0679-B9C0-41B1-BB38-1E492774F2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52137" y1="31019" x2="52137" y2="31019"/>
                            <a14:foregroundMark x1="29915" y1="16204" x2="41026" y2="37963"/>
                            <a14:foregroundMark x1="41026" y1="37963" x2="62821" y2="44444"/>
                            <a14:foregroundMark x1="38462" y1="18056" x2="62821" y2="38426"/>
                            <a14:foregroundMark x1="56410" y1="18519" x2="69658" y2="43056"/>
                            <a14:foregroundMark x1="66239" y1="50000" x2="66667" y2="68056"/>
                            <a14:foregroundMark x1="65385" y1="74537" x2="58120" y2="75463"/>
                            <a14:foregroundMark x1="50000" y1="72222" x2="42308" y2="72222"/>
                            <a14:foregroundMark x1="35470" y1="73148" x2="35470" y2="73148"/>
                            <a14:foregroundMark x1="26923" y1="51389" x2="26923" y2="51389"/>
                            <a14:foregroundMark x1="21795" y1="53241" x2="21795" y2="53241"/>
                            <a14:foregroundMark x1="35043" y1="56944" x2="35043" y2="56944"/>
                            <a14:foregroundMark x1="38462" y1="57870" x2="38462" y2="57870"/>
                            <a14:foregroundMark x1="44872" y1="55093" x2="44872" y2="550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4" t="5959" r="22109" b="19232"/>
              <a:stretch/>
            </p:blipFill>
            <p:spPr bwMode="auto">
              <a:xfrm>
                <a:off x="2568377" y="2177078"/>
                <a:ext cx="569085" cy="571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F02FFD-4BB7-4B54-9C8F-CBEF98CDE15A}"/>
                </a:ext>
              </a:extLst>
            </p:cNvPr>
            <p:cNvGrpSpPr/>
            <p:nvPr/>
          </p:nvGrpSpPr>
          <p:grpSpPr>
            <a:xfrm>
              <a:off x="2783353" y="1687255"/>
              <a:ext cx="772215" cy="777338"/>
              <a:chOff x="2365247" y="1971626"/>
              <a:chExt cx="772215" cy="777338"/>
            </a:xfrm>
          </p:grpSpPr>
          <p:pic>
            <p:nvPicPr>
              <p:cNvPr id="52" name="Picture 4" descr="Csv Images, Stock Photos &amp; Vectors | Shutterstock">
                <a:extLst>
                  <a:ext uri="{FF2B5EF4-FFF2-40B4-BE49-F238E27FC236}">
                    <a16:creationId xmlns:a16="http://schemas.microsoft.com/office/drawing/2014/main" id="{D2F83C0F-E544-4F72-9117-E747A76DEB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52137" y1="31019" x2="52137" y2="31019"/>
                            <a14:foregroundMark x1="29915" y1="16204" x2="41026" y2="37963"/>
                            <a14:foregroundMark x1="41026" y1="37963" x2="62821" y2="44444"/>
                            <a14:foregroundMark x1="38462" y1="18056" x2="62821" y2="38426"/>
                            <a14:foregroundMark x1="56410" y1="18519" x2="69658" y2="43056"/>
                            <a14:foregroundMark x1="66239" y1="50000" x2="66667" y2="68056"/>
                            <a14:foregroundMark x1="65385" y1="74537" x2="58120" y2="75463"/>
                            <a14:foregroundMark x1="50000" y1="72222" x2="42308" y2="72222"/>
                            <a14:foregroundMark x1="35470" y1="73148" x2="35470" y2="73148"/>
                            <a14:foregroundMark x1="26923" y1="51389" x2="26923" y2="51389"/>
                            <a14:foregroundMark x1="21795" y1="53241" x2="21795" y2="53241"/>
                            <a14:foregroundMark x1="35043" y1="56944" x2="35043" y2="56944"/>
                            <a14:foregroundMark x1="38462" y1="57870" x2="38462" y2="57870"/>
                            <a14:foregroundMark x1="44872" y1="55093" x2="44872" y2="550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4" t="5959" r="22109" b="19232"/>
              <a:stretch/>
            </p:blipFill>
            <p:spPr bwMode="auto">
              <a:xfrm>
                <a:off x="2365247" y="1971626"/>
                <a:ext cx="569085" cy="571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 descr="Csv Images, Stock Photos &amp; Vectors | Shutterstock">
                <a:extLst>
                  <a:ext uri="{FF2B5EF4-FFF2-40B4-BE49-F238E27FC236}">
                    <a16:creationId xmlns:a16="http://schemas.microsoft.com/office/drawing/2014/main" id="{536220F2-8854-45CA-AA4C-529F7D1FB1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52137" y1="31019" x2="52137" y2="31019"/>
                            <a14:foregroundMark x1="29915" y1="16204" x2="41026" y2="37963"/>
                            <a14:foregroundMark x1="41026" y1="37963" x2="62821" y2="44444"/>
                            <a14:foregroundMark x1="38462" y1="18056" x2="62821" y2="38426"/>
                            <a14:foregroundMark x1="56410" y1="18519" x2="69658" y2="43056"/>
                            <a14:foregroundMark x1="66239" y1="50000" x2="66667" y2="68056"/>
                            <a14:foregroundMark x1="65385" y1="74537" x2="58120" y2="75463"/>
                            <a14:foregroundMark x1="50000" y1="72222" x2="42308" y2="72222"/>
                            <a14:foregroundMark x1="35470" y1="73148" x2="35470" y2="73148"/>
                            <a14:foregroundMark x1="26923" y1="51389" x2="26923" y2="51389"/>
                            <a14:foregroundMark x1="21795" y1="53241" x2="21795" y2="53241"/>
                            <a14:foregroundMark x1="35043" y1="56944" x2="35043" y2="56944"/>
                            <a14:foregroundMark x1="38462" y1="57870" x2="38462" y2="57870"/>
                            <a14:foregroundMark x1="44872" y1="55093" x2="44872" y2="550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4" t="5959" r="22109" b="19232"/>
              <a:stretch/>
            </p:blipFill>
            <p:spPr bwMode="auto">
              <a:xfrm>
                <a:off x="2466812" y="2074352"/>
                <a:ext cx="569085" cy="571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" descr="Csv Images, Stock Photos &amp; Vectors | Shutterstock">
                <a:extLst>
                  <a:ext uri="{FF2B5EF4-FFF2-40B4-BE49-F238E27FC236}">
                    <a16:creationId xmlns:a16="http://schemas.microsoft.com/office/drawing/2014/main" id="{D234F933-7284-4AF3-8D3C-E9BECD1B46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52137" y1="31019" x2="52137" y2="31019"/>
                            <a14:foregroundMark x1="29915" y1="16204" x2="41026" y2="37963"/>
                            <a14:foregroundMark x1="41026" y1="37963" x2="62821" y2="44444"/>
                            <a14:foregroundMark x1="38462" y1="18056" x2="62821" y2="38426"/>
                            <a14:foregroundMark x1="56410" y1="18519" x2="69658" y2="43056"/>
                            <a14:foregroundMark x1="66239" y1="50000" x2="66667" y2="68056"/>
                            <a14:foregroundMark x1="65385" y1="74537" x2="58120" y2="75463"/>
                            <a14:foregroundMark x1="50000" y1="72222" x2="42308" y2="72222"/>
                            <a14:foregroundMark x1="35470" y1="73148" x2="35470" y2="73148"/>
                            <a14:foregroundMark x1="26923" y1="51389" x2="26923" y2="51389"/>
                            <a14:foregroundMark x1="21795" y1="53241" x2="21795" y2="53241"/>
                            <a14:foregroundMark x1="35043" y1="56944" x2="35043" y2="56944"/>
                            <a14:foregroundMark x1="38462" y1="57870" x2="38462" y2="57870"/>
                            <a14:foregroundMark x1="44872" y1="55093" x2="44872" y2="550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4" t="5959" r="22109" b="19232"/>
              <a:stretch/>
            </p:blipFill>
            <p:spPr bwMode="auto">
              <a:xfrm>
                <a:off x="2568377" y="2177078"/>
                <a:ext cx="569085" cy="571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箭號: 向右 49">
              <a:extLst>
                <a:ext uri="{FF2B5EF4-FFF2-40B4-BE49-F238E27FC236}">
                  <a16:creationId xmlns:a16="http://schemas.microsoft.com/office/drawing/2014/main" id="{D0C811FC-3983-4E07-A9EA-6C4BE769BCE6}"/>
                </a:ext>
              </a:extLst>
            </p:cNvPr>
            <p:cNvSpPr/>
            <p:nvPr/>
          </p:nvSpPr>
          <p:spPr>
            <a:xfrm rot="2871859">
              <a:off x="3588937" y="2399346"/>
              <a:ext cx="469557" cy="444843"/>
            </a:xfrm>
            <a:prstGeom prst="rightArrow">
              <a:avLst/>
            </a:prstGeom>
            <a:solidFill>
              <a:srgbClr val="FFE882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51" name="箭號: 向右 50">
              <a:extLst>
                <a:ext uri="{FF2B5EF4-FFF2-40B4-BE49-F238E27FC236}">
                  <a16:creationId xmlns:a16="http://schemas.microsoft.com/office/drawing/2014/main" id="{8E8D3E09-67E9-41D7-9BC1-515178C1838E}"/>
                </a:ext>
              </a:extLst>
            </p:cNvPr>
            <p:cNvSpPr/>
            <p:nvPr/>
          </p:nvSpPr>
          <p:spPr>
            <a:xfrm rot="19063567">
              <a:off x="3578421" y="3375732"/>
              <a:ext cx="469557" cy="444843"/>
            </a:xfrm>
            <a:prstGeom prst="rightArrow">
              <a:avLst/>
            </a:prstGeom>
            <a:solidFill>
              <a:srgbClr val="FFE882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8C2F79F-9D8A-4CFA-A073-9BF7D1CC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內容版面配置區 58">
            <a:extLst>
              <a:ext uri="{FF2B5EF4-FFF2-40B4-BE49-F238E27FC236}">
                <a16:creationId xmlns:a16="http://schemas.microsoft.com/office/drawing/2014/main" id="{8052E1EC-EF5F-4F2A-9F64-5E14E93DB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6D78F1DF-FFC1-4F6F-BA38-E5D8E774825D}"/>
              </a:ext>
            </a:extLst>
          </p:cNvPr>
          <p:cNvGrpSpPr/>
          <p:nvPr/>
        </p:nvGrpSpPr>
        <p:grpSpPr>
          <a:xfrm>
            <a:off x="2716896" y="1107265"/>
            <a:ext cx="6830400" cy="5544228"/>
            <a:chOff x="2119250" y="-1108478"/>
            <a:chExt cx="6830400" cy="5544228"/>
          </a:xfrm>
        </p:grpSpPr>
        <p:sp>
          <p:nvSpPr>
            <p:cNvPr id="13" name="Google Shape;309;p28">
              <a:extLst>
                <a:ext uri="{FF2B5EF4-FFF2-40B4-BE49-F238E27FC236}">
                  <a16:creationId xmlns:a16="http://schemas.microsoft.com/office/drawing/2014/main" id="{EF2A9552-0F72-45D6-9891-8EB00C18D8C8}"/>
                </a:ext>
              </a:extLst>
            </p:cNvPr>
            <p:cNvSpPr txBox="1"/>
            <p:nvPr/>
          </p:nvSpPr>
          <p:spPr>
            <a:xfrm>
              <a:off x="4707725" y="-1108478"/>
              <a:ext cx="1648614" cy="7835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 Streaming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Google Shape;310;p28">
              <a:extLst>
                <a:ext uri="{FF2B5EF4-FFF2-40B4-BE49-F238E27FC236}">
                  <a16:creationId xmlns:a16="http://schemas.microsoft.com/office/drawing/2014/main" id="{9EF2F20A-7A9B-4435-B02E-0191A6357FEB}"/>
                </a:ext>
              </a:extLst>
            </p:cNvPr>
            <p:cNvSpPr txBox="1"/>
            <p:nvPr/>
          </p:nvSpPr>
          <p:spPr>
            <a:xfrm>
              <a:off x="4158566" y="1498795"/>
              <a:ext cx="2746932" cy="7835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TensorflowOnSpark</a:t>
              </a:r>
              <a:endPara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Master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Google Shape;311;p28">
              <a:extLst>
                <a:ext uri="{FF2B5EF4-FFF2-40B4-BE49-F238E27FC236}">
                  <a16:creationId xmlns:a16="http://schemas.microsoft.com/office/drawing/2014/main" id="{4EC6A63C-0D4D-45D4-A8EA-044583210463}"/>
                </a:ext>
              </a:extLst>
            </p:cNvPr>
            <p:cNvSpPr txBox="1"/>
            <p:nvPr/>
          </p:nvSpPr>
          <p:spPr>
            <a:xfrm>
              <a:off x="2119250" y="2989350"/>
              <a:ext cx="2119200" cy="14361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TensorflowOnSpark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312;p28">
              <a:extLst>
                <a:ext uri="{FF2B5EF4-FFF2-40B4-BE49-F238E27FC236}">
                  <a16:creationId xmlns:a16="http://schemas.microsoft.com/office/drawing/2014/main" id="{5E93ADE9-A05A-46D3-A240-22A7167E1ECD}"/>
                </a:ext>
              </a:extLst>
            </p:cNvPr>
            <p:cNvSpPr txBox="1"/>
            <p:nvPr/>
          </p:nvSpPr>
          <p:spPr>
            <a:xfrm>
              <a:off x="2205600" y="4041775"/>
              <a:ext cx="911400" cy="28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Google Shape;313;p28">
              <a:extLst>
                <a:ext uri="{FF2B5EF4-FFF2-40B4-BE49-F238E27FC236}">
                  <a16:creationId xmlns:a16="http://schemas.microsoft.com/office/drawing/2014/main" id="{1B294985-D523-4883-80ED-C412DC3186A2}"/>
                </a:ext>
              </a:extLst>
            </p:cNvPr>
            <p:cNvSpPr txBox="1"/>
            <p:nvPr/>
          </p:nvSpPr>
          <p:spPr>
            <a:xfrm>
              <a:off x="3232400" y="4041775"/>
              <a:ext cx="911400" cy="28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GPU1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314;p28">
              <a:extLst>
                <a:ext uri="{FF2B5EF4-FFF2-40B4-BE49-F238E27FC236}">
                  <a16:creationId xmlns:a16="http://schemas.microsoft.com/office/drawing/2014/main" id="{FDFA0070-C614-4A60-A7EF-A457CD16D95C}"/>
                </a:ext>
              </a:extLst>
            </p:cNvPr>
            <p:cNvSpPr txBox="1"/>
            <p:nvPr/>
          </p:nvSpPr>
          <p:spPr>
            <a:xfrm>
              <a:off x="2209750" y="3683575"/>
              <a:ext cx="911400" cy="28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CPU0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Google Shape;315;p28">
              <a:extLst>
                <a:ext uri="{FF2B5EF4-FFF2-40B4-BE49-F238E27FC236}">
                  <a16:creationId xmlns:a16="http://schemas.microsoft.com/office/drawing/2014/main" id="{AD98C9AB-8BCB-4A1C-BAFA-7FB3085A4679}"/>
                </a:ext>
              </a:extLst>
            </p:cNvPr>
            <p:cNvSpPr txBox="1"/>
            <p:nvPr/>
          </p:nvSpPr>
          <p:spPr>
            <a:xfrm>
              <a:off x="3236550" y="3683575"/>
              <a:ext cx="911400" cy="28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CPU1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316;p28">
              <a:extLst>
                <a:ext uri="{FF2B5EF4-FFF2-40B4-BE49-F238E27FC236}">
                  <a16:creationId xmlns:a16="http://schemas.microsoft.com/office/drawing/2014/main" id="{D7191D74-CF98-4B2B-8094-D1BF58575672}"/>
                </a:ext>
              </a:extLst>
            </p:cNvPr>
            <p:cNvSpPr txBox="1"/>
            <p:nvPr/>
          </p:nvSpPr>
          <p:spPr>
            <a:xfrm>
              <a:off x="4474850" y="2999650"/>
              <a:ext cx="2119200" cy="14361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TensorflowOnSpark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</a:t>
              </a:r>
            </a:p>
            <a:p>
              <a:pPr lvl="0" algn="ctr"/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Google Shape;317;p28">
              <a:extLst>
                <a:ext uri="{FF2B5EF4-FFF2-40B4-BE49-F238E27FC236}">
                  <a16:creationId xmlns:a16="http://schemas.microsoft.com/office/drawing/2014/main" id="{83C88FA7-6A24-4DA5-99D3-37026AE81DC6}"/>
                </a:ext>
              </a:extLst>
            </p:cNvPr>
            <p:cNvSpPr txBox="1"/>
            <p:nvPr/>
          </p:nvSpPr>
          <p:spPr>
            <a:xfrm>
              <a:off x="4561200" y="4052075"/>
              <a:ext cx="911400" cy="28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318;p28">
              <a:extLst>
                <a:ext uri="{FF2B5EF4-FFF2-40B4-BE49-F238E27FC236}">
                  <a16:creationId xmlns:a16="http://schemas.microsoft.com/office/drawing/2014/main" id="{34337B60-C11B-4545-8CB1-5052932739F0}"/>
                </a:ext>
              </a:extLst>
            </p:cNvPr>
            <p:cNvSpPr txBox="1"/>
            <p:nvPr/>
          </p:nvSpPr>
          <p:spPr>
            <a:xfrm>
              <a:off x="5588000" y="4052075"/>
              <a:ext cx="911400" cy="28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GPU1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Google Shape;319;p28">
              <a:extLst>
                <a:ext uri="{FF2B5EF4-FFF2-40B4-BE49-F238E27FC236}">
                  <a16:creationId xmlns:a16="http://schemas.microsoft.com/office/drawing/2014/main" id="{91615967-D62E-43D1-8614-46D721B3B1E8}"/>
                </a:ext>
              </a:extLst>
            </p:cNvPr>
            <p:cNvSpPr txBox="1"/>
            <p:nvPr/>
          </p:nvSpPr>
          <p:spPr>
            <a:xfrm>
              <a:off x="4565350" y="3693875"/>
              <a:ext cx="911400" cy="28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CPU0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Google Shape;320;p28">
              <a:extLst>
                <a:ext uri="{FF2B5EF4-FFF2-40B4-BE49-F238E27FC236}">
                  <a16:creationId xmlns:a16="http://schemas.microsoft.com/office/drawing/2014/main" id="{AC46F457-3F8E-477C-A77A-E23D1BA0C86B}"/>
                </a:ext>
              </a:extLst>
            </p:cNvPr>
            <p:cNvSpPr txBox="1"/>
            <p:nvPr/>
          </p:nvSpPr>
          <p:spPr>
            <a:xfrm>
              <a:off x="5592150" y="3693875"/>
              <a:ext cx="911400" cy="28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CPU1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Google Shape;321;p28">
              <a:extLst>
                <a:ext uri="{FF2B5EF4-FFF2-40B4-BE49-F238E27FC236}">
                  <a16:creationId xmlns:a16="http://schemas.microsoft.com/office/drawing/2014/main" id="{4E72C83D-8A2D-4D55-8529-71F751CFC92F}"/>
                </a:ext>
              </a:extLst>
            </p:cNvPr>
            <p:cNvSpPr txBox="1"/>
            <p:nvPr/>
          </p:nvSpPr>
          <p:spPr>
            <a:xfrm>
              <a:off x="6830450" y="2999650"/>
              <a:ext cx="2119200" cy="14361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TensorflowOnSpark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</a:t>
              </a:r>
            </a:p>
            <a:p>
              <a:pPr lvl="0" algn="ctr"/>
              <a:endPara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Google Shape;322;p28">
              <a:extLst>
                <a:ext uri="{FF2B5EF4-FFF2-40B4-BE49-F238E27FC236}">
                  <a16:creationId xmlns:a16="http://schemas.microsoft.com/office/drawing/2014/main" id="{A245D139-2F21-47A2-B153-8C31009CABE4}"/>
                </a:ext>
              </a:extLst>
            </p:cNvPr>
            <p:cNvSpPr txBox="1"/>
            <p:nvPr/>
          </p:nvSpPr>
          <p:spPr>
            <a:xfrm>
              <a:off x="6916800" y="4052075"/>
              <a:ext cx="911400" cy="28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Google Shape;323;p28">
              <a:extLst>
                <a:ext uri="{FF2B5EF4-FFF2-40B4-BE49-F238E27FC236}">
                  <a16:creationId xmlns:a16="http://schemas.microsoft.com/office/drawing/2014/main" id="{27AFBE83-9B64-4354-B9BB-6534F4EDE29B}"/>
                </a:ext>
              </a:extLst>
            </p:cNvPr>
            <p:cNvSpPr txBox="1"/>
            <p:nvPr/>
          </p:nvSpPr>
          <p:spPr>
            <a:xfrm>
              <a:off x="7943600" y="4052075"/>
              <a:ext cx="911400" cy="28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GPU1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324;p28">
              <a:extLst>
                <a:ext uri="{FF2B5EF4-FFF2-40B4-BE49-F238E27FC236}">
                  <a16:creationId xmlns:a16="http://schemas.microsoft.com/office/drawing/2014/main" id="{5E4CDC5A-72E2-4850-A003-DEEB333AA309}"/>
                </a:ext>
              </a:extLst>
            </p:cNvPr>
            <p:cNvSpPr txBox="1"/>
            <p:nvPr/>
          </p:nvSpPr>
          <p:spPr>
            <a:xfrm>
              <a:off x="6920950" y="3693875"/>
              <a:ext cx="911400" cy="28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CPU0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325;p28">
              <a:extLst>
                <a:ext uri="{FF2B5EF4-FFF2-40B4-BE49-F238E27FC236}">
                  <a16:creationId xmlns:a16="http://schemas.microsoft.com/office/drawing/2014/main" id="{BC944A1A-65B5-4213-AB7A-0187C743C070}"/>
                </a:ext>
              </a:extLst>
            </p:cNvPr>
            <p:cNvSpPr txBox="1"/>
            <p:nvPr/>
          </p:nvSpPr>
          <p:spPr>
            <a:xfrm>
              <a:off x="7947750" y="3693875"/>
              <a:ext cx="911400" cy="28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CPU1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Google Shape;327;p28">
              <a:extLst>
                <a:ext uri="{FF2B5EF4-FFF2-40B4-BE49-F238E27FC236}">
                  <a16:creationId xmlns:a16="http://schemas.microsoft.com/office/drawing/2014/main" id="{511B5111-8D0C-430C-8D96-CE0C9A6BE46A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rot="5400000">
              <a:off x="4001941" y="1459259"/>
              <a:ext cx="707000" cy="2353182"/>
            </a:xfrm>
            <a:prstGeom prst="curvedConnector3">
              <a:avLst>
                <a:gd name="adj1" fmla="val 50000"/>
              </a:avLst>
            </a:pr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2" name="Google Shape;328;p28">
              <a:extLst>
                <a:ext uri="{FF2B5EF4-FFF2-40B4-BE49-F238E27FC236}">
                  <a16:creationId xmlns:a16="http://schemas.microsoft.com/office/drawing/2014/main" id="{97A372BF-F900-4017-82EA-70976CE62E2D}"/>
                </a:ext>
              </a:extLst>
            </p:cNvPr>
            <p:cNvCxnSpPr>
              <a:cxnSpLocks/>
              <a:stCxn id="14" idx="2"/>
              <a:endCxn id="20" idx="0"/>
            </p:cNvCxnSpPr>
            <p:nvPr/>
          </p:nvCxnSpPr>
          <p:spPr>
            <a:xfrm rot="16200000" flipH="1">
              <a:off x="5174591" y="2639791"/>
              <a:ext cx="717300" cy="2418"/>
            </a:xfrm>
            <a:prstGeom prst="curvedConnector3">
              <a:avLst>
                <a:gd name="adj1" fmla="val 50000"/>
              </a:avLst>
            </a:pr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3" name="Google Shape;329;p28">
              <a:extLst>
                <a:ext uri="{FF2B5EF4-FFF2-40B4-BE49-F238E27FC236}">
                  <a16:creationId xmlns:a16="http://schemas.microsoft.com/office/drawing/2014/main" id="{4201703A-8D21-4350-A68A-C445E91A2774}"/>
                </a:ext>
              </a:extLst>
            </p:cNvPr>
            <p:cNvCxnSpPr>
              <a:cxnSpLocks/>
              <a:stCxn id="14" idx="2"/>
              <a:endCxn id="25" idx="0"/>
            </p:cNvCxnSpPr>
            <p:nvPr/>
          </p:nvCxnSpPr>
          <p:spPr>
            <a:xfrm rot="16200000" flipH="1">
              <a:off x="6352391" y="1461991"/>
              <a:ext cx="717300" cy="2358018"/>
            </a:xfrm>
            <a:prstGeom prst="curvedConnector3">
              <a:avLst>
                <a:gd name="adj1" fmla="val 50000"/>
              </a:avLst>
            </a:prstGeom>
            <a:noFill/>
            <a:ln w="3810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DD586EFA-32BD-4221-9A19-B417766A4A19}"/>
              </a:ext>
            </a:extLst>
          </p:cNvPr>
          <p:cNvGrpSpPr/>
          <p:nvPr/>
        </p:nvGrpSpPr>
        <p:grpSpPr>
          <a:xfrm>
            <a:off x="3960943" y="2777561"/>
            <a:ext cx="1384321" cy="400110"/>
            <a:chOff x="5437517" y="2313731"/>
            <a:chExt cx="1384321" cy="400110"/>
          </a:xfrm>
        </p:grpSpPr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F9EDFAF5-1D78-4E3E-B52C-71CFF57B7F5D}"/>
                </a:ext>
              </a:extLst>
            </p:cNvPr>
            <p:cNvSpPr/>
            <p:nvPr/>
          </p:nvSpPr>
          <p:spPr>
            <a:xfrm>
              <a:off x="5437517" y="2313731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92A0ECAE-CB33-466D-BD2F-59FE49F37E95}"/>
                </a:ext>
              </a:extLst>
            </p:cNvPr>
            <p:cNvSpPr txBox="1"/>
            <p:nvPr/>
          </p:nvSpPr>
          <p:spPr>
            <a:xfrm>
              <a:off x="5572007" y="2313731"/>
              <a:ext cx="1115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ADB7216-0D83-4305-94B3-10C0A481034F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flipH="1">
            <a:off x="4653103" y="1890820"/>
            <a:ext cx="1476575" cy="886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41551CA-0F08-43CF-8BAA-B2FE36732263}"/>
              </a:ext>
            </a:extLst>
          </p:cNvPr>
          <p:cNvGrpSpPr/>
          <p:nvPr/>
        </p:nvGrpSpPr>
        <p:grpSpPr>
          <a:xfrm>
            <a:off x="5444783" y="2792005"/>
            <a:ext cx="1384321" cy="400110"/>
            <a:chOff x="5437517" y="2313731"/>
            <a:chExt cx="1384321" cy="400110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F1808D79-BDD3-4CD1-8FB7-1F2B0DF19227}"/>
                </a:ext>
              </a:extLst>
            </p:cNvPr>
            <p:cNvSpPr/>
            <p:nvPr/>
          </p:nvSpPr>
          <p:spPr>
            <a:xfrm>
              <a:off x="5437517" y="2313731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B3FAA85-EE47-49F9-A60C-E22B0E7953EC}"/>
                </a:ext>
              </a:extLst>
            </p:cNvPr>
            <p:cNvSpPr txBox="1"/>
            <p:nvPr/>
          </p:nvSpPr>
          <p:spPr>
            <a:xfrm>
              <a:off x="5572007" y="2313731"/>
              <a:ext cx="1115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5A423AC-8BA5-4FA3-AF06-0BACF34B6B00}"/>
              </a:ext>
            </a:extLst>
          </p:cNvPr>
          <p:cNvCxnSpPr>
            <a:cxnSpLocks/>
            <a:stCxn id="13" idx="2"/>
            <a:endCxn id="38" idx="0"/>
          </p:cNvCxnSpPr>
          <p:nvPr/>
        </p:nvCxnSpPr>
        <p:spPr>
          <a:xfrm>
            <a:off x="6129678" y="1890820"/>
            <a:ext cx="7265" cy="901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4B0E02C-12D8-42F6-98FE-B5B40099DB90}"/>
              </a:ext>
            </a:extLst>
          </p:cNvPr>
          <p:cNvGrpSpPr/>
          <p:nvPr/>
        </p:nvGrpSpPr>
        <p:grpSpPr>
          <a:xfrm>
            <a:off x="6961250" y="2787107"/>
            <a:ext cx="1384321" cy="400110"/>
            <a:chOff x="5437517" y="2313731"/>
            <a:chExt cx="1384321" cy="400110"/>
          </a:xfrm>
        </p:grpSpPr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54AE225-B863-43E4-B5C2-DF1CE4A63813}"/>
                </a:ext>
              </a:extLst>
            </p:cNvPr>
            <p:cNvSpPr/>
            <p:nvPr/>
          </p:nvSpPr>
          <p:spPr>
            <a:xfrm>
              <a:off x="5437517" y="2313731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79EC550D-BF66-4EFF-9563-B4D3711408B2}"/>
                </a:ext>
              </a:extLst>
            </p:cNvPr>
            <p:cNvSpPr txBox="1"/>
            <p:nvPr/>
          </p:nvSpPr>
          <p:spPr>
            <a:xfrm>
              <a:off x="5572007" y="2313731"/>
              <a:ext cx="1115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2D13FCA7-161E-4ECB-A3E1-FE3A59AF3BB4}"/>
              </a:ext>
            </a:extLst>
          </p:cNvPr>
          <p:cNvCxnSpPr>
            <a:cxnSpLocks/>
            <a:stCxn id="13" idx="2"/>
            <a:endCxn id="46" idx="0"/>
          </p:cNvCxnSpPr>
          <p:nvPr/>
        </p:nvCxnSpPr>
        <p:spPr>
          <a:xfrm>
            <a:off x="6129678" y="1890820"/>
            <a:ext cx="1523732" cy="896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45E887E6-2B22-4D99-83A2-A68B9561022B}"/>
              </a:ext>
            </a:extLst>
          </p:cNvPr>
          <p:cNvCxnSpPr>
            <a:cxnSpLocks/>
            <a:stCxn id="34" idx="2"/>
            <a:endCxn id="14" idx="0"/>
          </p:cNvCxnSpPr>
          <p:nvPr/>
        </p:nvCxnSpPr>
        <p:spPr>
          <a:xfrm>
            <a:off x="4653103" y="3177671"/>
            <a:ext cx="1476575" cy="536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E91BFA2-D15C-4190-AE27-B9D150CE8349}"/>
              </a:ext>
            </a:extLst>
          </p:cNvPr>
          <p:cNvCxnSpPr>
            <a:cxnSpLocks/>
            <a:stCxn id="38" idx="2"/>
            <a:endCxn id="14" idx="0"/>
          </p:cNvCxnSpPr>
          <p:nvPr/>
        </p:nvCxnSpPr>
        <p:spPr>
          <a:xfrm flipH="1">
            <a:off x="6129678" y="3192115"/>
            <a:ext cx="7265" cy="522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C5454471-212A-453B-9E7C-3615175E7990}"/>
              </a:ext>
            </a:extLst>
          </p:cNvPr>
          <p:cNvCxnSpPr>
            <a:cxnSpLocks/>
            <a:stCxn id="46" idx="2"/>
            <a:endCxn id="14" idx="0"/>
          </p:cNvCxnSpPr>
          <p:nvPr/>
        </p:nvCxnSpPr>
        <p:spPr>
          <a:xfrm flipH="1">
            <a:off x="6129678" y="3187217"/>
            <a:ext cx="1523732" cy="527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標題 57">
            <a:extLst>
              <a:ext uri="{FF2B5EF4-FFF2-40B4-BE49-F238E27FC236}">
                <a16:creationId xmlns:a16="http://schemas.microsoft.com/office/drawing/2014/main" id="{D9D84821-2CD2-4A8B-96CB-BD418EC0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Detection &amp; Prediction Process</a:t>
            </a:r>
            <a:endParaRPr lang="zh-TW" altLang="en-US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940B49E-4777-4267-9D28-278C02363465}"/>
              </a:ext>
            </a:extLst>
          </p:cNvPr>
          <p:cNvCxnSpPr>
            <a:cxnSpLocks/>
          </p:cNvCxnSpPr>
          <p:nvPr/>
        </p:nvCxnSpPr>
        <p:spPr>
          <a:xfrm>
            <a:off x="1875021" y="2272937"/>
            <a:ext cx="0" cy="3175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1335F71-BC0E-45C5-BE09-D1958D56D94B}"/>
              </a:ext>
            </a:extLst>
          </p:cNvPr>
          <p:cNvSpPr txBox="1"/>
          <p:nvPr/>
        </p:nvSpPr>
        <p:spPr>
          <a:xfrm>
            <a:off x="1317351" y="5469077"/>
            <a:ext cx="1115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37ACE377-64BD-4AFA-8C09-DAD3FFD1013C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10624905" y="2159727"/>
            <a:ext cx="0" cy="3315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A9CCCA8B-BBD7-412E-A8E0-0618ADC7D30D}"/>
              </a:ext>
            </a:extLst>
          </p:cNvPr>
          <p:cNvSpPr txBox="1"/>
          <p:nvPr/>
        </p:nvSpPr>
        <p:spPr>
          <a:xfrm>
            <a:off x="10067235" y="5475423"/>
            <a:ext cx="1115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4E3148-C5EC-4A97-B213-06FB3010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7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內容版面配置區 26">
            <a:extLst>
              <a:ext uri="{FF2B5EF4-FFF2-40B4-BE49-F238E27FC236}">
                <a16:creationId xmlns:a16="http://schemas.microsoft.com/office/drawing/2014/main" id="{ADA7F068-9BD2-4DBB-B045-0DD3AC2C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4861F50D-5F26-4801-A346-8DD5D05F8621}"/>
              </a:ext>
            </a:extLst>
          </p:cNvPr>
          <p:cNvGrpSpPr/>
          <p:nvPr/>
        </p:nvGrpSpPr>
        <p:grpSpPr>
          <a:xfrm>
            <a:off x="2852793" y="1436499"/>
            <a:ext cx="6683363" cy="4891023"/>
            <a:chOff x="3197616" y="1264117"/>
            <a:chExt cx="5801458" cy="4321681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2EBB3D41-BF4D-4811-BC10-A2BD59D10F33}"/>
                </a:ext>
              </a:extLst>
            </p:cNvPr>
            <p:cNvSpPr txBox="1"/>
            <p:nvPr/>
          </p:nvSpPr>
          <p:spPr>
            <a:xfrm>
              <a:off x="5465088" y="1264117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Latent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Space 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099CE9F1-8545-4FB1-AB36-7CA11C17F031}"/>
                </a:ext>
              </a:extLst>
            </p:cNvPr>
            <p:cNvGrpSpPr/>
            <p:nvPr/>
          </p:nvGrpSpPr>
          <p:grpSpPr>
            <a:xfrm>
              <a:off x="6763186" y="2503792"/>
              <a:ext cx="1327539" cy="1909438"/>
              <a:chOff x="4923381" y="2690947"/>
              <a:chExt cx="1879072" cy="2702725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503BF39C-7BD7-46C4-BA91-2A0E4C6B8201}"/>
                  </a:ext>
                </a:extLst>
              </p:cNvPr>
              <p:cNvGrpSpPr/>
              <p:nvPr/>
            </p:nvGrpSpPr>
            <p:grpSpPr>
              <a:xfrm rot="10800000">
                <a:off x="6322716" y="3177708"/>
                <a:ext cx="479737" cy="1729201"/>
                <a:chOff x="1376378" y="2505992"/>
                <a:chExt cx="544246" cy="1961722"/>
              </a:xfrm>
            </p:grpSpPr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93DED4D3-6837-42FB-821B-17E4689D5879}"/>
                    </a:ext>
                  </a:extLst>
                </p:cNvPr>
                <p:cNvSpPr/>
                <p:nvPr/>
              </p:nvSpPr>
              <p:spPr>
                <a:xfrm>
                  <a:off x="1376378" y="2505992"/>
                  <a:ext cx="544246" cy="544246"/>
                </a:xfrm>
                <a:prstGeom prst="ellipse">
                  <a:avLst/>
                </a:prstGeom>
                <a:solidFill>
                  <a:srgbClr val="99CC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橢圓 28">
                  <a:extLst>
                    <a:ext uri="{FF2B5EF4-FFF2-40B4-BE49-F238E27FC236}">
                      <a16:creationId xmlns:a16="http://schemas.microsoft.com/office/drawing/2014/main" id="{614931A6-8C3B-419A-8E24-102AD69CA232}"/>
                    </a:ext>
                  </a:extLst>
                </p:cNvPr>
                <p:cNvSpPr/>
                <p:nvPr/>
              </p:nvSpPr>
              <p:spPr>
                <a:xfrm>
                  <a:off x="1376378" y="3214730"/>
                  <a:ext cx="544246" cy="544246"/>
                </a:xfrm>
                <a:prstGeom prst="ellipse">
                  <a:avLst/>
                </a:prstGeom>
                <a:solidFill>
                  <a:srgbClr val="99CC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F7373103-C678-4AFB-BEA9-61DF4F2482DE}"/>
                    </a:ext>
                  </a:extLst>
                </p:cNvPr>
                <p:cNvSpPr/>
                <p:nvPr/>
              </p:nvSpPr>
              <p:spPr>
                <a:xfrm>
                  <a:off x="1376378" y="3923468"/>
                  <a:ext cx="544246" cy="544246"/>
                </a:xfrm>
                <a:prstGeom prst="ellipse">
                  <a:avLst/>
                </a:prstGeom>
                <a:solidFill>
                  <a:srgbClr val="99CC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E70806E3-895A-4F2F-B253-1F77C5823287}"/>
                  </a:ext>
                </a:extLst>
              </p:cNvPr>
              <p:cNvGrpSpPr/>
              <p:nvPr/>
            </p:nvGrpSpPr>
            <p:grpSpPr>
              <a:xfrm rot="10800000">
                <a:off x="4923381" y="2690947"/>
                <a:ext cx="479737" cy="2702725"/>
                <a:chOff x="2555314" y="1951223"/>
                <a:chExt cx="544246" cy="3066154"/>
              </a:xfrm>
            </p:grpSpPr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E935C0C3-5FE0-4E79-A2F6-FF18DDEB87EE}"/>
                    </a:ext>
                  </a:extLst>
                </p:cNvPr>
                <p:cNvSpPr/>
                <p:nvPr/>
              </p:nvSpPr>
              <p:spPr>
                <a:xfrm>
                  <a:off x="2555314" y="2581700"/>
                  <a:ext cx="544246" cy="544246"/>
                </a:xfrm>
                <a:prstGeom prst="ellipse">
                  <a:avLst/>
                </a:prstGeom>
                <a:solidFill>
                  <a:srgbClr val="A9D18E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8ADE3F6B-E15A-49FE-A0C4-1653ABDE61BC}"/>
                    </a:ext>
                  </a:extLst>
                </p:cNvPr>
                <p:cNvSpPr/>
                <p:nvPr/>
              </p:nvSpPr>
              <p:spPr>
                <a:xfrm>
                  <a:off x="2555314" y="3212177"/>
                  <a:ext cx="544246" cy="544246"/>
                </a:xfrm>
                <a:prstGeom prst="ellipse">
                  <a:avLst/>
                </a:prstGeom>
                <a:solidFill>
                  <a:srgbClr val="A9D18E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8CB21497-7BD2-4FE6-9B47-47E5CB48BD08}"/>
                    </a:ext>
                  </a:extLst>
                </p:cNvPr>
                <p:cNvSpPr/>
                <p:nvPr/>
              </p:nvSpPr>
              <p:spPr>
                <a:xfrm>
                  <a:off x="2555314" y="3842654"/>
                  <a:ext cx="544246" cy="544246"/>
                </a:xfrm>
                <a:prstGeom prst="ellipse">
                  <a:avLst/>
                </a:prstGeom>
                <a:solidFill>
                  <a:srgbClr val="A9D18E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BDC2F003-4D82-4F0D-B8F3-823DE256F038}"/>
                    </a:ext>
                  </a:extLst>
                </p:cNvPr>
                <p:cNvSpPr/>
                <p:nvPr/>
              </p:nvSpPr>
              <p:spPr>
                <a:xfrm>
                  <a:off x="2555314" y="4473131"/>
                  <a:ext cx="544246" cy="544246"/>
                </a:xfrm>
                <a:prstGeom prst="ellipse">
                  <a:avLst/>
                </a:prstGeom>
                <a:solidFill>
                  <a:srgbClr val="A9D18E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5222AC74-1B8F-4DF6-90C5-18BD688B5CEF}"/>
                    </a:ext>
                  </a:extLst>
                </p:cNvPr>
                <p:cNvSpPr/>
                <p:nvPr/>
              </p:nvSpPr>
              <p:spPr>
                <a:xfrm>
                  <a:off x="2555314" y="1951223"/>
                  <a:ext cx="544246" cy="544246"/>
                </a:xfrm>
                <a:prstGeom prst="ellipse">
                  <a:avLst/>
                </a:prstGeom>
                <a:solidFill>
                  <a:srgbClr val="A9D18E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CFB57511-6C39-4E4F-A629-EAA02DFD6C4D}"/>
                  </a:ext>
                </a:extLst>
              </p:cNvPr>
              <p:cNvCxnSpPr>
                <a:stCxn id="28" idx="6"/>
                <a:endCxn id="26" idx="2"/>
              </p:cNvCxnSpPr>
              <p:nvPr/>
            </p:nvCxnSpPr>
            <p:spPr>
              <a:xfrm rot="10800000" flipV="1">
                <a:off x="5403118" y="4667041"/>
                <a:ext cx="919598" cy="486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288544DB-1D85-412E-9130-5638719CD73A}"/>
                  </a:ext>
                </a:extLst>
              </p:cNvPr>
              <p:cNvCxnSpPr>
                <a:stCxn id="28" idx="6"/>
                <a:endCxn id="22" idx="2"/>
              </p:cNvCxnSpPr>
              <p:nvPr/>
            </p:nvCxnSpPr>
            <p:spPr>
              <a:xfrm rot="10800000">
                <a:off x="5403118" y="4598056"/>
                <a:ext cx="919598" cy="68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id="{DBB0CCA2-6C5E-4F0C-8CC0-7C779D24C3E5}"/>
                  </a:ext>
                </a:extLst>
              </p:cNvPr>
              <p:cNvCxnSpPr>
                <a:stCxn id="28" idx="6"/>
                <a:endCxn id="23" idx="2"/>
              </p:cNvCxnSpPr>
              <p:nvPr/>
            </p:nvCxnSpPr>
            <p:spPr>
              <a:xfrm rot="10800000">
                <a:off x="5403118" y="4042309"/>
                <a:ext cx="919598" cy="624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A9E86BCA-F605-43BF-B74D-7617CC4F7983}"/>
                  </a:ext>
                </a:extLst>
              </p:cNvPr>
              <p:cNvCxnSpPr>
                <a:endCxn id="24" idx="2"/>
              </p:cNvCxnSpPr>
              <p:nvPr/>
            </p:nvCxnSpPr>
            <p:spPr>
              <a:xfrm rot="10800000">
                <a:off x="5403118" y="3486562"/>
                <a:ext cx="903111" cy="1164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>
                <a:extLst>
                  <a:ext uri="{FF2B5EF4-FFF2-40B4-BE49-F238E27FC236}">
                    <a16:creationId xmlns:a16="http://schemas.microsoft.com/office/drawing/2014/main" id="{CA637F30-0415-470A-882D-B98F4AFDBF11}"/>
                  </a:ext>
                </a:extLst>
              </p:cNvPr>
              <p:cNvCxnSpPr>
                <a:stCxn id="28" idx="6"/>
                <a:endCxn id="25" idx="2"/>
              </p:cNvCxnSpPr>
              <p:nvPr/>
            </p:nvCxnSpPr>
            <p:spPr>
              <a:xfrm rot="10800000">
                <a:off x="5403118" y="2930815"/>
                <a:ext cx="919598" cy="1736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618F8FD9-B18B-47AD-A0E2-365CF7138702}"/>
                  </a:ext>
                </a:extLst>
              </p:cNvPr>
              <p:cNvCxnSpPr>
                <a:stCxn id="29" idx="6"/>
                <a:endCxn id="26" idx="2"/>
              </p:cNvCxnSpPr>
              <p:nvPr/>
            </p:nvCxnSpPr>
            <p:spPr>
              <a:xfrm rot="10800000" flipV="1">
                <a:off x="5403118" y="4042309"/>
                <a:ext cx="919598" cy="11114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F555B0F9-A016-40D9-A50B-13FDD4B13B46}"/>
                  </a:ext>
                </a:extLst>
              </p:cNvPr>
              <p:cNvCxnSpPr>
                <a:stCxn id="29" idx="6"/>
                <a:endCxn id="22" idx="2"/>
              </p:cNvCxnSpPr>
              <p:nvPr/>
            </p:nvCxnSpPr>
            <p:spPr>
              <a:xfrm rot="10800000" flipV="1">
                <a:off x="5403118" y="4042309"/>
                <a:ext cx="919598" cy="555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D9B383A6-BE3A-4AB4-AC80-47E9D3470596}"/>
                  </a:ext>
                </a:extLst>
              </p:cNvPr>
              <p:cNvCxnSpPr>
                <a:stCxn id="29" idx="6"/>
                <a:endCxn id="23" idx="2"/>
              </p:cNvCxnSpPr>
              <p:nvPr/>
            </p:nvCxnSpPr>
            <p:spPr>
              <a:xfrm rot="10800000">
                <a:off x="5403118" y="4042309"/>
                <a:ext cx="9195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C64A6B75-C28E-4A3E-92A7-C10A78BEBEFE}"/>
                  </a:ext>
                </a:extLst>
              </p:cNvPr>
              <p:cNvCxnSpPr>
                <a:endCxn id="24" idx="2"/>
              </p:cNvCxnSpPr>
              <p:nvPr/>
            </p:nvCxnSpPr>
            <p:spPr>
              <a:xfrm rot="10800000">
                <a:off x="5403118" y="3486562"/>
                <a:ext cx="903111" cy="533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950FFDE8-1212-4B5A-9DE9-26052868F463}"/>
                  </a:ext>
                </a:extLst>
              </p:cNvPr>
              <p:cNvCxnSpPr>
                <a:endCxn id="25" idx="2"/>
              </p:cNvCxnSpPr>
              <p:nvPr/>
            </p:nvCxnSpPr>
            <p:spPr>
              <a:xfrm rot="10800000">
                <a:off x="5403119" y="2930815"/>
                <a:ext cx="892888" cy="10940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C3556AD8-AA51-4AD8-88D8-F1F5D418F7CD}"/>
                  </a:ext>
                </a:extLst>
              </p:cNvPr>
              <p:cNvCxnSpPr>
                <a:stCxn id="30" idx="6"/>
                <a:endCxn id="26" idx="2"/>
              </p:cNvCxnSpPr>
              <p:nvPr/>
            </p:nvCxnSpPr>
            <p:spPr>
              <a:xfrm rot="10800000" flipV="1">
                <a:off x="5403118" y="3417577"/>
                <a:ext cx="919598" cy="1736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12BF1AC1-5EF0-49FC-B1C7-486E0D157A61}"/>
                  </a:ext>
                </a:extLst>
              </p:cNvPr>
              <p:cNvCxnSpPr>
                <a:stCxn id="30" idx="6"/>
                <a:endCxn id="22" idx="2"/>
              </p:cNvCxnSpPr>
              <p:nvPr/>
            </p:nvCxnSpPr>
            <p:spPr>
              <a:xfrm rot="10800000" flipV="1">
                <a:off x="5403118" y="3417577"/>
                <a:ext cx="919598" cy="1180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8AB8B356-4806-4486-8A8F-157DAC6439DF}"/>
                  </a:ext>
                </a:extLst>
              </p:cNvPr>
              <p:cNvCxnSpPr>
                <a:endCxn id="23" idx="2"/>
              </p:cNvCxnSpPr>
              <p:nvPr/>
            </p:nvCxnSpPr>
            <p:spPr>
              <a:xfrm rot="10800000" flipV="1">
                <a:off x="5403119" y="3410974"/>
                <a:ext cx="892888" cy="6313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46E298A-74A2-4DF2-9C31-53BAF646927F}"/>
                  </a:ext>
                </a:extLst>
              </p:cNvPr>
              <p:cNvCxnSpPr>
                <a:stCxn id="30" idx="6"/>
                <a:endCxn id="24" idx="2"/>
              </p:cNvCxnSpPr>
              <p:nvPr/>
            </p:nvCxnSpPr>
            <p:spPr>
              <a:xfrm rot="10800000" flipV="1">
                <a:off x="5403118" y="3417577"/>
                <a:ext cx="919598" cy="68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0D5C1889-C0ED-42E4-B281-791F08637BA7}"/>
                  </a:ext>
                </a:extLst>
              </p:cNvPr>
              <p:cNvCxnSpPr>
                <a:stCxn id="30" idx="6"/>
                <a:endCxn id="25" idx="2"/>
              </p:cNvCxnSpPr>
              <p:nvPr/>
            </p:nvCxnSpPr>
            <p:spPr>
              <a:xfrm rot="10800000">
                <a:off x="5403118" y="2930815"/>
                <a:ext cx="919598" cy="486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B6A235E-98E5-414A-8807-3D028C703430}"/>
                </a:ext>
              </a:extLst>
            </p:cNvPr>
            <p:cNvSpPr txBox="1"/>
            <p:nvPr/>
          </p:nvSpPr>
          <p:spPr>
            <a:xfrm>
              <a:off x="6932649" y="1595425"/>
              <a:ext cx="100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46E6ED7-392B-4809-93FC-A444E4D50D43}"/>
                </a:ext>
              </a:extLst>
            </p:cNvPr>
            <p:cNvGrpSpPr/>
            <p:nvPr/>
          </p:nvGrpSpPr>
          <p:grpSpPr>
            <a:xfrm rot="10800000">
              <a:off x="3662300" y="2516361"/>
              <a:ext cx="1327540" cy="1909438"/>
              <a:chOff x="4923379" y="2690947"/>
              <a:chExt cx="1879074" cy="2702725"/>
            </a:xfrm>
          </p:grpSpPr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96E00DB9-B3C6-47E2-AD3C-E424D80F7631}"/>
                  </a:ext>
                </a:extLst>
              </p:cNvPr>
              <p:cNvGrpSpPr/>
              <p:nvPr/>
            </p:nvGrpSpPr>
            <p:grpSpPr>
              <a:xfrm rot="10800000">
                <a:off x="6322716" y="3177708"/>
                <a:ext cx="479737" cy="1729201"/>
                <a:chOff x="1376378" y="2505992"/>
                <a:chExt cx="544246" cy="1961722"/>
              </a:xfrm>
            </p:grpSpPr>
            <p:sp>
              <p:nvSpPr>
                <p:cNvPr id="58" name="橢圓 57">
                  <a:extLst>
                    <a:ext uri="{FF2B5EF4-FFF2-40B4-BE49-F238E27FC236}">
                      <a16:creationId xmlns:a16="http://schemas.microsoft.com/office/drawing/2014/main" id="{7506A936-A648-4A64-BEEE-15597092E037}"/>
                    </a:ext>
                  </a:extLst>
                </p:cNvPr>
                <p:cNvSpPr/>
                <p:nvPr/>
              </p:nvSpPr>
              <p:spPr>
                <a:xfrm>
                  <a:off x="1376378" y="2505992"/>
                  <a:ext cx="544246" cy="544246"/>
                </a:xfrm>
                <a:prstGeom prst="ellipse">
                  <a:avLst/>
                </a:prstGeom>
                <a:solidFill>
                  <a:srgbClr val="99CC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>
                  <a:extLst>
                    <a:ext uri="{FF2B5EF4-FFF2-40B4-BE49-F238E27FC236}">
                      <a16:creationId xmlns:a16="http://schemas.microsoft.com/office/drawing/2014/main" id="{8C334E0C-D65E-4885-ADD6-E8151B4CFC25}"/>
                    </a:ext>
                  </a:extLst>
                </p:cNvPr>
                <p:cNvSpPr/>
                <p:nvPr/>
              </p:nvSpPr>
              <p:spPr>
                <a:xfrm>
                  <a:off x="1376378" y="3214730"/>
                  <a:ext cx="544246" cy="544246"/>
                </a:xfrm>
                <a:prstGeom prst="ellipse">
                  <a:avLst/>
                </a:prstGeom>
                <a:solidFill>
                  <a:srgbClr val="99CC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橢圓 59">
                  <a:extLst>
                    <a:ext uri="{FF2B5EF4-FFF2-40B4-BE49-F238E27FC236}">
                      <a16:creationId xmlns:a16="http://schemas.microsoft.com/office/drawing/2014/main" id="{4E397FE1-550C-4B2F-A151-518A75563F3C}"/>
                    </a:ext>
                  </a:extLst>
                </p:cNvPr>
                <p:cNvSpPr/>
                <p:nvPr/>
              </p:nvSpPr>
              <p:spPr>
                <a:xfrm>
                  <a:off x="1376378" y="3923468"/>
                  <a:ext cx="544246" cy="544246"/>
                </a:xfrm>
                <a:prstGeom prst="ellipse">
                  <a:avLst/>
                </a:prstGeom>
                <a:solidFill>
                  <a:srgbClr val="99CC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2BA5AFF4-0B77-4296-A1D1-306A82530E87}"/>
                  </a:ext>
                </a:extLst>
              </p:cNvPr>
              <p:cNvGrpSpPr/>
              <p:nvPr/>
            </p:nvGrpSpPr>
            <p:grpSpPr>
              <a:xfrm rot="10800000">
                <a:off x="4923379" y="2690947"/>
                <a:ext cx="479738" cy="2702725"/>
                <a:chOff x="2555314" y="1951223"/>
                <a:chExt cx="544247" cy="3066154"/>
              </a:xfrm>
            </p:grpSpPr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5A0C480D-1E7F-438B-BD63-8A05C452B1DA}"/>
                    </a:ext>
                  </a:extLst>
                </p:cNvPr>
                <p:cNvSpPr/>
                <p:nvPr/>
              </p:nvSpPr>
              <p:spPr>
                <a:xfrm>
                  <a:off x="2555314" y="2581701"/>
                  <a:ext cx="544247" cy="544247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52B74013-1FEF-4CC5-B1A5-C477C8C053B7}"/>
                    </a:ext>
                  </a:extLst>
                </p:cNvPr>
                <p:cNvSpPr/>
                <p:nvPr/>
              </p:nvSpPr>
              <p:spPr>
                <a:xfrm>
                  <a:off x="2555314" y="3212177"/>
                  <a:ext cx="544246" cy="544247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" name="橢圓 53">
                  <a:extLst>
                    <a:ext uri="{FF2B5EF4-FFF2-40B4-BE49-F238E27FC236}">
                      <a16:creationId xmlns:a16="http://schemas.microsoft.com/office/drawing/2014/main" id="{ABF5A4C9-C97E-4DC5-8A58-6A306C5F29C0}"/>
                    </a:ext>
                  </a:extLst>
                </p:cNvPr>
                <p:cNvSpPr/>
                <p:nvPr/>
              </p:nvSpPr>
              <p:spPr>
                <a:xfrm>
                  <a:off x="2555314" y="3842654"/>
                  <a:ext cx="544246" cy="544247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" name="橢圓 54">
                  <a:extLst>
                    <a:ext uri="{FF2B5EF4-FFF2-40B4-BE49-F238E27FC236}">
                      <a16:creationId xmlns:a16="http://schemas.microsoft.com/office/drawing/2014/main" id="{8792C23E-F5B7-4183-91CC-39C56204526A}"/>
                    </a:ext>
                  </a:extLst>
                </p:cNvPr>
                <p:cNvSpPr/>
                <p:nvPr/>
              </p:nvSpPr>
              <p:spPr>
                <a:xfrm>
                  <a:off x="2555314" y="4473130"/>
                  <a:ext cx="544246" cy="544247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橢圓 55">
                  <a:extLst>
                    <a:ext uri="{FF2B5EF4-FFF2-40B4-BE49-F238E27FC236}">
                      <a16:creationId xmlns:a16="http://schemas.microsoft.com/office/drawing/2014/main" id="{479FD956-CC7F-467D-8E48-8458D31DD5C7}"/>
                    </a:ext>
                  </a:extLst>
                </p:cNvPr>
                <p:cNvSpPr/>
                <p:nvPr/>
              </p:nvSpPr>
              <p:spPr>
                <a:xfrm>
                  <a:off x="2555314" y="1951223"/>
                  <a:ext cx="544247" cy="544247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36" name="直線單箭頭接點 35">
                <a:extLst>
                  <a:ext uri="{FF2B5EF4-FFF2-40B4-BE49-F238E27FC236}">
                    <a16:creationId xmlns:a16="http://schemas.microsoft.com/office/drawing/2014/main" id="{B6A47089-6B5B-459D-A92A-A8A0E105D642}"/>
                  </a:ext>
                </a:extLst>
              </p:cNvPr>
              <p:cNvCxnSpPr>
                <a:cxnSpLocks/>
                <a:stCxn id="58" idx="6"/>
                <a:endCxn id="56" idx="2"/>
              </p:cNvCxnSpPr>
              <p:nvPr/>
            </p:nvCxnSpPr>
            <p:spPr>
              <a:xfrm rot="10800000" flipV="1">
                <a:off x="5403118" y="4667041"/>
                <a:ext cx="919598" cy="486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>
                <a:extLst>
                  <a:ext uri="{FF2B5EF4-FFF2-40B4-BE49-F238E27FC236}">
                    <a16:creationId xmlns:a16="http://schemas.microsoft.com/office/drawing/2014/main" id="{C5D05EAF-5F72-4367-B37B-349C6AD6A7F5}"/>
                  </a:ext>
                </a:extLst>
              </p:cNvPr>
              <p:cNvCxnSpPr>
                <a:cxnSpLocks/>
                <a:stCxn id="58" idx="6"/>
                <a:endCxn id="52" idx="2"/>
              </p:cNvCxnSpPr>
              <p:nvPr/>
            </p:nvCxnSpPr>
            <p:spPr>
              <a:xfrm rot="10800000">
                <a:off x="5403118" y="4598056"/>
                <a:ext cx="919598" cy="68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>
                <a:extLst>
                  <a:ext uri="{FF2B5EF4-FFF2-40B4-BE49-F238E27FC236}">
                    <a16:creationId xmlns:a16="http://schemas.microsoft.com/office/drawing/2014/main" id="{DAAAFB40-9B7D-41D5-9E19-37486A2B8505}"/>
                  </a:ext>
                </a:extLst>
              </p:cNvPr>
              <p:cNvCxnSpPr>
                <a:cxnSpLocks/>
                <a:stCxn id="58" idx="6"/>
                <a:endCxn id="53" idx="2"/>
              </p:cNvCxnSpPr>
              <p:nvPr/>
            </p:nvCxnSpPr>
            <p:spPr>
              <a:xfrm rot="10800000">
                <a:off x="5403118" y="4042309"/>
                <a:ext cx="919598" cy="624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>
                <a:extLst>
                  <a:ext uri="{FF2B5EF4-FFF2-40B4-BE49-F238E27FC236}">
                    <a16:creationId xmlns:a16="http://schemas.microsoft.com/office/drawing/2014/main" id="{1C2529AA-2AF9-4E6C-9466-8AC32A8E5B62}"/>
                  </a:ext>
                </a:extLst>
              </p:cNvPr>
              <p:cNvCxnSpPr>
                <a:cxnSpLocks/>
                <a:endCxn id="54" idx="2"/>
              </p:cNvCxnSpPr>
              <p:nvPr/>
            </p:nvCxnSpPr>
            <p:spPr>
              <a:xfrm rot="10800000">
                <a:off x="5403118" y="3486562"/>
                <a:ext cx="903111" cy="1164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>
                <a:extLst>
                  <a:ext uri="{FF2B5EF4-FFF2-40B4-BE49-F238E27FC236}">
                    <a16:creationId xmlns:a16="http://schemas.microsoft.com/office/drawing/2014/main" id="{F8B1114C-8514-4E72-99C9-A7383D460CF4}"/>
                  </a:ext>
                </a:extLst>
              </p:cNvPr>
              <p:cNvCxnSpPr>
                <a:cxnSpLocks/>
                <a:stCxn id="58" idx="6"/>
                <a:endCxn id="55" idx="2"/>
              </p:cNvCxnSpPr>
              <p:nvPr/>
            </p:nvCxnSpPr>
            <p:spPr>
              <a:xfrm rot="10800000">
                <a:off x="5403118" y="2930815"/>
                <a:ext cx="919598" cy="1736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C14B29D4-722E-4B66-99E8-8CE3B61608CF}"/>
                  </a:ext>
                </a:extLst>
              </p:cNvPr>
              <p:cNvCxnSpPr>
                <a:cxnSpLocks/>
                <a:stCxn id="59" idx="6"/>
                <a:endCxn id="56" idx="2"/>
              </p:cNvCxnSpPr>
              <p:nvPr/>
            </p:nvCxnSpPr>
            <p:spPr>
              <a:xfrm rot="10800000" flipV="1">
                <a:off x="5403118" y="4042309"/>
                <a:ext cx="919598" cy="11114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單箭頭接點 41">
                <a:extLst>
                  <a:ext uri="{FF2B5EF4-FFF2-40B4-BE49-F238E27FC236}">
                    <a16:creationId xmlns:a16="http://schemas.microsoft.com/office/drawing/2014/main" id="{FA9967F0-6BE7-4965-AD70-D0432EF4ACAE}"/>
                  </a:ext>
                </a:extLst>
              </p:cNvPr>
              <p:cNvCxnSpPr>
                <a:cxnSpLocks/>
                <a:stCxn id="59" idx="6"/>
                <a:endCxn id="52" idx="2"/>
              </p:cNvCxnSpPr>
              <p:nvPr/>
            </p:nvCxnSpPr>
            <p:spPr>
              <a:xfrm rot="10800000" flipV="1">
                <a:off x="5403118" y="4042309"/>
                <a:ext cx="919598" cy="555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338D932A-99D2-42FD-BFDA-B5FCE8C36C8C}"/>
                  </a:ext>
                </a:extLst>
              </p:cNvPr>
              <p:cNvCxnSpPr>
                <a:cxnSpLocks/>
                <a:stCxn id="59" idx="6"/>
                <a:endCxn id="53" idx="2"/>
              </p:cNvCxnSpPr>
              <p:nvPr/>
            </p:nvCxnSpPr>
            <p:spPr>
              <a:xfrm rot="10800000">
                <a:off x="5403118" y="4042309"/>
                <a:ext cx="9195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>
                <a:extLst>
                  <a:ext uri="{FF2B5EF4-FFF2-40B4-BE49-F238E27FC236}">
                    <a16:creationId xmlns:a16="http://schemas.microsoft.com/office/drawing/2014/main" id="{41D970A8-DCAD-4219-9A53-141C4243F232}"/>
                  </a:ext>
                </a:extLst>
              </p:cNvPr>
              <p:cNvCxnSpPr>
                <a:cxnSpLocks/>
                <a:endCxn id="54" idx="2"/>
              </p:cNvCxnSpPr>
              <p:nvPr/>
            </p:nvCxnSpPr>
            <p:spPr>
              <a:xfrm rot="10800000">
                <a:off x="5403118" y="3486562"/>
                <a:ext cx="903111" cy="533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>
                <a:extLst>
                  <a:ext uri="{FF2B5EF4-FFF2-40B4-BE49-F238E27FC236}">
                    <a16:creationId xmlns:a16="http://schemas.microsoft.com/office/drawing/2014/main" id="{E3D5CF7D-A36B-4A5F-A9E0-5F70E3F3215C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 rot="10800000">
                <a:off x="5403119" y="2930815"/>
                <a:ext cx="892888" cy="10940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>
                <a:extLst>
                  <a:ext uri="{FF2B5EF4-FFF2-40B4-BE49-F238E27FC236}">
                    <a16:creationId xmlns:a16="http://schemas.microsoft.com/office/drawing/2014/main" id="{D9386175-7ECA-43FE-BFD0-EA2824CC0675}"/>
                  </a:ext>
                </a:extLst>
              </p:cNvPr>
              <p:cNvCxnSpPr>
                <a:cxnSpLocks/>
                <a:stCxn id="60" idx="6"/>
                <a:endCxn id="56" idx="2"/>
              </p:cNvCxnSpPr>
              <p:nvPr/>
            </p:nvCxnSpPr>
            <p:spPr>
              <a:xfrm rot="10800000" flipV="1">
                <a:off x="5403118" y="3417577"/>
                <a:ext cx="919598" cy="1736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>
                <a:extLst>
                  <a:ext uri="{FF2B5EF4-FFF2-40B4-BE49-F238E27FC236}">
                    <a16:creationId xmlns:a16="http://schemas.microsoft.com/office/drawing/2014/main" id="{BB6040BF-8ABB-4779-9DD6-5CEBDE45AAD1}"/>
                  </a:ext>
                </a:extLst>
              </p:cNvPr>
              <p:cNvCxnSpPr>
                <a:cxnSpLocks/>
                <a:stCxn id="60" idx="6"/>
                <a:endCxn id="52" idx="2"/>
              </p:cNvCxnSpPr>
              <p:nvPr/>
            </p:nvCxnSpPr>
            <p:spPr>
              <a:xfrm rot="10800000" flipV="1">
                <a:off x="5403118" y="3417577"/>
                <a:ext cx="919598" cy="1180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F8E8E62D-05A9-4A9D-BA82-F9F9BD151716}"/>
                  </a:ext>
                </a:extLst>
              </p:cNvPr>
              <p:cNvCxnSpPr>
                <a:cxnSpLocks/>
                <a:endCxn id="53" idx="2"/>
              </p:cNvCxnSpPr>
              <p:nvPr/>
            </p:nvCxnSpPr>
            <p:spPr>
              <a:xfrm rot="10800000" flipV="1">
                <a:off x="5403119" y="3410974"/>
                <a:ext cx="892888" cy="6313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B35F9788-563E-4084-A3F4-661CA9F438FF}"/>
                  </a:ext>
                </a:extLst>
              </p:cNvPr>
              <p:cNvCxnSpPr>
                <a:cxnSpLocks/>
                <a:stCxn id="60" idx="6"/>
                <a:endCxn id="54" idx="2"/>
              </p:cNvCxnSpPr>
              <p:nvPr/>
            </p:nvCxnSpPr>
            <p:spPr>
              <a:xfrm rot="10800000" flipV="1">
                <a:off x="5403118" y="3417577"/>
                <a:ext cx="919598" cy="68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>
                <a:extLst>
                  <a:ext uri="{FF2B5EF4-FFF2-40B4-BE49-F238E27FC236}">
                    <a16:creationId xmlns:a16="http://schemas.microsoft.com/office/drawing/2014/main" id="{2EE68240-E1AB-42F7-9B07-AEF09811ED4D}"/>
                  </a:ext>
                </a:extLst>
              </p:cNvPr>
              <p:cNvCxnSpPr>
                <a:cxnSpLocks/>
                <a:stCxn id="60" idx="6"/>
                <a:endCxn id="55" idx="2"/>
              </p:cNvCxnSpPr>
              <p:nvPr/>
            </p:nvCxnSpPr>
            <p:spPr>
              <a:xfrm rot="10800000">
                <a:off x="5403118" y="2930815"/>
                <a:ext cx="919598" cy="486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向左箭號 119">
              <a:extLst>
                <a:ext uri="{FF2B5EF4-FFF2-40B4-BE49-F238E27FC236}">
                  <a16:creationId xmlns:a16="http://schemas.microsoft.com/office/drawing/2014/main" id="{2B510217-EFEE-4F39-B2E5-A620ADF04AC0}"/>
                </a:ext>
              </a:extLst>
            </p:cNvPr>
            <p:cNvSpPr/>
            <p:nvPr/>
          </p:nvSpPr>
          <p:spPr>
            <a:xfrm rot="10800000">
              <a:off x="5242563" y="3239363"/>
              <a:ext cx="258801" cy="40366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向左箭號 120">
              <a:extLst>
                <a:ext uri="{FF2B5EF4-FFF2-40B4-BE49-F238E27FC236}">
                  <a16:creationId xmlns:a16="http://schemas.microsoft.com/office/drawing/2014/main" id="{7BDB57D2-07AD-4748-A36E-85410B1120E8}"/>
                </a:ext>
              </a:extLst>
            </p:cNvPr>
            <p:cNvSpPr/>
            <p:nvPr/>
          </p:nvSpPr>
          <p:spPr>
            <a:xfrm rot="10800000">
              <a:off x="6298075" y="3239363"/>
              <a:ext cx="258801" cy="40366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3B580E1A-00AD-4B0A-A863-FBA0B891202A}"/>
                </a:ext>
              </a:extLst>
            </p:cNvPr>
            <p:cNvSpPr txBox="1"/>
            <p:nvPr/>
          </p:nvSpPr>
          <p:spPr>
            <a:xfrm>
              <a:off x="3816954" y="1595425"/>
              <a:ext cx="1018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5A0128D5-6B9B-47C5-B33B-0B7496B74B85}"/>
                </a:ext>
              </a:extLst>
            </p:cNvPr>
            <p:cNvGrpSpPr/>
            <p:nvPr/>
          </p:nvGrpSpPr>
          <p:grpSpPr>
            <a:xfrm>
              <a:off x="5708558" y="2823326"/>
              <a:ext cx="353777" cy="1237592"/>
              <a:chOff x="2552185" y="3396205"/>
              <a:chExt cx="547375" cy="2003491"/>
            </a:xfrm>
          </p:grpSpPr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BD6A749D-79BC-40C8-AFFA-BAF70682A206}"/>
                  </a:ext>
                </a:extLst>
              </p:cNvPr>
              <p:cNvSpPr/>
              <p:nvPr/>
            </p:nvSpPr>
            <p:spPr>
              <a:xfrm>
                <a:off x="2555314" y="4855451"/>
                <a:ext cx="544246" cy="54424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67">
                <a:extLst>
                  <a:ext uri="{FF2B5EF4-FFF2-40B4-BE49-F238E27FC236}">
                    <a16:creationId xmlns:a16="http://schemas.microsoft.com/office/drawing/2014/main" id="{B229941D-F352-49AB-9241-B10B0AE9A332}"/>
                  </a:ext>
                </a:extLst>
              </p:cNvPr>
              <p:cNvSpPr/>
              <p:nvPr/>
            </p:nvSpPr>
            <p:spPr>
              <a:xfrm>
                <a:off x="2555314" y="4125825"/>
                <a:ext cx="544246" cy="54424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橢圓 73">
                <a:extLst>
                  <a:ext uri="{FF2B5EF4-FFF2-40B4-BE49-F238E27FC236}">
                    <a16:creationId xmlns:a16="http://schemas.microsoft.com/office/drawing/2014/main" id="{72F81547-4346-4EE4-AD87-7169DDAA28A1}"/>
                  </a:ext>
                </a:extLst>
              </p:cNvPr>
              <p:cNvSpPr/>
              <p:nvPr/>
            </p:nvSpPr>
            <p:spPr>
              <a:xfrm>
                <a:off x="2552185" y="3396205"/>
                <a:ext cx="544246" cy="54424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155F473F-1EB1-46D0-B144-9A1116916DF3}"/>
                </a:ext>
              </a:extLst>
            </p:cNvPr>
            <p:cNvCxnSpPr>
              <a:cxnSpLocks/>
            </p:cNvCxnSpPr>
            <p:nvPr/>
          </p:nvCxnSpPr>
          <p:spPr>
            <a:xfrm>
              <a:off x="3734910" y="2103120"/>
              <a:ext cx="11823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59F43D1F-1418-403E-BF04-B451D8ED16EE}"/>
                </a:ext>
              </a:extLst>
            </p:cNvPr>
            <p:cNvCxnSpPr>
              <a:cxnSpLocks/>
            </p:cNvCxnSpPr>
            <p:nvPr/>
          </p:nvCxnSpPr>
          <p:spPr>
            <a:xfrm>
              <a:off x="6835796" y="2103120"/>
              <a:ext cx="11823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A23BA42B-FE3D-4123-B2F5-16F262B45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4433" y="1910448"/>
              <a:ext cx="1" cy="4944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8810D673-E21C-4EF0-9833-51A4FDA97D92}"/>
                </a:ext>
              </a:extLst>
            </p:cNvPr>
            <p:cNvSpPr txBox="1"/>
            <p:nvPr/>
          </p:nvSpPr>
          <p:spPr>
            <a:xfrm>
              <a:off x="3197616" y="5216466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Data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00695BA5-1427-461C-A0A5-8E78EEE552E1}"/>
                </a:ext>
              </a:extLst>
            </p:cNvPr>
            <p:cNvSpPr txBox="1"/>
            <p:nvPr/>
          </p:nvSpPr>
          <p:spPr>
            <a:xfrm>
              <a:off x="6858744" y="5216466"/>
              <a:ext cx="2140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Reconstructed Data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AD95FD35-86D7-4C7A-8520-3D933C8F0D99}"/>
                </a:ext>
              </a:extLst>
            </p:cNvPr>
            <p:cNvSpPr txBox="1"/>
            <p:nvPr/>
          </p:nvSpPr>
          <p:spPr>
            <a:xfrm>
              <a:off x="5096397" y="5216466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Encoded Data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79C20A12-EA0A-45F8-9DAF-E2A6A8104ADC}"/>
                </a:ext>
              </a:extLst>
            </p:cNvPr>
            <p:cNvCxnSpPr>
              <a:cxnSpLocks/>
              <a:stCxn id="92" idx="0"/>
              <a:endCxn id="60" idx="4"/>
            </p:cNvCxnSpPr>
            <p:nvPr/>
          </p:nvCxnSpPr>
          <p:spPr>
            <a:xfrm flipV="1">
              <a:off x="3831764" y="4081909"/>
              <a:ext cx="0" cy="11345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A304373A-74E2-4B9C-B9E0-C020B381118F}"/>
                </a:ext>
              </a:extLst>
            </p:cNvPr>
            <p:cNvCxnSpPr>
              <a:cxnSpLocks/>
              <a:stCxn id="94" idx="0"/>
              <a:endCxn id="67" idx="4"/>
            </p:cNvCxnSpPr>
            <p:nvPr/>
          </p:nvCxnSpPr>
          <p:spPr>
            <a:xfrm flipV="1">
              <a:off x="5884433" y="4060918"/>
              <a:ext cx="2024" cy="1155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B995106-5510-4F4B-961D-881623C913FE}"/>
                </a:ext>
              </a:extLst>
            </p:cNvPr>
            <p:cNvCxnSpPr>
              <a:cxnSpLocks/>
              <a:stCxn id="93" idx="0"/>
              <a:endCxn id="28" idx="0"/>
            </p:cNvCxnSpPr>
            <p:nvPr/>
          </p:nvCxnSpPr>
          <p:spPr>
            <a:xfrm flipH="1" flipV="1">
              <a:off x="7921261" y="4069339"/>
              <a:ext cx="7648" cy="11471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標題 20">
            <a:extLst>
              <a:ext uri="{FF2B5EF4-FFF2-40B4-BE49-F238E27FC236}">
                <a16:creationId xmlns:a16="http://schemas.microsoft.com/office/drawing/2014/main" id="{D0F7DDF4-7C3A-4098-ABCC-64F2EF4A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Failure Detection</a:t>
            </a:r>
            <a:r>
              <a:rPr lang="zh-TW" altLang="en-US" dirty="0"/>
              <a:t> </a:t>
            </a:r>
            <a:r>
              <a:rPr lang="en-US" altLang="zh-TW" dirty="0"/>
              <a:t>Using </a:t>
            </a:r>
            <a:r>
              <a:rPr lang="en-US" altLang="zh-TW" dirty="0" err="1"/>
              <a:t>AutoEncoder</a:t>
            </a:r>
            <a:endParaRPr lang="zh-TW" altLang="en-US" dirty="0"/>
          </a:p>
        </p:txBody>
      </p:sp>
      <p:pic>
        <p:nvPicPr>
          <p:cNvPr id="2050" name="Picture 2" descr="png">
            <a:extLst>
              <a:ext uri="{FF2B5EF4-FFF2-40B4-BE49-F238E27FC236}">
                <a16:creationId xmlns:a16="http://schemas.microsoft.com/office/drawing/2014/main" id="{B6DAC1F2-AA75-4991-BA5D-A2679AB94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7" t="4982" r="53227" b="23216"/>
          <a:stretch/>
        </p:blipFill>
        <p:spPr bwMode="auto">
          <a:xfrm>
            <a:off x="677438" y="980303"/>
            <a:ext cx="1461297" cy="241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png">
            <a:extLst>
              <a:ext uri="{FF2B5EF4-FFF2-40B4-BE49-F238E27FC236}">
                <a16:creationId xmlns:a16="http://schemas.microsoft.com/office/drawing/2014/main" id="{B0BE96C2-87BA-4290-8AC2-B3BAAA7139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7" t="4982" r="53227" b="23216"/>
          <a:stretch/>
        </p:blipFill>
        <p:spPr bwMode="auto">
          <a:xfrm>
            <a:off x="9887146" y="1075064"/>
            <a:ext cx="1461297" cy="241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ng">
            <a:extLst>
              <a:ext uri="{FF2B5EF4-FFF2-40B4-BE49-F238E27FC236}">
                <a16:creationId xmlns:a16="http://schemas.microsoft.com/office/drawing/2014/main" id="{1E5F2A55-8F89-49FA-97C2-A96A5941D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22" t="3992" b="23470"/>
          <a:stretch/>
        </p:blipFill>
        <p:spPr bwMode="auto">
          <a:xfrm>
            <a:off x="869606" y="3912904"/>
            <a:ext cx="1264438" cy="197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ng">
            <a:extLst>
              <a:ext uri="{FF2B5EF4-FFF2-40B4-BE49-F238E27FC236}">
                <a16:creationId xmlns:a16="http://schemas.microsoft.com/office/drawing/2014/main" id="{A8B11603-2EE8-4B50-A6C4-3A05AE60F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7" t="5571" r="1287" b="24192"/>
          <a:stretch/>
        </p:blipFill>
        <p:spPr bwMode="auto">
          <a:xfrm>
            <a:off x="9989050" y="3957854"/>
            <a:ext cx="1257488" cy="191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23D64021-DA10-4455-B6A3-5EFC007338BF}"/>
              </a:ext>
            </a:extLst>
          </p:cNvPr>
          <p:cNvCxnSpPr>
            <a:cxnSpLocks/>
          </p:cNvCxnSpPr>
          <p:nvPr/>
        </p:nvCxnSpPr>
        <p:spPr>
          <a:xfrm>
            <a:off x="2852793" y="2853715"/>
            <a:ext cx="64065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1CEA843E-3DB6-47C7-9FFD-5D3F9D59A025}"/>
              </a:ext>
            </a:extLst>
          </p:cNvPr>
          <p:cNvCxnSpPr>
            <a:cxnSpLocks/>
          </p:cNvCxnSpPr>
          <p:nvPr/>
        </p:nvCxnSpPr>
        <p:spPr>
          <a:xfrm>
            <a:off x="2744776" y="5337423"/>
            <a:ext cx="64065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486F2B8-F5AD-4C77-A163-91AD90D50C9D}"/>
              </a:ext>
            </a:extLst>
          </p:cNvPr>
          <p:cNvSpPr txBox="1"/>
          <p:nvPr/>
        </p:nvSpPr>
        <p:spPr>
          <a:xfrm>
            <a:off x="932608" y="3319632"/>
            <a:ext cx="95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Normal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A7FA239C-D1A6-46EB-A835-A933EF3A9F2C}"/>
              </a:ext>
            </a:extLst>
          </p:cNvPr>
          <p:cNvSpPr txBox="1"/>
          <p:nvPr/>
        </p:nvSpPr>
        <p:spPr>
          <a:xfrm>
            <a:off x="750653" y="5848745"/>
            <a:ext cx="128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Abnormal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AF0E1F90-0BCE-4C8F-BE7A-541929EDB069}"/>
              </a:ext>
            </a:extLst>
          </p:cNvPr>
          <p:cNvSpPr txBox="1"/>
          <p:nvPr/>
        </p:nvSpPr>
        <p:spPr>
          <a:xfrm>
            <a:off x="10164024" y="3365065"/>
            <a:ext cx="95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Normal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AC267FD-1104-4135-862B-2E90A17AC10E}"/>
              </a:ext>
            </a:extLst>
          </p:cNvPr>
          <p:cNvSpPr txBox="1"/>
          <p:nvPr/>
        </p:nvSpPr>
        <p:spPr>
          <a:xfrm>
            <a:off x="9982069" y="5894178"/>
            <a:ext cx="128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Abnormal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5521E5C-F7D6-4D15-9057-29BC80973F82}"/>
              </a:ext>
            </a:extLst>
          </p:cNvPr>
          <p:cNvSpPr txBox="1"/>
          <p:nvPr/>
        </p:nvSpPr>
        <p:spPr>
          <a:xfrm>
            <a:off x="2349158" y="6315374"/>
            <a:ext cx="719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Semi-supervised Learning(TCN Based AE)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E31D833-C39F-42AC-81DE-68DCB3CF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63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88" grpId="0"/>
      <p:bldP spid="96" grpId="0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2A838-B557-4DE8-ABD6-861524AC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Temporal Convolution Network, TCN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695D9-C2E2-4DB8-B9D7-9020FAAF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Special 1-D Convolution Network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3CC1C9-DCDE-4E89-B81C-0AC77DBE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84D-61DC-4384-9620-05D127AC64AF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AD2593-6E84-4A07-BEF6-48860F0FEB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7444" y="2603593"/>
            <a:ext cx="4694400" cy="3006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9382A5-9276-47D4-A615-FA4A61C834DD}"/>
              </a:ext>
            </a:extLst>
          </p:cNvPr>
          <p:cNvPicPr/>
          <p:nvPr/>
        </p:nvPicPr>
        <p:blipFill rotWithShape="1">
          <a:blip r:embed="rId3"/>
          <a:srcRect l="2337" t="2973" r="1471" b="2871"/>
          <a:stretch/>
        </p:blipFill>
        <p:spPr bwMode="auto">
          <a:xfrm>
            <a:off x="6269299" y="2603593"/>
            <a:ext cx="4692696" cy="3004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6B483CB-88FF-45B3-B6F4-3159D8402684}"/>
              </a:ext>
            </a:extLst>
          </p:cNvPr>
          <p:cNvSpPr txBox="1"/>
          <p:nvPr/>
        </p:nvSpPr>
        <p:spPr>
          <a:xfrm>
            <a:off x="1786404" y="5713115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convolution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2754EF-F315-4E83-9A8F-BF52D5EC3D99}"/>
              </a:ext>
            </a:extLst>
          </p:cNvPr>
          <p:cNvSpPr txBox="1"/>
          <p:nvPr/>
        </p:nvSpPr>
        <p:spPr>
          <a:xfrm>
            <a:off x="7452359" y="5713115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 in TCN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9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放大內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放大內容" id="{94F8E658-76F3-4D69-92C5-13B177338B7A}" vid="{BC18F121-0C10-4118-8E4F-49F5964B9B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放大內容</Template>
  <TotalTime>11234</TotalTime>
  <Words>1378</Words>
  <Application>Microsoft Office PowerPoint</Application>
  <PresentationFormat>寬螢幕</PresentationFormat>
  <Paragraphs>413</Paragraphs>
  <Slides>25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放大內容</vt:lpstr>
      <vt:lpstr>Data-driven Anomaly Detection and Prediction in Cloud Applications</vt:lpstr>
      <vt:lpstr>Outline</vt:lpstr>
      <vt:lpstr>Background</vt:lpstr>
      <vt:lpstr>Streaming Data Receiving Process</vt:lpstr>
      <vt:lpstr>TensorflowOnSpark</vt:lpstr>
      <vt:lpstr>Streaming Data Receiving Process</vt:lpstr>
      <vt:lpstr>Detection &amp; Prediction Process</vt:lpstr>
      <vt:lpstr>Failure Detection Using AutoEncoder</vt:lpstr>
      <vt:lpstr>Temporal Convolution Network, TCN</vt:lpstr>
      <vt:lpstr>AutoML</vt:lpstr>
      <vt:lpstr>AutoML</vt:lpstr>
      <vt:lpstr>Dataset</vt:lpstr>
      <vt:lpstr>6V</vt:lpstr>
      <vt:lpstr>1V~6V   CPU Usage vs. C: Disk Queue</vt:lpstr>
      <vt:lpstr>Software &amp; Hardware</vt:lpstr>
      <vt:lpstr>Software</vt:lpstr>
      <vt:lpstr>Hardware For TensorflowOnSpark </vt:lpstr>
      <vt:lpstr>Results</vt:lpstr>
      <vt:lpstr>Results</vt:lpstr>
      <vt:lpstr>Results</vt:lpstr>
      <vt:lpstr>Future Work</vt:lpstr>
      <vt:lpstr>Future Work</vt:lpstr>
      <vt:lpstr>Reference</vt:lpstr>
      <vt:lpstr>Reference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Zabbix crash early prediction</dc:title>
  <dc:creator>Guan ru</dc:creator>
  <cp:lastModifiedBy>Guan ru</cp:lastModifiedBy>
  <cp:revision>458</cp:revision>
  <dcterms:created xsi:type="dcterms:W3CDTF">2021-05-07T02:44:54Z</dcterms:created>
  <dcterms:modified xsi:type="dcterms:W3CDTF">2022-03-24T04:51:34Z</dcterms:modified>
</cp:coreProperties>
</file>