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4" r:id="rId1"/>
    <p:sldMasterId id="2147483846" r:id="rId2"/>
  </p:sldMasterIdLst>
  <p:notesMasterIdLst>
    <p:notesMasterId r:id="rId53"/>
  </p:notesMasterIdLst>
  <p:sldIdLst>
    <p:sldId id="256" r:id="rId3"/>
    <p:sldId id="295" r:id="rId4"/>
    <p:sldId id="297" r:id="rId5"/>
    <p:sldId id="258" r:id="rId6"/>
    <p:sldId id="305" r:id="rId7"/>
    <p:sldId id="306" r:id="rId8"/>
    <p:sldId id="307" r:id="rId9"/>
    <p:sldId id="308" r:id="rId10"/>
    <p:sldId id="309" r:id="rId11"/>
    <p:sldId id="257" r:id="rId12"/>
    <p:sldId id="298" r:id="rId13"/>
    <p:sldId id="263" r:id="rId14"/>
    <p:sldId id="311" r:id="rId15"/>
    <p:sldId id="312" r:id="rId16"/>
    <p:sldId id="313" r:id="rId17"/>
    <p:sldId id="316" r:id="rId18"/>
    <p:sldId id="317" r:id="rId19"/>
    <p:sldId id="318" r:id="rId20"/>
    <p:sldId id="320" r:id="rId21"/>
    <p:sldId id="321" r:id="rId22"/>
    <p:sldId id="322" r:id="rId23"/>
    <p:sldId id="323" r:id="rId24"/>
    <p:sldId id="324" r:id="rId25"/>
    <p:sldId id="325" r:id="rId26"/>
    <p:sldId id="327" r:id="rId27"/>
    <p:sldId id="326" r:id="rId28"/>
    <p:sldId id="328" r:id="rId29"/>
    <p:sldId id="329" r:id="rId30"/>
    <p:sldId id="330" r:id="rId31"/>
    <p:sldId id="331" r:id="rId32"/>
    <p:sldId id="332" r:id="rId33"/>
    <p:sldId id="333" r:id="rId34"/>
    <p:sldId id="299" r:id="rId35"/>
    <p:sldId id="279" r:id="rId36"/>
    <p:sldId id="280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00" r:id="rId49"/>
    <p:sldId id="285" r:id="rId50"/>
    <p:sldId id="286" r:id="rId51"/>
    <p:sldId id="287" r:id="rId5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940F72C-FB18-45CF-8F90-EFBBA7358988}">
          <p14:sldIdLst>
            <p14:sldId id="256"/>
            <p14:sldId id="295"/>
          </p14:sldIdLst>
        </p14:section>
        <p14:section name="1. Introduction" id="{B686F408-D9B9-4F51-86C5-3E99153D521F}">
          <p14:sldIdLst>
            <p14:sldId id="297"/>
            <p14:sldId id="258"/>
            <p14:sldId id="305"/>
            <p14:sldId id="306"/>
            <p14:sldId id="307"/>
            <p14:sldId id="308"/>
            <p14:sldId id="309"/>
            <p14:sldId id="257"/>
          </p14:sldIdLst>
        </p14:section>
        <p14:section name="2. Research Method" id="{AB7B488B-E8AE-4ACA-BCC5-BECE9BBCBB28}">
          <p14:sldIdLst>
            <p14:sldId id="298"/>
            <p14:sldId id="263"/>
            <p14:sldId id="311"/>
            <p14:sldId id="312"/>
            <p14:sldId id="313"/>
            <p14:sldId id="316"/>
            <p14:sldId id="317"/>
            <p14:sldId id="318"/>
            <p14:sldId id="320"/>
            <p14:sldId id="321"/>
            <p14:sldId id="322"/>
            <p14:sldId id="323"/>
            <p14:sldId id="324"/>
            <p14:sldId id="325"/>
            <p14:sldId id="327"/>
            <p14:sldId id="326"/>
            <p14:sldId id="328"/>
            <p14:sldId id="329"/>
            <p14:sldId id="330"/>
            <p14:sldId id="331"/>
            <p14:sldId id="332"/>
            <p14:sldId id="333"/>
          </p14:sldIdLst>
        </p14:section>
        <p14:section name="3. Experimental Results" id="{A9898C76-47A3-4156-A924-B8EAEEC800A2}">
          <p14:sldIdLst>
            <p14:sldId id="299"/>
            <p14:sldId id="279"/>
            <p14:sldId id="280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4. Conclusion" id="{F8D5BFA2-D4E7-4AA2-B0B5-C89F5FF05BB0}">
          <p14:sldIdLst>
            <p14:sldId id="300"/>
            <p14:sldId id="285"/>
            <p14:sldId id="286"/>
            <p14:sldId id="287"/>
          </p14:sldIdLst>
        </p14:section>
        <p14:section name="End" id="{AA46492D-364B-4733-B766-7264ACD5A5E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9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26" Type="http://schemas.openxmlformats.org/officeDocument/2006/relationships/slide" Target="slides/slide24.xml" /><Relationship Id="rId39" Type="http://schemas.openxmlformats.org/officeDocument/2006/relationships/slide" Target="slides/slide37.xml" /><Relationship Id="rId21" Type="http://schemas.openxmlformats.org/officeDocument/2006/relationships/slide" Target="slides/slide19.xml" /><Relationship Id="rId34" Type="http://schemas.openxmlformats.org/officeDocument/2006/relationships/slide" Target="slides/slide32.xml" /><Relationship Id="rId42" Type="http://schemas.openxmlformats.org/officeDocument/2006/relationships/slide" Target="slides/slide40.xml" /><Relationship Id="rId47" Type="http://schemas.openxmlformats.org/officeDocument/2006/relationships/slide" Target="slides/slide45.xml" /><Relationship Id="rId50" Type="http://schemas.openxmlformats.org/officeDocument/2006/relationships/slide" Target="slides/slide48.xml" /><Relationship Id="rId55" Type="http://schemas.openxmlformats.org/officeDocument/2006/relationships/viewProps" Target="viewProps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5" Type="http://schemas.openxmlformats.org/officeDocument/2006/relationships/slide" Target="slides/slide23.xml" /><Relationship Id="rId33" Type="http://schemas.openxmlformats.org/officeDocument/2006/relationships/slide" Target="slides/slide31.xml" /><Relationship Id="rId38" Type="http://schemas.openxmlformats.org/officeDocument/2006/relationships/slide" Target="slides/slide36.xml" /><Relationship Id="rId46" Type="http://schemas.openxmlformats.org/officeDocument/2006/relationships/slide" Target="slides/slide44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slide" Target="slides/slide18.xml" /><Relationship Id="rId29" Type="http://schemas.openxmlformats.org/officeDocument/2006/relationships/slide" Target="slides/slide27.xml" /><Relationship Id="rId41" Type="http://schemas.openxmlformats.org/officeDocument/2006/relationships/slide" Target="slides/slide39.xml" /><Relationship Id="rId5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slide" Target="slides/slide22.xml" /><Relationship Id="rId32" Type="http://schemas.openxmlformats.org/officeDocument/2006/relationships/slide" Target="slides/slide30.xml" /><Relationship Id="rId37" Type="http://schemas.openxmlformats.org/officeDocument/2006/relationships/slide" Target="slides/slide35.xml" /><Relationship Id="rId40" Type="http://schemas.openxmlformats.org/officeDocument/2006/relationships/slide" Target="slides/slide38.xml" /><Relationship Id="rId45" Type="http://schemas.openxmlformats.org/officeDocument/2006/relationships/slide" Target="slides/slide43.xml" /><Relationship Id="rId53" Type="http://schemas.openxmlformats.org/officeDocument/2006/relationships/notesMaster" Target="notesMasters/notesMaster1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slide" Target="slides/slide21.xml" /><Relationship Id="rId28" Type="http://schemas.openxmlformats.org/officeDocument/2006/relationships/slide" Target="slides/slide26.xml" /><Relationship Id="rId36" Type="http://schemas.openxmlformats.org/officeDocument/2006/relationships/slide" Target="slides/slide34.xml" /><Relationship Id="rId49" Type="http://schemas.openxmlformats.org/officeDocument/2006/relationships/slide" Target="slides/slide47.xml" /><Relationship Id="rId57" Type="http://schemas.openxmlformats.org/officeDocument/2006/relationships/tableStyles" Target="tableStyles.xml" /><Relationship Id="rId10" Type="http://schemas.openxmlformats.org/officeDocument/2006/relationships/slide" Target="slides/slide8.xml" /><Relationship Id="rId19" Type="http://schemas.openxmlformats.org/officeDocument/2006/relationships/slide" Target="slides/slide17.xml" /><Relationship Id="rId31" Type="http://schemas.openxmlformats.org/officeDocument/2006/relationships/slide" Target="slides/slide29.xml" /><Relationship Id="rId44" Type="http://schemas.openxmlformats.org/officeDocument/2006/relationships/slide" Target="slides/slide42.xml" /><Relationship Id="rId52" Type="http://schemas.openxmlformats.org/officeDocument/2006/relationships/slide" Target="slides/slide50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slide" Target="slides/slide20.xml" /><Relationship Id="rId27" Type="http://schemas.openxmlformats.org/officeDocument/2006/relationships/slide" Target="slides/slide25.xml" /><Relationship Id="rId30" Type="http://schemas.openxmlformats.org/officeDocument/2006/relationships/slide" Target="slides/slide28.xml" /><Relationship Id="rId35" Type="http://schemas.openxmlformats.org/officeDocument/2006/relationships/slide" Target="slides/slide33.xml" /><Relationship Id="rId43" Type="http://schemas.openxmlformats.org/officeDocument/2006/relationships/slide" Target="slides/slide41.xml" /><Relationship Id="rId48" Type="http://schemas.openxmlformats.org/officeDocument/2006/relationships/slide" Target="slides/slide46.xml" /><Relationship Id="rId56" Type="http://schemas.openxmlformats.org/officeDocument/2006/relationships/theme" Target="theme/theme1.xml" /><Relationship Id="rId8" Type="http://schemas.openxmlformats.org/officeDocument/2006/relationships/slide" Target="slides/slide6.xml" /><Relationship Id="rId51" Type="http://schemas.openxmlformats.org/officeDocument/2006/relationships/slide" Target="slides/slide49.xml" /><Relationship Id="rId3" Type="http://schemas.openxmlformats.org/officeDocument/2006/relationships/slide" Target="slides/slid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4F332-C4D1-4E2B-AFF6-266FE3A0ADB1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C5260-5CA1-42BD-9244-1391EB4E16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07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F95E-1AB3-47F9-A258-25A3064A337A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65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C131-390C-4756-A701-73328E1B4CAD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6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4F7B-4571-41D9-A12E-5AEC946CD34E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428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998FEC-3486-4D18-8B3D-2716B70234E2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2023/1/13</a:t>
            </a:fld>
            <a:endParaRPr kumimoji="0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F823B-B480-4C58-AEE3-62B1821086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954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lnSpc>
                <a:spcPct val="150000"/>
              </a:lnSpc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1pPr>
            <a:lvl2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2pPr>
            <a:lvl3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3pPr>
            <a:lvl4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4pPr>
            <a:lvl5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40E6BE-DF07-44DA-9FED-9ACFCCD3C24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2023/1/13</a:t>
            </a:fld>
            <a:endParaRPr kumimoji="0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F823B-B480-4C58-AEE3-62B1821086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7350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B6B8EB-E2CE-4747-AFB7-ECF99F55DA15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2023/1/13</a:t>
            </a:fld>
            <a:endParaRPr kumimoji="0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F823B-B480-4C58-AEE3-62B1821086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72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1pPr>
            <a:lvl2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2pPr>
            <a:lvl3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3pPr>
            <a:lvl4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4pPr>
            <a:lvl5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1pPr>
            <a:lvl2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2pPr>
            <a:lvl3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3pPr>
            <a:lvl4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4pPr>
            <a:lvl5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F68788-0412-4178-8896-6E2F9FD29280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2023/1/13</a:t>
            </a:fld>
            <a:endParaRPr kumimoji="0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F823B-B480-4C58-AEE3-62B1821086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239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ea typeface="標楷體" panose="03000509000000000000" pitchFamily="65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1pPr>
            <a:lvl2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2pPr>
            <a:lvl3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3pPr>
            <a:lvl4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4pPr>
            <a:lvl5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ea typeface="標楷體" panose="03000509000000000000" pitchFamily="65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1pPr>
            <a:lvl2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2pPr>
            <a:lvl3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3pPr>
            <a:lvl4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4pPr>
            <a:lvl5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3D19A7-7179-47BC-8D7B-EFDC6D272CF6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2023/1/13</a:t>
            </a:fld>
            <a:endParaRPr kumimoji="0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F823B-B480-4C58-AEE3-62B1821086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168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E23EA5-92A8-4394-BC0D-D9B451B8B318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2023/1/13</a:t>
            </a:fld>
            <a:endParaRPr kumimoji="0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F823B-B480-4C58-AEE3-62B1821086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8840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35EC01-35E3-495A-BB78-F7C3DC997D70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2023/1/13</a:t>
            </a:fld>
            <a:endParaRPr kumimoji="0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a typeface="標楷體" panose="03000509000000000000" pitchFamily="65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F823B-B480-4C58-AEE3-62B1821086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599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  <a:lvl2pPr>
              <a:defRPr>
                <a:ea typeface="標楷體" panose="03000509000000000000" pitchFamily="65" charset="-120"/>
              </a:defRPr>
            </a:lvl2pPr>
            <a:lvl3pPr>
              <a:defRPr>
                <a:ea typeface="標楷體" panose="03000509000000000000" pitchFamily="65" charset="-120"/>
              </a:defRPr>
            </a:lvl3pPr>
            <a:lvl4pPr>
              <a:defRPr>
                <a:ea typeface="標楷體" panose="03000509000000000000" pitchFamily="65" charset="-120"/>
              </a:defRPr>
            </a:lvl4pPr>
            <a:lvl5pPr>
              <a:defRPr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  <a:ea typeface="標楷體" panose="03000509000000000000" pitchFamily="65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1A2127-E51E-4F1E-B6A7-713B53BD52F2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2023/1/13</a:t>
            </a:fld>
            <a:endParaRPr kumimoji="0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ea typeface="標楷體" panose="03000509000000000000" pitchFamily="65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 dirty="0">
              <a:ln>
                <a:noFill/>
              </a:ln>
              <a:solidFill>
                <a:srgbClr val="344068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ea typeface="標楷體" panose="03000509000000000000" pitchFamily="65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F823B-B480-4C58-AEE3-62B1821086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344068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344068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25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2251-B137-4E13-809B-3876446D1EA9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055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>
                <a:ea typeface="標楷體" panose="03000509000000000000" pitchFamily="65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dirty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  <a:ea typeface="標楷體" panose="03000509000000000000" pitchFamily="65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A793C7-96AC-4DB2-9A2C-45EF3062ECAE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2023/1/13</a:t>
            </a:fld>
            <a:endParaRPr kumimoji="0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F823B-B480-4C58-AEE3-62B1821086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9041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>
              <a:defRPr>
                <a:ea typeface="標楷體" panose="03000509000000000000" pitchFamily="65" charset="-120"/>
              </a:defRPr>
            </a:lvl1pPr>
            <a:lvl2pPr>
              <a:defRPr>
                <a:ea typeface="標楷體" panose="03000509000000000000" pitchFamily="65" charset="-120"/>
              </a:defRPr>
            </a:lvl2pPr>
            <a:lvl3pPr>
              <a:defRPr>
                <a:ea typeface="標楷體" panose="03000509000000000000" pitchFamily="65" charset="-120"/>
              </a:defRPr>
            </a:lvl3pPr>
            <a:lvl4pPr>
              <a:defRPr>
                <a:ea typeface="標楷體" panose="03000509000000000000" pitchFamily="65" charset="-120"/>
              </a:defRPr>
            </a:lvl4pPr>
            <a:lvl5pPr>
              <a:defRPr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757334-70E2-44AA-9F1B-D1F3AD1BD469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2023/1/13</a:t>
            </a:fld>
            <a:endParaRPr kumimoji="0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F823B-B480-4C58-AEE3-62B1821086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4822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>
            <a:lvl1pPr>
              <a:defRPr>
                <a:ea typeface="標楷體" panose="03000509000000000000" pitchFamily="65" charset="-120"/>
              </a:defRPr>
            </a:lvl1pPr>
            <a:lvl2pPr>
              <a:defRPr>
                <a:ea typeface="標楷體" panose="03000509000000000000" pitchFamily="65" charset="-120"/>
              </a:defRPr>
            </a:lvl2pPr>
            <a:lvl3pPr>
              <a:defRPr>
                <a:ea typeface="標楷體" panose="03000509000000000000" pitchFamily="65" charset="-120"/>
              </a:defRPr>
            </a:lvl3pPr>
            <a:lvl4pPr>
              <a:defRPr>
                <a:ea typeface="標楷體" panose="03000509000000000000" pitchFamily="65" charset="-120"/>
              </a:defRPr>
            </a:lvl4pPr>
            <a:lvl5pPr>
              <a:defRPr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6492A9-D85F-4464-BF9E-2AC1434181FE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2023/1/13</a:t>
            </a:fld>
            <a:endParaRPr kumimoji="0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標楷體" panose="03000509000000000000" pitchFamily="65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F823B-B480-4C58-AEE3-62B1821086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9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8968-E84E-4BAB-8836-C834C5630C70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84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97A8-0C80-4FCC-BCEC-C8DBD7C1062F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64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B4B0-673A-41E6-86B4-8371A000F029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24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E525-26D6-42BA-973F-A5E94BFC1703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29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7505-3453-4B3B-8198-E676200FF595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55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693AEA-AE9C-4B7B-BC72-215AE37D9A2C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848E1-12DE-470B-B644-E21077CD4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78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F110-039D-44DC-A68A-60D7138A6129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73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D012B0-91F6-440C-A353-103BB3305099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4848E1-12DE-470B-B644-E21077CD49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50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45234D-74B5-4C75-90FB-5B6AE924DCCC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2023/1/13</a:t>
            </a:fld>
            <a:endParaRPr kumimoji="0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F823B-B480-4C58-AEE3-62B1821086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03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 /><Relationship Id="rId1" Type="http://schemas.openxmlformats.org/officeDocument/2006/relationships/themeOverride" Target="../theme/themeOverride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6.pn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3.png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 /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 /><Relationship Id="rId2" Type="http://schemas.openxmlformats.org/officeDocument/2006/relationships/image" Target="../media/image31.pn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 /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 /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 /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 /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 /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 /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 /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 /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 /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9322727" y="5538061"/>
            <a:ext cx="2869273" cy="862739"/>
          </a:xfrm>
        </p:spPr>
        <p:txBody>
          <a:bodyPr>
            <a:normAutofit/>
          </a:bodyPr>
          <a:lstStyle/>
          <a:p>
            <a:r>
              <a:rPr lang="zh-TW" altLang="en-US" sz="1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報告者</a:t>
            </a:r>
            <a:r>
              <a:rPr lang="en-US" altLang="zh-TW" sz="1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李哲文</a:t>
            </a:r>
            <a:endParaRPr lang="en-US" altLang="zh-TW" sz="1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sz="1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張保榮 教授</a:t>
            </a:r>
          </a:p>
          <a:p>
            <a:endParaRPr lang="zh-TW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endParaRPr lang="zh-TW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1156870" y="2462014"/>
            <a:ext cx="101902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5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Workflow Modeling</a:t>
            </a:r>
            <a:r>
              <a:rPr lang="zh-TW" altLang="en-US" sz="5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導入</a:t>
            </a:r>
            <a:r>
              <a:rPr lang="en-US" altLang="zh-TW" sz="5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SAP – </a:t>
            </a:r>
            <a:r>
              <a:rPr lang="zh-TW" altLang="en-US" sz="5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lang="en-US" altLang="zh-TW" sz="5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zh-TW" altLang="en-US" sz="5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公司的</a:t>
            </a:r>
            <a:r>
              <a:rPr lang="en-US" altLang="zh-TW" sz="5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</a:t>
            </a:r>
            <a:r>
              <a:rPr lang="zh-TW" altLang="en-US" sz="5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模組案例分析</a:t>
            </a:r>
          </a:p>
        </p:txBody>
      </p:sp>
      <p:sp>
        <p:nvSpPr>
          <p:cNvPr id="2" name="矩形 1"/>
          <p:cNvSpPr/>
          <p:nvPr/>
        </p:nvSpPr>
        <p:spPr>
          <a:xfrm>
            <a:off x="1156871" y="4549197"/>
            <a:ext cx="1019028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</a:pPr>
            <a:r>
              <a:rPr lang="en-US" altLang="zh-TW" sz="2400" spc="200" dirty="0">
                <a:solidFill>
                  <a:srgbClr val="344068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Importing Workflow Modeling into SAP – A Case Study Analysis of SD Module for E Company</a:t>
            </a:r>
            <a:endParaRPr lang="zh-TW" altLang="en-US" sz="2400" spc="200" dirty="0">
              <a:solidFill>
                <a:srgbClr val="344068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2854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導入流程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4272388" cy="4023360"/>
          </a:xfrm>
        </p:spPr>
        <p:txBody>
          <a:bodyPr>
            <a:normAutofit/>
          </a:bodyPr>
          <a:lstStyle/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本論文探討的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Workflow Modeling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導入流程，以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AS-IS(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公司流程現狀分析及描述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TO-BE(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未來優化設計的流程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兩大部分進行。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9664A74-BED1-9E23-9872-A7D4A94FA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688" y="1802109"/>
            <a:ext cx="5320992" cy="4216886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961D27-6CE2-44C1-8BC9-1942CABB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4848E1-12DE-470B-B644-E21077CD4925}" type="slidenum">
              <a:rPr lang="zh-TW" altLang="en-US" smtClean="0"/>
              <a:pPr>
                <a:spcAft>
                  <a:spcPts val="600"/>
                </a:spcAft>
              </a:pPr>
              <a:t>10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D136C4-5B71-4F4F-9EB6-87721E8DAA66}"/>
              </a:ext>
            </a:extLst>
          </p:cNvPr>
          <p:cNvSpPr/>
          <p:nvPr/>
        </p:nvSpPr>
        <p:spPr>
          <a:xfrm>
            <a:off x="6560055" y="6018995"/>
            <a:ext cx="399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Figure 1. Workflow Modeling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導入流程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4583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Research Method</a:t>
            </a:r>
            <a:endParaRPr lang="zh-TW" altLang="en-US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F823B-B480-4C58-AEE3-62B1821086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283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652582" cy="1450757"/>
          </a:xfrm>
        </p:spPr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活動收集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3371" y="1856349"/>
            <a:ext cx="5222630" cy="4389120"/>
          </a:xfrm>
        </p:spPr>
        <p:txBody>
          <a:bodyPr>
            <a:normAutofit/>
          </a:bodyPr>
          <a:lstStyle/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活動收集，以動詞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名詞的方式列出所有日常的活動，將其記錄在一個格子中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收集所有的活動後，將內容類似的重複活動去除。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8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34000-6A3B-4CA5-AFEA-705A0D4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12</a:t>
            </a:fld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D8469E-5D4D-412D-B6C6-E36603403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949" y="33090"/>
            <a:ext cx="2057278" cy="1608943"/>
          </a:xfrm>
          <a:prstGeom prst="rect">
            <a:avLst/>
          </a:prstGeom>
        </p:spPr>
      </p:pic>
      <p:pic>
        <p:nvPicPr>
          <p:cNvPr id="7" name="圖片 6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A377BE18-94DA-4803-BC8E-E3ACA98B3AD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85033" y="1991088"/>
            <a:ext cx="4933596" cy="399980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2C9CAE1-8F03-46E2-B05C-C0CDE0116F80}"/>
              </a:ext>
            </a:extLst>
          </p:cNvPr>
          <p:cNvSpPr/>
          <p:nvPr/>
        </p:nvSpPr>
        <p:spPr>
          <a:xfrm>
            <a:off x="7965684" y="5970618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Figure 5. 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活動收集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408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652582" cy="1450757"/>
          </a:xfrm>
        </p:spPr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探索業務程序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3371" y="1856349"/>
            <a:ext cx="4564903" cy="4389120"/>
          </a:xfrm>
        </p:spPr>
        <p:txBody>
          <a:bodyPr>
            <a:normAutofit/>
          </a:bodyPr>
          <a:lstStyle/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以處理程序為單位，將同一流程的活動，收集成一個程序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process )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8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34000-6A3B-4CA5-AFEA-705A0D4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13</a:t>
            </a:fld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D8469E-5D4D-412D-B6C6-E36603403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949" y="33090"/>
            <a:ext cx="2057278" cy="160894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C1CF817-5BCD-499E-93AF-0498926EB9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55368" y="1975718"/>
            <a:ext cx="5818021" cy="378339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A18F542-28EC-41BA-BB02-8625499BE844}"/>
              </a:ext>
            </a:extLst>
          </p:cNvPr>
          <p:cNvSpPr/>
          <p:nvPr/>
        </p:nvSpPr>
        <p:spPr>
          <a:xfrm>
            <a:off x="7519397" y="5876137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Figure 6. 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探索業務程序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519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652582" cy="1450757"/>
          </a:xfrm>
        </p:spPr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列出總體程序地圖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3371" y="1856349"/>
            <a:ext cx="4548861" cy="4389120"/>
          </a:xfrm>
        </p:spPr>
        <p:txBody>
          <a:bodyPr>
            <a:normAutofit/>
          </a:bodyPr>
          <a:lstStyle/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將所有程序，依據執行的前後關係，畫出流程關係的圖表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不同模組用不同顏色標出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34000-6A3B-4CA5-AFEA-705A0D4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14</a:t>
            </a:fld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D8469E-5D4D-412D-B6C6-E36603403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949" y="33090"/>
            <a:ext cx="2057278" cy="160894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C05BACA-EC73-4566-8F63-5A7E87AD745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08826" y="1975648"/>
            <a:ext cx="5882072" cy="38461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FAF2ECD-822A-4CF6-BC59-A85D382FD2BC}"/>
              </a:ext>
            </a:extLst>
          </p:cNvPr>
          <p:cNvSpPr/>
          <p:nvPr/>
        </p:nvSpPr>
        <p:spPr>
          <a:xfrm>
            <a:off x="7519397" y="5756838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kern="100" dirty="0">
                <a:latin typeface="Times New Roman" panose="02020603050405020304" pitchFamily="18" charset="0"/>
              </a:rPr>
              <a:t>Figure 7. 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總體程序地圖</a:t>
            </a:r>
            <a:endParaRPr lang="zh-TW" altLang="zh-TW" sz="12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348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652582" cy="1450757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程序概要圖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3371" y="1856349"/>
            <a:ext cx="4273664" cy="4389120"/>
          </a:xfrm>
        </p:spPr>
        <p:txBody>
          <a:bodyPr>
            <a:normAutofit/>
          </a:bodyPr>
          <a:lstStyle/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以程序為單位，標示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49796" lvl="1" indent="-357188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為什麼目的建立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(case)</a:t>
            </a:r>
          </a:p>
          <a:p>
            <a:pPr marL="649796" lvl="1" indent="-357188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中間需經過的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活動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(subprocess)</a:t>
            </a:r>
          </a:p>
          <a:p>
            <a:pPr marL="649796" lvl="1" indent="-357188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觸發的事件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(trigger)</a:t>
            </a:r>
          </a:p>
          <a:p>
            <a:pPr marL="649796" lvl="1" indent="-357188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處理完的結果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(result)</a:t>
            </a:r>
          </a:p>
          <a:p>
            <a:pPr marL="0" indent="0" algn="just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34000-6A3B-4CA5-AFEA-705A0D4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15</a:t>
            </a:fld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D8469E-5D4D-412D-B6C6-E36603403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949" y="33090"/>
            <a:ext cx="2057278" cy="160894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F188FC1-7C15-4146-9143-99333BB2A38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77852" y="1856349"/>
            <a:ext cx="6359364" cy="38848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EB2100E-29F5-4591-938B-3C2FEEF29EB5}"/>
              </a:ext>
            </a:extLst>
          </p:cNvPr>
          <p:cNvSpPr/>
          <p:nvPr/>
        </p:nvSpPr>
        <p:spPr>
          <a:xfrm>
            <a:off x="7750229" y="5860222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Figure 8. 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程序架框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1613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652582" cy="1450757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跨功能單位流程示意圖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3371" y="1856349"/>
            <a:ext cx="4051555" cy="4389120"/>
          </a:xfrm>
        </p:spPr>
        <p:txBody>
          <a:bodyPr>
            <a:normAutofit/>
          </a:bodyPr>
          <a:lstStyle/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將每一個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流程有經過的組織歸類成圖表。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34000-6A3B-4CA5-AFEA-705A0D4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16</a:t>
            </a:fld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D8469E-5D4D-412D-B6C6-E36603403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949" y="33090"/>
            <a:ext cx="2057278" cy="160894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AC31D89-D547-46DA-9369-D3E88C7B66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46359" y="1856349"/>
            <a:ext cx="6609382" cy="391486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08058F0-AF87-495F-BCC1-4B4E03E49EDF}"/>
              </a:ext>
            </a:extLst>
          </p:cNvPr>
          <p:cNvSpPr/>
          <p:nvPr/>
        </p:nvSpPr>
        <p:spPr>
          <a:xfrm>
            <a:off x="7057732" y="5780486"/>
            <a:ext cx="3384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Figure 9. 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跨功能單位流程示意圖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2649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652582" cy="1450757"/>
          </a:xfrm>
        </p:spPr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彙總程序海報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3371" y="1856349"/>
            <a:ext cx="6088903" cy="4603436"/>
          </a:xfrm>
        </p:spPr>
        <p:txBody>
          <a:bodyPr>
            <a:normAutofit/>
          </a:bodyPr>
          <a:lstStyle/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建立業務程序建模框架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Framing</a:t>
            </a:r>
          </a:p>
          <a:p>
            <a:pPr marL="649796" lvl="1" indent="-357188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程序概要圖上的觸發事件、子流程、處理完的結果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49796" lvl="1" indent="-357188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評估不進行調整可能會造成那些問題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49796" lvl="1" indent="-357188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調整完成要達到的目標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49796" lvl="1" indent="-357188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參與的組織、支援的系統、量化的評估數字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34000-6A3B-4CA5-AFEA-705A0D4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17</a:t>
            </a:fld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D8469E-5D4D-412D-B6C6-E36603403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949" y="33090"/>
            <a:ext cx="2057278" cy="160894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CFD80E7-1E8E-44CC-AD1C-EE76FE203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421" y="2163159"/>
            <a:ext cx="4772806" cy="3989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816679E-C4D6-4176-85FE-DBD0F940CC1A}"/>
              </a:ext>
            </a:extLst>
          </p:cNvPr>
          <p:cNvSpPr/>
          <p:nvPr/>
        </p:nvSpPr>
        <p:spPr>
          <a:xfrm>
            <a:off x="8650243" y="1793827"/>
            <a:ext cx="1906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Table 1. 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程序海報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3590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652582" cy="1450757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建立泳道圖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3372" y="1856349"/>
            <a:ext cx="3859050" cy="4603436"/>
          </a:xfrm>
        </p:spPr>
        <p:txBody>
          <a:bodyPr>
            <a:normAutofit/>
          </a:bodyPr>
          <a:lstStyle/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使用泳道圖來做為業務建模工具，目的為展現工作流向，製作時，需注意以下重點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49796" lvl="1" indent="-357188" algn="just">
              <a:buFont typeface="Wingdings" panose="05000000000000000000" pitchFamily="2" charset="2"/>
              <a:buChar char="l"/>
            </a:pP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流程由左至右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buFont typeface="Wingdings" panose="05000000000000000000" pitchFamily="2" charset="2"/>
              <a:buChar char="l"/>
            </a:pPr>
            <a:endParaRPr lang="en-US" altLang="zh-TW" sz="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buFont typeface="Wingdings" panose="05000000000000000000" pitchFamily="2" charset="2"/>
              <a:buChar char="l"/>
            </a:pP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使用簡單符號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965748" lvl="8" indent="-357188" algn="just">
              <a:buFont typeface="Wingdings" panose="05000000000000000000" pitchFamily="2" charset="2"/>
              <a:buChar char="l"/>
            </a:pPr>
            <a:endParaRPr lang="en-US" altLang="zh-TW" sz="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buFont typeface="Wingdings" panose="05000000000000000000" pitchFamily="2" charset="2"/>
              <a:buChar char="l"/>
            </a:pP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須包含所有角色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34000-6A3B-4CA5-AFEA-705A0D4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18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588CEA-E11A-473C-A2C3-D625AF9F7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700" y="33090"/>
            <a:ext cx="2160288" cy="170427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7FE93BF-5132-4A35-82BC-F18BAEE0052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85347" y="1781399"/>
            <a:ext cx="6356533" cy="415470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C09DF03-DE6D-46AE-8F9F-1514D5C40485}"/>
              </a:ext>
            </a:extLst>
          </p:cNvPr>
          <p:cNvSpPr/>
          <p:nvPr/>
        </p:nvSpPr>
        <p:spPr>
          <a:xfrm>
            <a:off x="7090856" y="6013279"/>
            <a:ext cx="2345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Figure 10. 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泳道圖流程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6848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652582" cy="1450757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建立泳道圖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(cont.)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34000-6A3B-4CA5-AFEA-705A0D4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19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588CEA-E11A-473C-A2C3-D625AF9F7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700" y="33090"/>
            <a:ext cx="2160288" cy="170427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557E617-87C9-41EC-B2A6-CEB11F63DF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95512" y="2262276"/>
            <a:ext cx="4788535" cy="2508250"/>
          </a:xfrm>
          <a:prstGeom prst="rect">
            <a:avLst/>
          </a:prstGeom>
        </p:spPr>
      </p:pic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066FBA9B-7E91-4A81-A258-8627D2A24198}"/>
              </a:ext>
            </a:extLst>
          </p:cNvPr>
          <p:cNvSpPr txBox="1">
            <a:spLocks/>
          </p:cNvSpPr>
          <p:nvPr/>
        </p:nvSpPr>
        <p:spPr>
          <a:xfrm>
            <a:off x="873372" y="1829493"/>
            <a:ext cx="10947840" cy="48352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其他須注意事項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建立泳道圖後，還有三個問題要考慮：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B3CF022F-DCEC-445A-8E5F-4286C1CFF2E0}"/>
              </a:ext>
            </a:extLst>
          </p:cNvPr>
          <p:cNvSpPr txBox="1">
            <a:spLocks/>
          </p:cNvSpPr>
          <p:nvPr/>
        </p:nvSpPr>
        <p:spPr>
          <a:xfrm>
            <a:off x="1248371" y="4726589"/>
            <a:ext cx="3859050" cy="5459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僅僅使用框跟線來畫圖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84C48C4F-1821-4EBF-9847-C0DDE04AB32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158079" y="1829493"/>
            <a:ext cx="3859050" cy="2925359"/>
          </a:xfrm>
          <a:prstGeom prst="rect">
            <a:avLst/>
          </a:prstGeom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B4CADA5A-2128-4946-B35B-731BA4A77AF6}"/>
              </a:ext>
            </a:extLst>
          </p:cNvPr>
          <p:cNvSpPr txBox="1">
            <a:spLocks/>
          </p:cNvSpPr>
          <p:nvPr/>
        </p:nvSpPr>
        <p:spPr>
          <a:xfrm>
            <a:off x="7158079" y="4720536"/>
            <a:ext cx="3859050" cy="5459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有意義的敘述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CA5677-D08D-4829-9A8A-8BDB75EAE0CB}"/>
              </a:ext>
            </a:extLst>
          </p:cNvPr>
          <p:cNvSpPr/>
          <p:nvPr/>
        </p:nvSpPr>
        <p:spPr>
          <a:xfrm>
            <a:off x="5160280" y="5081852"/>
            <a:ext cx="2336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Figure </a:t>
            </a:r>
            <a:r>
              <a:rPr lang="en-US" altLang="zh-TW" dirty="0">
                <a:latin typeface="Times New Roman" panose="02020603050405020304" pitchFamily="18" charset="0"/>
              </a:rPr>
              <a:t>11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. 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泳道圖框線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449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35732" y="286604"/>
            <a:ext cx="10058400" cy="1450757"/>
          </a:xfrm>
        </p:spPr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OUTLINE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4333" y="1995204"/>
            <a:ext cx="1005840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800" dirty="0">
                <a:solidFill>
                  <a:schemeClr val="tx1"/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800" dirty="0">
                <a:solidFill>
                  <a:schemeClr val="tx1"/>
                </a:solidFill>
              </a:rPr>
              <a:t>Research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800" dirty="0"/>
              <a:t>Research </a:t>
            </a:r>
            <a:r>
              <a:rPr lang="en-US" altLang="zh-TW" sz="2800" dirty="0">
                <a:solidFill>
                  <a:schemeClr val="tx1"/>
                </a:solidFill>
              </a:rPr>
              <a:t>Results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800" dirty="0">
                <a:solidFill>
                  <a:schemeClr val="tx1"/>
                </a:solidFill>
              </a:rPr>
              <a:t>Conclusion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D00316-5B97-4E3B-8D35-55DF660B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F823B-B480-4C58-AEE3-62B1821086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2765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652582" cy="1450757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問題一：誰是接棒人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34000-6A3B-4CA5-AFEA-705A0D4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20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588CEA-E11A-473C-A2C3-D625AF9F7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700" y="33090"/>
            <a:ext cx="2160288" cy="1704270"/>
          </a:xfrm>
          <a:prstGeom prst="rect">
            <a:avLst/>
          </a:prstGeom>
        </p:spPr>
      </p:pic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066FBA9B-7E91-4A81-A258-8627D2A24198}"/>
              </a:ext>
            </a:extLst>
          </p:cNvPr>
          <p:cNvSpPr txBox="1">
            <a:spLocks/>
          </p:cNvSpPr>
          <p:nvPr/>
        </p:nvSpPr>
        <p:spPr>
          <a:xfrm>
            <a:off x="873371" y="1856348"/>
            <a:ext cx="3746755" cy="36562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要確實找出接手工作的人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例如，工作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不管角色付出多或少，都需表示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4BC753E-650D-4B1F-8D95-D6C8775A606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23571" y="1783747"/>
            <a:ext cx="5950518" cy="423149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38EB30B-8A24-485F-BEE5-752CB15ABDC5}"/>
              </a:ext>
            </a:extLst>
          </p:cNvPr>
          <p:cNvSpPr/>
          <p:nvPr/>
        </p:nvSpPr>
        <p:spPr>
          <a:xfrm>
            <a:off x="6991886" y="6000251"/>
            <a:ext cx="2345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Figure </a:t>
            </a:r>
            <a:r>
              <a:rPr lang="en-US" altLang="zh-TW" dirty="0">
                <a:latin typeface="Times New Roman" panose="02020603050405020304" pitchFamily="18" charset="0"/>
              </a:rPr>
              <a:t>14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. 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誰是接棒人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9184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652582" cy="1450757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問題二：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透過誰交棒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34000-6A3B-4CA5-AFEA-705A0D4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21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588CEA-E11A-473C-A2C3-D625AF9F7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700" y="33090"/>
            <a:ext cx="2160288" cy="1704270"/>
          </a:xfrm>
          <a:prstGeom prst="rect">
            <a:avLst/>
          </a:prstGeom>
        </p:spPr>
      </p:pic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066FBA9B-7E91-4A81-A258-8627D2A24198}"/>
              </a:ext>
            </a:extLst>
          </p:cNvPr>
          <p:cNvSpPr txBox="1">
            <a:spLocks/>
          </p:cNvSpPr>
          <p:nvPr/>
        </p:nvSpPr>
        <p:spPr>
          <a:xfrm>
            <a:off x="873371" y="1856348"/>
            <a:ext cx="3746755" cy="36562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要確實找出工作經過哪些人手中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例如，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資料在同一單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位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進出，中間可能會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再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經過不同單位處理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C6B5A2C-2AD1-4925-AE22-703E85B31C9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08884" y="1781398"/>
            <a:ext cx="6231753" cy="430382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864B55D-83CD-4D80-A613-1C81628E31C3}"/>
              </a:ext>
            </a:extLst>
          </p:cNvPr>
          <p:cNvSpPr/>
          <p:nvPr/>
        </p:nvSpPr>
        <p:spPr>
          <a:xfrm>
            <a:off x="7036856" y="6025258"/>
            <a:ext cx="2345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Figure 15. 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透過誰交棒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216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652582" cy="1450757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問題三：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誰是真正的接棒人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34000-6A3B-4CA5-AFEA-705A0D4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22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588CEA-E11A-473C-A2C3-D625AF9F7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700" y="33090"/>
            <a:ext cx="2160288" cy="1704270"/>
          </a:xfrm>
          <a:prstGeom prst="rect">
            <a:avLst/>
          </a:prstGeom>
        </p:spPr>
      </p:pic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066FBA9B-7E91-4A81-A258-8627D2A24198}"/>
              </a:ext>
            </a:extLst>
          </p:cNvPr>
          <p:cNvSpPr txBox="1">
            <a:spLocks/>
          </p:cNvSpPr>
          <p:nvPr/>
        </p:nvSpPr>
        <p:spPr>
          <a:xfrm>
            <a:off x="873371" y="1856348"/>
            <a:ext cx="3746755" cy="36562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要確實找出工作真正處理的人。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例如，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資料在同一個單位，可能會經過不同經辦人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46586CB-8538-47AC-B5FE-5218016F948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80547" y="1781398"/>
            <a:ext cx="6431936" cy="427173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7A0FA45-73E7-4DBB-9E25-9949ADDA0DBD}"/>
              </a:ext>
            </a:extLst>
          </p:cNvPr>
          <p:cNvSpPr/>
          <p:nvPr/>
        </p:nvSpPr>
        <p:spPr>
          <a:xfrm>
            <a:off x="7021866" y="5958408"/>
            <a:ext cx="2345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Figure 15. 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透過誰交棒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0910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652582" cy="1450757"/>
          </a:xfrm>
        </p:spPr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業務流程建模：進階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34000-6A3B-4CA5-AFEA-705A0D4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23</a:t>
            </a:fld>
            <a:endParaRPr lang="zh-TW" altLang="en-US" dirty="0"/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066FBA9B-7E91-4A81-A258-8627D2A24198}"/>
              </a:ext>
            </a:extLst>
          </p:cNvPr>
          <p:cNvSpPr txBox="1">
            <a:spLocks/>
          </p:cNvSpPr>
          <p:nvPr/>
        </p:nvSpPr>
        <p:spPr>
          <a:xfrm>
            <a:off x="873371" y="1856349"/>
            <a:ext cx="10339112" cy="161112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此步驟在於將前一步驟產生的圖，做更細部的呈現，詳細表示出每個曾經有接手過的角色。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一個人執行二個不同任務，給各自任務不同名稱，且放置在不同泳道。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一個部門內呈現多個角色，可以在原泳道上分出數個子泳道。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E2A1182-7F35-4B89-B993-CBC0CF501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458" y="0"/>
            <a:ext cx="2092388" cy="164696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C0FB66B-7164-443B-8D26-34B7DAEFB65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96703" y="3377076"/>
            <a:ext cx="7998594" cy="2731349"/>
          </a:xfrm>
          <a:prstGeom prst="rect">
            <a:avLst/>
          </a:prstGeo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32CA9E1-C59F-4B2E-97D9-AD56BB51A86E}"/>
              </a:ext>
            </a:extLst>
          </p:cNvPr>
          <p:cNvSpPr txBox="1">
            <a:spLocks/>
          </p:cNvSpPr>
          <p:nvPr/>
        </p:nvSpPr>
        <p:spPr>
          <a:xfrm>
            <a:off x="2553485" y="5067177"/>
            <a:ext cx="10115203" cy="8286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52AB74-A02C-4DB3-994F-04A2572DCE39}"/>
              </a:ext>
            </a:extLst>
          </p:cNvPr>
          <p:cNvSpPr/>
          <p:nvPr/>
        </p:nvSpPr>
        <p:spPr>
          <a:xfrm>
            <a:off x="4177673" y="6030067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Figure 17. 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一個部門內呈現多個角色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933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652582" cy="1450757"/>
          </a:xfrm>
        </p:spPr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業務流程建模：進階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(cont.)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34000-6A3B-4CA5-AFEA-705A0D4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24</a:t>
            </a:fld>
            <a:endParaRPr lang="zh-TW" altLang="en-US" dirty="0"/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066FBA9B-7E91-4A81-A258-8627D2A24198}"/>
              </a:ext>
            </a:extLst>
          </p:cNvPr>
          <p:cNvSpPr txBox="1">
            <a:spLocks/>
          </p:cNvSpPr>
          <p:nvPr/>
        </p:nvSpPr>
        <p:spPr>
          <a:xfrm>
            <a:off x="873371" y="1856349"/>
            <a:ext cx="10339112" cy="5339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系統跟設備也可以當成一個角色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E2A1182-7F35-4B89-B993-CBC0CF501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458" y="0"/>
            <a:ext cx="2092388" cy="164696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DF98BDD-F57A-4D61-BBC7-AC7884F4736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74796" y="2390274"/>
            <a:ext cx="4284345" cy="276034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314F215-360D-4A4D-A95C-E0B59C5CD1E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58172" y="2411864"/>
            <a:ext cx="4457700" cy="2738755"/>
          </a:xfrm>
          <a:prstGeom prst="rect">
            <a:avLst/>
          </a:prstGeom>
        </p:spPr>
      </p:pic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DDE2D847-9C12-459E-9836-D529E9C8142A}"/>
              </a:ext>
            </a:extLst>
          </p:cNvPr>
          <p:cNvSpPr txBox="1">
            <a:spLocks/>
          </p:cNvSpPr>
          <p:nvPr/>
        </p:nvSpPr>
        <p:spPr>
          <a:xfrm>
            <a:off x="1274796" y="5152077"/>
            <a:ext cx="4596143" cy="53392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當系統會影響流程時，將它當成一個角色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2958FEC-8B3B-4E8C-BDC8-41CDDF0C9D5D}"/>
              </a:ext>
            </a:extLst>
          </p:cNvPr>
          <p:cNvSpPr txBox="1">
            <a:spLocks/>
          </p:cNvSpPr>
          <p:nvPr/>
        </p:nvSpPr>
        <p:spPr>
          <a:xfrm>
            <a:off x="6558172" y="5152078"/>
            <a:ext cx="4596143" cy="5339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當設備會影響流程時，將它當成一個角色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9007AA-E976-45E4-AAF9-B762E64341F4}"/>
              </a:ext>
            </a:extLst>
          </p:cNvPr>
          <p:cNvSpPr/>
          <p:nvPr/>
        </p:nvSpPr>
        <p:spPr>
          <a:xfrm>
            <a:off x="2051850" y="5684544"/>
            <a:ext cx="2730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kern="100">
                <a:latin typeface="Times New Roman" panose="02020603050405020304" pitchFamily="18" charset="0"/>
                <a:ea typeface="標楷體" panose="03000509000000000000" pitchFamily="65" charset="-120"/>
              </a:rPr>
              <a:t>Figure 18. </a:t>
            </a:r>
            <a:r>
              <a:rPr lang="zh-TW" altLang="zh-TW" kern="100">
                <a:latin typeface="Times New Roman" panose="02020603050405020304" pitchFamily="18" charset="0"/>
                <a:ea typeface="標楷體" panose="03000509000000000000" pitchFamily="65" charset="-120"/>
              </a:rPr>
              <a:t>系統</a:t>
            </a:r>
            <a:r>
              <a:rPr lang="en-US" altLang="zh-TW" kern="1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zh-TW" kern="100">
                <a:latin typeface="Times New Roman" panose="02020603050405020304" pitchFamily="18" charset="0"/>
                <a:ea typeface="標楷體" panose="03000509000000000000" pitchFamily="65" charset="-120"/>
              </a:rPr>
              <a:t>支援</a:t>
            </a:r>
            <a:r>
              <a:rPr lang="en-US" altLang="zh-TW" kern="1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zh-TW" kern="100">
                <a:latin typeface="Times New Roman" panose="02020603050405020304" pitchFamily="18" charset="0"/>
                <a:ea typeface="標楷體" panose="03000509000000000000" pitchFamily="65" charset="-120"/>
              </a:rPr>
              <a:t>角色</a:t>
            </a:r>
            <a:endParaRPr lang="zh-TW" altLang="zh-TW" sz="1200" kern="100" dirty="0">
              <a:latin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D1603B-E32F-4EB1-8D27-D46E166B0FAC}"/>
              </a:ext>
            </a:extLst>
          </p:cNvPr>
          <p:cNvSpPr/>
          <p:nvPr/>
        </p:nvSpPr>
        <p:spPr>
          <a:xfrm>
            <a:off x="7798902" y="5587203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Figure 19. 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設備角色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6483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652582" cy="1450757"/>
          </a:xfrm>
        </p:spPr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業務流程建模：進階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(cont.)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34000-6A3B-4CA5-AFEA-705A0D4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25</a:t>
            </a:fld>
            <a:endParaRPr lang="zh-TW" altLang="en-US" dirty="0"/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066FBA9B-7E91-4A81-A258-8627D2A24198}"/>
              </a:ext>
            </a:extLst>
          </p:cNvPr>
          <p:cNvSpPr txBox="1">
            <a:spLocks/>
          </p:cNvSpPr>
          <p:nvPr/>
        </p:nvSpPr>
        <p:spPr>
          <a:xfrm>
            <a:off x="873371" y="1856349"/>
            <a:ext cx="10339112" cy="39188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改善原始模型時，還有五個進階問題要考慮：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透過誰交棒：步驟間是透過哪個角色來交到下一關，要注意屬於系統的部分。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明確表達結果：要明確表達出該步驟執行後的結果。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前進的關鍵：是什麼讓流程可以進行到下一關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，注意固定時間的排程</a:t>
            </a: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其它的參與者：是不是已經列出所有的參與人員。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表示所有結果：所有執行完成的結果，是否都有表示出來。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E2A1182-7F35-4B89-B993-CBC0CF501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458" y="0"/>
            <a:ext cx="2092388" cy="16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20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652582" cy="1450757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AS-IS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泳道圖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34000-6A3B-4CA5-AFEA-705A0D4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26</a:t>
            </a:fld>
            <a:endParaRPr lang="zh-TW" altLang="en-US" dirty="0"/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066FBA9B-7E91-4A81-A258-8627D2A24198}"/>
              </a:ext>
            </a:extLst>
          </p:cNvPr>
          <p:cNvSpPr txBox="1">
            <a:spLocks/>
          </p:cNvSpPr>
          <p:nvPr/>
        </p:nvSpPr>
        <p:spPr>
          <a:xfrm>
            <a:off x="873372" y="1856348"/>
            <a:ext cx="10129408" cy="11317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使用「業務流程建模：基本」中，提到的三個基本方法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誰是接棒人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透過誰交棒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誰是真正的接棒人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，配合程序概要圖的結果，對於每一個流程從頭到尾重複進行幾次。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8D2E27C-D82A-4F8C-9C4B-A8D563836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458" y="33090"/>
            <a:ext cx="1995435" cy="155915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2CB6DB4-80C1-4719-8E0B-4DCA39C2B58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41776" y="2611844"/>
            <a:ext cx="5487310" cy="3384223"/>
          </a:xfrm>
          <a:prstGeom prst="rect">
            <a:avLst/>
          </a:prstGeom>
        </p:spPr>
      </p:pic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9F0788C1-2479-49C0-80E4-B71298645C89}"/>
              </a:ext>
            </a:extLst>
          </p:cNvPr>
          <p:cNvSpPr txBox="1">
            <a:spLocks/>
          </p:cNvSpPr>
          <p:nvPr/>
        </p:nvSpPr>
        <p:spPr>
          <a:xfrm>
            <a:off x="873372" y="3429000"/>
            <a:ext cx="4972792" cy="4031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對每一步驟使用「業務流程建模：進階」中，提到的五個進階問題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透過誰交棒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明確表達結果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前進的關鍵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其它的參與者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表示所有結果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，進行一次的活動。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需呈現出流程中所有角色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F74F50-1F5B-45C2-9A9F-9815D48B17B8}"/>
              </a:ext>
            </a:extLst>
          </p:cNvPr>
          <p:cNvSpPr/>
          <p:nvPr/>
        </p:nvSpPr>
        <p:spPr>
          <a:xfrm>
            <a:off x="7527191" y="5996067"/>
            <a:ext cx="2807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Figure 20. 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接手層次泳道圖</a:t>
            </a:r>
            <a:endParaRPr lang="zh-TW" altLang="zh-TW" sz="12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641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652582" cy="1450757"/>
          </a:xfrm>
        </p:spPr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最佳實務竊取靈感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34000-6A3B-4CA5-AFEA-705A0D4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27</a:t>
            </a:fld>
            <a:endParaRPr lang="zh-TW" altLang="en-US" dirty="0"/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066FBA9B-7E91-4A81-A258-8627D2A24198}"/>
              </a:ext>
            </a:extLst>
          </p:cNvPr>
          <p:cNvSpPr txBox="1">
            <a:spLocks/>
          </p:cNvSpPr>
          <p:nvPr/>
        </p:nvSpPr>
        <p:spPr>
          <a:xfrm>
            <a:off x="873372" y="1856347"/>
            <a:ext cx="10129408" cy="460343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最佳實務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(Best Practices)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是一個管理概念，指在能夠讓組織內業務執行能夠達到最佳結果的程序特徵。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要達到最佳實務就必須透過一些方法，可以從以下的幾個方面找出解答：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lnSpc>
                <a:spcPct val="150000"/>
              </a:lnSpc>
              <a:spcAft>
                <a:spcPts val="200"/>
              </a:spcAft>
              <a:buFont typeface="Wingdings" panose="05000000000000000000" pitchFamily="2" charset="2"/>
              <a:buChar char="l"/>
            </a:pPr>
            <a:r>
              <a:rPr lang="zh-TW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作業流程設計方面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lnSpc>
                <a:spcPct val="150000"/>
              </a:lnSpc>
              <a:spcAft>
                <a:spcPts val="200"/>
              </a:spcAft>
              <a:buFont typeface="Wingdings" panose="05000000000000000000" pitchFamily="2" charset="2"/>
              <a:buChar char="l"/>
            </a:pPr>
            <a:r>
              <a:rPr lang="zh-TW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資訊系統方面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lnSpc>
                <a:spcPct val="150000"/>
              </a:lnSpc>
              <a:spcAft>
                <a:spcPts val="200"/>
              </a:spcAft>
              <a:buFont typeface="Wingdings" panose="05000000000000000000" pitchFamily="2" charset="2"/>
              <a:buChar char="l"/>
            </a:pPr>
            <a:r>
              <a:rPr lang="zh-TW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動機與衡量方面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lnSpc>
                <a:spcPct val="150000"/>
              </a:lnSpc>
              <a:spcAft>
                <a:spcPts val="200"/>
              </a:spcAft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人力資源</a:t>
            </a:r>
            <a:r>
              <a:rPr lang="zh-TW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方面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lnSpc>
                <a:spcPct val="150000"/>
              </a:lnSpc>
              <a:spcAft>
                <a:spcPts val="200"/>
              </a:spcAft>
              <a:buFont typeface="Wingdings" panose="05000000000000000000" pitchFamily="2" charset="2"/>
              <a:buChar char="l"/>
            </a:pPr>
            <a:r>
              <a:rPr lang="zh-TW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政策與規範方面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lnSpc>
                <a:spcPct val="150000"/>
              </a:lnSpc>
              <a:spcAft>
                <a:spcPts val="200"/>
              </a:spcAft>
              <a:buFont typeface="Wingdings" panose="05000000000000000000" pitchFamily="2" charset="2"/>
              <a:buChar char="l"/>
            </a:pPr>
            <a:r>
              <a:rPr lang="zh-TW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設施設計方面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0A9B1C-9DA1-4A0E-99CA-7E8580834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458" y="53707"/>
            <a:ext cx="1996843" cy="157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59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652582" cy="1450757"/>
          </a:xfrm>
        </p:spPr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運用挑戰程序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34000-6A3B-4CA5-AFEA-705A0D4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28</a:t>
            </a:fld>
            <a:endParaRPr lang="zh-TW" altLang="en-US" dirty="0"/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066FBA9B-7E91-4A81-A258-8627D2A24198}"/>
              </a:ext>
            </a:extLst>
          </p:cNvPr>
          <p:cNvSpPr txBox="1">
            <a:spLocks/>
          </p:cNvSpPr>
          <p:nvPr/>
        </p:nvSpPr>
        <p:spPr>
          <a:xfrm>
            <a:off x="873372" y="1856347"/>
            <a:ext cx="10129408" cy="47150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挑戰程序通常是用來擺脫舊包袱的重要步驟。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挑戰程序是如下運作的，以泳道圖為開始，利用原始圖，對每一步驟，必須重新檢視它，原來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的作業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是否合適。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用以下的思考來協助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完成此程序：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是否會產生有用的結果？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是否要在此被完成？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是否由當前角色來完成？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是否由目前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順序來完成？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是否由這個方法來完成？</a:t>
            </a: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zh-TW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9CBD53F-F608-4DFA-90B5-D89B74C52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577" y="33090"/>
            <a:ext cx="2143884" cy="169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46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652582" cy="1450757"/>
          </a:xfrm>
        </p:spPr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評估與選擇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34000-6A3B-4CA5-AFEA-705A0D4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29</a:t>
            </a:fld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D68C1C-4A90-47F5-93C8-4782B0ACA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7135" y="33090"/>
            <a:ext cx="2155648" cy="170427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5332469-5865-4DCE-AD73-FCF672F4B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58688"/>
            <a:ext cx="5869254" cy="3563476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8BC76056-DB38-4F86-8989-3F67DB9A0265}"/>
              </a:ext>
            </a:extLst>
          </p:cNvPr>
          <p:cNvSpPr txBox="1">
            <a:spLocks/>
          </p:cNvSpPr>
          <p:nvPr/>
        </p:nvSpPr>
        <p:spPr>
          <a:xfrm>
            <a:off x="857588" y="1795821"/>
            <a:ext cx="5238411" cy="45062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評估矩陣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，步驟為：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整理至目前為止所討論出來的想法清單。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去除不可行之想法。</a:t>
            </a:r>
          </a:p>
          <a:p>
            <a:pPr marL="649796" lvl="1" indent="-357188" algn="just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每一列表示建議及想法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每一行表示一個促成者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最後一行用來記錄可行性及註記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每一個促成者提出，必需做出什麼樣的改變，才能令這個想法夠順利執行？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 algn="just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對每一列進行評估，討論這些想法是否合理嗎？將結果記錄在最後一欄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D70B0C2-8501-481D-9E8D-C70EEFD84670}"/>
              </a:ext>
            </a:extLst>
          </p:cNvPr>
          <p:cNvSpPr/>
          <p:nvPr/>
        </p:nvSpPr>
        <p:spPr>
          <a:xfrm>
            <a:off x="8257396" y="2189356"/>
            <a:ext cx="1906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kern="100" dirty="0">
                <a:latin typeface="Times New Roman" panose="02020603050405020304" pitchFamily="18" charset="0"/>
              </a:rPr>
              <a:t>Table 2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. 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評估矩陣</a:t>
            </a:r>
            <a:endParaRPr lang="zh-TW" altLang="zh-TW" sz="12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54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000" dirty="0">
                <a:solidFill>
                  <a:schemeClr val="tx1"/>
                </a:solidFill>
              </a:rPr>
              <a:t>1. Introduction</a:t>
            </a:r>
            <a:endParaRPr lang="zh-TW" altLang="en-US" sz="5000" dirty="0">
              <a:solidFill>
                <a:schemeClr val="tx1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F823B-B480-4C58-AEE3-62B1821086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7814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652582" cy="1450757"/>
          </a:xfrm>
        </p:spPr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評估與選擇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(cont.)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34000-6A3B-4CA5-AFEA-705A0D4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30</a:t>
            </a:fld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D68C1C-4A90-47F5-93C8-4782B0ACA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7135" y="33090"/>
            <a:ext cx="2155648" cy="1704270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8BC76056-DB38-4F86-8989-3F67DB9A0265}"/>
              </a:ext>
            </a:extLst>
          </p:cNvPr>
          <p:cNvSpPr txBox="1">
            <a:spLocks/>
          </p:cNvSpPr>
          <p:nvPr/>
        </p:nvSpPr>
        <p:spPr>
          <a:xfrm>
            <a:off x="857588" y="1795821"/>
            <a:ext cx="4994301" cy="45062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完成了評估矩陣後，針對每一行的資料，重新再進行一次評估，來決定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是否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可行。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如果該想法經過評估已經要執行，會以程序需求文件格式記載下來。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309962F-AF2B-4FE8-8C76-3A3705848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111" y="1993692"/>
            <a:ext cx="4872372" cy="430835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5D1261E-352B-4FD3-BAC2-EBA46FE17ECF}"/>
              </a:ext>
            </a:extLst>
          </p:cNvPr>
          <p:cNvSpPr/>
          <p:nvPr/>
        </p:nvSpPr>
        <p:spPr>
          <a:xfrm>
            <a:off x="7508470" y="169425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Table 3. 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程序需求文件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0155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652582" cy="1450757"/>
          </a:xfrm>
        </p:spPr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發展理想的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To-Be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作業流程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34000-6A3B-4CA5-AFEA-705A0D4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31</a:t>
            </a:fld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8BC76056-DB38-4F86-8989-3F67DB9A0265}"/>
              </a:ext>
            </a:extLst>
          </p:cNvPr>
          <p:cNvSpPr txBox="1">
            <a:spLocks/>
          </p:cNvSpPr>
          <p:nvPr/>
        </p:nvSpPr>
        <p:spPr>
          <a:xfrm>
            <a:off x="857588" y="1795821"/>
            <a:ext cx="4120812" cy="45062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所謂的「理想的」作業流程：不考慮任何外界的影響，不受任何限制，直接照著流程走完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找出必要步驟之間的前後關聯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也可稱作相依性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，那些必須要循序執行、那些可以平行執行。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07D6F2-CDED-4ACE-97E3-D8A9A130C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879" y="33090"/>
            <a:ext cx="2125649" cy="167394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71C6875-CBE0-4D6C-B938-DA234C6D6B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97715" y="2160100"/>
            <a:ext cx="6273075" cy="377766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83CF868-9B4B-4729-A096-FD330F1BD7F0}"/>
              </a:ext>
            </a:extLst>
          </p:cNvPr>
          <p:cNvSpPr/>
          <p:nvPr/>
        </p:nvSpPr>
        <p:spPr>
          <a:xfrm>
            <a:off x="7692521" y="5932714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Figure 22. 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相依關係</a:t>
            </a:r>
            <a:endParaRPr lang="zh-TW" altLang="zh-TW" sz="12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323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652582" cy="1450757"/>
          </a:xfrm>
        </p:spPr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發展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To-Be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作業流程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34000-6A3B-4CA5-AFEA-705A0D4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32</a:t>
            </a:fld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8BC76056-DB38-4F86-8989-3F67DB9A0265}"/>
              </a:ext>
            </a:extLst>
          </p:cNvPr>
          <p:cNvSpPr txBox="1">
            <a:spLocks/>
          </p:cNvSpPr>
          <p:nvPr/>
        </p:nvSpPr>
        <p:spPr>
          <a:xfrm>
            <a:off x="885371" y="1737360"/>
            <a:ext cx="4615544" cy="49392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lnSpc>
                <a:spcPct val="100000"/>
              </a:lnSpc>
              <a:spcAft>
                <a:spcPts val="1400"/>
              </a:spcAft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用程序需求文件及理想的作業流程，開始在每一個步驟內加入細節。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lnSpc>
                <a:spcPct val="100000"/>
              </a:lnSpc>
              <a:spcAft>
                <a:spcPts val="1400"/>
              </a:spcAft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在製作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TO-BE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流程圖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，跟製作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AS-IS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流程圖時，動作都是一樣，可以應用挑戰程序來幫助模型的發展。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lnSpc>
                <a:spcPct val="100000"/>
              </a:lnSpc>
              <a:spcAft>
                <a:spcPts val="1400"/>
              </a:spcAft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完成後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TO-BE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泳道圖後，我們應該運用大量說明於圖中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04425A8-8BAF-42B2-A4C0-E4F7CB4309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89585" y="2001121"/>
            <a:ext cx="6120554" cy="389667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8D61817-8A0E-47C0-B2AC-1ED76FCAA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4235" y="33090"/>
            <a:ext cx="2225904" cy="170427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27ED005-7CA9-4635-A4FF-0F92F01E7E48}"/>
              </a:ext>
            </a:extLst>
          </p:cNvPr>
          <p:cNvSpPr/>
          <p:nvPr/>
        </p:nvSpPr>
        <p:spPr>
          <a:xfrm>
            <a:off x="7771468" y="5976895"/>
            <a:ext cx="2555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Figure 23. TO-BE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泳道圖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77445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8952"/>
            <a:ext cx="12192000" cy="3566160"/>
          </a:xfrm>
        </p:spPr>
        <p:txBody>
          <a:bodyPr>
            <a:normAutofit/>
          </a:bodyPr>
          <a:lstStyle/>
          <a:p>
            <a:pPr algn="ctr"/>
            <a:r>
              <a:rPr lang="en-US" altLang="zh-TW" sz="5000" dirty="0">
                <a:solidFill>
                  <a:schemeClr val="tx1"/>
                </a:solidFill>
              </a:rPr>
              <a:t>3. </a:t>
            </a:r>
            <a:r>
              <a:rPr lang="en-US" altLang="zh-TW" sz="5400" dirty="0"/>
              <a:t>Research </a:t>
            </a:r>
            <a:r>
              <a:rPr lang="en-US" altLang="zh-TW" sz="5400" dirty="0">
                <a:solidFill>
                  <a:schemeClr val="tx1"/>
                </a:solidFill>
              </a:rPr>
              <a:t>Results</a:t>
            </a:r>
            <a:endParaRPr lang="zh-TW" altLang="en-US" sz="5000" dirty="0">
              <a:solidFill>
                <a:schemeClr val="tx1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F823B-B480-4C58-AEE3-62B1821086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9214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專案進行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6269" y="1856350"/>
            <a:ext cx="10058400" cy="4389120"/>
          </a:xfrm>
        </p:spPr>
        <p:txBody>
          <a:bodyPr>
            <a:normAutofit/>
          </a:bodyPr>
          <a:lstStyle/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個案公司以分組討論方式進行，專案進行前先針對分析方法進行一連串的教育訓練。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教育訓練結束後，依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SAP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的模組特性進行分組，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SAP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SD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模組包含營業及產銷單位，此結果為營業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單位配合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資訊單位，以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Workflow Modeling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方法分析現有流程，並進行優化討論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後的結論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討論過後的結論，由主要流程負責人及資訊單位彙總後，再經過所有的關鍵使用者確認後，所產出的最終結果，用來提供專案導入時，流程分析的參考。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33A36D-A90E-4F27-AB5B-B7990D5D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107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活動收集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7557"/>
            <a:ext cx="10325225" cy="4389120"/>
          </a:xfrm>
        </p:spPr>
        <p:txBody>
          <a:bodyPr>
            <a:normAutofit/>
          </a:bodyPr>
          <a:lstStyle/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關鍵使用者先進行活動收集，以動詞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名詞將日常的作業寫在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便利貼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上，再進行會議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討論過後，將類似活動的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便利貼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去除，剩下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便利貼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內容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，製作成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表格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B69BE-A976-442A-B086-4C8B1CC8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FE212A9-A8FB-4428-9ADA-0FE657839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872" y="3429000"/>
            <a:ext cx="5944256" cy="285791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03C88A9-2EDF-4186-BF13-EE180E816D03}"/>
              </a:ext>
            </a:extLst>
          </p:cNvPr>
          <p:cNvSpPr/>
          <p:nvPr/>
        </p:nvSpPr>
        <p:spPr>
          <a:xfrm>
            <a:off x="5173366" y="3059668"/>
            <a:ext cx="1906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Table 4. 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活動收集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36574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探索業務程序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7557"/>
            <a:ext cx="10325225" cy="4389120"/>
          </a:xfrm>
        </p:spPr>
        <p:txBody>
          <a:bodyPr>
            <a:normAutofit/>
          </a:bodyPr>
          <a:lstStyle/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將活動依前後順序整理成程序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，這邊整理成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個程序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B69BE-A976-442A-B086-4C8B1CC8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384AA73-A3C4-47AB-A70D-3F9D070CF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478" y="2623279"/>
            <a:ext cx="6546352" cy="361339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876EF8-A202-4B52-AE50-B61445CE3028}"/>
              </a:ext>
            </a:extLst>
          </p:cNvPr>
          <p:cNvSpPr/>
          <p:nvPr/>
        </p:nvSpPr>
        <p:spPr>
          <a:xfrm>
            <a:off x="4912054" y="2253947"/>
            <a:ext cx="2367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Table 5.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探索業務程序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3616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程序塑形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7558"/>
            <a:ext cx="10115204" cy="411176"/>
          </a:xfrm>
        </p:spPr>
        <p:txBody>
          <a:bodyPr>
            <a:normAutofit lnSpcReduction="10000"/>
          </a:bodyPr>
          <a:lstStyle/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討論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每個流程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的案件種類、觸發動機、造成的結果，繪製成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表格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B69BE-A976-442A-B086-4C8B1CC8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54D6EE-3C42-4B19-8D05-CBF3FD15545B}"/>
              </a:ext>
            </a:extLst>
          </p:cNvPr>
          <p:cNvSpPr/>
          <p:nvPr/>
        </p:nvSpPr>
        <p:spPr>
          <a:xfrm>
            <a:off x="4866708" y="595673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26EC785-DC25-4BB3-AE1D-53AAA077A9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58359" y="2258734"/>
            <a:ext cx="6768445" cy="36979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C6B2771-0B6D-41C8-8097-4F0ABC6B495C}"/>
              </a:ext>
            </a:extLst>
          </p:cNvPr>
          <p:cNvSpPr/>
          <p:nvPr/>
        </p:nvSpPr>
        <p:spPr>
          <a:xfrm>
            <a:off x="4866708" y="5956730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kern="100" dirty="0">
                <a:latin typeface="Times New Roman" panose="02020603050405020304" pitchFamily="18" charset="0"/>
              </a:rPr>
              <a:t>Figure 25.</a:t>
            </a:r>
            <a:r>
              <a:rPr lang="en-US" altLang="zh-TW" kern="100" dirty="0">
                <a:latin typeface="標楷體" panose="03000509000000000000" pitchFamily="65" charset="-120"/>
              </a:rPr>
              <a:t> 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程序塑形</a:t>
            </a:r>
            <a:endParaRPr lang="zh-TW" altLang="zh-TW" sz="12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7475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跨功能單位流程示意圖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7558"/>
            <a:ext cx="10115204" cy="411176"/>
          </a:xfrm>
        </p:spPr>
        <p:txBody>
          <a:bodyPr>
            <a:normAutofit lnSpcReduction="10000"/>
          </a:bodyPr>
          <a:lstStyle/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詢問產品的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流程中會與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的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單位相關，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把它們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繪製成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表格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B69BE-A976-442A-B086-4C8B1CC8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54D6EE-3C42-4B19-8D05-CBF3FD15545B}"/>
              </a:ext>
            </a:extLst>
          </p:cNvPr>
          <p:cNvSpPr/>
          <p:nvPr/>
        </p:nvSpPr>
        <p:spPr>
          <a:xfrm>
            <a:off x="4866708" y="595673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74CC9F5-5B56-4148-A282-FD7D65981E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78111" y="2580348"/>
            <a:ext cx="6206061" cy="314173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61AA12D-230B-446D-8EEF-FB256C7593C9}"/>
              </a:ext>
            </a:extLst>
          </p:cNvPr>
          <p:cNvSpPr/>
          <p:nvPr/>
        </p:nvSpPr>
        <p:spPr>
          <a:xfrm>
            <a:off x="4231303" y="5654741"/>
            <a:ext cx="3499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kern="100" dirty="0">
                <a:latin typeface="Times New Roman" panose="02020603050405020304" pitchFamily="18" charset="0"/>
              </a:rPr>
              <a:t>Figure 26. 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跨功能單位流程示意圖</a:t>
            </a:r>
            <a:endParaRPr lang="zh-TW" altLang="zh-TW" sz="12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6329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AS-IS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泳道圖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8" y="1877538"/>
            <a:ext cx="3309830" cy="2709452"/>
          </a:xfrm>
        </p:spPr>
        <p:txBody>
          <a:bodyPr>
            <a:noAutofit/>
          </a:bodyPr>
          <a:lstStyle/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程序塑形資料及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跨功能單位流程示意圖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繪製泳道圖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B69BE-A976-442A-B086-4C8B1CC8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54D6EE-3C42-4B19-8D05-CBF3FD15545B}"/>
              </a:ext>
            </a:extLst>
          </p:cNvPr>
          <p:cNvSpPr/>
          <p:nvPr/>
        </p:nvSpPr>
        <p:spPr>
          <a:xfrm>
            <a:off x="4866708" y="595673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71A415E-0477-4C55-BB26-71CD228469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51882" y="1877538"/>
            <a:ext cx="6967706" cy="407919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079E374-C865-451C-BE48-43EAFF61F0B9}"/>
              </a:ext>
            </a:extLst>
          </p:cNvPr>
          <p:cNvSpPr/>
          <p:nvPr/>
        </p:nvSpPr>
        <p:spPr>
          <a:xfrm>
            <a:off x="7452287" y="5933208"/>
            <a:ext cx="2448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Figure 27. AS-IS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泳道圖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568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背景與動機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08275"/>
            <a:ext cx="10334625" cy="4389120"/>
          </a:xfrm>
        </p:spPr>
        <p:txBody>
          <a:bodyPr>
            <a:normAutofit/>
          </a:bodyPr>
          <a:lstStyle/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台灣許多歷史悠久的企業，在評估更換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ERP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系統時，除了面臨廠商的選擇之外，就是如何優化舊有的業務流程，並導入到新系統中。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個案公司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預計要導入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SAP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系統，因為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SAP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為一個標準化的軟體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，舊有的系統是依照本身的流程客製，因此在決定更換資訊系統之前，先進行企業流程再造，優化現有的業務流程及組織架構，再進行導入。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E9DA5B-4859-4536-9D91-8D38E377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8601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最終的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AS-IS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程序評估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8" y="1877538"/>
            <a:ext cx="4998722" cy="4287592"/>
          </a:xfrm>
        </p:spPr>
        <p:txBody>
          <a:bodyPr>
            <a:noAutofit/>
          </a:bodyPr>
          <a:lstStyle/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依以下六個促成者進行程序評估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工作流程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資訊系統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動機與衡量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獎勵與懲處機制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649796" lvl="1" indent="-357188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人力資源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政策與規範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設施設計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49796" lvl="1" indent="-357188">
              <a:buFont typeface="Wingdings" panose="05000000000000000000" pitchFamily="2" charset="2"/>
              <a:buChar char="l"/>
            </a:pP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評估後，並將其記錄在程序評估表中，將可以提出相同建議的潛在解決方案上，標註同樣號碼。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B69BE-A976-442A-B086-4C8B1CC8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54D6EE-3C42-4B19-8D05-CBF3FD15545B}"/>
              </a:ext>
            </a:extLst>
          </p:cNvPr>
          <p:cNvSpPr/>
          <p:nvPr/>
        </p:nvSpPr>
        <p:spPr>
          <a:xfrm>
            <a:off x="4866708" y="595673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09409C-1900-49E4-9E9F-121C06387953}"/>
              </a:ext>
            </a:extLst>
          </p:cNvPr>
          <p:cNvSpPr/>
          <p:nvPr/>
        </p:nvSpPr>
        <p:spPr>
          <a:xfrm>
            <a:off x="7706932" y="1368028"/>
            <a:ext cx="317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Table 7.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最終的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AS-IS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程序評估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ED6C2B7-85A5-405C-99FA-63AF7AEB2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709" y="1711655"/>
            <a:ext cx="4766252" cy="461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57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潛在程序特徵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8" y="1877538"/>
            <a:ext cx="4998722" cy="4079192"/>
          </a:xfrm>
        </p:spPr>
        <p:txBody>
          <a:bodyPr>
            <a:noAutofit/>
          </a:bodyPr>
          <a:lstStyle/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針對程序評估的每一組建議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號碼相同的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，建立評估矩陣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，前面的評估可以歸類成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個建議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這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個建議，經過程序特徵分析後，「產品查詢」想法因為被評估為可行性低，只保留「建置報價系統」。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B69BE-A976-442A-B086-4C8B1CC8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54D6EE-3C42-4B19-8D05-CBF3FD15545B}"/>
              </a:ext>
            </a:extLst>
          </p:cNvPr>
          <p:cNvSpPr/>
          <p:nvPr/>
        </p:nvSpPr>
        <p:spPr>
          <a:xfrm>
            <a:off x="4866708" y="595673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101A13-EABA-4D76-A2E1-F7D7772A511B}"/>
              </a:ext>
            </a:extLst>
          </p:cNvPr>
          <p:cNvSpPr/>
          <p:nvPr/>
        </p:nvSpPr>
        <p:spPr>
          <a:xfrm>
            <a:off x="7747784" y="1409805"/>
            <a:ext cx="2367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Table 8.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潛在程序特徵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B471E8E-EEE5-4EFF-823D-1B1BE06CA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148" y="1737360"/>
            <a:ext cx="5125165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34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程序需求文件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7" y="1877538"/>
            <a:ext cx="6043285" cy="4448524"/>
          </a:xfrm>
        </p:spPr>
        <p:txBody>
          <a:bodyPr>
            <a:noAutofit/>
          </a:bodyPr>
          <a:lstStyle/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程序特徵分析後，保留下來的想法就稱為特徵。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上半部，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說明這個特徵將要做哪部分的改變、預期要解決的問題與改變後的效益。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下半部，將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提到的六個促成者需做什麼改變，才能使這想法能夠實現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把這些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結果，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製作成程序需求文件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B69BE-A976-442A-B086-4C8B1CC8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54D6EE-3C42-4B19-8D05-CBF3FD15545B}"/>
              </a:ext>
            </a:extLst>
          </p:cNvPr>
          <p:cNvSpPr/>
          <p:nvPr/>
        </p:nvSpPr>
        <p:spPr>
          <a:xfrm>
            <a:off x="4866708" y="595673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7F38A2-1D0E-4D80-B262-ACBA221751D3}"/>
              </a:ext>
            </a:extLst>
          </p:cNvPr>
          <p:cNvSpPr/>
          <p:nvPr/>
        </p:nvSpPr>
        <p:spPr>
          <a:xfrm>
            <a:off x="8326664" y="-2040"/>
            <a:ext cx="2367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Table 9.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程序需求文件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0AEBF6A-B613-4941-A083-3C11F1827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259" y="286603"/>
            <a:ext cx="4334702" cy="588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142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理想的作業流程樣版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7" y="1877538"/>
            <a:ext cx="9873669" cy="910632"/>
          </a:xfrm>
        </p:spPr>
        <p:txBody>
          <a:bodyPr>
            <a:noAutofit/>
          </a:bodyPr>
          <a:lstStyle/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製作的「理想的」作業流程：不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考慮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任何涉及到技術、人員的能力、空間及時間或其它等等限制</a:t>
            </a:r>
            <a:r>
              <a:rPr lang="zh-TW" altLang="zh-TW" dirty="0"/>
              <a:t>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這個理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想中的作業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只需要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個步驟。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B69BE-A976-442A-B086-4C8B1CC8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54D6EE-3C42-4B19-8D05-CBF3FD15545B}"/>
              </a:ext>
            </a:extLst>
          </p:cNvPr>
          <p:cNvSpPr/>
          <p:nvPr/>
        </p:nvSpPr>
        <p:spPr>
          <a:xfrm>
            <a:off x="4866708" y="595673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9F3917B-EA0D-4687-94D3-77DCB7F798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58553" y="2974461"/>
            <a:ext cx="6335853" cy="27959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711B83A-12DB-4097-9F53-788275BDD2D7}"/>
              </a:ext>
            </a:extLst>
          </p:cNvPr>
          <p:cNvSpPr/>
          <p:nvPr/>
        </p:nvSpPr>
        <p:spPr>
          <a:xfrm>
            <a:off x="4432724" y="5756300"/>
            <a:ext cx="332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Figure 28.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理想的作業流程樣版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35803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TO-BE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泳道圖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7" y="1877537"/>
            <a:ext cx="3210771" cy="4582247"/>
          </a:xfrm>
        </p:spPr>
        <p:txBody>
          <a:bodyPr>
            <a:noAutofit/>
          </a:bodyPr>
          <a:lstStyle/>
          <a:p>
            <a:pPr marL="357188" indent="-357188">
              <a:spcBef>
                <a:spcPts val="3200"/>
              </a:spcBef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理想的作業流程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開始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配合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程序需求文件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開始在每一個步驟內加入細節。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spcBef>
                <a:spcPts val="3200"/>
              </a:spcBef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將特徵加入圖中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spcBef>
                <a:spcPts val="3200"/>
              </a:spcBef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運用大量說明於圖中，表示這個新程序做了哪些改變及注意事項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B69BE-A976-442A-B086-4C8B1CC8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44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54D6EE-3C42-4B19-8D05-CBF3FD15545B}"/>
              </a:ext>
            </a:extLst>
          </p:cNvPr>
          <p:cNvSpPr/>
          <p:nvPr/>
        </p:nvSpPr>
        <p:spPr>
          <a:xfrm>
            <a:off x="4866708" y="595673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B2688C3-E643-45F5-9FB1-26788AFE8E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74458" y="1877537"/>
            <a:ext cx="6745414" cy="407919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E9484C6-EE74-478D-9FA9-165D1F9C874A}"/>
              </a:ext>
            </a:extLst>
          </p:cNvPr>
          <p:cNvSpPr/>
          <p:nvPr/>
        </p:nvSpPr>
        <p:spPr>
          <a:xfrm>
            <a:off x="6621451" y="5912241"/>
            <a:ext cx="3021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Figure 29. 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最終</a:t>
            </a:r>
            <a:r>
              <a:rPr lang="en-US" altLang="zh-TW" dirty="0">
                <a:latin typeface="Times New Roman" panose="02020603050405020304" pitchFamily="18" charset="0"/>
              </a:rPr>
              <a:t>TO-BE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泳道圖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65343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最終差異分析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7" y="1877538"/>
            <a:ext cx="10115205" cy="2589532"/>
          </a:xfrm>
        </p:spPr>
        <p:txBody>
          <a:bodyPr>
            <a:noAutofit/>
          </a:bodyPr>
          <a:lstStyle/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AS-IS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泳道圖與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TO-BE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泳道圖進行差異分析，針對要解決的問題與期待之效益來決定開發的優先順序。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差異分為高、中、低，優先分為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三個等級，專案導入時，可以選擇優先等級高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(A&gt;B&gt;C)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，再來評估差異性，可以先從差異小的先處理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針對「建置報價系統」的差異分析，根據評估會議的結果，差異性被評估為中，優先等級評估為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B69BE-A976-442A-B086-4C8B1CC8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45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54D6EE-3C42-4B19-8D05-CBF3FD15545B}"/>
              </a:ext>
            </a:extLst>
          </p:cNvPr>
          <p:cNvSpPr/>
          <p:nvPr/>
        </p:nvSpPr>
        <p:spPr>
          <a:xfrm>
            <a:off x="4866708" y="595673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3461821-7FB8-400B-9663-D0DA57688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362" y="3943009"/>
            <a:ext cx="5778961" cy="201372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687463F-1EA3-40E9-B9C4-C76100BC8207}"/>
              </a:ext>
            </a:extLst>
          </p:cNvPr>
          <p:cNvSpPr/>
          <p:nvPr/>
        </p:nvSpPr>
        <p:spPr>
          <a:xfrm>
            <a:off x="7012215" y="5956730"/>
            <a:ext cx="2483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Table 10. 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最終差異分析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92587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GAP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泳道圖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8" y="1877538"/>
            <a:ext cx="3504702" cy="2589532"/>
          </a:xfrm>
        </p:spPr>
        <p:txBody>
          <a:bodyPr>
            <a:noAutofit/>
          </a:bodyPr>
          <a:lstStyle/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TO-BE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泳道圖的泳道圖為主，列出差異分析後的結果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AS-IS 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泳道圖與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TO-BE 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泳道圖不同的地方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，並註明特徵編號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B69BE-A976-442A-B086-4C8B1CC8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46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54D6EE-3C42-4B19-8D05-CBF3FD15545B}"/>
              </a:ext>
            </a:extLst>
          </p:cNvPr>
          <p:cNvSpPr/>
          <p:nvPr/>
        </p:nvSpPr>
        <p:spPr>
          <a:xfrm>
            <a:off x="4866708" y="595673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137355E-2A6C-407B-A9A7-79E9C20C58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51439" y="1876997"/>
            <a:ext cx="6799445" cy="394009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2CCDD0E-F457-4424-8671-FD8CA5FC820D}"/>
              </a:ext>
            </a:extLst>
          </p:cNvPr>
          <p:cNvSpPr/>
          <p:nvPr/>
        </p:nvSpPr>
        <p:spPr>
          <a:xfrm>
            <a:off x="7505828" y="5861178"/>
            <a:ext cx="2394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Figure 30. GAP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泳道圖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77598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000" dirty="0">
                <a:solidFill>
                  <a:schemeClr val="tx1"/>
                </a:solidFill>
              </a:rPr>
              <a:t>4. Conclusion</a:t>
            </a:r>
            <a:endParaRPr lang="zh-TW" altLang="en-US" sz="5000" dirty="0">
              <a:solidFill>
                <a:schemeClr val="tx1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F823B-B480-4C58-AEE3-62B1821086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163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6462" y="1838765"/>
            <a:ext cx="10216022" cy="4389120"/>
          </a:xfrm>
        </p:spPr>
        <p:txBody>
          <a:bodyPr>
            <a:normAutofit/>
          </a:bodyPr>
          <a:lstStyle/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本研究的來源是個案公司預計要導入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SAP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系統，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SAP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為一個標準化的軟體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而個案公司原來使用的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ERP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系統為自行開發，與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SAP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的流程差異很大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所以在導入前經由企業的流程再造後，再配合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SAP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的參數調整，讓系統符合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SAP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的最佳作業模式。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個案公司的營業單位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(SD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模組主要的作業單位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，在使用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Workflow Modeling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方式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優化流程後，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利用其在導入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SAP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SD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模組時，不但有效的減少對於標準作業流程的調整，也達到對於企業流程再造的目標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F4B234-9FEF-446F-9AC2-B58582B8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7047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(cont.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31631" y="1847557"/>
            <a:ext cx="10058400" cy="4389120"/>
          </a:xfrm>
        </p:spPr>
        <p:txBody>
          <a:bodyPr>
            <a:normAutofit/>
          </a:bodyPr>
          <a:lstStyle/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本研究是針對個案公司在導入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SAP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前，因其評估必須先做流程優化，所以選擇了使用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Workflow Modeling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方式進行流程再造後，再進行系統更換。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 algn="just">
              <a:buFont typeface="Wingdings" panose="05000000000000000000" pitchFamily="2" charset="2"/>
              <a:buChar char="l"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此方式可能並不適合其他的企業使用，建議後續的研究者，可以針對不同的企業在進行系統更換時，選擇的前置方案做比對，提供企業做為評估系統導入前，選擇前置方案的參考。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A1DD0D-580B-4499-B942-7831CFE7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46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SAP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08275"/>
            <a:ext cx="10334625" cy="4389120"/>
          </a:xfrm>
        </p:spPr>
        <p:txBody>
          <a:bodyPr>
            <a:normAutofit/>
          </a:bodyPr>
          <a:lstStyle/>
          <a:p>
            <a:pPr marL="357188" indent="-357188"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SAP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1972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年成立開始，公司從一個小型企業，發展成一家在全球擁有超過十萬名員工的大型跨國企業。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SAP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通過數據集中化處理，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單一的數據，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整理成各個業務模組所需的資料，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讓不同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部門可以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即時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存取相關業務的資料。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SAP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的標準功能包含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各種行業的解決方案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，系統透過設定就能應付企業的大部分需求。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E9DA5B-4859-4536-9D91-8D38E377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0423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 idx="4294967295"/>
          </p:nvPr>
        </p:nvSpPr>
        <p:spPr>
          <a:xfrm>
            <a:off x="3034753" y="2379493"/>
            <a:ext cx="5786438" cy="1442699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簡報完畢</a:t>
            </a:r>
            <a:br>
              <a:rPr lang="zh-TW" altLang="en-US" sz="4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4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謝謝聆</a:t>
            </a:r>
            <a:r>
              <a:rPr lang="zh-TW" altLang="zh-TW" sz="4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聽</a:t>
            </a:r>
            <a:endParaRPr lang="zh-TW" altLang="en-US" sz="4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E8C40D-1F0A-433B-AE71-C97077BA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441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SAP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(cont.)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08275"/>
            <a:ext cx="10334625" cy="2711337"/>
          </a:xfrm>
        </p:spPr>
        <p:txBody>
          <a:bodyPr>
            <a:normAutofit/>
          </a:bodyPr>
          <a:lstStyle/>
          <a:p>
            <a:pPr marL="357188" indent="-357188"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SAP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每十年進行一次大改版，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可以依照產品的版本分成以下的階段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E9DA5B-4859-4536-9D91-8D38E377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4711761-CE2D-8127-C332-4B3B2BFF4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2338387"/>
            <a:ext cx="92011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6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(cont.)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08275"/>
            <a:ext cx="10334625" cy="4389120"/>
          </a:xfrm>
        </p:spPr>
        <p:txBody>
          <a:bodyPr>
            <a:normAutofit/>
          </a:bodyPr>
          <a:lstStyle/>
          <a:p>
            <a:pPr marL="357188" indent="-357188"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SAP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幾個比較重要的版本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R3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mySAP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(ECC)			S4 HANA</a:t>
            </a:r>
          </a:p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E9DA5B-4859-4536-9D91-8D38E377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CD7ABF-56EB-75D7-D8BC-E6A1CC93E7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873166"/>
            <a:ext cx="2960098" cy="2555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407FB5E-7053-284B-CC02-F8ACC614C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320" y="2873165"/>
            <a:ext cx="3197076" cy="260761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2FC8DAC-C57F-CD59-19FC-A545EB949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483" y="2873165"/>
            <a:ext cx="2953452" cy="248089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5BB4593-906B-449F-B545-CB6103287725}"/>
              </a:ext>
            </a:extLst>
          </p:cNvPr>
          <p:cNvSpPr/>
          <p:nvPr/>
        </p:nvSpPr>
        <p:spPr>
          <a:xfrm>
            <a:off x="1174829" y="5628355"/>
            <a:ext cx="2804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</a:rPr>
              <a:t>Figure 2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. SAP R/3</a:t>
            </a:r>
            <a:r>
              <a:rPr lang="zh-TW" altLang="zh-TW">
                <a:ea typeface="標楷體" panose="03000509000000000000" pitchFamily="65" charset="-120"/>
                <a:cs typeface="Times New Roman" panose="02020603050405020304" pitchFamily="18" charset="0"/>
              </a:rPr>
              <a:t>功能模組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4DDD4D5-C5E4-495D-82D8-A845C5C2E70D}"/>
              </a:ext>
            </a:extLst>
          </p:cNvPr>
          <p:cNvSpPr/>
          <p:nvPr/>
        </p:nvSpPr>
        <p:spPr>
          <a:xfrm>
            <a:off x="4687878" y="5628355"/>
            <a:ext cx="3153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Figure 3. 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業務套件的主要組件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71F011-C207-4A48-BBA2-655A8477ACFE}"/>
              </a:ext>
            </a:extLst>
          </p:cNvPr>
          <p:cNvSpPr/>
          <p:nvPr/>
        </p:nvSpPr>
        <p:spPr>
          <a:xfrm>
            <a:off x="8038410" y="5628355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Figure 4. S/4 HANA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的三個主要範圍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332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企業流程再造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08275"/>
            <a:ext cx="10334625" cy="4389120"/>
          </a:xfrm>
        </p:spPr>
        <p:txBody>
          <a:bodyPr>
            <a:normAutofit/>
          </a:bodyPr>
          <a:lstStyle/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企業流程再造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(BPR)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是一種協助企業政策管理的工具。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重點在於分析企業內部的工作流程及業務過程。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目標是用來協助企業對於現有流程的檢討，並重新設計及分配工作。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核心價值是要導正企業以功能來設置部門的傳統模式，要以業務流程為出發點，來規劃企業管理流程。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E9DA5B-4859-4536-9D91-8D38E377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82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Workflow Modeling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08275"/>
            <a:ext cx="10334625" cy="4389120"/>
          </a:xfrm>
        </p:spPr>
        <p:txBody>
          <a:bodyPr>
            <a:normAutofit/>
          </a:bodyPr>
          <a:lstStyle/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zh-TW" sz="2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工作流程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(Workflow)</a:t>
            </a:r>
            <a:r>
              <a:rPr lang="zh-TW" altLang="zh-TW" sz="2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是為了達成特定的業務目標，而進行的一連串步驟的集合。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zh-TW" sz="2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工作流程模型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(Workflow Model)</a:t>
            </a:r>
            <a:r>
              <a:rPr lang="zh-TW" altLang="zh-TW" sz="2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是把工作流程，用圖表的方式呈現，表示從開始到結束每個步驟的過程。</a:t>
            </a:r>
            <a:endParaRPr lang="en-US" altLang="zh-TW" sz="2400" dirty="0">
              <a:effectLst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endParaRPr lang="en-US" altLang="zh-TW" sz="1800" dirty="0">
              <a:effectLst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indent="-357188">
              <a:buFont typeface="Wingdings" panose="05000000000000000000" pitchFamily="2" charset="2"/>
              <a:buChar char="l"/>
            </a:pP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工作流程建模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(Workflow Modeling)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就是建立工作流程模型的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方法及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過程。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E9DA5B-4859-4536-9D91-8D38E377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48E1-12DE-470B-B644-E21077CD492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48926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藍色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4776</TotalTime>
  <Words>2797</Words>
  <Application>Microsoft Office PowerPoint</Application>
  <PresentationFormat>寬螢幕</PresentationFormat>
  <Paragraphs>312</Paragraphs>
  <Slides>50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50</vt:i4>
      </vt:variant>
    </vt:vector>
  </HeadingPairs>
  <TitlesOfParts>
    <vt:vector size="52" baseType="lpstr">
      <vt:lpstr>回顧</vt:lpstr>
      <vt:lpstr>1_回顧</vt:lpstr>
      <vt:lpstr>PowerPoint 簡報</vt:lpstr>
      <vt:lpstr>OUTLINE</vt:lpstr>
      <vt:lpstr>1. Introduction</vt:lpstr>
      <vt:lpstr>背景與動機</vt:lpstr>
      <vt:lpstr>SAP簡介</vt:lpstr>
      <vt:lpstr>SAP簡介(cont.)</vt:lpstr>
      <vt:lpstr>SAP簡介(cont.)</vt:lpstr>
      <vt:lpstr>企業流程再造</vt:lpstr>
      <vt:lpstr>Workflow Modeling</vt:lpstr>
      <vt:lpstr>導入流程</vt:lpstr>
      <vt:lpstr>2. Research Method</vt:lpstr>
      <vt:lpstr>活動收集</vt:lpstr>
      <vt:lpstr>探索業務程序</vt:lpstr>
      <vt:lpstr>列出總體程序地圖</vt:lpstr>
      <vt:lpstr>建立程序概要圖</vt:lpstr>
      <vt:lpstr>建立跨功能單位流程示意圖</vt:lpstr>
      <vt:lpstr>彙總程序海報</vt:lpstr>
      <vt:lpstr>建立泳道圖</vt:lpstr>
      <vt:lpstr>建立泳道圖(cont.)</vt:lpstr>
      <vt:lpstr>問題一：誰是接棒人</vt:lpstr>
      <vt:lpstr>問題二：透過誰交棒</vt:lpstr>
      <vt:lpstr>問題三：誰是真正的接棒人</vt:lpstr>
      <vt:lpstr>業務流程建模：進階</vt:lpstr>
      <vt:lpstr>業務流程建模：進階(cont.)</vt:lpstr>
      <vt:lpstr>業務流程建模：進階(cont.)</vt:lpstr>
      <vt:lpstr>建立 AS-IS 泳道圖</vt:lpstr>
      <vt:lpstr>最佳實務竊取靈感</vt:lpstr>
      <vt:lpstr>運用挑戰程序</vt:lpstr>
      <vt:lpstr>評估與選擇</vt:lpstr>
      <vt:lpstr>評估與選擇(cont.)</vt:lpstr>
      <vt:lpstr>發展理想的To-Be作業流程</vt:lpstr>
      <vt:lpstr>發展To-Be作業流程</vt:lpstr>
      <vt:lpstr>3. Research Results</vt:lpstr>
      <vt:lpstr>專案進行</vt:lpstr>
      <vt:lpstr>活動收集</vt:lpstr>
      <vt:lpstr>探索業務程序</vt:lpstr>
      <vt:lpstr>程序塑形</vt:lpstr>
      <vt:lpstr>跨功能單位流程示意圖</vt:lpstr>
      <vt:lpstr>AS-IS泳道圖</vt:lpstr>
      <vt:lpstr>最終的AS-IS程序評估</vt:lpstr>
      <vt:lpstr>潛在程序特徵</vt:lpstr>
      <vt:lpstr>程序需求文件</vt:lpstr>
      <vt:lpstr>理想的作業流程樣版</vt:lpstr>
      <vt:lpstr>TO-BE泳道圖</vt:lpstr>
      <vt:lpstr>最終差異分析</vt:lpstr>
      <vt:lpstr>GAP 泳道圖</vt:lpstr>
      <vt:lpstr>4. Conclusion</vt:lpstr>
      <vt:lpstr>結論</vt:lpstr>
      <vt:lpstr>結論(cont.)</vt:lpstr>
      <vt:lpstr>簡報完畢 謝謝聆聽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結合物聯網與行動應用之智慧iAIR系統</dc:title>
  <dc:creator>Windows 使用者</dc:creator>
  <cp:lastModifiedBy>佳衛 謝</cp:lastModifiedBy>
  <cp:revision>160</cp:revision>
  <dcterms:created xsi:type="dcterms:W3CDTF">2019-09-30T18:32:26Z</dcterms:created>
  <dcterms:modified xsi:type="dcterms:W3CDTF">2023-01-12T23:05:32Z</dcterms:modified>
</cp:coreProperties>
</file>