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79" r:id="rId8"/>
    <p:sldId id="266" r:id="rId9"/>
    <p:sldId id="282" r:id="rId10"/>
    <p:sldId id="281"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22/04/2021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22/04/2021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22/04/2021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22/04/2021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22/04/2021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linkedin.com/in/prathamesh-mistry-a111071b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
            </a:r>
            <a:br>
              <a:rPr lang="en-US" dirty="0"/>
            </a:br>
            <a:r>
              <a:rPr lang="en-US" sz="4800" dirty="0" smtClean="0"/>
              <a:t>FAKE NEWS DETECTION</a:t>
            </a:r>
            <a:endParaRPr lang="en-US" sz="4800" dirty="0"/>
          </a:p>
        </p:txBody>
      </p:sp>
      <p:sp>
        <p:nvSpPr>
          <p:cNvPr id="3" name="Subtitle 2"/>
          <p:cNvSpPr>
            <a:spLocks noGrp="1"/>
          </p:cNvSpPr>
          <p:nvPr>
            <p:ph type="subTitle" idx="1"/>
          </p:nvPr>
        </p:nvSpPr>
        <p:spPr/>
        <p:txBody>
          <a:bodyPr>
            <a:normAutofit/>
          </a:bodyPr>
          <a:lstStyle/>
          <a:p>
            <a:pPr algn="r"/>
            <a:r>
              <a:rPr lang="en-US" sz="2000" dirty="0" smtClean="0"/>
              <a:t>- </a:t>
            </a:r>
            <a:r>
              <a:rPr lang="en-US" sz="2000" dirty="0" smtClean="0">
                <a:solidFill>
                  <a:schemeClr val="tx1"/>
                </a:solidFill>
              </a:rPr>
              <a:t>Prathamesh Mistry</a:t>
            </a:r>
            <a:endParaRPr lang="en-US" sz="2000" dirty="0">
              <a:solidFill>
                <a:schemeClr val="tx1"/>
              </a:solidFill>
            </a:endParaRPr>
          </a:p>
        </p:txBody>
      </p:sp>
      <p:pic>
        <p:nvPicPr>
          <p:cNvPr id="6" name="Picture 5"/>
          <p:cNvPicPr>
            <a:picLocks noChangeAspect="1"/>
          </p:cNvPicPr>
          <p:nvPr/>
        </p:nvPicPr>
        <p:blipFill>
          <a:blip r:embed="rId2"/>
          <a:stretch>
            <a:fillRect/>
          </a:stretch>
        </p:blipFill>
        <p:spPr>
          <a:xfrm>
            <a:off x="3984369" y="657195"/>
            <a:ext cx="3272648" cy="10969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437" y="3296602"/>
            <a:ext cx="8941055" cy="2964829"/>
          </a:xfrm>
          <a:prstGeom prst="rect">
            <a:avLst/>
          </a:prstGeom>
        </p:spPr>
      </p:pic>
    </p:spTree>
    <p:extLst>
      <p:ext uri="{BB962C8B-B14F-4D97-AF65-F5344CB8AC3E}">
        <p14:creationId xmlns:p14="http://schemas.microsoft.com/office/powerpoint/2010/main" val="4013049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FINDINGS</a:t>
            </a:r>
            <a:endParaRPr lang="en-US" dirty="0"/>
          </a:p>
        </p:txBody>
      </p:sp>
      <p:sp>
        <p:nvSpPr>
          <p:cNvPr id="3" name="Content Placeholder 2"/>
          <p:cNvSpPr>
            <a:spLocks noGrp="1"/>
          </p:cNvSpPr>
          <p:nvPr>
            <p:ph idx="1"/>
          </p:nvPr>
        </p:nvSpPr>
        <p:spPr/>
        <p:txBody>
          <a:bodyPr/>
          <a:lstStyle/>
          <a:p>
            <a:r>
              <a:rPr lang="en-US" dirty="0"/>
              <a:t>NLP gets hard are humans are not used to typing as proper grammar as years progress. </a:t>
            </a:r>
          </a:p>
          <a:p>
            <a:r>
              <a:rPr lang="en-US" dirty="0"/>
              <a:t>Sweet spot should be found between whether to pick stemming or lemmatization or both. </a:t>
            </a:r>
            <a:endParaRPr lang="en-US" dirty="0" smtClean="0"/>
          </a:p>
          <a:p>
            <a:r>
              <a:rPr lang="en-US" dirty="0" smtClean="0"/>
              <a:t>Decision </a:t>
            </a:r>
            <a:r>
              <a:rPr lang="en-US" dirty="0"/>
              <a:t>Tree gives best results when we have huge data</a:t>
            </a:r>
            <a:r>
              <a:rPr lang="en-US" dirty="0" smtClean="0"/>
              <a:t>.</a:t>
            </a:r>
          </a:p>
          <a:p>
            <a:r>
              <a:rPr lang="en-US" dirty="0" smtClean="0"/>
              <a:t>The titles or Fake news are of very few words as compared to the genuine ones.</a:t>
            </a:r>
          </a:p>
          <a:p>
            <a:r>
              <a:rPr lang="en-US" dirty="0" smtClean="0"/>
              <a:t>The author names for the fake news are mostly fake and unknown.</a:t>
            </a:r>
          </a:p>
          <a:p>
            <a:r>
              <a:rPr lang="en-US" dirty="0" smtClean="0"/>
              <a:t>Naïve Bayes does not set a high benchmark in all the MLP problems. Sometimes Logistic Regression are more efficient as well as accurate. </a:t>
            </a:r>
            <a:r>
              <a:rPr lang="en-US" dirty="0" smtClean="0"/>
              <a:t> </a:t>
            </a:r>
            <a:endParaRPr lang="en-US" dirty="0" smtClean="0"/>
          </a:p>
          <a:p>
            <a:endParaRPr lang="en-US" dirty="0"/>
          </a:p>
        </p:txBody>
      </p:sp>
    </p:spTree>
    <p:extLst>
      <p:ext uri="{BB962C8B-B14F-4D97-AF65-F5344CB8AC3E}">
        <p14:creationId xmlns:p14="http://schemas.microsoft.com/office/powerpoint/2010/main" val="140087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off…</a:t>
            </a:r>
            <a:endParaRPr lang="en-US" dirty="0"/>
          </a:p>
        </p:txBody>
      </p:sp>
      <p:sp>
        <p:nvSpPr>
          <p:cNvPr id="3" name="Content Placeholder 2"/>
          <p:cNvSpPr>
            <a:spLocks noGrp="1"/>
          </p:cNvSpPr>
          <p:nvPr>
            <p:ph idx="1"/>
          </p:nvPr>
        </p:nvSpPr>
        <p:spPr/>
        <p:txBody>
          <a:bodyPr>
            <a:normAutofit/>
          </a:bodyPr>
          <a:lstStyle/>
          <a:p>
            <a:pPr marL="0" indent="0">
              <a:buNone/>
            </a:pPr>
            <a:r>
              <a:rPr lang="en-US" sz="3600" b="1" dirty="0" smtClean="0">
                <a:latin typeface="Adobe Caslon Pro" panose="0205050205050B090A03" pitchFamily="18" charset="0"/>
              </a:rPr>
              <a:t>THANK YOU FOR YOUR TIME AND ATTENTION</a:t>
            </a:r>
            <a:endParaRPr lang="en-US" sz="3600" b="1" dirty="0">
              <a:latin typeface="Adobe Caslon Pro" panose="0205050205050B090A03" pitchFamily="18" charset="0"/>
            </a:endParaRPr>
          </a:p>
        </p:txBody>
      </p:sp>
      <p:sp>
        <p:nvSpPr>
          <p:cNvPr id="5" name="TextBox 4"/>
          <p:cNvSpPr txBox="1"/>
          <p:nvPr/>
        </p:nvSpPr>
        <p:spPr>
          <a:xfrm>
            <a:off x="581192" y="5954007"/>
            <a:ext cx="3973332" cy="369332"/>
          </a:xfrm>
          <a:prstGeom prst="rect">
            <a:avLst/>
          </a:prstGeom>
          <a:noFill/>
        </p:spPr>
        <p:txBody>
          <a:bodyPr wrap="none" rtlCol="0">
            <a:spAutoFit/>
          </a:bodyPr>
          <a:lstStyle/>
          <a:p>
            <a:r>
              <a:rPr lang="en-US" dirty="0" smtClean="0"/>
              <a:t>GitHub:  </a:t>
            </a:r>
            <a:r>
              <a:rPr lang="en-US" dirty="0">
                <a:solidFill>
                  <a:srgbClr val="00B0F0"/>
                </a:solidFill>
                <a:hlinkClick r:id="rId2"/>
              </a:rPr>
              <a:t>https://github.com/gitwit-mistry</a:t>
            </a:r>
            <a:endParaRPr lang="en-US" dirty="0">
              <a:solidFill>
                <a:srgbClr val="00B0F0"/>
              </a:solidFill>
            </a:endParaRPr>
          </a:p>
        </p:txBody>
      </p:sp>
      <p:sp>
        <p:nvSpPr>
          <p:cNvPr id="6" name="TextBox 5"/>
          <p:cNvSpPr txBox="1"/>
          <p:nvPr/>
        </p:nvSpPr>
        <p:spPr>
          <a:xfrm>
            <a:off x="5691110" y="5954007"/>
            <a:ext cx="5919697" cy="369332"/>
          </a:xfrm>
          <a:prstGeom prst="rect">
            <a:avLst/>
          </a:prstGeom>
          <a:noFill/>
        </p:spPr>
        <p:txBody>
          <a:bodyPr wrap="none" rtlCol="0">
            <a:spAutoFit/>
          </a:bodyPr>
          <a:lstStyle/>
          <a:p>
            <a:r>
              <a:rPr lang="en-US" dirty="0" smtClean="0"/>
              <a:t>LinkedIn: </a:t>
            </a:r>
            <a:r>
              <a:rPr lang="en-US" dirty="0">
                <a:hlinkClick r:id="rId2"/>
              </a:rPr>
              <a:t>www.linkedin.com/in/prathamesh-mistry-a111071b4</a:t>
            </a:r>
            <a:endParaRPr lang="en-US" dirty="0"/>
          </a:p>
        </p:txBody>
      </p:sp>
    </p:spTree>
    <p:extLst>
      <p:ext uri="{BB962C8B-B14F-4D97-AF65-F5344CB8AC3E}">
        <p14:creationId xmlns:p14="http://schemas.microsoft.com/office/powerpoint/2010/main" val="2144936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a:bodyPr>
          <a:lstStyle/>
          <a:p>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endParaRPr lang="en-US" dirty="0"/>
          </a:p>
        </p:txBody>
      </p:sp>
    </p:spTree>
    <p:extLst>
      <p:ext uri="{BB962C8B-B14F-4D97-AF65-F5344CB8AC3E}">
        <p14:creationId xmlns:p14="http://schemas.microsoft.com/office/powerpoint/2010/main" val="2664337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Background of the Domain Problem </a:t>
            </a:r>
          </a:p>
        </p:txBody>
      </p:sp>
      <p:sp>
        <p:nvSpPr>
          <p:cNvPr id="3" name="Content Placeholder 2"/>
          <p:cNvSpPr>
            <a:spLocks noGrp="1"/>
          </p:cNvSpPr>
          <p:nvPr>
            <p:ph idx="1"/>
          </p:nvPr>
        </p:nvSpPr>
        <p:spPr/>
        <p:txBody>
          <a:bodyPr>
            <a:normAutofit/>
          </a:bodyPr>
          <a:lstStyle/>
          <a:p>
            <a:r>
              <a:rPr lang="en-US" dirty="0" smtClean="0"/>
              <a:t>Fake </a:t>
            </a:r>
            <a:r>
              <a:rPr lang="en-US" dirty="0"/>
              <a:t>news has existed for a very long time, nearly the same amount of time as news began to circulate widely after the printing press was invented in 1439. Fake news on social media has been occurring for several years; however, there is no agreed upon </a:t>
            </a:r>
            <a:r>
              <a:rPr lang="en-US" dirty="0" smtClean="0"/>
              <a:t>definition of </a:t>
            </a:r>
            <a:r>
              <a:rPr lang="en-US" dirty="0"/>
              <a:t>the term “fake news”. To better guide the </a:t>
            </a:r>
            <a:r>
              <a:rPr lang="en-US" dirty="0" smtClean="0"/>
              <a:t>future directions </a:t>
            </a:r>
            <a:r>
              <a:rPr lang="en-US" dirty="0"/>
              <a:t>of fake news detection research, </a:t>
            </a:r>
            <a:r>
              <a:rPr lang="en-US" dirty="0" smtClean="0"/>
              <a:t>appropriate clarifications </a:t>
            </a:r>
            <a:r>
              <a:rPr lang="en-US" dirty="0"/>
              <a:t>are </a:t>
            </a:r>
            <a:r>
              <a:rPr lang="en-US" dirty="0" smtClean="0"/>
              <a:t>necessary. Social </a:t>
            </a:r>
            <a:r>
              <a:rPr lang="en-US" dirty="0"/>
              <a:t>media has proved to be a powerful source </a:t>
            </a:r>
            <a:r>
              <a:rPr lang="en-US" dirty="0" smtClean="0"/>
              <a:t>for fake </a:t>
            </a:r>
            <a:r>
              <a:rPr lang="en-US" dirty="0"/>
              <a:t>news dissemination. There are some </a:t>
            </a:r>
            <a:r>
              <a:rPr lang="en-US" dirty="0" smtClean="0"/>
              <a:t>emerging patterns </a:t>
            </a:r>
            <a:r>
              <a:rPr lang="en-US" dirty="0"/>
              <a:t>that can be utilized for fake news </a:t>
            </a:r>
            <a:r>
              <a:rPr lang="en-US" dirty="0" smtClean="0"/>
              <a:t>detection in </a:t>
            </a:r>
            <a:r>
              <a:rPr lang="en-US" dirty="0"/>
              <a:t>social media. A review on existing fake news detection methods under various social media scenarios </a:t>
            </a:r>
            <a:r>
              <a:rPr lang="en-US" dirty="0" smtClean="0"/>
              <a:t>can provide </a:t>
            </a:r>
            <a:r>
              <a:rPr lang="en-US" dirty="0"/>
              <a:t>a basic understanding on the </a:t>
            </a:r>
            <a:r>
              <a:rPr lang="en-US" dirty="0" smtClean="0"/>
              <a:t>state-of-the-art fake </a:t>
            </a:r>
            <a:r>
              <a:rPr lang="en-US" dirty="0"/>
              <a:t>news detection </a:t>
            </a:r>
            <a:r>
              <a:rPr lang="en-US" dirty="0" smtClean="0"/>
              <a:t>methods. </a:t>
            </a:r>
          </a:p>
          <a:p>
            <a:r>
              <a:rPr lang="en-US" dirty="0" smtClean="0"/>
              <a:t>Fake </a:t>
            </a:r>
            <a:r>
              <a:rPr lang="en-US" dirty="0"/>
              <a:t>news detection on social media is still in the </a:t>
            </a:r>
            <a:r>
              <a:rPr lang="en-US" dirty="0" smtClean="0"/>
              <a:t>early age </a:t>
            </a:r>
            <a:r>
              <a:rPr lang="en-US" dirty="0"/>
              <a:t>of development, and there are still many challenging issues that need further investigations. It is necessary to discuss potential research directions that </a:t>
            </a:r>
            <a:r>
              <a:rPr lang="en-US" dirty="0" smtClean="0"/>
              <a:t>can improve </a:t>
            </a:r>
            <a:r>
              <a:rPr lang="en-US" dirty="0"/>
              <a:t>fake news detection and mitigation capabilities.</a:t>
            </a:r>
            <a:endParaRPr lang="en-US" dirty="0"/>
          </a:p>
        </p:txBody>
      </p:sp>
    </p:spTree>
    <p:extLst>
      <p:ext uri="{BB962C8B-B14F-4D97-AF65-F5344CB8AC3E}">
        <p14:creationId xmlns:p14="http://schemas.microsoft.com/office/powerpoint/2010/main" val="1345874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lstStyle/>
          <a:p>
            <a:r>
              <a:rPr lang="en-US" dirty="0"/>
              <a:t>The problem is of Binary Classification. We have to </a:t>
            </a:r>
            <a:r>
              <a:rPr lang="en-US" dirty="0" smtClean="0"/>
              <a:t>classify </a:t>
            </a:r>
            <a:r>
              <a:rPr lang="en-US" dirty="0"/>
              <a:t>0. The news in genuine or </a:t>
            </a:r>
            <a:r>
              <a:rPr lang="en-US" dirty="0" smtClean="0"/>
              <a:t>1. </a:t>
            </a:r>
            <a:r>
              <a:rPr lang="en-US" dirty="0"/>
              <a:t>The news is fake. </a:t>
            </a:r>
          </a:p>
          <a:p>
            <a:r>
              <a:rPr lang="en-US" dirty="0"/>
              <a:t>We have 20.8K news </a:t>
            </a:r>
            <a:r>
              <a:rPr lang="en-US" dirty="0" smtClean="0"/>
              <a:t>records </a:t>
            </a:r>
            <a:r>
              <a:rPr lang="en-US" dirty="0"/>
              <a:t>in the dataset. </a:t>
            </a:r>
          </a:p>
          <a:p>
            <a:r>
              <a:rPr lang="en-US" dirty="0"/>
              <a:t>There are some missing values in the </a:t>
            </a:r>
            <a:r>
              <a:rPr lang="en-US" dirty="0" smtClean="0"/>
              <a:t>dataset </a:t>
            </a:r>
            <a:r>
              <a:rPr lang="en-US" dirty="0"/>
              <a:t>, but are very less compared to the density of the dataset. </a:t>
            </a:r>
          </a:p>
          <a:p>
            <a:r>
              <a:rPr lang="en-US" dirty="0"/>
              <a:t>There are in total 5 features in the dataset. </a:t>
            </a:r>
          </a:p>
          <a:p>
            <a:r>
              <a:rPr lang="en-US" dirty="0"/>
              <a:t>create word dictionary and word cloud for further and future analytics. </a:t>
            </a:r>
            <a:endParaRPr lang="en-US" dirty="0"/>
          </a:p>
        </p:txBody>
      </p:sp>
    </p:spTree>
    <p:extLst>
      <p:ext uri="{BB962C8B-B14F-4D97-AF65-F5344CB8AC3E}">
        <p14:creationId xmlns:p14="http://schemas.microsoft.com/office/powerpoint/2010/main" val="192567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and Data interpretation</a:t>
            </a:r>
            <a:endParaRPr lang="en-US" dirty="0"/>
          </a:p>
        </p:txBody>
      </p:sp>
      <p:sp>
        <p:nvSpPr>
          <p:cNvPr id="6" name="Content Placeholder 5"/>
          <p:cNvSpPr>
            <a:spLocks noGrp="1"/>
          </p:cNvSpPr>
          <p:nvPr>
            <p:ph idx="1"/>
          </p:nvPr>
        </p:nvSpPr>
        <p:spPr/>
        <p:txBody>
          <a:bodyPr>
            <a:normAutofit/>
          </a:bodyPr>
          <a:lstStyle/>
          <a:p>
            <a:r>
              <a:rPr lang="en-US" sz="2400" dirty="0" smtClean="0"/>
              <a:t>NO MISSING DATA </a:t>
            </a:r>
            <a:endParaRPr lang="en-US" sz="2400" dirty="0"/>
          </a:p>
        </p:txBody>
      </p:sp>
      <p:pic>
        <p:nvPicPr>
          <p:cNvPr id="3" name="Picture 2"/>
          <p:cNvPicPr>
            <a:picLocks noChangeAspect="1"/>
          </p:cNvPicPr>
          <p:nvPr/>
        </p:nvPicPr>
        <p:blipFill>
          <a:blip r:embed="rId2"/>
          <a:stretch>
            <a:fillRect/>
          </a:stretch>
        </p:blipFill>
        <p:spPr>
          <a:xfrm>
            <a:off x="3783843" y="1896170"/>
            <a:ext cx="6910314" cy="4916110"/>
          </a:xfrm>
          <a:prstGeom prst="rect">
            <a:avLst/>
          </a:prstGeom>
        </p:spPr>
      </p:pic>
    </p:spTree>
    <p:extLst>
      <p:ext uri="{BB962C8B-B14F-4D97-AF65-F5344CB8AC3E}">
        <p14:creationId xmlns:p14="http://schemas.microsoft.com/office/powerpoint/2010/main" val="179444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WORDCLOUDS </a:t>
            </a:r>
            <a:r>
              <a:rPr lang="en-US" dirty="0" smtClean="0">
                <a:sym typeface="Wingdings" panose="05000000000000000000" pitchFamily="2" charset="2"/>
              </a:rPr>
              <a:t></a:t>
            </a:r>
            <a:r>
              <a:rPr lang="en-US" dirty="0" smtClean="0"/>
              <a:t> GENUNINE VS FAKE AUTHOR &amp; TITLE</a:t>
            </a:r>
            <a:endParaRPr lang="en-US" dirty="0"/>
          </a:p>
        </p:txBody>
      </p:sp>
      <p:pic>
        <p:nvPicPr>
          <p:cNvPr id="4" name="Picture 3"/>
          <p:cNvPicPr>
            <a:picLocks noChangeAspect="1"/>
          </p:cNvPicPr>
          <p:nvPr/>
        </p:nvPicPr>
        <p:blipFill>
          <a:blip r:embed="rId2"/>
          <a:stretch>
            <a:fillRect/>
          </a:stretch>
        </p:blipFill>
        <p:spPr>
          <a:xfrm>
            <a:off x="1534924" y="2458569"/>
            <a:ext cx="3950034" cy="3941842"/>
          </a:xfrm>
          <a:prstGeom prst="rect">
            <a:avLst/>
          </a:prstGeom>
        </p:spPr>
      </p:pic>
      <p:pic>
        <p:nvPicPr>
          <p:cNvPr id="7" name="Picture 6"/>
          <p:cNvPicPr>
            <a:picLocks noChangeAspect="1"/>
          </p:cNvPicPr>
          <p:nvPr/>
        </p:nvPicPr>
        <p:blipFill>
          <a:blip r:embed="rId3"/>
          <a:stretch>
            <a:fillRect/>
          </a:stretch>
        </p:blipFill>
        <p:spPr>
          <a:xfrm>
            <a:off x="6899480" y="2383882"/>
            <a:ext cx="4315162" cy="4016529"/>
          </a:xfrm>
          <a:prstGeom prst="rect">
            <a:avLst/>
          </a:prstGeom>
        </p:spPr>
      </p:pic>
      <p:sp>
        <p:nvSpPr>
          <p:cNvPr id="8" name="TextBox 7"/>
          <p:cNvSpPr txBox="1"/>
          <p:nvPr/>
        </p:nvSpPr>
        <p:spPr>
          <a:xfrm>
            <a:off x="2582108" y="1879382"/>
            <a:ext cx="6877204" cy="584775"/>
          </a:xfrm>
          <a:prstGeom prst="rect">
            <a:avLst/>
          </a:prstGeom>
          <a:noFill/>
        </p:spPr>
        <p:txBody>
          <a:bodyPr wrap="none" rtlCol="0">
            <a:spAutoFit/>
          </a:bodyPr>
          <a:lstStyle/>
          <a:p>
            <a:r>
              <a:rPr lang="en-US" sz="3200" dirty="0" smtClean="0">
                <a:latin typeface="Adobe Arabic" panose="02040703060201020203" pitchFamily="18" charset="-78"/>
                <a:cs typeface="Adobe Arabic" panose="02040703060201020203" pitchFamily="18" charset="-78"/>
              </a:rPr>
              <a:t>GENUINE                                                         FAKE</a:t>
            </a:r>
            <a:endParaRPr lang="en-US" sz="3200" dirty="0">
              <a:latin typeface="Adobe Arabic" panose="02040703060201020203" pitchFamily="18" charset="-78"/>
              <a:cs typeface="Adobe Arabic" panose="02040703060201020203" pitchFamily="18" charset="-78"/>
            </a:endParaRPr>
          </a:p>
        </p:txBody>
      </p:sp>
    </p:spTree>
    <p:extLst>
      <p:ext uri="{BB962C8B-B14F-4D97-AF65-F5344CB8AC3E}">
        <p14:creationId xmlns:p14="http://schemas.microsoft.com/office/powerpoint/2010/main" val="146641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WORDCLOUDS </a:t>
            </a:r>
            <a:r>
              <a:rPr lang="en-US" dirty="0" smtClean="0">
                <a:sym typeface="Wingdings" panose="05000000000000000000" pitchFamily="2" charset="2"/>
              </a:rPr>
              <a:t> Genuine news &amp; Fake news </a:t>
            </a:r>
            <a:endParaRPr lang="en-US" dirty="0"/>
          </a:p>
        </p:txBody>
      </p:sp>
      <p:pic>
        <p:nvPicPr>
          <p:cNvPr id="3" name="Picture 2"/>
          <p:cNvPicPr>
            <a:picLocks noChangeAspect="1"/>
          </p:cNvPicPr>
          <p:nvPr/>
        </p:nvPicPr>
        <p:blipFill>
          <a:blip r:embed="rId2"/>
          <a:stretch>
            <a:fillRect/>
          </a:stretch>
        </p:blipFill>
        <p:spPr>
          <a:xfrm>
            <a:off x="1428375" y="2541431"/>
            <a:ext cx="3978781" cy="3602100"/>
          </a:xfrm>
          <a:prstGeom prst="rect">
            <a:avLst/>
          </a:prstGeom>
        </p:spPr>
      </p:pic>
      <p:pic>
        <p:nvPicPr>
          <p:cNvPr id="5" name="Picture 4"/>
          <p:cNvPicPr>
            <a:picLocks noChangeAspect="1"/>
          </p:cNvPicPr>
          <p:nvPr/>
        </p:nvPicPr>
        <p:blipFill>
          <a:blip r:embed="rId3"/>
          <a:stretch>
            <a:fillRect/>
          </a:stretch>
        </p:blipFill>
        <p:spPr>
          <a:xfrm>
            <a:off x="6634264" y="2541431"/>
            <a:ext cx="3978781" cy="3564421"/>
          </a:xfrm>
          <a:prstGeom prst="rect">
            <a:avLst/>
          </a:prstGeom>
        </p:spPr>
      </p:pic>
      <p:sp>
        <p:nvSpPr>
          <p:cNvPr id="6" name="TextBox 5"/>
          <p:cNvSpPr txBox="1"/>
          <p:nvPr/>
        </p:nvSpPr>
        <p:spPr>
          <a:xfrm>
            <a:off x="2582108" y="1956656"/>
            <a:ext cx="6877204" cy="584775"/>
          </a:xfrm>
          <a:prstGeom prst="rect">
            <a:avLst/>
          </a:prstGeom>
          <a:noFill/>
        </p:spPr>
        <p:txBody>
          <a:bodyPr wrap="none" rtlCol="0">
            <a:spAutoFit/>
          </a:bodyPr>
          <a:lstStyle/>
          <a:p>
            <a:r>
              <a:rPr lang="en-US" sz="3200" dirty="0" smtClean="0">
                <a:latin typeface="Adobe Arabic" panose="02040703060201020203" pitchFamily="18" charset="-78"/>
                <a:cs typeface="Adobe Arabic" panose="02040703060201020203" pitchFamily="18" charset="-78"/>
              </a:rPr>
              <a:t>GENUINE                                                         FAKE</a:t>
            </a:r>
            <a:endParaRPr lang="en-US" sz="3200" dirty="0">
              <a:latin typeface="Adobe Arabic" panose="02040703060201020203" pitchFamily="18" charset="-78"/>
              <a:cs typeface="Adobe Arabic" panose="02040703060201020203" pitchFamily="18" charset="-78"/>
            </a:endParaRPr>
          </a:p>
        </p:txBody>
      </p:sp>
    </p:spTree>
    <p:extLst>
      <p:ext uri="{BB962C8B-B14F-4D97-AF65-F5344CB8AC3E}">
        <p14:creationId xmlns:p14="http://schemas.microsoft.com/office/powerpoint/2010/main" val="1290256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MODELS USED FOR VALIDATION </a:t>
            </a:r>
            <a:endParaRPr lang="en-US" dirty="0"/>
          </a:p>
        </p:txBody>
      </p:sp>
      <p:pic>
        <p:nvPicPr>
          <p:cNvPr id="7" name="Content Placeholder 6"/>
          <p:cNvPicPr>
            <a:picLocks noGrp="1" noChangeAspect="1"/>
          </p:cNvPicPr>
          <p:nvPr>
            <p:ph idx="1"/>
          </p:nvPr>
        </p:nvPicPr>
        <p:blipFill>
          <a:blip r:embed="rId2"/>
          <a:stretch>
            <a:fillRect/>
          </a:stretch>
        </p:blipFill>
        <p:spPr>
          <a:xfrm>
            <a:off x="4513439" y="1885256"/>
            <a:ext cx="3736808" cy="5069385"/>
          </a:xfrm>
          <a:prstGeom prst="rect">
            <a:avLst/>
          </a:prstGeom>
        </p:spPr>
      </p:pic>
      <p:pic>
        <p:nvPicPr>
          <p:cNvPr id="5" name="Picture 4"/>
          <p:cNvPicPr>
            <a:picLocks noChangeAspect="1"/>
          </p:cNvPicPr>
          <p:nvPr/>
        </p:nvPicPr>
        <p:blipFill>
          <a:blip r:embed="rId3"/>
          <a:stretch>
            <a:fillRect/>
          </a:stretch>
        </p:blipFill>
        <p:spPr>
          <a:xfrm>
            <a:off x="426644" y="1885256"/>
            <a:ext cx="4086795" cy="4972744"/>
          </a:xfrm>
          <a:prstGeom prst="rect">
            <a:avLst/>
          </a:prstGeom>
        </p:spPr>
      </p:pic>
      <p:pic>
        <p:nvPicPr>
          <p:cNvPr id="8" name="Picture 7"/>
          <p:cNvPicPr>
            <a:picLocks noChangeAspect="1"/>
          </p:cNvPicPr>
          <p:nvPr/>
        </p:nvPicPr>
        <p:blipFill>
          <a:blip r:embed="rId4"/>
          <a:stretch>
            <a:fillRect/>
          </a:stretch>
        </p:blipFill>
        <p:spPr>
          <a:xfrm>
            <a:off x="8126209" y="2865573"/>
            <a:ext cx="4065791" cy="2543530"/>
          </a:xfrm>
          <a:prstGeom prst="rect">
            <a:avLst/>
          </a:prstGeom>
        </p:spPr>
      </p:pic>
    </p:spTree>
    <p:extLst>
      <p:ext uri="{BB962C8B-B14F-4D97-AF65-F5344CB8AC3E}">
        <p14:creationId xmlns:p14="http://schemas.microsoft.com/office/powerpoint/2010/main" val="2004145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FINALIZED MODEL AFTER HYPER PARAMETER TUNING </a:t>
            </a:r>
            <a:endParaRPr lang="en-US" dirty="0"/>
          </a:p>
        </p:txBody>
      </p:sp>
      <p:pic>
        <p:nvPicPr>
          <p:cNvPr id="4" name="Picture 3"/>
          <p:cNvPicPr>
            <a:picLocks noChangeAspect="1"/>
          </p:cNvPicPr>
          <p:nvPr/>
        </p:nvPicPr>
        <p:blipFill>
          <a:blip r:embed="rId2"/>
          <a:stretch>
            <a:fillRect/>
          </a:stretch>
        </p:blipFill>
        <p:spPr>
          <a:xfrm>
            <a:off x="336493" y="2203225"/>
            <a:ext cx="4589430" cy="2922567"/>
          </a:xfrm>
          <a:prstGeom prst="rect">
            <a:avLst/>
          </a:prstGeom>
        </p:spPr>
      </p:pic>
      <p:pic>
        <p:nvPicPr>
          <p:cNvPr id="6" name="Picture 5"/>
          <p:cNvPicPr>
            <a:picLocks noChangeAspect="1"/>
          </p:cNvPicPr>
          <p:nvPr/>
        </p:nvPicPr>
        <p:blipFill>
          <a:blip r:embed="rId3"/>
          <a:stretch>
            <a:fillRect/>
          </a:stretch>
        </p:blipFill>
        <p:spPr>
          <a:xfrm>
            <a:off x="6985507" y="4389568"/>
            <a:ext cx="2873295" cy="2404038"/>
          </a:xfrm>
          <a:prstGeom prst="rect">
            <a:avLst/>
          </a:prstGeom>
        </p:spPr>
      </p:pic>
      <p:pic>
        <p:nvPicPr>
          <p:cNvPr id="10" name="Picture 9"/>
          <p:cNvPicPr>
            <a:picLocks noChangeAspect="1"/>
          </p:cNvPicPr>
          <p:nvPr/>
        </p:nvPicPr>
        <p:blipFill>
          <a:blip r:embed="rId4"/>
          <a:stretch>
            <a:fillRect/>
          </a:stretch>
        </p:blipFill>
        <p:spPr>
          <a:xfrm>
            <a:off x="5038729" y="2383531"/>
            <a:ext cx="3048057" cy="1918016"/>
          </a:xfrm>
          <a:prstGeom prst="rect">
            <a:avLst/>
          </a:prstGeom>
        </p:spPr>
      </p:pic>
      <p:pic>
        <p:nvPicPr>
          <p:cNvPr id="11" name="Picture 10"/>
          <p:cNvPicPr>
            <a:picLocks noChangeAspect="1"/>
          </p:cNvPicPr>
          <p:nvPr/>
        </p:nvPicPr>
        <p:blipFill>
          <a:blip r:embed="rId5"/>
          <a:stretch>
            <a:fillRect/>
          </a:stretch>
        </p:blipFill>
        <p:spPr>
          <a:xfrm>
            <a:off x="8828882" y="2396410"/>
            <a:ext cx="2955287" cy="1928594"/>
          </a:xfrm>
          <a:prstGeom prst="rect">
            <a:avLst/>
          </a:prstGeom>
        </p:spPr>
      </p:pic>
      <p:sp>
        <p:nvSpPr>
          <p:cNvPr id="12" name="TextBox 11"/>
          <p:cNvSpPr txBox="1"/>
          <p:nvPr/>
        </p:nvSpPr>
        <p:spPr>
          <a:xfrm>
            <a:off x="5210518" y="2034756"/>
            <a:ext cx="2549929" cy="369332"/>
          </a:xfrm>
          <a:prstGeom prst="rect">
            <a:avLst/>
          </a:prstGeom>
          <a:noFill/>
        </p:spPr>
        <p:txBody>
          <a:bodyPr wrap="none" rtlCol="0">
            <a:spAutoFit/>
          </a:bodyPr>
          <a:lstStyle/>
          <a:p>
            <a:r>
              <a:rPr lang="en-US" dirty="0" smtClean="0"/>
              <a:t>Precision vs Recall Curve</a:t>
            </a:r>
            <a:endParaRPr lang="en-US" dirty="0"/>
          </a:p>
        </p:txBody>
      </p:sp>
      <p:sp>
        <p:nvSpPr>
          <p:cNvPr id="13" name="TextBox 12"/>
          <p:cNvSpPr txBox="1"/>
          <p:nvPr/>
        </p:nvSpPr>
        <p:spPr>
          <a:xfrm>
            <a:off x="9617929" y="2079398"/>
            <a:ext cx="1312795" cy="369332"/>
          </a:xfrm>
          <a:prstGeom prst="rect">
            <a:avLst/>
          </a:prstGeom>
          <a:noFill/>
        </p:spPr>
        <p:txBody>
          <a:bodyPr wrap="none" rtlCol="0">
            <a:spAutoFit/>
          </a:bodyPr>
          <a:lstStyle/>
          <a:p>
            <a:r>
              <a:rPr lang="en-US" dirty="0" smtClean="0"/>
              <a:t>ROC Curve</a:t>
            </a:r>
            <a:endParaRPr lang="en-US" dirty="0"/>
          </a:p>
        </p:txBody>
      </p:sp>
      <p:sp>
        <p:nvSpPr>
          <p:cNvPr id="14" name="TextBox 13"/>
          <p:cNvSpPr txBox="1"/>
          <p:nvPr/>
        </p:nvSpPr>
        <p:spPr>
          <a:xfrm>
            <a:off x="10115222" y="5268421"/>
            <a:ext cx="1208985" cy="646331"/>
          </a:xfrm>
          <a:prstGeom prst="rect">
            <a:avLst/>
          </a:prstGeom>
          <a:noFill/>
        </p:spPr>
        <p:txBody>
          <a:bodyPr wrap="none" rtlCol="0">
            <a:spAutoFit/>
          </a:bodyPr>
          <a:lstStyle/>
          <a:p>
            <a:r>
              <a:rPr lang="en-US" dirty="0" smtClean="0"/>
              <a:t>Confusion </a:t>
            </a:r>
          </a:p>
          <a:p>
            <a:r>
              <a:rPr lang="en-US" dirty="0" smtClean="0"/>
              <a:t>Matrix</a:t>
            </a:r>
            <a:endParaRPr lang="en-US" dirty="0"/>
          </a:p>
        </p:txBody>
      </p:sp>
      <p:sp>
        <p:nvSpPr>
          <p:cNvPr id="15" name="TextBox 14"/>
          <p:cNvSpPr txBox="1"/>
          <p:nvPr/>
        </p:nvSpPr>
        <p:spPr>
          <a:xfrm>
            <a:off x="581192" y="5289895"/>
            <a:ext cx="3902030" cy="646331"/>
          </a:xfrm>
          <a:prstGeom prst="rect">
            <a:avLst/>
          </a:prstGeom>
          <a:noFill/>
        </p:spPr>
        <p:txBody>
          <a:bodyPr wrap="none" rtlCol="0">
            <a:spAutoFit/>
          </a:bodyPr>
          <a:lstStyle/>
          <a:p>
            <a:pPr algn="ctr"/>
            <a:r>
              <a:rPr lang="en-US" dirty="0" smtClean="0"/>
              <a:t>Finalized Model with Best metrics after </a:t>
            </a:r>
          </a:p>
          <a:p>
            <a:pPr algn="ctr"/>
            <a:r>
              <a:rPr lang="en-US" dirty="0" smtClean="0"/>
              <a:t>(Hyper parameter tuning)</a:t>
            </a:r>
            <a:endParaRPr lang="en-US" dirty="0"/>
          </a:p>
        </p:txBody>
      </p:sp>
    </p:spTree>
    <p:extLst>
      <p:ext uri="{BB962C8B-B14F-4D97-AF65-F5344CB8AC3E}">
        <p14:creationId xmlns:p14="http://schemas.microsoft.com/office/powerpoint/2010/main" val="3613105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148</TotalTime>
  <Words>525</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Arabic</vt:lpstr>
      <vt:lpstr>Adobe Caslon Pro</vt:lpstr>
      <vt:lpstr>Gill Sans MT</vt:lpstr>
      <vt:lpstr>Wingdings</vt:lpstr>
      <vt:lpstr>Wingdings 2</vt:lpstr>
      <vt:lpstr>Dividend</vt:lpstr>
      <vt:lpstr> FAKE NEWS DETECTION</vt:lpstr>
      <vt:lpstr>INTRODUCTION </vt:lpstr>
      <vt:lpstr>Conceptual Background of the Domain Problem </vt:lpstr>
      <vt:lpstr>Analytical Problem Framing </vt:lpstr>
      <vt:lpstr>Visualization and Data interpretation</vt:lpstr>
      <vt:lpstr>WORDCLOUDS  GENUNINE VS FAKE AUTHOR &amp; TITLE</vt:lpstr>
      <vt:lpstr>WORDCLOUDS  Genuine news &amp; Fake news </vt:lpstr>
      <vt:lpstr>VARIOUS MODELS USED FOR VALIDATION </vt:lpstr>
      <vt:lpstr>FINALIZED MODEL AFTER HYPER PARAMETER TUNING </vt:lpstr>
      <vt:lpstr>KEY FINDINGS</vt:lpstr>
      <vt:lpstr>Signing off…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Prathamesh MIstry</cp:lastModifiedBy>
  <cp:revision>14</cp:revision>
  <dcterms:created xsi:type="dcterms:W3CDTF">2021-03-05T15:37:29Z</dcterms:created>
  <dcterms:modified xsi:type="dcterms:W3CDTF">2021-04-22T07:59:35Z</dcterms:modified>
</cp:coreProperties>
</file>