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4"/>
  </p:sldMasterIdLst>
  <p:notesMasterIdLst>
    <p:notesMasterId r:id="rId111"/>
  </p:notesMasterIdLst>
  <p:sldIdLst>
    <p:sldId id="306" r:id="rId5"/>
    <p:sldId id="307" r:id="rId6"/>
    <p:sldId id="414" r:id="rId7"/>
    <p:sldId id="415" r:id="rId8"/>
    <p:sldId id="416" r:id="rId9"/>
    <p:sldId id="418" r:id="rId10"/>
    <p:sldId id="417" r:id="rId11"/>
    <p:sldId id="419" r:id="rId12"/>
    <p:sldId id="420" r:id="rId13"/>
    <p:sldId id="421" r:id="rId14"/>
    <p:sldId id="422" r:id="rId15"/>
    <p:sldId id="423" r:id="rId16"/>
    <p:sldId id="424" r:id="rId17"/>
    <p:sldId id="425" r:id="rId18"/>
    <p:sldId id="426" r:id="rId19"/>
    <p:sldId id="427" r:id="rId20"/>
    <p:sldId id="428" r:id="rId21"/>
    <p:sldId id="429" r:id="rId22"/>
    <p:sldId id="430" r:id="rId23"/>
    <p:sldId id="431" r:id="rId24"/>
    <p:sldId id="432" r:id="rId25"/>
    <p:sldId id="433" r:id="rId26"/>
    <p:sldId id="434" r:id="rId27"/>
    <p:sldId id="435" r:id="rId28"/>
    <p:sldId id="436" r:id="rId29"/>
    <p:sldId id="437" r:id="rId30"/>
    <p:sldId id="438" r:id="rId31"/>
    <p:sldId id="439" r:id="rId32"/>
    <p:sldId id="440" r:id="rId33"/>
    <p:sldId id="441" r:id="rId34"/>
    <p:sldId id="442" r:id="rId35"/>
    <p:sldId id="443" r:id="rId36"/>
    <p:sldId id="444" r:id="rId37"/>
    <p:sldId id="445" r:id="rId38"/>
    <p:sldId id="446" r:id="rId39"/>
    <p:sldId id="448" r:id="rId40"/>
    <p:sldId id="447" r:id="rId41"/>
    <p:sldId id="449" r:id="rId42"/>
    <p:sldId id="450" r:id="rId43"/>
    <p:sldId id="451" r:id="rId44"/>
    <p:sldId id="452" r:id="rId45"/>
    <p:sldId id="453" r:id="rId46"/>
    <p:sldId id="454" r:id="rId47"/>
    <p:sldId id="455" r:id="rId48"/>
    <p:sldId id="456" r:id="rId49"/>
    <p:sldId id="457" r:id="rId50"/>
    <p:sldId id="458" r:id="rId51"/>
    <p:sldId id="459" r:id="rId52"/>
    <p:sldId id="460" r:id="rId53"/>
    <p:sldId id="461" r:id="rId54"/>
    <p:sldId id="462" r:id="rId55"/>
    <p:sldId id="463" r:id="rId56"/>
    <p:sldId id="464" r:id="rId57"/>
    <p:sldId id="465" r:id="rId58"/>
    <p:sldId id="466" r:id="rId59"/>
    <p:sldId id="467" r:id="rId60"/>
    <p:sldId id="468" r:id="rId61"/>
    <p:sldId id="469" r:id="rId62"/>
    <p:sldId id="345" r:id="rId63"/>
    <p:sldId id="380" r:id="rId64"/>
    <p:sldId id="346" r:id="rId65"/>
    <p:sldId id="381" r:id="rId66"/>
    <p:sldId id="348" r:id="rId67"/>
    <p:sldId id="349" r:id="rId68"/>
    <p:sldId id="351" r:id="rId69"/>
    <p:sldId id="352" r:id="rId70"/>
    <p:sldId id="382" r:id="rId71"/>
    <p:sldId id="470" r:id="rId72"/>
    <p:sldId id="471" r:id="rId73"/>
    <p:sldId id="472" r:id="rId74"/>
    <p:sldId id="473" r:id="rId75"/>
    <p:sldId id="474" r:id="rId76"/>
    <p:sldId id="475" r:id="rId77"/>
    <p:sldId id="476" r:id="rId78"/>
    <p:sldId id="477" r:id="rId79"/>
    <p:sldId id="478" r:id="rId80"/>
    <p:sldId id="479" r:id="rId81"/>
    <p:sldId id="480" r:id="rId82"/>
    <p:sldId id="481" r:id="rId83"/>
    <p:sldId id="482" r:id="rId84"/>
    <p:sldId id="384" r:id="rId85"/>
    <p:sldId id="484" r:id="rId86"/>
    <p:sldId id="343" r:id="rId87"/>
    <p:sldId id="344" r:id="rId88"/>
    <p:sldId id="497" r:id="rId89"/>
    <p:sldId id="483" r:id="rId90"/>
    <p:sldId id="485" r:id="rId91"/>
    <p:sldId id="486" r:id="rId92"/>
    <p:sldId id="487" r:id="rId93"/>
    <p:sldId id="488" r:id="rId94"/>
    <p:sldId id="489" r:id="rId95"/>
    <p:sldId id="490" r:id="rId96"/>
    <p:sldId id="491" r:id="rId97"/>
    <p:sldId id="492" r:id="rId98"/>
    <p:sldId id="493" r:id="rId99"/>
    <p:sldId id="494" r:id="rId100"/>
    <p:sldId id="495" r:id="rId101"/>
    <p:sldId id="496" r:id="rId102"/>
    <p:sldId id="498" r:id="rId103"/>
    <p:sldId id="499" r:id="rId104"/>
    <p:sldId id="501" r:id="rId105"/>
    <p:sldId id="500" r:id="rId106"/>
    <p:sldId id="502" r:id="rId107"/>
    <p:sldId id="503" r:id="rId108"/>
    <p:sldId id="504" r:id="rId109"/>
    <p:sldId id="506" r:id="rId1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08" autoAdjust="0"/>
    <p:restoredTop sz="94619" autoAdjust="0"/>
  </p:normalViewPr>
  <p:slideViewPr>
    <p:cSldViewPr snapToGrid="0">
      <p:cViewPr varScale="1">
        <p:scale>
          <a:sx n="69" d="100"/>
          <a:sy n="69" d="100"/>
        </p:scale>
        <p:origin x="4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presProps" Target="pres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viewProps" Target="view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9B5EC75B-8047-45C1-ABDB-CE507E1F39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408AC708-17DE-4A80-AAFA-B83FD17A9A98}" type="slidenum">
              <a:rPr lang="en-CA" altLang="en-US" sz="1200">
                <a:latin typeface="Tahoma" panose="020B0604030504040204" pitchFamily="34" charset="0"/>
              </a:rPr>
              <a:pPr eaLnBrk="1" hangingPunct="1"/>
              <a:t>59</a:t>
            </a:fld>
            <a:endParaRPr lang="en-CA" altLang="en-US" sz="1200">
              <a:latin typeface="Tahoma" panose="020B0604030504040204" pitchFamily="34" charset="0"/>
            </a:endParaRPr>
          </a:p>
        </p:txBody>
      </p:sp>
      <p:sp>
        <p:nvSpPr>
          <p:cNvPr id="89091" name="Rectangle 2">
            <a:extLst>
              <a:ext uri="{FF2B5EF4-FFF2-40B4-BE49-F238E27FC236}">
                <a16:creationId xmlns:a16="http://schemas.microsoft.com/office/drawing/2014/main" id="{F8835625-9C33-AB36-520F-B08C62C635A9}"/>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BD9236EA-0CFC-4A98-C3BE-8A6A23BD1C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B4501A9-9BED-DD89-6964-D9ACA66A8205}"/>
              </a:ext>
            </a:extLst>
          </p:cNvPr>
          <p:cNvSpPr>
            <a:spLocks noGrp="1" noChangeArrowheads="1"/>
          </p:cNvSpPr>
          <p:nvPr>
            <p:ph type="sldNum" sz="quarter" idx="5"/>
          </p:nvPr>
        </p:nvSpPr>
        <p:spPr>
          <a:ln/>
        </p:spPr>
        <p:txBody>
          <a:bodyPr/>
          <a:lstStyle/>
          <a:p>
            <a:fld id="{BFA51A20-9497-4127-87AD-05CB62D9E559}" type="slidenum">
              <a:rPr lang="en-CA" altLang="en-US"/>
              <a:pPr/>
              <a:t>83</a:t>
            </a:fld>
            <a:endParaRPr lang="en-CA" altLang="en-US"/>
          </a:p>
        </p:txBody>
      </p:sp>
      <p:sp>
        <p:nvSpPr>
          <p:cNvPr id="857090" name="Rectangle 2">
            <a:extLst>
              <a:ext uri="{FF2B5EF4-FFF2-40B4-BE49-F238E27FC236}">
                <a16:creationId xmlns:a16="http://schemas.microsoft.com/office/drawing/2014/main" id="{367BDA61-62EF-BE11-4FDC-CA8AFE9E355F}"/>
              </a:ext>
            </a:extLst>
          </p:cNvPr>
          <p:cNvSpPr>
            <a:spLocks noGrp="1" noRot="1" noChangeAspect="1" noChangeArrowheads="1" noTextEdit="1"/>
          </p:cNvSpPr>
          <p:nvPr>
            <p:ph type="sldImg"/>
          </p:nvPr>
        </p:nvSpPr>
        <p:spPr>
          <a:ln/>
        </p:spPr>
      </p:sp>
      <p:sp>
        <p:nvSpPr>
          <p:cNvPr id="857091" name="Rectangle 3">
            <a:extLst>
              <a:ext uri="{FF2B5EF4-FFF2-40B4-BE49-F238E27FC236}">
                <a16:creationId xmlns:a16="http://schemas.microsoft.com/office/drawing/2014/main" id="{8D29FBBA-23CB-A215-C22B-905228DC9A5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38A68B-EA8B-EBE1-4423-F08BC951FF2C}"/>
              </a:ext>
            </a:extLst>
          </p:cNvPr>
          <p:cNvSpPr>
            <a:spLocks noGrp="1" noChangeArrowheads="1"/>
          </p:cNvSpPr>
          <p:nvPr>
            <p:ph type="sldNum" sz="quarter" idx="5"/>
          </p:nvPr>
        </p:nvSpPr>
        <p:spPr>
          <a:ln/>
        </p:spPr>
        <p:txBody>
          <a:bodyPr/>
          <a:lstStyle/>
          <a:p>
            <a:fld id="{D9DCC406-2AFF-4B23-B5F6-22DA14C40FE5}" type="slidenum">
              <a:rPr lang="en-CA" altLang="en-US"/>
              <a:pPr/>
              <a:t>84</a:t>
            </a:fld>
            <a:endParaRPr lang="en-CA" altLang="en-US"/>
          </a:p>
        </p:txBody>
      </p:sp>
      <p:sp>
        <p:nvSpPr>
          <p:cNvPr id="859138" name="Rectangle 2">
            <a:extLst>
              <a:ext uri="{FF2B5EF4-FFF2-40B4-BE49-F238E27FC236}">
                <a16:creationId xmlns:a16="http://schemas.microsoft.com/office/drawing/2014/main" id="{6543700A-22BD-56D2-19A1-68A1F9E39E2B}"/>
              </a:ext>
            </a:extLst>
          </p:cNvPr>
          <p:cNvSpPr>
            <a:spLocks noGrp="1" noRot="1" noChangeAspect="1" noChangeArrowheads="1" noTextEdit="1"/>
          </p:cNvSpPr>
          <p:nvPr>
            <p:ph type="sldImg"/>
          </p:nvPr>
        </p:nvSpPr>
        <p:spPr>
          <a:ln/>
        </p:spPr>
      </p:sp>
      <p:sp>
        <p:nvSpPr>
          <p:cNvPr id="859139" name="Rectangle 3">
            <a:extLst>
              <a:ext uri="{FF2B5EF4-FFF2-40B4-BE49-F238E27FC236}">
                <a16:creationId xmlns:a16="http://schemas.microsoft.com/office/drawing/2014/main" id="{F425B467-72E9-46C0-84C7-8D3C1D1660F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38A68B-EA8B-EBE1-4423-F08BC951FF2C}"/>
              </a:ext>
            </a:extLst>
          </p:cNvPr>
          <p:cNvSpPr>
            <a:spLocks noGrp="1" noChangeArrowheads="1"/>
          </p:cNvSpPr>
          <p:nvPr>
            <p:ph type="sldNum" sz="quarter" idx="5"/>
          </p:nvPr>
        </p:nvSpPr>
        <p:spPr>
          <a:ln/>
        </p:spPr>
        <p:txBody>
          <a:bodyPr/>
          <a:lstStyle/>
          <a:p>
            <a:fld id="{D9DCC406-2AFF-4B23-B5F6-22DA14C40FE5}" type="slidenum">
              <a:rPr lang="en-CA" altLang="en-US"/>
              <a:pPr/>
              <a:t>85</a:t>
            </a:fld>
            <a:endParaRPr lang="en-CA" altLang="en-US"/>
          </a:p>
        </p:txBody>
      </p:sp>
      <p:sp>
        <p:nvSpPr>
          <p:cNvPr id="859138" name="Rectangle 2">
            <a:extLst>
              <a:ext uri="{FF2B5EF4-FFF2-40B4-BE49-F238E27FC236}">
                <a16:creationId xmlns:a16="http://schemas.microsoft.com/office/drawing/2014/main" id="{6543700A-22BD-56D2-19A1-68A1F9E39E2B}"/>
              </a:ext>
            </a:extLst>
          </p:cNvPr>
          <p:cNvSpPr>
            <a:spLocks noGrp="1" noRot="1" noChangeAspect="1" noChangeArrowheads="1" noTextEdit="1"/>
          </p:cNvSpPr>
          <p:nvPr>
            <p:ph type="sldImg"/>
          </p:nvPr>
        </p:nvSpPr>
        <p:spPr>
          <a:ln/>
        </p:spPr>
      </p:sp>
      <p:sp>
        <p:nvSpPr>
          <p:cNvPr id="859139" name="Rectangle 3">
            <a:extLst>
              <a:ext uri="{FF2B5EF4-FFF2-40B4-BE49-F238E27FC236}">
                <a16:creationId xmlns:a16="http://schemas.microsoft.com/office/drawing/2014/main" id="{F425B467-72E9-46C0-84C7-8D3C1D1660F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18825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6D46B962-A7E6-363C-D51E-219C9F1C3855}"/>
              </a:ext>
            </a:extLst>
          </p:cNvPr>
          <p:cNvSpPr>
            <a:spLocks noGrp="1" noRot="1" noChangeAspect="1" noTextEdit="1"/>
          </p:cNvSpPr>
          <p:nvPr>
            <p:ph type="sldImg"/>
          </p:nvPr>
        </p:nvSpPr>
        <p:spPr>
          <a:ln/>
        </p:spPr>
      </p:sp>
      <p:sp>
        <p:nvSpPr>
          <p:cNvPr id="90115" name="Notes Placeholder 2">
            <a:extLst>
              <a:ext uri="{FF2B5EF4-FFF2-40B4-BE49-F238E27FC236}">
                <a16:creationId xmlns:a16="http://schemas.microsoft.com/office/drawing/2014/main" id="{BA56A463-2509-96D5-CD39-D3E89F0EFF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0116" name="Slide Number Placeholder 3">
            <a:extLst>
              <a:ext uri="{FF2B5EF4-FFF2-40B4-BE49-F238E27FC236}">
                <a16:creationId xmlns:a16="http://schemas.microsoft.com/office/drawing/2014/main" id="{EAFBEC1B-8C1D-1624-63E8-6DA2DE8C2E3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B108337-1AA7-496E-A6E7-CEC751773716}" type="slidenum">
              <a:rPr lang="en-CA" altLang="en-US" sz="1200">
                <a:latin typeface="Tahoma" panose="020B0604030504040204" pitchFamily="34" charset="0"/>
              </a:rPr>
              <a:pPr eaLnBrk="1" hangingPunct="1"/>
              <a:t>60</a:t>
            </a:fld>
            <a:endParaRPr lang="en-CA" altLang="en-US" sz="1200">
              <a:latin typeface="Tahom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B245D5B-78F8-F35F-682D-48223E5073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CFA4FDFD-13B0-463E-AC12-51638866823D}" type="slidenum">
              <a:rPr lang="en-CA" altLang="en-US" sz="1200">
                <a:latin typeface="Tahoma" panose="020B0604030504040204" pitchFamily="34" charset="0"/>
              </a:rPr>
              <a:pPr eaLnBrk="1" hangingPunct="1"/>
              <a:t>61</a:t>
            </a:fld>
            <a:endParaRPr lang="en-CA" altLang="en-US" sz="1200">
              <a:latin typeface="Tahoma" panose="020B0604030504040204" pitchFamily="34" charset="0"/>
            </a:endParaRPr>
          </a:p>
        </p:txBody>
      </p:sp>
      <p:sp>
        <p:nvSpPr>
          <p:cNvPr id="91139" name="Rectangle 2">
            <a:extLst>
              <a:ext uri="{FF2B5EF4-FFF2-40B4-BE49-F238E27FC236}">
                <a16:creationId xmlns:a16="http://schemas.microsoft.com/office/drawing/2014/main" id="{727AD7CA-1DF7-7860-2C2E-BA260C559E02}"/>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8202C6A3-FC9A-0282-337C-6766B28C20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C2B9D16F-F18C-3B44-5128-B203CC6D2FBA}"/>
              </a:ext>
            </a:extLst>
          </p:cNvPr>
          <p:cNvSpPr>
            <a:spLocks noGrp="1" noRot="1" noChangeAspect="1" noTextEdit="1"/>
          </p:cNvSpPr>
          <p:nvPr>
            <p:ph type="sldImg"/>
          </p:nvPr>
        </p:nvSpPr>
        <p:spPr>
          <a:ln/>
        </p:spPr>
      </p:sp>
      <p:sp>
        <p:nvSpPr>
          <p:cNvPr id="92163" name="Notes Placeholder 2">
            <a:extLst>
              <a:ext uri="{FF2B5EF4-FFF2-40B4-BE49-F238E27FC236}">
                <a16:creationId xmlns:a16="http://schemas.microsoft.com/office/drawing/2014/main" id="{98779A15-1348-1D03-F87F-7F7AB4EF707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2164" name="Slide Number Placeholder 3">
            <a:extLst>
              <a:ext uri="{FF2B5EF4-FFF2-40B4-BE49-F238E27FC236}">
                <a16:creationId xmlns:a16="http://schemas.microsoft.com/office/drawing/2014/main" id="{48F7AED3-41DC-89BD-2550-33CAEAA7CA2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A833351-8E2A-432B-892E-86634F2CBD1A}" type="slidenum">
              <a:rPr lang="en-CA" altLang="en-US" sz="1200">
                <a:latin typeface="Tahoma" panose="020B0604030504040204" pitchFamily="34" charset="0"/>
              </a:rPr>
              <a:pPr eaLnBrk="1" hangingPunct="1"/>
              <a:t>62</a:t>
            </a:fld>
            <a:endParaRPr lang="en-CA" altLang="en-US" sz="1200">
              <a:latin typeface="Tahoma" panose="020B060403050404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6FAECF43-3D90-E491-D01E-21162CEC31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066B6778-44D0-487A-B56B-0EAA5DC1974B}" type="slidenum">
              <a:rPr lang="en-CA" altLang="en-US" sz="1200">
                <a:latin typeface="Tahoma" panose="020B0604030504040204" pitchFamily="34" charset="0"/>
              </a:rPr>
              <a:pPr eaLnBrk="1" hangingPunct="1"/>
              <a:t>63</a:t>
            </a:fld>
            <a:endParaRPr lang="en-CA" altLang="en-US" sz="1200">
              <a:latin typeface="Tahoma" panose="020B0604030504040204" pitchFamily="34" charset="0"/>
            </a:endParaRPr>
          </a:p>
        </p:txBody>
      </p:sp>
      <p:sp>
        <p:nvSpPr>
          <p:cNvPr id="93187" name="Rectangle 2">
            <a:extLst>
              <a:ext uri="{FF2B5EF4-FFF2-40B4-BE49-F238E27FC236}">
                <a16:creationId xmlns:a16="http://schemas.microsoft.com/office/drawing/2014/main" id="{1BB3A1C9-A5AA-C7D3-F83B-7D7491E715E2}"/>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63E23D6A-66DE-A077-3029-FFFE88BB57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28825885-CF3E-D4C8-7A04-99E8953A77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221CBA4C-703B-4CC0-B97A-E3BE74FC411F}" type="slidenum">
              <a:rPr lang="en-CA" altLang="en-US" sz="1200">
                <a:latin typeface="Tahoma" panose="020B0604030504040204" pitchFamily="34" charset="0"/>
              </a:rPr>
              <a:pPr eaLnBrk="1" hangingPunct="1"/>
              <a:t>64</a:t>
            </a:fld>
            <a:endParaRPr lang="en-CA" altLang="en-US" sz="1200">
              <a:latin typeface="Tahoma" panose="020B0604030504040204" pitchFamily="34" charset="0"/>
            </a:endParaRPr>
          </a:p>
        </p:txBody>
      </p:sp>
      <p:sp>
        <p:nvSpPr>
          <p:cNvPr id="94211" name="Rectangle 2">
            <a:extLst>
              <a:ext uri="{FF2B5EF4-FFF2-40B4-BE49-F238E27FC236}">
                <a16:creationId xmlns:a16="http://schemas.microsoft.com/office/drawing/2014/main" id="{564870B1-47A5-2FB4-CA4A-7F823032E964}"/>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57E0C232-63B3-B90D-97FB-847C44392E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C4725CA2-A606-C0FD-84D5-7EAE5AB219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4DA5617C-0E19-44AF-82EE-896EB9E79F9B}" type="slidenum">
              <a:rPr lang="en-CA" altLang="en-US" sz="1200">
                <a:latin typeface="Tahoma" panose="020B0604030504040204" pitchFamily="34" charset="0"/>
              </a:rPr>
              <a:pPr eaLnBrk="1" hangingPunct="1"/>
              <a:t>65</a:t>
            </a:fld>
            <a:endParaRPr lang="en-CA" altLang="en-US" sz="1200">
              <a:latin typeface="Tahoma" panose="020B0604030504040204" pitchFamily="34" charset="0"/>
            </a:endParaRPr>
          </a:p>
        </p:txBody>
      </p:sp>
      <p:sp>
        <p:nvSpPr>
          <p:cNvPr id="95235" name="Rectangle 2">
            <a:extLst>
              <a:ext uri="{FF2B5EF4-FFF2-40B4-BE49-F238E27FC236}">
                <a16:creationId xmlns:a16="http://schemas.microsoft.com/office/drawing/2014/main" id="{0B31381E-3711-6A69-7B48-F73E1BE6F461}"/>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3A843F97-496C-CC3A-544F-DD725320EE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ABBCDCFF-6A5B-0235-02F6-8B4F431DF9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B5B65F8C-0FD4-49FF-91BC-73766E9D07D0}" type="slidenum">
              <a:rPr lang="en-CA" altLang="en-US" sz="1200">
                <a:latin typeface="Tahoma" panose="020B0604030504040204" pitchFamily="34" charset="0"/>
              </a:rPr>
              <a:pPr eaLnBrk="1" hangingPunct="1"/>
              <a:t>66</a:t>
            </a:fld>
            <a:endParaRPr lang="en-CA" altLang="en-US" sz="1200">
              <a:latin typeface="Tahoma" panose="020B0604030504040204" pitchFamily="34" charset="0"/>
            </a:endParaRPr>
          </a:p>
        </p:txBody>
      </p:sp>
      <p:sp>
        <p:nvSpPr>
          <p:cNvPr id="96259" name="Rectangle 2">
            <a:extLst>
              <a:ext uri="{FF2B5EF4-FFF2-40B4-BE49-F238E27FC236}">
                <a16:creationId xmlns:a16="http://schemas.microsoft.com/office/drawing/2014/main" id="{0B73B27B-0D39-7315-AC45-03FD879F3E71}"/>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EFA43F99-CA0B-B063-E13E-08D016EDA3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EEAE1F19-4462-50B5-3D52-0078C3329997}"/>
              </a:ext>
            </a:extLst>
          </p:cNvPr>
          <p:cNvSpPr>
            <a:spLocks noGrp="1" noRot="1" noChangeAspect="1" noTextEdit="1"/>
          </p:cNvSpPr>
          <p:nvPr>
            <p:ph type="sldImg"/>
          </p:nvPr>
        </p:nvSpPr>
        <p:spPr>
          <a:ln/>
        </p:spPr>
      </p:sp>
      <p:sp>
        <p:nvSpPr>
          <p:cNvPr id="97283" name="Notes Placeholder 2">
            <a:extLst>
              <a:ext uri="{FF2B5EF4-FFF2-40B4-BE49-F238E27FC236}">
                <a16:creationId xmlns:a16="http://schemas.microsoft.com/office/drawing/2014/main" id="{B0FD8441-CE1F-7F77-272C-E3E3906BF8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7284" name="Slide Number Placeholder 3">
            <a:extLst>
              <a:ext uri="{FF2B5EF4-FFF2-40B4-BE49-F238E27FC236}">
                <a16:creationId xmlns:a16="http://schemas.microsoft.com/office/drawing/2014/main" id="{BC691F1D-E139-CC4A-BFB7-53CB5F553D7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93179E2-2BDD-4D83-A104-81C7E8F61612}" type="slidenum">
              <a:rPr lang="en-CA" altLang="en-US" sz="1200">
                <a:latin typeface="Tahoma" panose="020B0604030504040204" pitchFamily="34" charset="0"/>
              </a:rPr>
              <a:pPr eaLnBrk="1" hangingPunct="1"/>
              <a:t>67</a:t>
            </a:fld>
            <a:endParaRPr lang="en-CA" altLang="en-US" sz="1200">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E11E24-5245-49C5-9088-DEB7E151D64B}" type="datetime1">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15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185703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587761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17955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80788-28A4-4B25-86CB-FF992BB21D67}" type="datetime1">
              <a:rPr lang="en-US" smtClean="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94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B8554D-A8D3-4A64-8FD7-B576E131884A}" type="datetime1">
              <a:rPr lang="en-US" smtClean="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086158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B8554D-A8D3-4A64-8FD7-B576E131884A}" type="datetime1">
              <a:rPr lang="en-US" smtClean="0"/>
              <a:t>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52582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9843D6-D413-4C73-A518-429F6B1C3153}" type="datetime1">
              <a:rPr lang="en-US" smtClean="0"/>
              <a:t>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270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D95191-560A-44E8-9A14-08983E80E88F}" type="datetime1">
              <a:rPr lang="en-US" smtClean="0"/>
              <a:t>1/18/2024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304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B8554D-A8D3-4A64-8FD7-B576E131884A}" type="datetime1">
              <a:rPr lang="en-US" smtClean="0"/>
              <a:t>1/18/2024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469437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BDC914-ADB4-4BC5-94D9-AB610EFD392D}" type="datetime1">
              <a:rPr lang="en-US" smtClean="0"/>
              <a:t>1/18/2024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003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B8554D-A8D3-4A64-8FD7-B576E131884A}" type="datetime1">
              <a:rPr lang="en-US" smtClean="0"/>
              <a:t>1/18/2024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11289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8171-6086-C369-5830-5BE0DA4925DD}"/>
              </a:ext>
            </a:extLst>
          </p:cNvPr>
          <p:cNvSpPr>
            <a:spLocks noGrp="1"/>
          </p:cNvSpPr>
          <p:nvPr>
            <p:ph type="title"/>
          </p:nvPr>
        </p:nvSpPr>
        <p:spPr>
          <a:xfrm>
            <a:off x="634182" y="286603"/>
            <a:ext cx="10521498" cy="3532361"/>
          </a:xfrm>
        </p:spPr>
        <p:txBody>
          <a:bodyPr>
            <a:normAutofit/>
          </a:bodyPr>
          <a:lstStyle/>
          <a:p>
            <a:pPr algn="ctr"/>
            <a:r>
              <a:rPr lang="en-US" dirty="0">
                <a:latin typeface="Times New Roman" panose="02020603050405020304" pitchFamily="18" charset="0"/>
                <a:cs typeface="Times New Roman" panose="02020603050405020304" pitchFamily="18" charset="0"/>
              </a:rPr>
              <a:t>COURSE TITLE: Advanced Database Management Systems </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4E0E6D-FEF5-0E1C-D727-433422663DED}"/>
              </a:ext>
            </a:extLst>
          </p:cNvPr>
          <p:cNvSpPr>
            <a:spLocks noGrp="1"/>
          </p:cNvSpPr>
          <p:nvPr>
            <p:ph type="sldNum" sz="quarter" idx="12"/>
          </p:nvPr>
        </p:nvSpPr>
        <p:spPr/>
        <p:txBody>
          <a:bodyPr/>
          <a:lstStyle/>
          <a:p>
            <a:fld id="{3A98EE3D-8CD1-4C3F-BD1C-C98C9596463C}" type="slidenum">
              <a:rPr lang="en-US" smtClean="0"/>
              <a:t>1</a:t>
            </a:fld>
            <a:endParaRPr lang="en-US" dirty="0"/>
          </a:p>
        </p:txBody>
      </p:sp>
      <p:sp>
        <p:nvSpPr>
          <p:cNvPr id="5" name="TextBox 4">
            <a:extLst>
              <a:ext uri="{FF2B5EF4-FFF2-40B4-BE49-F238E27FC236}">
                <a16:creationId xmlns:a16="http://schemas.microsoft.com/office/drawing/2014/main" id="{8EECA093-F652-C8C4-F8CE-E0E2C64DC8D6}"/>
              </a:ext>
            </a:extLst>
          </p:cNvPr>
          <p:cNvSpPr txBox="1"/>
          <p:nvPr/>
        </p:nvSpPr>
        <p:spPr>
          <a:xfrm>
            <a:off x="1546412" y="739588"/>
            <a:ext cx="7772400" cy="830997"/>
          </a:xfrm>
          <a:prstGeom prst="rect">
            <a:avLst/>
          </a:prstGeom>
          <a:noFill/>
        </p:spPr>
        <p:txBody>
          <a:bodyPr wrap="square" rtlCol="0">
            <a:spAutoFit/>
          </a:bodyPr>
          <a:lstStyle/>
          <a:p>
            <a:pPr algn="ctr"/>
            <a:r>
              <a:rPr lang="en-US" sz="4800" spc="-50" dirty="0">
                <a:solidFill>
                  <a:schemeClr val="tx1">
                    <a:lumMod val="75000"/>
                    <a:lumOff val="25000"/>
                  </a:schemeClr>
                </a:solidFill>
                <a:latin typeface="Times New Roman" panose="02020603050405020304" pitchFamily="18" charset="0"/>
                <a:ea typeface="+mj-ea"/>
                <a:cs typeface="Times New Roman" panose="02020603050405020304" pitchFamily="18" charset="0"/>
              </a:rPr>
              <a:t>UNIT -1</a:t>
            </a:r>
            <a:endParaRPr lang="en-IN" sz="4800" spc="-50" dirty="0">
              <a:solidFill>
                <a:schemeClr val="tx1">
                  <a:lumMod val="75000"/>
                  <a:lumOff val="25000"/>
                </a:schemeClr>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14846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&amp; Database users and basics of SQL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marL="342900" indent="-342900" algn="just">
              <a:lnSpc>
                <a:spcPct val="150000"/>
              </a:lnSpc>
              <a:buAutoNum type="arabicPeriod"/>
            </a:pPr>
            <a:r>
              <a:rPr lang="en-US" b="1" dirty="0">
                <a:latin typeface="Times New Roman" panose="02020603050405020304" pitchFamily="18" charset="0"/>
                <a:cs typeface="Times New Roman" panose="02020603050405020304" pitchFamily="18" charset="0"/>
              </a:rPr>
              <a:t>Database Administrator (DBA) :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Database Administrator (DBA) is a person/team who defines the schema and also controls the database.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DBA will then create a new account id and password for the user if he/she need to access the database.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DBA is also responsible for providing security to the database and he allows only the authorized users to access/modify the data base. DBA is responsible for the problems such as security breaches and poor system response time.</a:t>
            </a:r>
          </a:p>
        </p:txBody>
      </p:sp>
    </p:spTree>
    <p:extLst>
      <p:ext uri="{BB962C8B-B14F-4D97-AF65-F5344CB8AC3E}">
        <p14:creationId xmlns:p14="http://schemas.microsoft.com/office/powerpoint/2010/main" val="25168247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Extended Entity-Relationship (EE-R) Model</a:t>
            </a:r>
          </a:p>
        </p:txBody>
      </p:sp>
      <p:pic>
        <p:nvPicPr>
          <p:cNvPr id="2" name="Picture 1">
            <a:extLst>
              <a:ext uri="{FF2B5EF4-FFF2-40B4-BE49-F238E27FC236}">
                <a16:creationId xmlns:a16="http://schemas.microsoft.com/office/drawing/2014/main" id="{37BD5FFE-EB74-285B-6682-02A11DD551F4}"/>
              </a:ext>
            </a:extLst>
          </p:cNvPr>
          <p:cNvPicPr>
            <a:picLocks noChangeAspect="1"/>
          </p:cNvPicPr>
          <p:nvPr/>
        </p:nvPicPr>
        <p:blipFill>
          <a:blip r:embed="rId2"/>
          <a:stretch>
            <a:fillRect/>
          </a:stretch>
        </p:blipFill>
        <p:spPr>
          <a:xfrm>
            <a:off x="1624878" y="1840125"/>
            <a:ext cx="7667625" cy="4245365"/>
          </a:xfrm>
          <a:prstGeom prst="rect">
            <a:avLst/>
          </a:prstGeom>
        </p:spPr>
      </p:pic>
    </p:spTree>
    <p:extLst>
      <p:ext uri="{BB962C8B-B14F-4D97-AF65-F5344CB8AC3E}">
        <p14:creationId xmlns:p14="http://schemas.microsoft.com/office/powerpoint/2010/main" val="40065080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Extended Entity-Relationship (EE-R) Model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An entity belonging to a sub-class is related to some super-class entity. For instance emp, no 1001 is a secretary, and his typing speed is 68. Emp no 1009 is an engineer (sub-class) and her trade is “Electrical”, so forth.</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Sub-class entity “inherits” all attributes of super-class; for example, employee 1001 will have attributes </a:t>
            </a:r>
            <a:r>
              <a:rPr lang="en-US" dirty="0" err="1">
                <a:latin typeface="Times New Roman" panose="02020603050405020304" pitchFamily="18" charset="0"/>
                <a:cs typeface="Times New Roman" panose="02020603050405020304" pitchFamily="18" charset="0"/>
              </a:rPr>
              <a:t>eno</a:t>
            </a:r>
            <a:r>
              <a:rPr lang="en-US" dirty="0">
                <a:latin typeface="Times New Roman" panose="02020603050405020304" pitchFamily="18" charset="0"/>
                <a:cs typeface="Times New Roman" panose="02020603050405020304" pitchFamily="18" charset="0"/>
              </a:rPr>
              <a:t>, name, salary, and typing speed.</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9547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Extended Entity-Relationship (EE-R) Model</a:t>
            </a:r>
          </a:p>
        </p:txBody>
      </p:sp>
      <p:pic>
        <p:nvPicPr>
          <p:cNvPr id="2" name="Picture 1">
            <a:extLst>
              <a:ext uri="{FF2B5EF4-FFF2-40B4-BE49-F238E27FC236}">
                <a16:creationId xmlns:a16="http://schemas.microsoft.com/office/drawing/2014/main" id="{43E52259-36DB-3390-D28D-FFF2BC53EE22}"/>
              </a:ext>
            </a:extLst>
          </p:cNvPr>
          <p:cNvPicPr>
            <a:picLocks noChangeAspect="1"/>
          </p:cNvPicPr>
          <p:nvPr/>
        </p:nvPicPr>
        <p:blipFill>
          <a:blip r:embed="rId2"/>
          <a:stretch>
            <a:fillRect/>
          </a:stretch>
        </p:blipFill>
        <p:spPr>
          <a:xfrm>
            <a:off x="2298964" y="1777815"/>
            <a:ext cx="7352001" cy="4681970"/>
          </a:xfrm>
          <a:prstGeom prst="rect">
            <a:avLst/>
          </a:prstGeom>
        </p:spPr>
      </p:pic>
    </p:spTree>
    <p:extLst>
      <p:ext uri="{BB962C8B-B14F-4D97-AF65-F5344CB8AC3E}">
        <p14:creationId xmlns:p14="http://schemas.microsoft.com/office/powerpoint/2010/main" val="155518030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Extended Entity-Relationship (EE-R) Model</a:t>
            </a:r>
          </a:p>
        </p:txBody>
      </p:sp>
      <p:pic>
        <p:nvPicPr>
          <p:cNvPr id="2" name="Picture 1">
            <a:extLst>
              <a:ext uri="{FF2B5EF4-FFF2-40B4-BE49-F238E27FC236}">
                <a16:creationId xmlns:a16="http://schemas.microsoft.com/office/drawing/2014/main" id="{28900DAE-1B67-D0B0-05B4-BAA8EDF7A99D}"/>
              </a:ext>
            </a:extLst>
          </p:cNvPr>
          <p:cNvPicPr>
            <a:picLocks noChangeAspect="1"/>
          </p:cNvPicPr>
          <p:nvPr/>
        </p:nvPicPr>
        <p:blipFill>
          <a:blip r:embed="rId2"/>
          <a:stretch>
            <a:fillRect/>
          </a:stretch>
        </p:blipFill>
        <p:spPr>
          <a:xfrm>
            <a:off x="2334491" y="2284613"/>
            <a:ext cx="6858000" cy="3114675"/>
          </a:xfrm>
          <a:prstGeom prst="rect">
            <a:avLst/>
          </a:prstGeom>
        </p:spPr>
      </p:pic>
    </p:spTree>
    <p:extLst>
      <p:ext uri="{BB962C8B-B14F-4D97-AF65-F5344CB8AC3E}">
        <p14:creationId xmlns:p14="http://schemas.microsoft.com/office/powerpoint/2010/main" val="21515590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Extended Entity-Relationship (EE-R) Model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algn="just">
              <a:lnSpc>
                <a:spcPct val="150000"/>
              </a:lnSpc>
            </a:pPr>
            <a:r>
              <a:rPr lang="en-US">
                <a:latin typeface="Times New Roman" panose="02020603050405020304" pitchFamily="18" charset="0"/>
                <a:cs typeface="Times New Roman" panose="02020603050405020304" pitchFamily="18" charset="0"/>
              </a:rPr>
              <a:t>If it is many to many relations you should always make a new relationship with the name of the relationship between the entities.</a:t>
            </a:r>
          </a:p>
          <a:p>
            <a:pPr algn="just">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And there you should write both primary keys of the entities and attributes in the relationship and map them to the initials as shown below.</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30066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Extended Entity-Relationship (EE-R) Model</a:t>
            </a:r>
          </a:p>
        </p:txBody>
      </p:sp>
      <p:pic>
        <p:nvPicPr>
          <p:cNvPr id="2" name="Picture 1">
            <a:extLst>
              <a:ext uri="{FF2B5EF4-FFF2-40B4-BE49-F238E27FC236}">
                <a16:creationId xmlns:a16="http://schemas.microsoft.com/office/drawing/2014/main" id="{9A36DCA8-C099-CDEC-3C43-4852DD7C5ED6}"/>
              </a:ext>
            </a:extLst>
          </p:cNvPr>
          <p:cNvPicPr>
            <a:picLocks noChangeAspect="1"/>
          </p:cNvPicPr>
          <p:nvPr/>
        </p:nvPicPr>
        <p:blipFill>
          <a:blip r:embed="rId2"/>
          <a:stretch>
            <a:fillRect/>
          </a:stretch>
        </p:blipFill>
        <p:spPr>
          <a:xfrm>
            <a:off x="3805237" y="2228850"/>
            <a:ext cx="4581525" cy="2400300"/>
          </a:xfrm>
          <a:prstGeom prst="rect">
            <a:avLst/>
          </a:prstGeom>
        </p:spPr>
      </p:pic>
    </p:spTree>
    <p:extLst>
      <p:ext uri="{BB962C8B-B14F-4D97-AF65-F5344CB8AC3E}">
        <p14:creationId xmlns:p14="http://schemas.microsoft.com/office/powerpoint/2010/main" val="38592344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Extended Entity-Relationship (EE-R) Model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70456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If there are multivalued attributes you have to make a new relationship with a suitable name and write the primary key of the entity which belongs to the multivalued attribute and also the name of the multivalued attribute as shown below.</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CB687497-E146-91AD-6950-4443E22B6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501" y="3219450"/>
            <a:ext cx="3600450" cy="30982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EE4F5BE-19BD-19AA-C5D6-1DCAC0FCEB8B}"/>
              </a:ext>
            </a:extLst>
          </p:cNvPr>
          <p:cNvPicPr>
            <a:picLocks noChangeAspect="1"/>
          </p:cNvPicPr>
          <p:nvPr/>
        </p:nvPicPr>
        <p:blipFill>
          <a:blip r:embed="rId3"/>
          <a:stretch>
            <a:fillRect/>
          </a:stretch>
        </p:blipFill>
        <p:spPr>
          <a:xfrm>
            <a:off x="6365470" y="3973223"/>
            <a:ext cx="4191000" cy="1590675"/>
          </a:xfrm>
          <a:prstGeom prst="rect">
            <a:avLst/>
          </a:prstGeom>
        </p:spPr>
      </p:pic>
    </p:spTree>
    <p:extLst>
      <p:ext uri="{BB962C8B-B14F-4D97-AF65-F5344CB8AC3E}">
        <p14:creationId xmlns:p14="http://schemas.microsoft.com/office/powerpoint/2010/main" val="2554611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&amp; Database users and basics of SQL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00941"/>
          </a:xfrm>
          <a:prstGeom prst="rect">
            <a:avLst/>
          </a:prstGeom>
          <a:noFill/>
        </p:spPr>
        <p:txBody>
          <a:bodyPr wrap="square">
            <a:spAutoFit/>
          </a:bodyPr>
          <a:lstStyle/>
          <a:p>
            <a:pPr marL="342900" indent="-342900" algn="just">
              <a:lnSpc>
                <a:spcPct val="150000"/>
              </a:lnSpc>
              <a:buAutoNum type="arabicPeriod"/>
            </a:pPr>
            <a:r>
              <a:rPr lang="en-US" b="1" dirty="0">
                <a:latin typeface="Times New Roman" panose="02020603050405020304" pitchFamily="18" charset="0"/>
                <a:cs typeface="Times New Roman" panose="02020603050405020304" pitchFamily="18" charset="0"/>
              </a:rPr>
              <a:t>Database Administrator (DBA) :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DBA also monitors the recovery and backup and provide technical support.</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DBA has a DBA account in the DBMS which called a system or superuser account.</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DBA repairs damage caused due to hardware and/or software failures.</a:t>
            </a:r>
          </a:p>
        </p:txBody>
      </p:sp>
    </p:spTree>
    <p:extLst>
      <p:ext uri="{BB962C8B-B14F-4D97-AF65-F5344CB8AC3E}">
        <p14:creationId xmlns:p14="http://schemas.microsoft.com/office/powerpoint/2010/main" val="1982695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&amp; Database users and basics of SQL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2. End Users/Parametric Users </a:t>
            </a:r>
            <a:r>
              <a:rPr lang="en-US" dirty="0">
                <a:latin typeface="Times New Roman" panose="02020603050405020304" pitchFamily="18" charset="0"/>
                <a:cs typeface="Times New Roman" panose="02020603050405020304" pitchFamily="18" charset="0"/>
              </a:rPr>
              <a:t>− These users access the database from the front end with the help of a pre-developed application. They have little knowledge about the design and working of databases.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There are two types of end users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Naive Users − </a:t>
            </a:r>
            <a:r>
              <a:rPr lang="en-US" dirty="0">
                <a:highlight>
                  <a:srgbClr val="00FFFF"/>
                </a:highlight>
                <a:latin typeface="Times New Roman" panose="02020603050405020304" pitchFamily="18" charset="0"/>
                <a:cs typeface="Times New Roman" panose="02020603050405020304" pitchFamily="18" charset="0"/>
              </a:rPr>
              <a:t>These naive users are those users who don’t have any database knowledge</a:t>
            </a:r>
            <a:r>
              <a:rPr lang="en-US" dirty="0">
                <a:latin typeface="Times New Roman" panose="02020603050405020304" pitchFamily="18" charset="0"/>
                <a:cs typeface="Times New Roman" panose="02020603050405020304" pitchFamily="18" charset="0"/>
              </a:rPr>
              <a:t>. They depend on pre-developed applications like Bank Management Systems, Library Management Systems, Hospital Management Systems, and Railway Ticket Booking Systems(IRCTC) and get the desired result.</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564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&amp; Database users and basics of SQL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There are two types of end users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Sophisticated Users − </a:t>
            </a:r>
            <a:r>
              <a:rPr lang="en-US" dirty="0">
                <a:highlight>
                  <a:srgbClr val="00FFFF"/>
                </a:highlight>
                <a:latin typeface="Times New Roman" panose="02020603050405020304" pitchFamily="18" charset="0"/>
                <a:cs typeface="Times New Roman" panose="02020603050405020304" pitchFamily="18" charset="0"/>
              </a:rPr>
              <a:t>Sophisticated users can be engineers, scientists, business analyst, who are familiar with the database</a:t>
            </a:r>
            <a:r>
              <a:rPr lang="en-US" dirty="0">
                <a:latin typeface="Times New Roman" panose="02020603050405020304" pitchFamily="18" charset="0"/>
                <a:cs typeface="Times New Roman" panose="02020603050405020304" pitchFamily="18" charset="0"/>
              </a:rPr>
              <a:t>. They can develop their own database applications according to their requirement. They don’t write the program code but they interact the database by writing SQL queries directly through the query processor.</a:t>
            </a:r>
          </a:p>
        </p:txBody>
      </p:sp>
    </p:spTree>
    <p:extLst>
      <p:ext uri="{BB962C8B-B14F-4D97-AF65-F5344CB8AC3E}">
        <p14:creationId xmlns:p14="http://schemas.microsoft.com/office/powerpoint/2010/main" val="209926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&amp; Database users and basics of SQL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544405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3. Database Designers :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Data Base Designers are the users who design the structure of database which includes tables, indexes, views, triggers, stored procedures and constraints which are usually enforced before the database is created or populated with data.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4. Specialized users : </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Specialized users are sophisticated users who write specialized database application that does not fit into the traditional data-processing framework. Among these applications are computer aided-design systems, knowledge-base and expert systems etc.</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719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&amp; Database users and basics of SQL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5. Application Programmers : </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Application Programmers also referred as System Analysts or simply Software Engineers, are the back-end programmers who writes the code for the application programs. They are the computer professionals.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programs could be written in Programming languages such as Visual Basic, Developer, C, FORTRAN, COBOL etc.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Application programmers design, debug, test, and maintain set of programs called “canned transactions” for the Naive (parametric) users in order to interact with database.</a:t>
            </a:r>
          </a:p>
        </p:txBody>
      </p:sp>
    </p:spTree>
    <p:extLst>
      <p:ext uri="{BB962C8B-B14F-4D97-AF65-F5344CB8AC3E}">
        <p14:creationId xmlns:p14="http://schemas.microsoft.com/office/powerpoint/2010/main" val="2717684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&amp; Database users and basics of SQL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6. System Analyst :</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System Analyst is a user who analyzes the requirements of parametric end users. They check whether all the requirements of end users are satisfied.</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7. Casual Users / Temporary Users : </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Casual Users are the users who occasionally use/access the database but each time when they access the database they require the new information, </a:t>
            </a:r>
            <a:r>
              <a:rPr lang="en-US" dirty="0">
                <a:highlight>
                  <a:srgbClr val="FFFF00"/>
                </a:highlight>
                <a:latin typeface="Times New Roman" panose="02020603050405020304" pitchFamily="18" charset="0"/>
                <a:cs typeface="Times New Roman" panose="02020603050405020304" pitchFamily="18" charset="0"/>
              </a:rPr>
              <a:t>for example, Middle or higher level manager.</a:t>
            </a:r>
          </a:p>
        </p:txBody>
      </p:sp>
    </p:spTree>
    <p:extLst>
      <p:ext uri="{BB962C8B-B14F-4D97-AF65-F5344CB8AC3E}">
        <p14:creationId xmlns:p14="http://schemas.microsoft.com/office/powerpoint/2010/main" val="1042490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&amp; Database users and basics of SQL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What is SQL?</a:t>
            </a:r>
          </a:p>
          <a:p>
            <a:pPr algn="just">
              <a:lnSpc>
                <a:spcPct val="150000"/>
              </a:lnSpc>
            </a:pPr>
            <a:r>
              <a:rPr lang="en-US" dirty="0">
                <a:latin typeface="Times New Roman" panose="02020603050405020304" pitchFamily="18" charset="0"/>
                <a:cs typeface="Times New Roman" panose="02020603050405020304" pitchFamily="18" charset="0"/>
              </a:rPr>
              <a:t>SQL (Structured Query Language) is a language to operate databases; it includes Database Creation, Database Deletion, Fetching Data Rows, Modifying &amp; Deleting Data rows, etc.</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SQL stands for Structured Query Language. It is used for storing and managing data in relational database management system (RDMS).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standard language for Relational Database System. It enables a user to create, read, update and delete relational databases and tables.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SQL allows users to query the database in a number of ways, using English-like statements.</a:t>
            </a:r>
          </a:p>
        </p:txBody>
      </p:sp>
    </p:spTree>
    <p:extLst>
      <p:ext uri="{BB962C8B-B14F-4D97-AF65-F5344CB8AC3E}">
        <p14:creationId xmlns:p14="http://schemas.microsoft.com/office/powerpoint/2010/main" val="2947542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&amp; Database users and basics of SQL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What is SQL?</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SQL is case insensitive. But it is a recommended practice to use keywords (like SELECT, UPDATE, CREATE, etc.) in capital letters and use user-defined things (like table name, column name, etc.) in small letters.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509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&amp; Database users and basics of SQL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What is SQL?</a:t>
            </a:r>
          </a:p>
          <a:p>
            <a:pPr algn="just">
              <a:lnSpc>
                <a:spcPct val="150000"/>
              </a:lnSpc>
            </a:pPr>
            <a:r>
              <a:rPr lang="en-US" b="1" dirty="0">
                <a:latin typeface="Times New Roman" panose="02020603050405020304" pitchFamily="18" charset="0"/>
                <a:cs typeface="Times New Roman" panose="02020603050405020304" pitchFamily="18" charset="0"/>
              </a:rPr>
              <a:t>Rules:</a:t>
            </a:r>
          </a:p>
          <a:p>
            <a:pPr algn="just">
              <a:lnSpc>
                <a:spcPct val="150000"/>
              </a:lnSpc>
            </a:pPr>
            <a:r>
              <a:rPr lang="en-US" dirty="0">
                <a:latin typeface="Times New Roman" panose="02020603050405020304" pitchFamily="18" charset="0"/>
                <a:cs typeface="Times New Roman" panose="02020603050405020304" pitchFamily="18" charset="0"/>
              </a:rPr>
              <a:t>SQL follows the following rules: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Structure query language is not case sensitive. </a:t>
            </a:r>
            <a:r>
              <a:rPr lang="en-US" dirty="0">
                <a:highlight>
                  <a:srgbClr val="FFFF00"/>
                </a:highlight>
                <a:latin typeface="Times New Roman" panose="02020603050405020304" pitchFamily="18" charset="0"/>
                <a:cs typeface="Times New Roman" panose="02020603050405020304" pitchFamily="18" charset="0"/>
              </a:rPr>
              <a:t>Generally, keywords of SQL are written in uppercase</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Statements of SQL are dependent on text lines. We can use a single SQL statement on one or multiple text line.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the SQL statements, you can perform most of the actions in a database.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SQL depends on tuple relational calculus and relational algebra.</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85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2AC9B1-B98B-B4EB-44D3-D4C2AF7067D1}"/>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5" name="Content Placeholder 2">
            <a:extLst>
              <a:ext uri="{FF2B5EF4-FFF2-40B4-BE49-F238E27FC236}">
                <a16:creationId xmlns:a16="http://schemas.microsoft.com/office/drawing/2014/main" id="{54E998D1-CDC6-67A1-C335-7B1CE73DE2C4}"/>
              </a:ext>
            </a:extLst>
          </p:cNvPr>
          <p:cNvSpPr>
            <a:spLocks noGrp="1"/>
          </p:cNvSpPr>
          <p:nvPr>
            <p:ph idx="1"/>
          </p:nvPr>
        </p:nvSpPr>
        <p:spPr>
          <a:xfrm>
            <a:off x="1096963" y="2713703"/>
            <a:ext cx="10058400" cy="3155285"/>
          </a:xfrm>
        </p:spPr>
        <p:txBody>
          <a:bodyPr anchor="t">
            <a:normAutofit/>
          </a:bodyPr>
          <a:lstStyle/>
          <a:p>
            <a:pPr marL="0" lvl="0" indent="0" algn="ctr">
              <a:lnSpc>
                <a:spcPct val="100000"/>
              </a:lnSpc>
              <a:buNone/>
            </a:pPr>
            <a:r>
              <a:rPr lang="en-US" sz="5400" dirty="0">
                <a:latin typeface="Times New Roman" panose="02020603050405020304" pitchFamily="18" charset="0"/>
                <a:cs typeface="Times New Roman" panose="02020603050405020304" pitchFamily="18" charset="0"/>
              </a:rPr>
              <a:t>UNIT 1: Overview Of Databases and Data Modelling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506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Characteristics and advantages of the database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Characteristics:</a:t>
            </a: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Structured Data: </a:t>
            </a:r>
            <a:r>
              <a:rPr lang="en-US" dirty="0">
                <a:latin typeface="Times New Roman" panose="02020603050405020304" pitchFamily="18" charset="0"/>
                <a:cs typeface="Times New Roman" panose="02020603050405020304" pitchFamily="18" charset="0"/>
              </a:rPr>
              <a:t>Databases organize information into structured formats, making it easier to query and analyze.</a:t>
            </a:r>
          </a:p>
          <a:p>
            <a:pPr marL="342900" indent="-342900"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Querying: </a:t>
            </a:r>
            <a:r>
              <a:rPr lang="en-US" dirty="0">
                <a:latin typeface="Times New Roman" panose="02020603050405020304" pitchFamily="18" charset="0"/>
                <a:cs typeface="Times New Roman" panose="02020603050405020304" pitchFamily="18" charset="0"/>
              </a:rPr>
              <a:t>They offer query languages (SQL, NoSQL queries, etc.) to retrieve specific data efficiently.</a:t>
            </a:r>
          </a:p>
          <a:p>
            <a:pPr marL="342900" indent="-342900"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Scalability: </a:t>
            </a:r>
            <a:r>
              <a:rPr lang="en-US" dirty="0">
                <a:latin typeface="Times New Roman" panose="02020603050405020304" pitchFamily="18" charset="0"/>
                <a:cs typeface="Times New Roman" panose="02020603050405020304" pitchFamily="18" charset="0"/>
              </a:rPr>
              <a:t>Depending on the type (relational, NoSQL), databases can scale vertically (adding more resources to a single machine) or horizontally (adding more machines).</a:t>
            </a:r>
          </a:p>
          <a:p>
            <a:pPr marL="342900" indent="-342900"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68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Characteristics and advantages of the database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Characteristics:</a:t>
            </a: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startAt="3"/>
            </a:pPr>
            <a:r>
              <a:rPr lang="en-US" b="1" dirty="0">
                <a:latin typeface="Times New Roman" panose="02020603050405020304" pitchFamily="18" charset="0"/>
                <a:cs typeface="Times New Roman" panose="02020603050405020304" pitchFamily="18" charset="0"/>
              </a:rPr>
              <a:t>Security: </a:t>
            </a:r>
            <a:r>
              <a:rPr lang="en-US" dirty="0">
                <a:latin typeface="Times New Roman" panose="02020603050405020304" pitchFamily="18" charset="0"/>
                <a:cs typeface="Times New Roman" panose="02020603050405020304" pitchFamily="18" charset="0"/>
              </a:rPr>
              <a:t>They provide mechanisms for access control, authentication, and encryption to secure sensitive data.</a:t>
            </a:r>
          </a:p>
          <a:p>
            <a:pPr marL="342900" indent="-342900" algn="just">
              <a:lnSpc>
                <a:spcPct val="150000"/>
              </a:lnSpc>
              <a:buFont typeface="+mj-lt"/>
              <a:buAutoNum type="arabicPeriod" startAt="3"/>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startAt="3"/>
            </a:pPr>
            <a:r>
              <a:rPr lang="en-US" b="1" dirty="0">
                <a:latin typeface="Times New Roman" panose="02020603050405020304" pitchFamily="18" charset="0"/>
                <a:cs typeface="Times New Roman" panose="02020603050405020304" pitchFamily="18" charset="0"/>
              </a:rPr>
              <a:t>Concurrency Control: </a:t>
            </a:r>
            <a:r>
              <a:rPr lang="en-US" dirty="0">
                <a:latin typeface="Times New Roman" panose="02020603050405020304" pitchFamily="18" charset="0"/>
                <a:cs typeface="Times New Roman" panose="02020603050405020304" pitchFamily="18" charset="0"/>
              </a:rPr>
              <a:t>Managing multiple users accessing the data simultaneously while ensuring consistency.</a:t>
            </a:r>
          </a:p>
          <a:p>
            <a:pPr marL="342900" indent="-342900" algn="just">
              <a:lnSpc>
                <a:spcPct val="150000"/>
              </a:lnSpc>
              <a:buFont typeface="+mj-lt"/>
              <a:buAutoNum type="arabicPeriod" startAt="3"/>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startAt="3"/>
            </a:pPr>
            <a:r>
              <a:rPr lang="en-US" b="1" dirty="0">
                <a:latin typeface="Times New Roman" panose="02020603050405020304" pitchFamily="18" charset="0"/>
                <a:cs typeface="Times New Roman" panose="02020603050405020304" pitchFamily="18" charset="0"/>
              </a:rPr>
              <a:t>Backup and Recovery: </a:t>
            </a:r>
            <a:r>
              <a:rPr lang="en-US" dirty="0">
                <a:latin typeface="Times New Roman" panose="02020603050405020304" pitchFamily="18" charset="0"/>
                <a:cs typeface="Times New Roman" panose="02020603050405020304" pitchFamily="18" charset="0"/>
              </a:rPr>
              <a:t>Databases offer solutions for regular backups and recovery in case of data loss or corruption.</a:t>
            </a:r>
          </a:p>
        </p:txBody>
      </p:sp>
    </p:spTree>
    <p:extLst>
      <p:ext uri="{BB962C8B-B14F-4D97-AF65-F5344CB8AC3E}">
        <p14:creationId xmlns:p14="http://schemas.microsoft.com/office/powerpoint/2010/main" val="1787787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Characteristics and advantages of the database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502855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Advantages: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Better Data Security: </a:t>
            </a:r>
            <a:r>
              <a:rPr lang="en-US" dirty="0">
                <a:latin typeface="Times New Roman" panose="02020603050405020304" pitchFamily="18" charset="0"/>
                <a:cs typeface="Times New Roman" panose="02020603050405020304" pitchFamily="18" charset="0"/>
              </a:rPr>
              <a:t>DBMS ensures privacy and security, vital for corporations investing in data protection against increased risks with more users.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Minimized Data Inconsistency: </a:t>
            </a:r>
            <a:r>
              <a:rPr lang="en-US" dirty="0">
                <a:latin typeface="Times New Roman" panose="02020603050405020304" pitchFamily="18" charset="0"/>
                <a:cs typeface="Times New Roman" panose="02020603050405020304" pitchFamily="18" charset="0"/>
              </a:rPr>
              <a:t>Properly designed databases significantly reduce inconsistencies, preventing conflicting versions of the same data.</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Faster Data Access: </a:t>
            </a:r>
            <a:r>
              <a:rPr lang="en-US" dirty="0">
                <a:latin typeface="Times New Roman" panose="02020603050405020304" pitchFamily="18" charset="0"/>
                <a:cs typeface="Times New Roman" panose="02020603050405020304" pitchFamily="18" charset="0"/>
              </a:rPr>
              <a:t>Enables swift and accurate data retrieval, aiding faster decision-making processes and facilitating queries for specific information.</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619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Characteristics and advantages of the database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Advantages: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Enhanced Decision Making: </a:t>
            </a:r>
            <a:r>
              <a:rPr lang="en-US" dirty="0">
                <a:latin typeface="Times New Roman" panose="02020603050405020304" pitchFamily="18" charset="0"/>
                <a:cs typeface="Times New Roman" panose="02020603050405020304" pitchFamily="18" charset="0"/>
              </a:rPr>
              <a:t>DBMS provides better-managed data, improved access, and quality, enabling informed decisions based on data insights.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Reduced Data Redundancy: </a:t>
            </a:r>
            <a:r>
              <a:rPr lang="en-US" dirty="0">
                <a:latin typeface="Times New Roman" panose="02020603050405020304" pitchFamily="18" charset="0"/>
                <a:cs typeface="Times New Roman" panose="02020603050405020304" pitchFamily="18" charset="0"/>
              </a:rPr>
              <a:t>Prevents duplicate entries in structured databases, ensuring efficiency by eliminating repeated information.</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Atomicity and Data Consistency: </a:t>
            </a:r>
            <a:r>
              <a:rPr lang="en-US" dirty="0">
                <a:latin typeface="Times New Roman" panose="02020603050405020304" pitchFamily="18" charset="0"/>
                <a:cs typeface="Times New Roman" panose="02020603050405020304" pitchFamily="18" charset="0"/>
              </a:rPr>
              <a:t>Ensures that changes in one part of the database reflect across the entire system, maintaining data consistency and accuracy.</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3233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ACID Properties in DBMS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 transaction is a single logical unit of work that accesses and possibly modifies the contents of a database. Transactions access data using read and write operations.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order to maintain consistency in a database, before and after the transaction, certain properties are followed. These are called ACID properties. </a:t>
            </a:r>
          </a:p>
        </p:txBody>
      </p:sp>
    </p:spTree>
    <p:extLst>
      <p:ext uri="{BB962C8B-B14F-4D97-AF65-F5344CB8AC3E}">
        <p14:creationId xmlns:p14="http://schemas.microsoft.com/office/powerpoint/2010/main" val="3415560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ACID Properties in DBMS</a:t>
            </a:r>
          </a:p>
        </p:txBody>
      </p:sp>
      <p:pic>
        <p:nvPicPr>
          <p:cNvPr id="5" name="Picture 4">
            <a:extLst>
              <a:ext uri="{FF2B5EF4-FFF2-40B4-BE49-F238E27FC236}">
                <a16:creationId xmlns:a16="http://schemas.microsoft.com/office/drawing/2014/main" id="{7EA88091-BF9A-BCAA-8EE8-3819CE37B911}"/>
              </a:ext>
            </a:extLst>
          </p:cNvPr>
          <p:cNvPicPr>
            <a:picLocks noChangeAspect="1"/>
          </p:cNvPicPr>
          <p:nvPr/>
        </p:nvPicPr>
        <p:blipFill>
          <a:blip r:embed="rId2"/>
          <a:stretch>
            <a:fillRect/>
          </a:stretch>
        </p:blipFill>
        <p:spPr>
          <a:xfrm>
            <a:off x="2709788" y="2009105"/>
            <a:ext cx="5763429" cy="3839111"/>
          </a:xfrm>
          <a:prstGeom prst="rect">
            <a:avLst/>
          </a:prstGeom>
        </p:spPr>
      </p:pic>
    </p:spTree>
    <p:extLst>
      <p:ext uri="{BB962C8B-B14F-4D97-AF65-F5344CB8AC3E}">
        <p14:creationId xmlns:p14="http://schemas.microsoft.com/office/powerpoint/2010/main" val="1560093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ACID Properties in DBMS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Atomicity</a:t>
            </a:r>
            <a:r>
              <a:rPr lang="en-US" dirty="0">
                <a:latin typeface="Times New Roman" panose="02020603050405020304" pitchFamily="18" charset="0"/>
                <a:cs typeface="Times New Roman" panose="02020603050405020304" pitchFamily="18" charset="0"/>
              </a:rPr>
              <a:t>: Ensures transactions are all-or-nothing, either fully completed or not at all, maintaining data integrity.</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Consistency</a:t>
            </a:r>
            <a:r>
              <a:rPr lang="en-US" dirty="0">
                <a:latin typeface="Times New Roman" panose="02020603050405020304" pitchFamily="18" charset="0"/>
                <a:cs typeface="Times New Roman" panose="02020603050405020304" pitchFamily="18" charset="0"/>
              </a:rPr>
              <a:t>: Guarantees that transactions preserve the database's rules and constraints, keeping data accurate and valid.</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Isolation</a:t>
            </a:r>
            <a:r>
              <a:rPr lang="en-US" dirty="0">
                <a:latin typeface="Times New Roman" panose="02020603050405020304" pitchFamily="18" charset="0"/>
                <a:cs typeface="Times New Roman" panose="02020603050405020304" pitchFamily="18" charset="0"/>
              </a:rPr>
              <a:t>: Allows multiple transactions to run simultaneously without interfering with each other, preventing conflicts and maintaining transaction integrity.</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Durability</a:t>
            </a:r>
            <a:r>
              <a:rPr lang="en-US" dirty="0">
                <a:latin typeface="Times New Roman" panose="02020603050405020304" pitchFamily="18" charset="0"/>
                <a:cs typeface="Times New Roman" panose="02020603050405020304" pitchFamily="18" charset="0"/>
              </a:rPr>
              <a:t>: Confirms that once a transaction is committed, its changes are permanently saved and survive system failures, ensuring data persistence.</a:t>
            </a:r>
          </a:p>
        </p:txBody>
      </p:sp>
    </p:spTree>
    <p:extLst>
      <p:ext uri="{BB962C8B-B14F-4D97-AF65-F5344CB8AC3E}">
        <p14:creationId xmlns:p14="http://schemas.microsoft.com/office/powerpoint/2010/main" val="3322439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systems, concepts and architecture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Concepts:</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Data Model: </a:t>
            </a:r>
            <a:r>
              <a:rPr lang="en-US" dirty="0">
                <a:latin typeface="Times New Roman" panose="02020603050405020304" pitchFamily="18" charset="0"/>
                <a:cs typeface="Times New Roman" panose="02020603050405020304" pitchFamily="18" charset="0"/>
              </a:rPr>
              <a:t>Defines how data is structured and organized within the database (e.g., relational, hierarchical, network, or object-oriented models).</a:t>
            </a:r>
          </a:p>
          <a:p>
            <a:pPr marL="342900" indent="-342900"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Schema: </a:t>
            </a:r>
            <a:r>
              <a:rPr lang="en-US" dirty="0">
                <a:latin typeface="Times New Roman" panose="02020603050405020304" pitchFamily="18" charset="0"/>
                <a:cs typeface="Times New Roman" panose="02020603050405020304" pitchFamily="18" charset="0"/>
              </a:rPr>
              <a:t>Represents the logical layout and structure of the database, including tables, relationships, and constraints.</a:t>
            </a:r>
          </a:p>
          <a:p>
            <a:pPr marL="342900" indent="-342900" algn="just">
              <a:lnSpc>
                <a:spcPct val="150000"/>
              </a:lnSpc>
              <a:buFont typeface="+mj-lt"/>
              <a:buAutoNum type="arabicPeriod"/>
            </a:pPr>
            <a:endParaRPr lang="en-US" b="1"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Normalization: </a:t>
            </a:r>
            <a:r>
              <a:rPr lang="en-US" dirty="0">
                <a:latin typeface="Times New Roman" panose="02020603050405020304" pitchFamily="18" charset="0"/>
                <a:cs typeface="Times New Roman" panose="02020603050405020304" pitchFamily="18" charset="0"/>
              </a:rPr>
              <a:t>Process of organizing data to minimize redundancy and dependency, ensuring data integrity.</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549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systems, concepts and architecture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Concepts: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4. Querying and Languages: </a:t>
            </a:r>
            <a:r>
              <a:rPr lang="en-US" dirty="0">
                <a:latin typeface="Times New Roman" panose="02020603050405020304" pitchFamily="18" charset="0"/>
                <a:cs typeface="Times New Roman" panose="02020603050405020304" pitchFamily="18" charset="0"/>
              </a:rPr>
              <a:t>Tools like SQL (Structured Query Language) or NoSQL queries enable users to retrieve, manipulate, and manage data.</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5. Transactions: </a:t>
            </a:r>
            <a:r>
              <a:rPr lang="en-US" dirty="0">
                <a:latin typeface="Times New Roman" panose="02020603050405020304" pitchFamily="18" charset="0"/>
                <a:cs typeface="Times New Roman" panose="02020603050405020304" pitchFamily="18" charset="0"/>
              </a:rPr>
              <a:t>Units of work performed on the database that follow ACID properties (Atomicity, Consistency, Isolation, Durability) to maintain data integrity.</a:t>
            </a:r>
          </a:p>
        </p:txBody>
      </p:sp>
    </p:spTree>
    <p:extLst>
      <p:ext uri="{BB962C8B-B14F-4D97-AF65-F5344CB8AC3E}">
        <p14:creationId xmlns:p14="http://schemas.microsoft.com/office/powerpoint/2010/main" val="3620156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 Models in DBMS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A Data Model in Database Management System (DBMS) is the concept of tools that are developed to summarize the description of the database.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Types of Relational Models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Conceptual Data Model</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Representational Data Model</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Physical Data Model</a:t>
            </a:r>
          </a:p>
        </p:txBody>
      </p:sp>
      <p:pic>
        <p:nvPicPr>
          <p:cNvPr id="2" name="Picture 1">
            <a:extLst>
              <a:ext uri="{FF2B5EF4-FFF2-40B4-BE49-F238E27FC236}">
                <a16:creationId xmlns:a16="http://schemas.microsoft.com/office/drawing/2014/main" id="{DE0833A4-1D52-3E1B-40C9-782C43B16C25}"/>
              </a:ext>
            </a:extLst>
          </p:cNvPr>
          <p:cNvPicPr>
            <a:picLocks noChangeAspect="1"/>
          </p:cNvPicPr>
          <p:nvPr/>
        </p:nvPicPr>
        <p:blipFill>
          <a:blip r:embed="rId2"/>
          <a:stretch>
            <a:fillRect/>
          </a:stretch>
        </p:blipFill>
        <p:spPr>
          <a:xfrm>
            <a:off x="5899380" y="3429000"/>
            <a:ext cx="4972050" cy="1733550"/>
          </a:xfrm>
          <a:prstGeom prst="rect">
            <a:avLst/>
          </a:prstGeom>
        </p:spPr>
      </p:pic>
    </p:spTree>
    <p:extLst>
      <p:ext uri="{BB962C8B-B14F-4D97-AF65-F5344CB8AC3E}">
        <p14:creationId xmlns:p14="http://schemas.microsoft.com/office/powerpoint/2010/main" val="185684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&amp; Database users and basics of SQL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What is Data?</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is a collection of a distinct small unit of information. It can be used in a variety of forms like text, numbers, media, bytes, etc. it can be stored in pieces of paper or electronic memory, etc.</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Word 'Data' is originated from the word 'datum' that means 'single piece of information.' It is plural of the word datum.</a:t>
            </a:r>
          </a:p>
        </p:txBody>
      </p:sp>
    </p:spTree>
    <p:extLst>
      <p:ext uri="{BB962C8B-B14F-4D97-AF65-F5344CB8AC3E}">
        <p14:creationId xmlns:p14="http://schemas.microsoft.com/office/powerpoint/2010/main" val="3551081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 Models in DBMS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marL="342900" indent="-342900" algn="just">
              <a:lnSpc>
                <a:spcPct val="150000"/>
              </a:lnSpc>
              <a:buAutoNum type="arabicPeriod"/>
            </a:pPr>
            <a:r>
              <a:rPr lang="en-US" b="1" dirty="0">
                <a:latin typeface="Times New Roman" panose="02020603050405020304" pitchFamily="18" charset="0"/>
                <a:cs typeface="Times New Roman" panose="02020603050405020304" pitchFamily="18" charset="0"/>
              </a:rPr>
              <a:t>Conceptual Data Model</a:t>
            </a:r>
          </a:p>
          <a:p>
            <a:pPr marL="342900" indent="-342900" algn="just">
              <a:lnSpc>
                <a:spcPct val="150000"/>
              </a:lnSpc>
              <a:buAutoNum type="arabicPeriod"/>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conceptual data model describes the database at a very high level and is useful to understand the needs or requirements of the database. It is this model, that is used in the requirement-gathering process i.e. before the Database Designers start making a particular database.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One such popular model is the </a:t>
            </a:r>
            <a:r>
              <a:rPr lang="en-US" dirty="0">
                <a:highlight>
                  <a:srgbClr val="00FFFF"/>
                </a:highlight>
                <a:latin typeface="Times New Roman" panose="02020603050405020304" pitchFamily="18" charset="0"/>
                <a:cs typeface="Times New Roman" panose="02020603050405020304" pitchFamily="18" charset="0"/>
              </a:rPr>
              <a:t>entity/relationship model (ER model). The E/R model specializes in entities, relationships, and even attributes that are used by database designers. </a:t>
            </a:r>
          </a:p>
        </p:txBody>
      </p:sp>
    </p:spTree>
    <p:extLst>
      <p:ext uri="{BB962C8B-B14F-4D97-AF65-F5344CB8AC3E}">
        <p14:creationId xmlns:p14="http://schemas.microsoft.com/office/powerpoint/2010/main" val="242654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 Models in DBMS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Entity-Relationship Model( </a:t>
            </a:r>
            <a:r>
              <a:rPr lang="en-US" b="1" dirty="0">
                <a:highlight>
                  <a:srgbClr val="FFFF00"/>
                </a:highlight>
                <a:latin typeface="Times New Roman" panose="02020603050405020304" pitchFamily="18" charset="0"/>
                <a:cs typeface="Times New Roman" panose="02020603050405020304" pitchFamily="18" charset="0"/>
              </a:rPr>
              <a:t>ER Model): </a:t>
            </a:r>
            <a:r>
              <a:rPr lang="en-US" dirty="0">
                <a:latin typeface="Times New Roman" panose="02020603050405020304" pitchFamily="18" charset="0"/>
                <a:cs typeface="Times New Roman" panose="02020603050405020304" pitchFamily="18" charset="0"/>
              </a:rPr>
              <a:t>It is a high-level data model which is used to define the data and the relationships between them. It is basically a conceptual design of any database which is easy to design the view of data.</a:t>
            </a:r>
          </a:p>
          <a:p>
            <a:pPr algn="just">
              <a:lnSpc>
                <a:spcPct val="150000"/>
              </a:lnSpc>
            </a:pPr>
            <a:r>
              <a:rPr lang="en-US" b="1" dirty="0">
                <a:latin typeface="Times New Roman" panose="02020603050405020304" pitchFamily="18" charset="0"/>
                <a:cs typeface="Times New Roman" panose="02020603050405020304" pitchFamily="18" charset="0"/>
              </a:rPr>
              <a:t>Components of ER Model:</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highlight>
                  <a:srgbClr val="FFFF00"/>
                </a:highlight>
                <a:latin typeface="Times New Roman" panose="02020603050405020304" pitchFamily="18" charset="0"/>
                <a:cs typeface="Times New Roman" panose="02020603050405020304" pitchFamily="18" charset="0"/>
              </a:rPr>
              <a:t>Entity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entity is referred to as a real-world object. It can be a name, place, object, class, etc. These are represented by a rectangle in an ER Diagram.</a:t>
            </a:r>
          </a:p>
          <a:p>
            <a:pPr algn="just">
              <a:lnSpc>
                <a:spcPct val="150000"/>
              </a:lnSpc>
            </a:pPr>
            <a:r>
              <a:rPr lang="en-US" b="1" dirty="0">
                <a:highlight>
                  <a:srgbClr val="FFFF00"/>
                </a:highlight>
                <a:latin typeface="Times New Roman" panose="02020603050405020304" pitchFamily="18" charset="0"/>
                <a:cs typeface="Times New Roman" panose="02020603050405020304" pitchFamily="18" charset="0"/>
              </a:rPr>
              <a:t>Attributes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attribute can be defined as the description of the entity. These are represented by Eclipse in an ER Diagram. It can be Age, Roll Number, or Marks for a Student.</a:t>
            </a:r>
          </a:p>
          <a:p>
            <a:pPr algn="just">
              <a:lnSpc>
                <a:spcPct val="150000"/>
              </a:lnSpc>
            </a:pPr>
            <a:r>
              <a:rPr lang="en-US" b="1" dirty="0">
                <a:highlight>
                  <a:srgbClr val="FFFF00"/>
                </a:highlight>
                <a:latin typeface="Times New Roman" panose="02020603050405020304" pitchFamily="18" charset="0"/>
                <a:cs typeface="Times New Roman" panose="02020603050405020304" pitchFamily="18" charset="0"/>
              </a:rPr>
              <a:t>Relationship</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Relationships are used to define relations among different entities. Diamonds and Rhombus are used to show Relationships.</a:t>
            </a:r>
          </a:p>
        </p:txBody>
      </p:sp>
    </p:spTree>
    <p:extLst>
      <p:ext uri="{BB962C8B-B14F-4D97-AF65-F5344CB8AC3E}">
        <p14:creationId xmlns:p14="http://schemas.microsoft.com/office/powerpoint/2010/main" val="26225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 Models in DBMS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2. Representational Data Model</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type of data model is used to represent only the logical part of the database and does not represent the physical structure of the database.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highlight>
                  <a:srgbClr val="FFFF00"/>
                </a:highlight>
                <a:latin typeface="Times New Roman" panose="02020603050405020304" pitchFamily="18" charset="0"/>
                <a:cs typeface="Times New Roman" panose="02020603050405020304" pitchFamily="18" charset="0"/>
              </a:rPr>
              <a:t>The representational data model allows us to focus primarily, on the design part of the database. A popular representational model is a Relational model.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relational Model consists of Relational Algebra and Relational Calculus. In the Relational Model, we basically use tables to represent our data and the relationships between them. </a:t>
            </a:r>
            <a:r>
              <a:rPr lang="en-US" dirty="0">
                <a:highlight>
                  <a:srgbClr val="FFFF00"/>
                </a:highlight>
                <a:latin typeface="Times New Roman" panose="02020603050405020304" pitchFamily="18" charset="0"/>
                <a:cs typeface="Times New Roman" panose="02020603050405020304" pitchFamily="18" charset="0"/>
              </a:rPr>
              <a:t>It is a theoretical concept whose practical implementation is done in Physical Data Model. </a:t>
            </a:r>
          </a:p>
        </p:txBody>
      </p:sp>
    </p:spTree>
    <p:extLst>
      <p:ext uri="{BB962C8B-B14F-4D97-AF65-F5344CB8AC3E}">
        <p14:creationId xmlns:p14="http://schemas.microsoft.com/office/powerpoint/2010/main" val="701476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 Models in DBMS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3. Physical Data Model</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a:highlight>
                  <a:srgbClr val="FFFF00"/>
                </a:highlight>
                <a:latin typeface="Times New Roman" panose="02020603050405020304" pitchFamily="18" charset="0"/>
                <a:cs typeface="Times New Roman" panose="02020603050405020304" pitchFamily="18" charset="0"/>
              </a:rPr>
              <a:t>The physical Data Model is used to practically implement Relational Data Model. </a:t>
            </a:r>
            <a:r>
              <a:rPr lang="en-US" dirty="0">
                <a:latin typeface="Times New Roman" panose="02020603050405020304" pitchFamily="18" charset="0"/>
                <a:cs typeface="Times New Roman" panose="02020603050405020304" pitchFamily="18" charset="0"/>
              </a:rPr>
              <a:t>Ultimately, all data in a database is stored physically on a secondary storage device such as discs and tapes.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stored in the form of files, records, and certain other data structures.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order to come up with a good physical model, we have to work on the relational model in a better way.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highlight>
                  <a:srgbClr val="00FFFF"/>
                </a:highlight>
                <a:latin typeface="Times New Roman" panose="02020603050405020304" pitchFamily="18" charset="0"/>
                <a:cs typeface="Times New Roman" panose="02020603050405020304" pitchFamily="18" charset="0"/>
              </a:rPr>
              <a:t>Structured Query Language (SQL) is used to practically implement Relational Algebra.</a:t>
            </a:r>
          </a:p>
        </p:txBody>
      </p:sp>
    </p:spTree>
    <p:extLst>
      <p:ext uri="{BB962C8B-B14F-4D97-AF65-F5344CB8AC3E}">
        <p14:creationId xmlns:p14="http://schemas.microsoft.com/office/powerpoint/2010/main" val="1763628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Schemas &amp; instances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Instances</a:t>
            </a:r>
          </a:p>
          <a:p>
            <a:pPr algn="just">
              <a:lnSpc>
                <a:spcPct val="150000"/>
              </a:lnSpc>
            </a:pPr>
            <a:r>
              <a:rPr lang="en-US" dirty="0">
                <a:latin typeface="Times New Roman" panose="02020603050405020304" pitchFamily="18" charset="0"/>
                <a:cs typeface="Times New Roman" panose="02020603050405020304" pitchFamily="18" charset="0"/>
              </a:rPr>
              <a:t>An Instance is the </a:t>
            </a:r>
            <a:r>
              <a:rPr lang="en-US" dirty="0">
                <a:highlight>
                  <a:srgbClr val="FFFF00"/>
                </a:highlight>
                <a:latin typeface="Times New Roman" panose="02020603050405020304" pitchFamily="18" charset="0"/>
                <a:cs typeface="Times New Roman" panose="02020603050405020304" pitchFamily="18" charset="0"/>
              </a:rPr>
              <a:t>state of an operational database with data at any given time. </a:t>
            </a:r>
            <a:r>
              <a:rPr lang="en-US" dirty="0">
                <a:latin typeface="Times New Roman" panose="02020603050405020304" pitchFamily="18" charset="0"/>
                <a:cs typeface="Times New Roman" panose="02020603050405020304" pitchFamily="18" charset="0"/>
              </a:rPr>
              <a:t>It contains a snapshot of the database. The instances can be changed by certain operations, such as like addition, and deletion of data. It may be noted that any search query will not make any kind of changes in the instances.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Example:</a:t>
            </a:r>
          </a:p>
          <a:p>
            <a:pPr algn="just">
              <a:lnSpc>
                <a:spcPct val="150000"/>
              </a:lnSpc>
            </a:pPr>
            <a:r>
              <a:rPr lang="en-US" dirty="0">
                <a:latin typeface="Times New Roman" panose="02020603050405020304" pitchFamily="18" charset="0"/>
                <a:cs typeface="Times New Roman" panose="02020603050405020304" pitchFamily="18" charset="0"/>
              </a:rPr>
              <a:t>Let’s say a table ‘teacher’ in our database whose name is School, suppose the table has 50 records so the instance of the database has 50 records for now and tomorrow we are going to add another fifty records so tomorrow the instance has a total of 100 records. This is called an instance. </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363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Schemas &amp; instances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Schema</a:t>
            </a:r>
          </a:p>
          <a:p>
            <a:pPr algn="just">
              <a:lnSpc>
                <a:spcPct val="150000"/>
              </a:lnSpc>
            </a:pPr>
            <a:r>
              <a:rPr lang="en-US" dirty="0">
                <a:latin typeface="Times New Roman" panose="02020603050405020304" pitchFamily="18" charset="0"/>
                <a:cs typeface="Times New Roman" panose="02020603050405020304" pitchFamily="18" charset="0"/>
              </a:rPr>
              <a:t>Schema is the overall description of the database. The basic structure of how the data will be stored in the database is called schema.</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Schema is of three types</a:t>
            </a:r>
            <a:r>
              <a:rPr lang="en-US" dirty="0">
                <a:latin typeface="Times New Roman" panose="02020603050405020304" pitchFamily="18" charset="0"/>
                <a:cs typeface="Times New Roman" panose="02020603050405020304" pitchFamily="18" charset="0"/>
              </a:rPr>
              <a:t>: </a:t>
            </a:r>
            <a:r>
              <a:rPr lang="en-US" dirty="0">
                <a:highlight>
                  <a:srgbClr val="FFFF00"/>
                </a:highlight>
                <a:latin typeface="Times New Roman" panose="02020603050405020304" pitchFamily="18" charset="0"/>
                <a:cs typeface="Times New Roman" panose="02020603050405020304" pitchFamily="18" charset="0"/>
              </a:rPr>
              <a:t>Logical Schema, Physical Schema and view Schema. </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Logical Schema </a:t>
            </a:r>
            <a:r>
              <a:rPr lang="en-US" dirty="0">
                <a:latin typeface="Times New Roman" panose="02020603050405020304" pitchFamily="18" charset="0"/>
                <a:cs typeface="Times New Roman" panose="02020603050405020304" pitchFamily="18" charset="0"/>
              </a:rPr>
              <a:t>– It describes the database designed at a logical level. At this level, the programmer and data administrator perform their work.</a:t>
            </a: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Physical Schema </a:t>
            </a:r>
            <a:r>
              <a:rPr lang="en-US" dirty="0">
                <a:latin typeface="Times New Roman" panose="02020603050405020304" pitchFamily="18" charset="0"/>
                <a:cs typeface="Times New Roman" panose="02020603050405020304" pitchFamily="18" charset="0"/>
              </a:rPr>
              <a:t>– It describes the database designed at the physical level.</a:t>
            </a: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View Schema </a:t>
            </a:r>
            <a:r>
              <a:rPr lang="en-US" dirty="0">
                <a:latin typeface="Times New Roman" panose="02020603050405020304" pitchFamily="18" charset="0"/>
                <a:cs typeface="Times New Roman" panose="02020603050405020304" pitchFamily="18" charset="0"/>
              </a:rPr>
              <a:t>– It defines the design of the database at the view level.</a:t>
            </a:r>
          </a:p>
        </p:txBody>
      </p:sp>
    </p:spTree>
    <p:extLst>
      <p:ext uri="{BB962C8B-B14F-4D97-AF65-F5344CB8AC3E}">
        <p14:creationId xmlns:p14="http://schemas.microsoft.com/office/powerpoint/2010/main" val="1766558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Schemas &amp; instances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Schema</a:t>
            </a:r>
          </a:p>
          <a:p>
            <a:pPr algn="just">
              <a:lnSpc>
                <a:spcPct val="150000"/>
              </a:lnSpc>
            </a:pPr>
            <a:r>
              <a:rPr lang="en-US" b="1" dirty="0">
                <a:latin typeface="Times New Roman" panose="02020603050405020304" pitchFamily="18" charset="0"/>
                <a:cs typeface="Times New Roman" panose="02020603050405020304" pitchFamily="18" charset="0"/>
              </a:rPr>
              <a:t>Example:</a:t>
            </a:r>
          </a:p>
          <a:p>
            <a:pPr algn="just">
              <a:lnSpc>
                <a:spcPct val="150000"/>
              </a:lnSpc>
            </a:pPr>
            <a:r>
              <a:rPr lang="en-US" dirty="0">
                <a:latin typeface="Times New Roman" panose="02020603050405020304" pitchFamily="18" charset="0"/>
                <a:cs typeface="Times New Roman" panose="02020603050405020304" pitchFamily="18" charset="0"/>
              </a:rPr>
              <a:t>Let’s say a table teacher in our database named school, the teacher table requires the name, dob, and </a:t>
            </a:r>
            <a:r>
              <a:rPr lang="en-US" dirty="0" err="1">
                <a:latin typeface="Times New Roman" panose="02020603050405020304" pitchFamily="18" charset="0"/>
                <a:cs typeface="Times New Roman" panose="02020603050405020304" pitchFamily="18" charset="0"/>
              </a:rPr>
              <a:t>doj</a:t>
            </a:r>
            <a:r>
              <a:rPr lang="en-US" dirty="0">
                <a:latin typeface="Times New Roman" panose="02020603050405020304" pitchFamily="18" charset="0"/>
                <a:cs typeface="Times New Roman" panose="02020603050405020304" pitchFamily="18" charset="0"/>
              </a:rPr>
              <a:t> in their table so we design a structure as: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Teacher</a:t>
            </a:r>
            <a:r>
              <a:rPr lang="en-US" dirty="0">
                <a:latin typeface="Times New Roman" panose="02020603050405020304" pitchFamily="18" charset="0"/>
                <a:cs typeface="Times New Roman" panose="02020603050405020304" pitchFamily="18" charset="0"/>
              </a:rPr>
              <a:t> table</a:t>
            </a:r>
          </a:p>
          <a:p>
            <a:pPr algn="just">
              <a:lnSpc>
                <a:spcPct val="150000"/>
              </a:lnSpc>
            </a:pPr>
            <a:r>
              <a:rPr lang="en-US" dirty="0">
                <a:latin typeface="Times New Roman" panose="02020603050405020304" pitchFamily="18" charset="0"/>
                <a:cs typeface="Times New Roman" panose="02020603050405020304" pitchFamily="18" charset="0"/>
              </a:rPr>
              <a:t>name: String</a:t>
            </a:r>
          </a:p>
          <a:p>
            <a:pPr algn="just">
              <a:lnSpc>
                <a:spcPct val="150000"/>
              </a:lnSpc>
            </a:pPr>
            <a:r>
              <a:rPr lang="en-US" dirty="0" err="1">
                <a:latin typeface="Times New Roman" panose="02020603050405020304" pitchFamily="18" charset="0"/>
                <a:cs typeface="Times New Roman" panose="02020603050405020304" pitchFamily="18" charset="0"/>
              </a:rPr>
              <a:t>doj</a:t>
            </a:r>
            <a:r>
              <a:rPr lang="en-US" dirty="0">
                <a:latin typeface="Times New Roman" panose="02020603050405020304" pitchFamily="18" charset="0"/>
                <a:cs typeface="Times New Roman" panose="02020603050405020304" pitchFamily="18" charset="0"/>
              </a:rPr>
              <a:t>: date</a:t>
            </a:r>
          </a:p>
          <a:p>
            <a:pPr algn="just">
              <a:lnSpc>
                <a:spcPct val="150000"/>
              </a:lnSpc>
            </a:pPr>
            <a:r>
              <a:rPr lang="en-US" dirty="0">
                <a:latin typeface="Times New Roman" panose="02020603050405020304" pitchFamily="18" charset="0"/>
                <a:cs typeface="Times New Roman" panose="02020603050405020304" pitchFamily="18" charset="0"/>
              </a:rPr>
              <a:t>dob: date </a:t>
            </a:r>
          </a:p>
          <a:p>
            <a:pPr algn="just">
              <a:lnSpc>
                <a:spcPct val="150000"/>
              </a:lnSpc>
            </a:pPr>
            <a:r>
              <a:rPr lang="en-US" dirty="0">
                <a:highlight>
                  <a:srgbClr val="FFFF00"/>
                </a:highlight>
                <a:latin typeface="Times New Roman" panose="02020603050405020304" pitchFamily="18" charset="0"/>
                <a:cs typeface="Times New Roman" panose="02020603050405020304" pitchFamily="18" charset="0"/>
              </a:rPr>
              <a:t>Above given is the schema of the table teacher. </a:t>
            </a:r>
          </a:p>
        </p:txBody>
      </p:sp>
    </p:spTree>
    <p:extLst>
      <p:ext uri="{BB962C8B-B14F-4D97-AF65-F5344CB8AC3E}">
        <p14:creationId xmlns:p14="http://schemas.microsoft.com/office/powerpoint/2010/main" val="1155949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Schemas &amp; instances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Schema</a:t>
            </a:r>
          </a:p>
          <a:p>
            <a:pPr algn="just">
              <a:lnSpc>
                <a:spcPct val="150000"/>
              </a:lnSpc>
            </a:pPr>
            <a:endParaRPr lang="en-US"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A225B7F-6B4B-E683-F3C2-6E44C0D50E87}"/>
              </a:ext>
            </a:extLst>
          </p:cNvPr>
          <p:cNvPicPr>
            <a:picLocks noChangeAspect="1"/>
          </p:cNvPicPr>
          <p:nvPr/>
        </p:nvPicPr>
        <p:blipFill>
          <a:blip r:embed="rId2"/>
          <a:stretch>
            <a:fillRect/>
          </a:stretch>
        </p:blipFill>
        <p:spPr>
          <a:xfrm>
            <a:off x="3865851" y="2081212"/>
            <a:ext cx="3629025" cy="3914775"/>
          </a:xfrm>
          <a:prstGeom prst="rect">
            <a:avLst/>
          </a:prstGeom>
        </p:spPr>
      </p:pic>
    </p:spTree>
    <p:extLst>
      <p:ext uri="{BB962C8B-B14F-4D97-AF65-F5344CB8AC3E}">
        <p14:creationId xmlns:p14="http://schemas.microsoft.com/office/powerpoint/2010/main" val="421166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Codd’s rules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Codd’s rules are proposed by a computer scientist named Dr. Edgar F. Codd and he also invent the relational model for database management.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rules are made to ensure data integrity, consistency, and usability. This set of rules basically signifies the characteristics and requirements of a relational database management system (RDBMS). </a:t>
            </a:r>
          </a:p>
        </p:txBody>
      </p:sp>
    </p:spTree>
    <p:extLst>
      <p:ext uri="{BB962C8B-B14F-4D97-AF65-F5344CB8AC3E}">
        <p14:creationId xmlns:p14="http://schemas.microsoft.com/office/powerpoint/2010/main" val="356566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Codd’s rules </a:t>
            </a:r>
          </a:p>
        </p:txBody>
      </p:sp>
      <p:pic>
        <p:nvPicPr>
          <p:cNvPr id="2" name="Picture 1">
            <a:extLst>
              <a:ext uri="{FF2B5EF4-FFF2-40B4-BE49-F238E27FC236}">
                <a16:creationId xmlns:a16="http://schemas.microsoft.com/office/drawing/2014/main" id="{6BCC7558-7621-D532-80A1-1333D523C2C5}"/>
              </a:ext>
            </a:extLst>
          </p:cNvPr>
          <p:cNvPicPr>
            <a:picLocks noChangeAspect="1"/>
          </p:cNvPicPr>
          <p:nvPr/>
        </p:nvPicPr>
        <p:blipFill>
          <a:blip r:embed="rId2"/>
          <a:stretch>
            <a:fillRect/>
          </a:stretch>
        </p:blipFill>
        <p:spPr>
          <a:xfrm>
            <a:off x="3741594" y="1221035"/>
            <a:ext cx="6038850" cy="5238750"/>
          </a:xfrm>
          <a:prstGeom prst="rect">
            <a:avLst/>
          </a:prstGeom>
        </p:spPr>
      </p:pic>
    </p:spTree>
    <p:extLst>
      <p:ext uri="{BB962C8B-B14F-4D97-AF65-F5344CB8AC3E}">
        <p14:creationId xmlns:p14="http://schemas.microsoft.com/office/powerpoint/2010/main" val="4007329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&amp; Database users and basics of SQL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What is Database?</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database is an organized collection of data, so that it can be easily accessed and managed.</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 can organize data into tables, rows, columns, and index it to make it easier to find relevant information.</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purpose of the database is to operate a large amount of information by storing, retrieving, and managing data.</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7535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Codd’s rules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Codd’s Rules in DBMS</a:t>
            </a:r>
          </a:p>
          <a:p>
            <a:pPr algn="just">
              <a:lnSpc>
                <a:spcPct val="150000"/>
              </a:lnSpc>
            </a:pPr>
            <a:r>
              <a:rPr lang="en-US" b="1" dirty="0">
                <a:latin typeface="Times New Roman" panose="02020603050405020304" pitchFamily="18" charset="0"/>
                <a:cs typeface="Times New Roman" panose="02020603050405020304" pitchFamily="18" charset="0"/>
              </a:rPr>
              <a:t>Rule 1: The Information Rule</a:t>
            </a:r>
          </a:p>
          <a:p>
            <a:pPr algn="just">
              <a:lnSpc>
                <a:spcPct val="150000"/>
              </a:lnSpc>
            </a:pPr>
            <a:r>
              <a:rPr lang="en-US" dirty="0">
                <a:latin typeface="Times New Roman" panose="02020603050405020304" pitchFamily="18" charset="0"/>
                <a:cs typeface="Times New Roman" panose="02020603050405020304" pitchFamily="18" charset="0"/>
              </a:rPr>
              <a:t>All information, whether it is user information or metadata, that is stored in a database must be entered as a value in a cell of a table. It is said that everything within the database is organized in a table layout.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Rule 2: The Guaranteed Access Rule</a:t>
            </a:r>
          </a:p>
          <a:p>
            <a:pPr algn="just">
              <a:lnSpc>
                <a:spcPct val="150000"/>
              </a:lnSpc>
            </a:pPr>
            <a:r>
              <a:rPr lang="en-US" dirty="0">
                <a:latin typeface="Times New Roman" panose="02020603050405020304" pitchFamily="18" charset="0"/>
                <a:cs typeface="Times New Roman" panose="02020603050405020304" pitchFamily="18" charset="0"/>
              </a:rPr>
              <a:t>Each data element is guaranteed to be accessible logically with a combination of the table name, primary key (row value), and attribute name (column value). </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Rule 3: Systematic Treatment of NULL Values</a:t>
            </a:r>
          </a:p>
          <a:p>
            <a:pPr algn="just">
              <a:lnSpc>
                <a:spcPct val="150000"/>
              </a:lnSpc>
            </a:pPr>
            <a:r>
              <a:rPr lang="en-US" dirty="0">
                <a:latin typeface="Times New Roman" panose="02020603050405020304" pitchFamily="18" charset="0"/>
                <a:cs typeface="Times New Roman" panose="02020603050405020304" pitchFamily="18" charset="0"/>
              </a:rPr>
              <a:t>Every Null value in a database must be given a systematic and uniform treatment. </a:t>
            </a:r>
          </a:p>
        </p:txBody>
      </p:sp>
    </p:spTree>
    <p:extLst>
      <p:ext uri="{BB962C8B-B14F-4D97-AF65-F5344CB8AC3E}">
        <p14:creationId xmlns:p14="http://schemas.microsoft.com/office/powerpoint/2010/main" val="626421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Codd’s rules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Rule 4: Active Online Catalog Rule</a:t>
            </a:r>
          </a:p>
          <a:p>
            <a:pPr algn="just">
              <a:lnSpc>
                <a:spcPct val="150000"/>
              </a:lnSpc>
            </a:pPr>
            <a:r>
              <a:rPr lang="en-US" dirty="0">
                <a:latin typeface="Times New Roman" panose="02020603050405020304" pitchFamily="18" charset="0"/>
                <a:cs typeface="Times New Roman" panose="02020603050405020304" pitchFamily="18" charset="0"/>
              </a:rPr>
              <a:t>The database catalog, which contains metadata about the database, must be stored and accessed using the same relational database management system.</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Rule 5: The Comprehensive Data Sublanguage Rule</a:t>
            </a:r>
          </a:p>
          <a:p>
            <a:pPr algn="just">
              <a:lnSpc>
                <a:spcPct val="150000"/>
              </a:lnSpc>
            </a:pPr>
            <a:r>
              <a:rPr lang="en-US" dirty="0">
                <a:latin typeface="Times New Roman" panose="02020603050405020304" pitchFamily="18" charset="0"/>
                <a:cs typeface="Times New Roman" panose="02020603050405020304" pitchFamily="18" charset="0"/>
              </a:rPr>
              <a:t>A crucial component of any efficient database system is its ability to offer an easily understandable data manipulation language (DML) that facilitates defining, querying, and modifying information within the database.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Rule 6: The View Updating Rule</a:t>
            </a:r>
          </a:p>
          <a:p>
            <a:pPr algn="just">
              <a:lnSpc>
                <a:spcPct val="150000"/>
              </a:lnSpc>
            </a:pPr>
            <a:r>
              <a:rPr lang="en-US" dirty="0">
                <a:latin typeface="Times New Roman" panose="02020603050405020304" pitchFamily="18" charset="0"/>
                <a:cs typeface="Times New Roman" panose="02020603050405020304" pitchFamily="18" charset="0"/>
              </a:rPr>
              <a:t>All views that are theoretically updatable must also be updatable by the system.</a:t>
            </a:r>
          </a:p>
        </p:txBody>
      </p:sp>
    </p:spTree>
    <p:extLst>
      <p:ext uri="{BB962C8B-B14F-4D97-AF65-F5344CB8AC3E}">
        <p14:creationId xmlns:p14="http://schemas.microsoft.com/office/powerpoint/2010/main" val="1538013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Codd’s rules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Rule 7: High-level Insert, Update, and Delete</a:t>
            </a:r>
          </a:p>
          <a:p>
            <a:pPr algn="just">
              <a:lnSpc>
                <a:spcPct val="150000"/>
              </a:lnSpc>
            </a:pPr>
            <a:r>
              <a:rPr lang="en-US" dirty="0">
                <a:latin typeface="Times New Roman" panose="02020603050405020304" pitchFamily="18" charset="0"/>
                <a:cs typeface="Times New Roman" panose="02020603050405020304" pitchFamily="18" charset="0"/>
              </a:rPr>
              <a:t>A successful database system must possess the feature of facilitating high-level insertions, updates, and deletions that can grant users the ability to conduct these operations with ease through a single query.</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Rule 8: Physical Data Independence</a:t>
            </a:r>
          </a:p>
          <a:p>
            <a:pPr algn="just">
              <a:lnSpc>
                <a:spcPct val="150000"/>
              </a:lnSpc>
            </a:pPr>
            <a:r>
              <a:rPr lang="en-US" dirty="0">
                <a:latin typeface="Times New Roman" panose="02020603050405020304" pitchFamily="18" charset="0"/>
                <a:cs typeface="Times New Roman" panose="02020603050405020304" pitchFamily="18" charset="0"/>
              </a:rPr>
              <a:t>Application programs and activities should remain unaffected when changes are made to the physical storage structures or methods.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Rule 9: Logical Data Independence </a:t>
            </a:r>
          </a:p>
          <a:p>
            <a:pPr algn="just">
              <a:lnSpc>
                <a:spcPct val="150000"/>
              </a:lnSpc>
            </a:pPr>
            <a:r>
              <a:rPr lang="en-US" dirty="0">
                <a:latin typeface="Times New Roman" panose="02020603050405020304" pitchFamily="18" charset="0"/>
                <a:cs typeface="Times New Roman" panose="02020603050405020304" pitchFamily="18" charset="0"/>
              </a:rPr>
              <a:t>Application programs and activities should remain unaffected when changes are made to the logical structure of the data, such as adding or modifying tables.</a:t>
            </a:r>
          </a:p>
        </p:txBody>
      </p:sp>
    </p:spTree>
    <p:extLst>
      <p:ext uri="{BB962C8B-B14F-4D97-AF65-F5344CB8AC3E}">
        <p14:creationId xmlns:p14="http://schemas.microsoft.com/office/powerpoint/2010/main" val="3894595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Three-Schema architecture &amp; data independence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three-schema architecture divides the database into three-level used to create a separation between the physical database and the user application. In simple terms, this architecture hides the details of physical storage from the user.</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This architecture contains three layers of database management system, which are as follows −</a:t>
            </a:r>
          </a:p>
          <a:p>
            <a:pPr algn="just">
              <a:lnSpc>
                <a:spcPct val="150000"/>
              </a:lnSpc>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External level</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Conceptual level</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Internal level</a:t>
            </a:r>
          </a:p>
        </p:txBody>
      </p:sp>
    </p:spTree>
    <p:extLst>
      <p:ext uri="{BB962C8B-B14F-4D97-AF65-F5344CB8AC3E}">
        <p14:creationId xmlns:p14="http://schemas.microsoft.com/office/powerpoint/2010/main" val="395677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Three-Schema architecture &amp; data independence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502855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 User View (External Level):</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What it is: </a:t>
            </a:r>
            <a:r>
              <a:rPr lang="en-US" dirty="0">
                <a:latin typeface="Times New Roman" panose="02020603050405020304" pitchFamily="18" charset="0"/>
                <a:cs typeface="Times New Roman" panose="02020603050405020304" pitchFamily="18" charset="0"/>
              </a:rPr>
              <a:t>This is how the database appears to individual users or applications.</a:t>
            </a:r>
          </a:p>
          <a:p>
            <a:pPr algn="just">
              <a:lnSpc>
                <a:spcPct val="150000"/>
              </a:lnSpc>
            </a:pPr>
            <a:r>
              <a:rPr lang="en-US" b="1" dirty="0">
                <a:latin typeface="Times New Roman" panose="02020603050405020304" pitchFamily="18" charset="0"/>
                <a:cs typeface="Times New Roman" panose="02020603050405020304" pitchFamily="18" charset="0"/>
              </a:rPr>
              <a:t>In simple terms: </a:t>
            </a:r>
            <a:r>
              <a:rPr lang="en-US" dirty="0">
                <a:latin typeface="Times New Roman" panose="02020603050405020304" pitchFamily="18" charset="0"/>
                <a:cs typeface="Times New Roman" panose="02020603050405020304" pitchFamily="18" charset="0"/>
              </a:rPr>
              <a:t>It's like the customized view of the database that each person or application sees.</a:t>
            </a:r>
          </a:p>
          <a:p>
            <a:pPr algn="just">
              <a:lnSpc>
                <a:spcPct val="150000"/>
              </a:lnSpc>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t>
            </a:r>
            <a:r>
              <a:rPr lang="en-US" dirty="0">
                <a:highlight>
                  <a:srgbClr val="FFFF00"/>
                </a:highlight>
                <a:latin typeface="Times New Roman" panose="02020603050405020304" pitchFamily="18" charset="0"/>
                <a:cs typeface="Times New Roman" panose="02020603050405020304" pitchFamily="18" charset="0"/>
              </a:rPr>
              <a:t>A sales team may have a user view showing only customer names and order details.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1. Logical View (Conceptual Level):</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What it is: </a:t>
            </a:r>
            <a:r>
              <a:rPr lang="en-US" dirty="0">
                <a:latin typeface="Times New Roman" panose="02020603050405020304" pitchFamily="18" charset="0"/>
                <a:cs typeface="Times New Roman" panose="02020603050405020304" pitchFamily="18" charset="0"/>
              </a:rPr>
              <a:t>It represents the overall logical structure of the entire database.</a:t>
            </a:r>
          </a:p>
          <a:p>
            <a:pPr algn="just">
              <a:lnSpc>
                <a:spcPct val="150000"/>
              </a:lnSpc>
            </a:pPr>
            <a:r>
              <a:rPr lang="en-US" b="1" dirty="0">
                <a:latin typeface="Times New Roman" panose="02020603050405020304" pitchFamily="18" charset="0"/>
                <a:cs typeface="Times New Roman" panose="02020603050405020304" pitchFamily="18" charset="0"/>
              </a:rPr>
              <a:t>In simple terms: </a:t>
            </a:r>
            <a:r>
              <a:rPr lang="en-US" dirty="0">
                <a:latin typeface="Times New Roman" panose="02020603050405020304" pitchFamily="18" charset="0"/>
                <a:cs typeface="Times New Roman" panose="02020603050405020304" pitchFamily="18" charset="0"/>
              </a:rPr>
              <a:t>It's like the big picture of how different pieces of information relate to each other.</a:t>
            </a:r>
          </a:p>
          <a:p>
            <a:pPr algn="just">
              <a:lnSpc>
                <a:spcPct val="150000"/>
              </a:lnSpc>
            </a:pPr>
            <a:r>
              <a:rPr lang="en-US" b="1" dirty="0">
                <a:latin typeface="Times New Roman" panose="02020603050405020304" pitchFamily="18" charset="0"/>
                <a:cs typeface="Times New Roman" panose="02020603050405020304" pitchFamily="18" charset="0"/>
              </a:rPr>
              <a:t>Example: </a:t>
            </a:r>
            <a:r>
              <a:rPr lang="en-US" dirty="0">
                <a:highlight>
                  <a:srgbClr val="FFFF00"/>
                </a:highlight>
                <a:latin typeface="Times New Roman" panose="02020603050405020304" pitchFamily="18" charset="0"/>
                <a:cs typeface="Times New Roman" panose="02020603050405020304" pitchFamily="18" charset="0"/>
              </a:rPr>
              <a:t>Showing how customers, orders, and products are connected in the database.</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541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Three-Schema architecture &amp; data independence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3. Physical View (Internal Level):</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What it is: </a:t>
            </a:r>
            <a:r>
              <a:rPr lang="en-US" dirty="0">
                <a:latin typeface="Times New Roman" panose="02020603050405020304" pitchFamily="18" charset="0"/>
                <a:cs typeface="Times New Roman" panose="02020603050405020304" pitchFamily="18" charset="0"/>
              </a:rPr>
              <a:t>Describes how data is physically stored on the computer's storage media.</a:t>
            </a:r>
          </a:p>
          <a:p>
            <a:pPr algn="just">
              <a:lnSpc>
                <a:spcPct val="150000"/>
              </a:lnSpc>
            </a:pPr>
            <a:r>
              <a:rPr lang="en-US" b="1" dirty="0">
                <a:latin typeface="Times New Roman" panose="02020603050405020304" pitchFamily="18" charset="0"/>
                <a:cs typeface="Times New Roman" panose="02020603050405020304" pitchFamily="18" charset="0"/>
              </a:rPr>
              <a:t>In simple terms: </a:t>
            </a:r>
            <a:r>
              <a:rPr lang="en-US" dirty="0">
                <a:latin typeface="Times New Roman" panose="02020603050405020304" pitchFamily="18" charset="0"/>
                <a:cs typeface="Times New Roman" panose="02020603050405020304" pitchFamily="18" charset="0"/>
              </a:rPr>
              <a:t>It's like understanding where and how the data is stored on the computer, like files and indexes.</a:t>
            </a:r>
          </a:p>
          <a:p>
            <a:pPr algn="just">
              <a:lnSpc>
                <a:spcPct val="150000"/>
              </a:lnSpc>
            </a:pPr>
            <a:r>
              <a:rPr lang="en-US" b="1" dirty="0">
                <a:latin typeface="Times New Roman" panose="02020603050405020304" pitchFamily="18" charset="0"/>
                <a:cs typeface="Times New Roman" panose="02020603050405020304" pitchFamily="18" charset="0"/>
              </a:rPr>
              <a:t>Example: </a:t>
            </a:r>
            <a:r>
              <a:rPr lang="en-US" dirty="0">
                <a:highlight>
                  <a:srgbClr val="FFFF00"/>
                </a:highlight>
                <a:latin typeface="Times New Roman" panose="02020603050405020304" pitchFamily="18" charset="0"/>
                <a:cs typeface="Times New Roman" panose="02020603050405020304" pitchFamily="18" charset="0"/>
              </a:rPr>
              <a:t>Knowing that customer names are stored in a specific file on the hard drive.</a:t>
            </a:r>
          </a:p>
        </p:txBody>
      </p:sp>
    </p:spTree>
    <p:extLst>
      <p:ext uri="{BB962C8B-B14F-4D97-AF65-F5344CB8AC3E}">
        <p14:creationId xmlns:p14="http://schemas.microsoft.com/office/powerpoint/2010/main" val="30719106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Three-Schema architecture &amp; data independence</a:t>
            </a:r>
          </a:p>
        </p:txBody>
      </p:sp>
      <p:pic>
        <p:nvPicPr>
          <p:cNvPr id="2" name="Picture 1">
            <a:extLst>
              <a:ext uri="{FF2B5EF4-FFF2-40B4-BE49-F238E27FC236}">
                <a16:creationId xmlns:a16="http://schemas.microsoft.com/office/drawing/2014/main" id="{25FF3FDE-1F02-F857-D549-B3909B902B44}"/>
              </a:ext>
            </a:extLst>
          </p:cNvPr>
          <p:cNvPicPr>
            <a:picLocks noChangeAspect="1"/>
          </p:cNvPicPr>
          <p:nvPr/>
        </p:nvPicPr>
        <p:blipFill>
          <a:blip r:embed="rId2"/>
          <a:stretch>
            <a:fillRect/>
          </a:stretch>
        </p:blipFill>
        <p:spPr>
          <a:xfrm>
            <a:off x="3038041" y="1840125"/>
            <a:ext cx="5229225" cy="4819650"/>
          </a:xfrm>
          <a:prstGeom prst="rect">
            <a:avLst/>
          </a:prstGeom>
        </p:spPr>
      </p:pic>
    </p:spTree>
    <p:extLst>
      <p:ext uri="{BB962C8B-B14F-4D97-AF65-F5344CB8AC3E}">
        <p14:creationId xmlns:p14="http://schemas.microsoft.com/office/powerpoint/2010/main" val="7834232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 independence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dirty="0">
                <a:highlight>
                  <a:srgbClr val="FFFF00"/>
                </a:highlight>
                <a:latin typeface="Times New Roman" panose="02020603050405020304" pitchFamily="18" charset="0"/>
                <a:cs typeface="Times New Roman" panose="02020603050405020304" pitchFamily="18" charset="0"/>
              </a:rPr>
              <a:t>Data independence in Database Management Systems (DBMS) refers to the ability to modify the database structure (schema) without affecting the application programs </a:t>
            </a:r>
            <a:r>
              <a:rPr lang="en-US" dirty="0">
                <a:latin typeface="Times New Roman" panose="02020603050405020304" pitchFamily="18" charset="0"/>
                <a:cs typeface="Times New Roman" panose="02020603050405020304" pitchFamily="18" charset="0"/>
              </a:rPr>
              <a:t>that interact with the data. There are two types of data independence: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Logical Data Independence:</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What it is: </a:t>
            </a:r>
            <a:r>
              <a:rPr lang="en-US" dirty="0">
                <a:latin typeface="Times New Roman" panose="02020603050405020304" pitchFamily="18" charset="0"/>
                <a:cs typeface="Times New Roman" panose="02020603050405020304" pitchFamily="18" charset="0"/>
              </a:rPr>
              <a:t>Ability to change the logical structure (organization, relationships) of the data without changing how users or applications interact with the data.</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simple terms: </a:t>
            </a:r>
            <a:r>
              <a:rPr lang="en-US" dirty="0">
                <a:latin typeface="Times New Roman" panose="02020603050405020304" pitchFamily="18" charset="0"/>
                <a:cs typeface="Times New Roman" panose="02020603050405020304" pitchFamily="18" charset="0"/>
              </a:rPr>
              <a:t>You can alter how data is organized without breaking the programs using that data.</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Adding a new table or changing the relationship between existing tables without affecting queries or applications.</a:t>
            </a:r>
          </a:p>
        </p:txBody>
      </p:sp>
    </p:spTree>
    <p:extLst>
      <p:ext uri="{BB962C8B-B14F-4D97-AF65-F5344CB8AC3E}">
        <p14:creationId xmlns:p14="http://schemas.microsoft.com/office/powerpoint/2010/main" val="18865802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 independence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Physical Data Independence:</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What it is: </a:t>
            </a:r>
            <a:r>
              <a:rPr lang="en-US" dirty="0">
                <a:latin typeface="Times New Roman" panose="02020603050405020304" pitchFamily="18" charset="0"/>
                <a:cs typeface="Times New Roman" panose="02020603050405020304" pitchFamily="18" charset="0"/>
              </a:rPr>
              <a:t>Ability to change the physical storage and representation of data without affecting the logical structure or the way users access the data.</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simple terms: </a:t>
            </a:r>
            <a:r>
              <a:rPr lang="en-US" dirty="0">
                <a:latin typeface="Times New Roman" panose="02020603050405020304" pitchFamily="18" charset="0"/>
                <a:cs typeface="Times New Roman" panose="02020603050405020304" pitchFamily="18" charset="0"/>
              </a:rPr>
              <a:t>You can change how data is stored (on disk, in memory) without impacting how users perceive or query the data.</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Example: </a:t>
            </a:r>
            <a:r>
              <a:rPr lang="en-US" dirty="0">
                <a:highlight>
                  <a:srgbClr val="00FFFF"/>
                </a:highlight>
                <a:latin typeface="Times New Roman" panose="02020603050405020304" pitchFamily="18" charset="0"/>
                <a:cs typeface="Times New Roman" panose="02020603050405020304" pitchFamily="18" charset="0"/>
              </a:rPr>
              <a:t>Switching from one storage system to another without requiring changes to applications using the data.</a:t>
            </a:r>
          </a:p>
        </p:txBody>
      </p:sp>
    </p:spTree>
    <p:extLst>
      <p:ext uri="{BB962C8B-B14F-4D97-AF65-F5344CB8AC3E}">
        <p14:creationId xmlns:p14="http://schemas.microsoft.com/office/powerpoint/2010/main" val="226965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Languages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70456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Database Languages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Database languages are used to read, store and update the data in the database. Specific languages are used to perform various operations of the database.</a:t>
            </a:r>
          </a:p>
        </p:txBody>
      </p:sp>
      <p:pic>
        <p:nvPicPr>
          <p:cNvPr id="2" name="Picture 1">
            <a:extLst>
              <a:ext uri="{FF2B5EF4-FFF2-40B4-BE49-F238E27FC236}">
                <a16:creationId xmlns:a16="http://schemas.microsoft.com/office/drawing/2014/main" id="{43DC0412-E25D-9AA9-7A23-471430D62DDB}"/>
              </a:ext>
            </a:extLst>
          </p:cNvPr>
          <p:cNvPicPr>
            <a:picLocks noChangeAspect="1"/>
          </p:cNvPicPr>
          <p:nvPr/>
        </p:nvPicPr>
        <p:blipFill>
          <a:blip r:embed="rId2"/>
          <a:stretch>
            <a:fillRect/>
          </a:stretch>
        </p:blipFill>
        <p:spPr>
          <a:xfrm>
            <a:off x="2206768" y="3726440"/>
            <a:ext cx="5838825" cy="2009775"/>
          </a:xfrm>
          <a:prstGeom prst="rect">
            <a:avLst/>
          </a:prstGeom>
        </p:spPr>
      </p:pic>
    </p:spTree>
    <p:extLst>
      <p:ext uri="{BB962C8B-B14F-4D97-AF65-F5344CB8AC3E}">
        <p14:creationId xmlns:p14="http://schemas.microsoft.com/office/powerpoint/2010/main" val="156249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&amp; Database users and basics of SQL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What is Database?</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many dynamic websites on the World Wide Web nowadays which are handled through databases. For example, </a:t>
            </a:r>
            <a:r>
              <a:rPr lang="en-US" dirty="0">
                <a:highlight>
                  <a:srgbClr val="FFFF00"/>
                </a:highlight>
                <a:latin typeface="Times New Roman" panose="02020603050405020304" pitchFamily="18" charset="0"/>
                <a:cs typeface="Times New Roman" panose="02020603050405020304" pitchFamily="18" charset="0"/>
              </a:rPr>
              <a:t>a model that checks the availability of rooms in a hotel. It is an example of a dynamic website that uses a database.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many databases available like </a:t>
            </a:r>
            <a:r>
              <a:rPr lang="en-US" dirty="0">
                <a:highlight>
                  <a:srgbClr val="00FFFF"/>
                </a:highlight>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Sybase, Oracle, MongoDB, Informix, PostgreSQL, SQL Server, etc.</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cylindrical structure is used to display the image of a database.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4FCFEF8-F4A7-BC34-680F-CD08A244EDD5}"/>
              </a:ext>
            </a:extLst>
          </p:cNvPr>
          <p:cNvPicPr>
            <a:picLocks noChangeAspect="1"/>
          </p:cNvPicPr>
          <p:nvPr/>
        </p:nvPicPr>
        <p:blipFill>
          <a:blip r:embed="rId2"/>
          <a:stretch>
            <a:fillRect/>
          </a:stretch>
        </p:blipFill>
        <p:spPr>
          <a:xfrm>
            <a:off x="8415771" y="5355214"/>
            <a:ext cx="819150" cy="885825"/>
          </a:xfrm>
          <a:prstGeom prst="rect">
            <a:avLst/>
          </a:prstGeom>
        </p:spPr>
      </p:pic>
    </p:spTree>
    <p:extLst>
      <p:ext uri="{BB962C8B-B14F-4D97-AF65-F5344CB8AC3E}">
        <p14:creationId xmlns:p14="http://schemas.microsoft.com/office/powerpoint/2010/main" val="22862600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Languages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DDL(Data Definition Language)</a:t>
            </a:r>
          </a:p>
          <a:p>
            <a:pPr algn="just">
              <a:lnSpc>
                <a:spcPct val="150000"/>
              </a:lnSpc>
            </a:pPr>
            <a:r>
              <a:rPr lang="en-US" dirty="0">
                <a:latin typeface="Times New Roman" panose="02020603050405020304" pitchFamily="18" charset="0"/>
                <a:cs typeface="Times New Roman" panose="02020603050405020304" pitchFamily="18" charset="0"/>
              </a:rPr>
              <a:t>Data Definition Language(DDL) is used for describing structures or patterns and its relationship in a database. It is also used to define the database schema, tables, index, Constraints, etc. </a:t>
            </a:r>
          </a:p>
          <a:p>
            <a:pPr algn="just">
              <a:lnSpc>
                <a:spcPct val="150000"/>
              </a:lnSpc>
            </a:pPr>
            <a:r>
              <a:rPr lang="en-US" dirty="0">
                <a:latin typeface="Times New Roman" panose="02020603050405020304" pitchFamily="18" charset="0"/>
                <a:cs typeface="Times New Roman" panose="02020603050405020304" pitchFamily="18" charset="0"/>
              </a:rPr>
              <a:t>The commands used in DDL are:</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Create</a:t>
            </a:r>
            <a:r>
              <a:rPr lang="en-US" dirty="0">
                <a:latin typeface="Times New Roman" panose="02020603050405020304" pitchFamily="18" charset="0"/>
                <a:cs typeface="Times New Roman" panose="02020603050405020304" pitchFamily="18" charset="0"/>
              </a:rPr>
              <a:t>: It is used to create a database or table.</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Alter</a:t>
            </a:r>
            <a:r>
              <a:rPr lang="en-US" dirty="0">
                <a:latin typeface="Times New Roman" panose="02020603050405020304" pitchFamily="18" charset="0"/>
                <a:cs typeface="Times New Roman" panose="02020603050405020304" pitchFamily="18" charset="0"/>
              </a:rPr>
              <a:t>: It is used to make a change in the structure of a database.</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Drop</a:t>
            </a:r>
            <a:r>
              <a:rPr lang="en-US" dirty="0">
                <a:latin typeface="Times New Roman" panose="02020603050405020304" pitchFamily="18" charset="0"/>
                <a:cs typeface="Times New Roman" panose="02020603050405020304" pitchFamily="18" charset="0"/>
              </a:rPr>
              <a:t>: It is used to completely delete a table from the database</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Rename</a:t>
            </a:r>
            <a:r>
              <a:rPr lang="en-US" dirty="0">
                <a:latin typeface="Times New Roman" panose="02020603050405020304" pitchFamily="18" charset="0"/>
                <a:cs typeface="Times New Roman" panose="02020603050405020304" pitchFamily="18" charset="0"/>
              </a:rPr>
              <a:t>: It is used to rename a table.</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Truncate</a:t>
            </a:r>
            <a:r>
              <a:rPr lang="en-US" dirty="0">
                <a:latin typeface="Times New Roman" panose="02020603050405020304" pitchFamily="18" charset="0"/>
                <a:cs typeface="Times New Roman" panose="02020603050405020304" pitchFamily="18" charset="0"/>
              </a:rPr>
              <a:t>: It is used to delete the entities inside the table while holding the structure of the table.</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Comment</a:t>
            </a:r>
            <a:r>
              <a:rPr lang="en-US" dirty="0">
                <a:latin typeface="Times New Roman" panose="02020603050405020304" pitchFamily="18" charset="0"/>
                <a:cs typeface="Times New Roman" panose="02020603050405020304" pitchFamily="18" charset="0"/>
              </a:rPr>
              <a:t>: It is used to comment on the data dictionary.</a:t>
            </a:r>
          </a:p>
        </p:txBody>
      </p:sp>
    </p:spTree>
    <p:extLst>
      <p:ext uri="{BB962C8B-B14F-4D97-AF65-F5344CB8AC3E}">
        <p14:creationId xmlns:p14="http://schemas.microsoft.com/office/powerpoint/2010/main" val="33580720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Languages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DML(Data Manipulation Language)</a:t>
            </a:r>
          </a:p>
          <a:p>
            <a:pPr algn="just">
              <a:lnSpc>
                <a:spcPct val="150000"/>
              </a:lnSpc>
            </a:pPr>
            <a:r>
              <a:rPr lang="en-US" dirty="0">
                <a:latin typeface="Times New Roman" panose="02020603050405020304" pitchFamily="18" charset="0"/>
                <a:cs typeface="Times New Roman" panose="02020603050405020304" pitchFamily="18" charset="0"/>
              </a:rPr>
              <a:t>DML is used to manipulate the data present in the table or database. We can easily perform operations such as store, modify, update, and delete on the database.</a:t>
            </a:r>
          </a:p>
          <a:p>
            <a:pPr algn="just">
              <a:lnSpc>
                <a:spcPct val="150000"/>
              </a:lnSpc>
            </a:pPr>
            <a:r>
              <a:rPr lang="en-US" b="1" dirty="0">
                <a:latin typeface="Times New Roman" panose="02020603050405020304" pitchFamily="18" charset="0"/>
                <a:cs typeface="Times New Roman" panose="02020603050405020304" pitchFamily="18" charset="0"/>
              </a:rPr>
              <a:t>The commands used in DML are:</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Select</a:t>
            </a:r>
            <a:r>
              <a:rPr lang="en-US" dirty="0">
                <a:latin typeface="Times New Roman" panose="02020603050405020304" pitchFamily="18" charset="0"/>
                <a:cs typeface="Times New Roman" panose="02020603050405020304" pitchFamily="18" charset="0"/>
              </a:rPr>
              <a:t>: It shows the record of the specific table. Also, it can be used with a WHERE clause to get the particular record.</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Insert</a:t>
            </a:r>
            <a:r>
              <a:rPr lang="en-US" dirty="0">
                <a:latin typeface="Times New Roman" panose="02020603050405020304" pitchFamily="18" charset="0"/>
                <a:cs typeface="Times New Roman" panose="02020603050405020304" pitchFamily="18" charset="0"/>
              </a:rPr>
              <a:t>: It allows users to insert data into the database or tables.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Update</a:t>
            </a:r>
            <a:r>
              <a:rPr lang="en-US" dirty="0">
                <a:latin typeface="Times New Roman" panose="02020603050405020304" pitchFamily="18" charset="0"/>
                <a:cs typeface="Times New Roman" panose="02020603050405020304" pitchFamily="18" charset="0"/>
              </a:rPr>
              <a:t>: It is used to update or modify the existing data in database tables.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Delete</a:t>
            </a:r>
            <a:r>
              <a:rPr lang="en-US" dirty="0">
                <a:latin typeface="Times New Roman" panose="02020603050405020304" pitchFamily="18" charset="0"/>
                <a:cs typeface="Times New Roman" panose="02020603050405020304" pitchFamily="18" charset="0"/>
              </a:rPr>
              <a:t>: It is used to delete records from the database tables. Also, it can be used with a WHERE clause to delete a particular row from the table.</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Merge</a:t>
            </a:r>
            <a:r>
              <a:rPr lang="en-US" dirty="0">
                <a:latin typeface="Times New Roman" panose="02020603050405020304" pitchFamily="18" charset="0"/>
                <a:cs typeface="Times New Roman" panose="02020603050405020304" pitchFamily="18" charset="0"/>
              </a:rPr>
              <a:t>: It allows the insert and update(UPSERT) operations.</a:t>
            </a:r>
          </a:p>
        </p:txBody>
      </p:sp>
    </p:spTree>
    <p:extLst>
      <p:ext uri="{BB962C8B-B14F-4D97-AF65-F5344CB8AC3E}">
        <p14:creationId xmlns:p14="http://schemas.microsoft.com/office/powerpoint/2010/main" val="33982928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Languages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DCL(Data Control Language)</a:t>
            </a:r>
          </a:p>
          <a:p>
            <a:pPr algn="just">
              <a:lnSpc>
                <a:spcPct val="150000"/>
              </a:lnSpc>
            </a:pPr>
            <a:r>
              <a:rPr lang="en-US" dirty="0">
                <a:latin typeface="Times New Roman" panose="02020603050405020304" pitchFamily="18" charset="0"/>
                <a:cs typeface="Times New Roman" panose="02020603050405020304" pitchFamily="18" charset="0"/>
              </a:rPr>
              <a:t>DCL works to deal with</a:t>
            </a:r>
            <a:r>
              <a:rPr lang="en-US" dirty="0">
                <a:highlight>
                  <a:srgbClr val="FFFF00"/>
                </a:highlight>
                <a:latin typeface="Times New Roman" panose="02020603050405020304" pitchFamily="18" charset="0"/>
                <a:cs typeface="Times New Roman" panose="02020603050405020304" pitchFamily="18" charset="0"/>
              </a:rPr>
              <a:t> SQL commands that are used to permit a user to access, </a:t>
            </a:r>
            <a:r>
              <a:rPr lang="en-US" dirty="0">
                <a:latin typeface="Times New Roman" panose="02020603050405020304" pitchFamily="18" charset="0"/>
                <a:cs typeface="Times New Roman" panose="02020603050405020304" pitchFamily="18" charset="0"/>
              </a:rPr>
              <a:t>modify and work on a database. it is used to access stored data. It gives access, revokes access, and changes the permission to the owner of the database as per the requirement.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commands used in DCL are:</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highlight>
                  <a:srgbClr val="00FFFF"/>
                </a:highlight>
                <a:latin typeface="Times New Roman" panose="02020603050405020304" pitchFamily="18" charset="0"/>
                <a:cs typeface="Times New Roman" panose="02020603050405020304" pitchFamily="18" charset="0"/>
              </a:rPr>
              <a:t>Grant</a:t>
            </a:r>
            <a:r>
              <a:rPr lang="en-US" dirty="0">
                <a:highlight>
                  <a:srgbClr val="00FFFF"/>
                </a:highlight>
                <a:latin typeface="Times New Roman" panose="02020603050405020304" pitchFamily="18" charset="0"/>
                <a:cs typeface="Times New Roman" panose="02020603050405020304" pitchFamily="18" charset="0"/>
              </a:rPr>
              <a:t>: It is used to give access to security privileges to a specific database user.</a:t>
            </a:r>
          </a:p>
          <a:p>
            <a:pPr marL="285750" indent="-285750" algn="just">
              <a:lnSpc>
                <a:spcPct val="150000"/>
              </a:lnSpc>
              <a:buFont typeface="Arial" panose="020B0604020202020204" pitchFamily="34" charset="0"/>
              <a:buChar char="•"/>
            </a:pPr>
            <a:endParaRPr lang="en-US" dirty="0">
              <a:highlight>
                <a:srgbClr val="00FFFF"/>
              </a:highligh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highlight>
                  <a:srgbClr val="00FFFF"/>
                </a:highlight>
                <a:latin typeface="Times New Roman" panose="02020603050405020304" pitchFamily="18" charset="0"/>
                <a:cs typeface="Times New Roman" panose="02020603050405020304" pitchFamily="18" charset="0"/>
              </a:rPr>
              <a:t>Revoke</a:t>
            </a:r>
            <a:r>
              <a:rPr lang="en-US" dirty="0">
                <a:highlight>
                  <a:srgbClr val="00FFFF"/>
                </a:highlight>
                <a:latin typeface="Times New Roman" panose="02020603050405020304" pitchFamily="18" charset="0"/>
                <a:cs typeface="Times New Roman" panose="02020603050405020304" pitchFamily="18" charset="0"/>
              </a:rPr>
              <a:t>: It is used to revoke the access from the user that is being granted by the grant command.</a:t>
            </a:r>
          </a:p>
        </p:txBody>
      </p:sp>
    </p:spTree>
    <p:extLst>
      <p:ext uri="{BB962C8B-B14F-4D97-AF65-F5344CB8AC3E}">
        <p14:creationId xmlns:p14="http://schemas.microsoft.com/office/powerpoint/2010/main" val="37840024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Languages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TCL(Transaction Control Language)</a:t>
            </a:r>
          </a:p>
          <a:p>
            <a:pPr algn="just">
              <a:lnSpc>
                <a:spcPct val="150000"/>
              </a:lnSpc>
            </a:pPr>
            <a:r>
              <a:rPr lang="en-US" dirty="0">
                <a:latin typeface="Times New Roman" panose="02020603050405020304" pitchFamily="18" charset="0"/>
                <a:cs typeface="Times New Roman" panose="02020603050405020304" pitchFamily="18" charset="0"/>
              </a:rPr>
              <a:t>It can be grouped into a </a:t>
            </a:r>
            <a:r>
              <a:rPr lang="en-US" dirty="0">
                <a:highlight>
                  <a:srgbClr val="FFFF00"/>
                </a:highlight>
                <a:latin typeface="Times New Roman" panose="02020603050405020304" pitchFamily="18" charset="0"/>
                <a:cs typeface="Times New Roman" panose="02020603050405020304" pitchFamily="18" charset="0"/>
              </a:rPr>
              <a:t>logical transaction and is used to run the changes made by the DML command </a:t>
            </a:r>
            <a:r>
              <a:rPr lang="en-US" dirty="0">
                <a:latin typeface="Times New Roman" panose="02020603050405020304" pitchFamily="18" charset="0"/>
                <a:cs typeface="Times New Roman" panose="02020603050405020304" pitchFamily="18" charset="0"/>
              </a:rPr>
              <a:t>in the database.</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Commit</a:t>
            </a:r>
            <a:r>
              <a:rPr lang="en-US" dirty="0">
                <a:latin typeface="Times New Roman" panose="02020603050405020304" pitchFamily="18" charset="0"/>
                <a:cs typeface="Times New Roman" panose="02020603050405020304" pitchFamily="18" charset="0"/>
              </a:rPr>
              <a:t>: Transaction on the database is saved using Commit.</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Rollback</a:t>
            </a:r>
            <a:r>
              <a:rPr lang="en-US" dirty="0">
                <a:latin typeface="Times New Roman" panose="02020603050405020304" pitchFamily="18" charset="0"/>
                <a:cs typeface="Times New Roman" panose="02020603050405020304" pitchFamily="18" charset="0"/>
              </a:rPr>
              <a:t>: The database gets restored to the original since the last commit.</a:t>
            </a:r>
          </a:p>
        </p:txBody>
      </p:sp>
    </p:spTree>
    <p:extLst>
      <p:ext uri="{BB962C8B-B14F-4D97-AF65-F5344CB8AC3E}">
        <p14:creationId xmlns:p14="http://schemas.microsoft.com/office/powerpoint/2010/main" val="1056118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Interface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An interface is like a program that lets you talk to a database without having to write complicated code. It helps you do things like adding, deleting, updating, or looking at data in the database.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Types of Interface:</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Form-based Interface: </a:t>
            </a:r>
            <a:r>
              <a:rPr lang="en-US" dirty="0">
                <a:latin typeface="Times New Roman" panose="02020603050405020304" pitchFamily="18" charset="0"/>
                <a:cs typeface="Times New Roman" panose="02020603050405020304" pitchFamily="18" charset="0"/>
              </a:rPr>
              <a:t>Fill in a form for database entries (e.g., a student entering roll number for a grade card).</a:t>
            </a:r>
          </a:p>
          <a:p>
            <a:pPr marL="342900" indent="-342900"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Menu-based User Interface: </a:t>
            </a:r>
            <a:r>
              <a:rPr lang="en-US" dirty="0">
                <a:latin typeface="Times New Roman" panose="02020603050405020304" pitchFamily="18" charset="0"/>
                <a:cs typeface="Times New Roman" panose="02020603050405020304" pitchFamily="18" charset="0"/>
              </a:rPr>
              <a:t>Choose options from a menu to form requests (e.g., selecting categories on a shopping website).</a:t>
            </a:r>
          </a:p>
        </p:txBody>
      </p:sp>
    </p:spTree>
    <p:extLst>
      <p:ext uri="{BB962C8B-B14F-4D97-AF65-F5344CB8AC3E}">
        <p14:creationId xmlns:p14="http://schemas.microsoft.com/office/powerpoint/2010/main" val="21511004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Interface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Types of Interface: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3. GUI (Graphical User Interface): </a:t>
            </a:r>
            <a:r>
              <a:rPr lang="en-US" dirty="0">
                <a:latin typeface="Times New Roman" panose="02020603050405020304" pitchFamily="18" charset="0"/>
                <a:cs typeface="Times New Roman" panose="02020603050405020304" pitchFamily="18" charset="0"/>
              </a:rPr>
              <a:t>Use pictures and diagrams for queries (e.g., changing a 'like' color on Instagram).</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4. Natural Language Interface: </a:t>
            </a:r>
            <a:r>
              <a:rPr lang="en-US" dirty="0">
                <a:latin typeface="Times New Roman" panose="02020603050405020304" pitchFamily="18" charset="0"/>
                <a:cs typeface="Times New Roman" panose="02020603050405020304" pitchFamily="18" charset="0"/>
              </a:rPr>
              <a:t>Talk to the database like talking to a person (e.g., googling "fastest car in India").</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5. Speech Input and Output: </a:t>
            </a:r>
            <a:r>
              <a:rPr lang="en-US" dirty="0">
                <a:latin typeface="Times New Roman" panose="02020603050405020304" pitchFamily="18" charset="0"/>
                <a:cs typeface="Times New Roman" panose="02020603050405020304" pitchFamily="18" charset="0"/>
              </a:rPr>
              <a:t>Communicate with the interface through speech (e.g., using "OK Google" or Siri).</a:t>
            </a:r>
          </a:p>
        </p:txBody>
      </p:sp>
    </p:spTree>
    <p:extLst>
      <p:ext uri="{BB962C8B-B14F-4D97-AF65-F5344CB8AC3E}">
        <p14:creationId xmlns:p14="http://schemas.microsoft.com/office/powerpoint/2010/main" val="18998586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Centralized and Client/Server Architecture of DBMS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608937"/>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Centralized Architecture:</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Explanation</a:t>
            </a:r>
            <a:r>
              <a:rPr lang="en-US" dirty="0">
                <a:latin typeface="Times New Roman" panose="02020603050405020304" pitchFamily="18" charset="0"/>
                <a:cs typeface="Times New Roman" panose="02020603050405020304" pitchFamily="18" charset="0"/>
              </a:rPr>
              <a:t>: </a:t>
            </a:r>
            <a:r>
              <a:rPr lang="en-US" dirty="0">
                <a:highlight>
                  <a:srgbClr val="FFFF00"/>
                </a:highlight>
                <a:latin typeface="Times New Roman" panose="02020603050405020304" pitchFamily="18" charset="0"/>
                <a:cs typeface="Times New Roman" panose="02020603050405020304" pitchFamily="18" charset="0"/>
              </a:rPr>
              <a:t>All data and processing are on one big computer (central server). </a:t>
            </a:r>
            <a:r>
              <a:rPr lang="en-US" dirty="0">
                <a:latin typeface="Times New Roman" panose="02020603050405020304" pitchFamily="18" charset="0"/>
                <a:cs typeface="Times New Roman" panose="02020603050405020304" pitchFamily="18" charset="0"/>
              </a:rPr>
              <a:t>Users directly interact with this server.</a:t>
            </a:r>
          </a:p>
          <a:p>
            <a:pPr marL="285750" indent="-285750" algn="just">
              <a:lnSpc>
                <a:spcPct val="2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Pros</a:t>
            </a:r>
            <a:r>
              <a:rPr lang="en-US" dirty="0">
                <a:latin typeface="Times New Roman" panose="02020603050405020304" pitchFamily="18" charset="0"/>
                <a:cs typeface="Times New Roman" panose="02020603050405020304" pitchFamily="18" charset="0"/>
              </a:rPr>
              <a:t>: Simple setup, easy control, and coordination.</a:t>
            </a:r>
          </a:p>
          <a:p>
            <a:pPr marL="285750" indent="-285750" algn="just">
              <a:lnSpc>
                <a:spcPct val="2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Cons</a:t>
            </a:r>
            <a:r>
              <a:rPr lang="en-US" dirty="0">
                <a:latin typeface="Times New Roman" panose="02020603050405020304" pitchFamily="18" charset="0"/>
                <a:cs typeface="Times New Roman" panose="02020603050405020304" pitchFamily="18" charset="0"/>
              </a:rPr>
              <a:t>: Can be slow when many users are accessing the server simultaneously. If the central server fails, the whole system is affected.</a:t>
            </a:r>
          </a:p>
        </p:txBody>
      </p:sp>
    </p:spTree>
    <p:extLst>
      <p:ext uri="{BB962C8B-B14F-4D97-AF65-F5344CB8AC3E}">
        <p14:creationId xmlns:p14="http://schemas.microsoft.com/office/powerpoint/2010/main" val="19149478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Centralized and Client/Server Architecture of DBMS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Client/Server Architecture:</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Explanation</a:t>
            </a:r>
            <a:r>
              <a:rPr lang="en-US" dirty="0">
                <a:latin typeface="Times New Roman" panose="02020603050405020304" pitchFamily="18" charset="0"/>
                <a:cs typeface="Times New Roman" panose="02020603050405020304" pitchFamily="18" charset="0"/>
              </a:rPr>
              <a:t>: </a:t>
            </a:r>
            <a:r>
              <a:rPr lang="en-US" dirty="0">
                <a:highlight>
                  <a:srgbClr val="FFFF00"/>
                </a:highlight>
                <a:latin typeface="Times New Roman" panose="02020603050405020304" pitchFamily="18" charset="0"/>
                <a:cs typeface="Times New Roman" panose="02020603050405020304" pitchFamily="18" charset="0"/>
              </a:rPr>
              <a:t>Data is on a central server, but users interact with it through smaller computers (clients).</a:t>
            </a:r>
            <a:r>
              <a:rPr lang="en-US" dirty="0">
                <a:latin typeface="Times New Roman" panose="02020603050405020304" pitchFamily="18" charset="0"/>
                <a:cs typeface="Times New Roman" panose="02020603050405020304" pitchFamily="18" charset="0"/>
              </a:rPr>
              <a:t> Clients request data or services from the server.</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Pros</a:t>
            </a:r>
            <a:r>
              <a:rPr lang="en-US" dirty="0">
                <a:latin typeface="Times New Roman" panose="02020603050405020304" pitchFamily="18" charset="0"/>
                <a:cs typeface="Times New Roman" panose="02020603050405020304" pitchFamily="18" charset="0"/>
              </a:rPr>
              <a:t>: Efficient, scalable, and allows distributed access. If one client fails, it doesn't affect others.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 More complex to set up, and maintaining security across clients can be challenging.</a:t>
            </a:r>
          </a:p>
        </p:txBody>
      </p:sp>
    </p:spTree>
    <p:extLst>
      <p:ext uri="{BB962C8B-B14F-4D97-AF65-F5344CB8AC3E}">
        <p14:creationId xmlns:p14="http://schemas.microsoft.com/office/powerpoint/2010/main" val="35871106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Centralized and Client/Server Architecture of DBMS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Analogy:</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highlight>
                  <a:srgbClr val="FFFF00"/>
                </a:highlight>
                <a:latin typeface="Times New Roman" panose="02020603050405020304" pitchFamily="18" charset="0"/>
                <a:cs typeface="Times New Roman" panose="02020603050405020304" pitchFamily="18" charset="0"/>
              </a:rPr>
              <a:t>Centralized (Library): </a:t>
            </a:r>
            <a:r>
              <a:rPr lang="en-US" dirty="0">
                <a:latin typeface="Times New Roman" panose="02020603050405020304" pitchFamily="18" charset="0"/>
                <a:cs typeface="Times New Roman" panose="02020603050405020304" pitchFamily="18" charset="0"/>
              </a:rPr>
              <a:t>Imagine a library where all books are in one place. People go there to read or borrow books, and if the library has a problem, everyone is affected.</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highlight>
                  <a:srgbClr val="00FFFF"/>
                </a:highlight>
                <a:latin typeface="Times New Roman" panose="02020603050405020304" pitchFamily="18" charset="0"/>
                <a:cs typeface="Times New Roman" panose="02020603050405020304" pitchFamily="18" charset="0"/>
              </a:rPr>
              <a:t>Client/Server (Restaurant): </a:t>
            </a:r>
            <a:r>
              <a:rPr lang="en-US" dirty="0">
                <a:latin typeface="Times New Roman" panose="02020603050405020304" pitchFamily="18" charset="0"/>
                <a:cs typeface="Times New Roman" panose="02020603050405020304" pitchFamily="18" charset="0"/>
              </a:rPr>
              <a:t>Picture a restaurant with a central kitchen (server) preparing food. Each table (client) can order separately. If one table has an issue, others can still enjoy their meals.</a:t>
            </a:r>
          </a:p>
        </p:txBody>
      </p:sp>
    </p:spTree>
    <p:extLst>
      <p:ext uri="{BB962C8B-B14F-4D97-AF65-F5344CB8AC3E}">
        <p14:creationId xmlns:p14="http://schemas.microsoft.com/office/powerpoint/2010/main" val="24412552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4">
            <a:extLst>
              <a:ext uri="{FF2B5EF4-FFF2-40B4-BE49-F238E27FC236}">
                <a16:creationId xmlns:a16="http://schemas.microsoft.com/office/drawing/2014/main" id="{7DC51846-B21F-E1A4-3FB2-1A0A083E83C2}"/>
              </a:ext>
            </a:extLst>
          </p:cNvPr>
          <p:cNvSpPr>
            <a:spLocks noGrp="1" noChangeArrowheads="1"/>
          </p:cNvSpPr>
          <p:nvPr>
            <p:ph type="title"/>
          </p:nvPr>
        </p:nvSpPr>
        <p:spPr>
          <a:xfrm>
            <a:off x="1097280" y="286603"/>
            <a:ext cx="10058400" cy="988015"/>
          </a:xfrm>
        </p:spPr>
        <p:txBody>
          <a:bodyPr>
            <a:normAutofit/>
          </a:bodyPr>
          <a:lstStyle/>
          <a:p>
            <a:pPr eaLnBrk="1" hangingPunct="1"/>
            <a:r>
              <a:rPr lang="en-US" altLang="en-US" sz="3400" dirty="0">
                <a:latin typeface="Times New Roman" panose="02020603050405020304" pitchFamily="18" charset="0"/>
                <a:cs typeface="Times New Roman" panose="02020603050405020304" pitchFamily="18" charset="0"/>
              </a:rPr>
              <a:t>Centralized and Client-Server DBMS Architectures </a:t>
            </a:r>
          </a:p>
        </p:txBody>
      </p:sp>
      <p:sp>
        <p:nvSpPr>
          <p:cNvPr id="33796" name="Rectangle 5">
            <a:extLst>
              <a:ext uri="{FF2B5EF4-FFF2-40B4-BE49-F238E27FC236}">
                <a16:creationId xmlns:a16="http://schemas.microsoft.com/office/drawing/2014/main" id="{2C2E20D3-875F-80CA-77D8-F032340893F4}"/>
              </a:ext>
            </a:extLst>
          </p:cNvPr>
          <p:cNvSpPr>
            <a:spLocks noGrp="1" noChangeArrowheads="1"/>
          </p:cNvSpPr>
          <p:nvPr>
            <p:ph type="body" idx="1"/>
          </p:nvPr>
        </p:nvSpPr>
        <p:spPr/>
        <p:txBody>
          <a:bodyPr>
            <a:normAutofit/>
          </a:bodyPr>
          <a:lstStyle/>
          <a:p>
            <a:pPr eaLnBrk="1" hangingPunct="1"/>
            <a:r>
              <a:rPr lang="en-US" altLang="en-US" sz="1800" dirty="0">
                <a:solidFill>
                  <a:schemeClr val="tx1"/>
                </a:solidFill>
                <a:latin typeface="Times New Roman" panose="02020603050405020304" pitchFamily="18" charset="0"/>
                <a:cs typeface="Times New Roman" panose="02020603050405020304" pitchFamily="18" charset="0"/>
              </a:rPr>
              <a:t>Centralized DBMS:</a:t>
            </a:r>
          </a:p>
          <a:p>
            <a:pPr eaLnBrk="1" hangingPunct="1"/>
            <a:endParaRPr lang="en-US" altLang="en-US" sz="1800" dirty="0">
              <a:solidFill>
                <a:schemeClr val="tx1"/>
              </a:solidFill>
              <a:latin typeface="Times New Roman" panose="02020603050405020304" pitchFamily="18" charset="0"/>
              <a:cs typeface="Times New Roman" panose="02020603050405020304" pitchFamily="18" charset="0"/>
            </a:endParaRPr>
          </a:p>
          <a:p>
            <a:pPr lvl="1" eaLnBrk="1" hangingPunct="1"/>
            <a:r>
              <a:rPr lang="en-US" altLang="en-US" dirty="0">
                <a:solidFill>
                  <a:schemeClr val="tx1"/>
                </a:solidFill>
                <a:latin typeface="Times New Roman" panose="02020603050405020304" pitchFamily="18" charset="0"/>
                <a:cs typeface="Times New Roman" panose="02020603050405020304" pitchFamily="18" charset="0"/>
              </a:rPr>
              <a:t>Combines everything into single system including- DBMS software, hardware, application programs, and user interface processing software.</a:t>
            </a:r>
          </a:p>
          <a:p>
            <a:pPr lvl="1" eaLnBrk="1" hangingPunct="1"/>
            <a:endParaRPr lang="en-US" altLang="en-US" dirty="0">
              <a:solidFill>
                <a:schemeClr val="tx1"/>
              </a:solidFill>
              <a:latin typeface="Times New Roman" panose="02020603050405020304" pitchFamily="18" charset="0"/>
              <a:cs typeface="Times New Roman" panose="02020603050405020304" pitchFamily="18" charset="0"/>
            </a:endParaRPr>
          </a:p>
          <a:p>
            <a:pPr lvl="1" eaLnBrk="1" hangingPunct="1"/>
            <a:r>
              <a:rPr lang="en-US" altLang="en-US" dirty="0">
                <a:solidFill>
                  <a:schemeClr val="tx1"/>
                </a:solidFill>
                <a:latin typeface="Times New Roman" panose="02020603050405020304" pitchFamily="18" charset="0"/>
                <a:cs typeface="Times New Roman" panose="02020603050405020304" pitchFamily="18" charset="0"/>
              </a:rPr>
              <a:t>User can still connect through a remote terminal – however, all processing is done at centralized site.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&amp; Database users and basics of SQL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What is Database?</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Modern databases are managed by the </a:t>
            </a:r>
            <a:r>
              <a:rPr lang="en-US" dirty="0">
                <a:highlight>
                  <a:srgbClr val="FFFF00"/>
                </a:highlight>
                <a:latin typeface="Times New Roman" panose="02020603050405020304" pitchFamily="18" charset="0"/>
                <a:cs typeface="Times New Roman" panose="02020603050405020304" pitchFamily="18" charset="0"/>
              </a:rPr>
              <a:t>database management system (DBMS).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SQL or </a:t>
            </a:r>
            <a:r>
              <a:rPr lang="en-US" dirty="0">
                <a:highlight>
                  <a:srgbClr val="FFFF00"/>
                </a:highlight>
                <a:latin typeface="Times New Roman" panose="02020603050405020304" pitchFamily="18" charset="0"/>
                <a:cs typeface="Times New Roman" panose="02020603050405020304" pitchFamily="18" charset="0"/>
              </a:rPr>
              <a:t>Structured Query Language is used to operate on the data stored in a database</a:t>
            </a:r>
            <a:r>
              <a:rPr lang="en-US" dirty="0">
                <a:latin typeface="Times New Roman" panose="02020603050405020304" pitchFamily="18" charset="0"/>
                <a:cs typeface="Times New Roman" panose="02020603050405020304" pitchFamily="18" charset="0"/>
              </a:rPr>
              <a:t>. SQL depends on relational algebra and tuple relational calculus.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Application</a:t>
            </a:r>
            <a:r>
              <a:rPr lang="en-US" dirty="0">
                <a:latin typeface="Times New Roman" panose="02020603050405020304" pitchFamily="18" charset="0"/>
                <a:cs typeface="Times New Roman" panose="02020603050405020304" pitchFamily="18" charset="0"/>
              </a:rPr>
              <a:t>: Company Information, Account information, manufacturing, banking, finance transactions, telecommunications.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5413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1FD48003-618B-FA70-5F28-757EF4030386}"/>
              </a:ext>
            </a:extLst>
          </p:cNvPr>
          <p:cNvSpPr>
            <a:spLocks noGrp="1" noChangeArrowheads="1"/>
          </p:cNvSpPr>
          <p:nvPr>
            <p:ph type="title"/>
          </p:nvPr>
        </p:nvSpPr>
        <p:spPr>
          <a:xfrm>
            <a:off x="1097280" y="286603"/>
            <a:ext cx="10058400" cy="1043433"/>
          </a:xfrm>
        </p:spPr>
        <p:txBody>
          <a:bodyPr>
            <a:normAutofit/>
          </a:bodyPr>
          <a:lstStyle/>
          <a:p>
            <a:pPr eaLnBrk="1" hangingPunct="1"/>
            <a:r>
              <a:rPr lang="en-US" altLang="en-US" sz="3400" dirty="0">
                <a:latin typeface="Times New Roman" panose="02020603050405020304" pitchFamily="18" charset="0"/>
                <a:cs typeface="Times New Roman" panose="02020603050405020304" pitchFamily="18" charset="0"/>
              </a:rPr>
              <a:t>A Physical Centralized Architecture</a:t>
            </a:r>
          </a:p>
        </p:txBody>
      </p:sp>
      <p:pic>
        <p:nvPicPr>
          <p:cNvPr id="34820" name="Picture 4" descr="fig02_04">
            <a:extLst>
              <a:ext uri="{FF2B5EF4-FFF2-40B4-BE49-F238E27FC236}">
                <a16:creationId xmlns:a16="http://schemas.microsoft.com/office/drawing/2014/main" id="{63B98AC0-9523-590B-2AFB-D5A5C1001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346" y="1891002"/>
            <a:ext cx="6477000" cy="447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1028">
            <a:extLst>
              <a:ext uri="{FF2B5EF4-FFF2-40B4-BE49-F238E27FC236}">
                <a16:creationId xmlns:a16="http://schemas.microsoft.com/office/drawing/2014/main" id="{57C5E72D-A090-8450-5BB2-C11CE5723132}"/>
              </a:ext>
            </a:extLst>
          </p:cNvPr>
          <p:cNvSpPr>
            <a:spLocks noGrp="1" noChangeArrowheads="1"/>
          </p:cNvSpPr>
          <p:nvPr>
            <p:ph type="title"/>
          </p:nvPr>
        </p:nvSpPr>
        <p:spPr>
          <a:xfrm>
            <a:off x="1097280" y="286603"/>
            <a:ext cx="10058400" cy="1043433"/>
          </a:xfrm>
        </p:spPr>
        <p:txBody>
          <a:bodyPr>
            <a:normAutofit/>
          </a:bodyPr>
          <a:lstStyle/>
          <a:p>
            <a:pPr eaLnBrk="1" hangingPunct="1"/>
            <a:r>
              <a:rPr lang="en-US" altLang="en-US" sz="3400" dirty="0">
                <a:latin typeface="Times New Roman" panose="02020603050405020304" pitchFamily="18" charset="0"/>
                <a:cs typeface="Times New Roman" panose="02020603050405020304" pitchFamily="18" charset="0"/>
              </a:rPr>
              <a:t>Basic 2-tier Client-Server Architectures</a:t>
            </a:r>
          </a:p>
        </p:txBody>
      </p:sp>
      <p:sp>
        <p:nvSpPr>
          <p:cNvPr id="35844" name="Rectangle 1029">
            <a:extLst>
              <a:ext uri="{FF2B5EF4-FFF2-40B4-BE49-F238E27FC236}">
                <a16:creationId xmlns:a16="http://schemas.microsoft.com/office/drawing/2014/main" id="{E8629BC4-8BA1-EB03-CD9E-F52EE2103310}"/>
              </a:ext>
            </a:extLst>
          </p:cNvPr>
          <p:cNvSpPr>
            <a:spLocks noGrp="1" noChangeArrowheads="1"/>
          </p:cNvSpPr>
          <p:nvPr>
            <p:ph type="body" idx="1"/>
          </p:nvPr>
        </p:nvSpPr>
        <p:spPr/>
        <p:txBody>
          <a:bodyPr>
            <a:normAutofit/>
          </a:bodyPr>
          <a:lstStyle/>
          <a:p>
            <a:pPr eaLnBrk="1" hangingPunct="1"/>
            <a:r>
              <a:rPr lang="en-US" altLang="en-US" sz="1800" dirty="0">
                <a:solidFill>
                  <a:schemeClr val="tx1"/>
                </a:solidFill>
                <a:latin typeface="Times New Roman" panose="02020603050405020304" pitchFamily="18" charset="0"/>
                <a:cs typeface="Times New Roman" panose="02020603050405020304" pitchFamily="18" charset="0"/>
              </a:rPr>
              <a:t>Specialized Servers with Specialized functions</a:t>
            </a:r>
          </a:p>
          <a:p>
            <a:pPr eaLnBrk="1" hangingPunct="1"/>
            <a:endParaRPr lang="en-US" altLang="en-US" sz="1800" dirty="0">
              <a:solidFill>
                <a:schemeClr val="tx1"/>
              </a:solidFill>
              <a:latin typeface="Times New Roman" panose="02020603050405020304" pitchFamily="18" charset="0"/>
              <a:cs typeface="Times New Roman" panose="02020603050405020304" pitchFamily="18" charset="0"/>
            </a:endParaRPr>
          </a:p>
          <a:p>
            <a:pPr lvl="1" eaLnBrk="1" hangingPunct="1"/>
            <a:r>
              <a:rPr lang="en-US" altLang="en-US" dirty="0">
                <a:solidFill>
                  <a:schemeClr val="tx1"/>
                </a:solidFill>
                <a:latin typeface="Times New Roman" panose="02020603050405020304" pitchFamily="18" charset="0"/>
                <a:cs typeface="Times New Roman" panose="02020603050405020304" pitchFamily="18" charset="0"/>
              </a:rPr>
              <a:t>Print server</a:t>
            </a:r>
          </a:p>
          <a:p>
            <a:pPr lvl="1" eaLnBrk="1" hangingPunct="1"/>
            <a:r>
              <a:rPr lang="en-US" altLang="en-US" dirty="0">
                <a:solidFill>
                  <a:schemeClr val="tx1"/>
                </a:solidFill>
                <a:latin typeface="Times New Roman" panose="02020603050405020304" pitchFamily="18" charset="0"/>
                <a:cs typeface="Times New Roman" panose="02020603050405020304" pitchFamily="18" charset="0"/>
              </a:rPr>
              <a:t>File server</a:t>
            </a:r>
          </a:p>
          <a:p>
            <a:pPr lvl="1" eaLnBrk="1" hangingPunct="1"/>
            <a:r>
              <a:rPr lang="en-US" altLang="en-US" dirty="0">
                <a:solidFill>
                  <a:schemeClr val="tx1"/>
                </a:solidFill>
                <a:latin typeface="Times New Roman" panose="02020603050405020304" pitchFamily="18" charset="0"/>
                <a:cs typeface="Times New Roman" panose="02020603050405020304" pitchFamily="18" charset="0"/>
              </a:rPr>
              <a:t>DBMS server</a:t>
            </a:r>
          </a:p>
          <a:p>
            <a:pPr lvl="1" eaLnBrk="1" hangingPunct="1"/>
            <a:r>
              <a:rPr lang="en-US" altLang="en-US" dirty="0">
                <a:solidFill>
                  <a:schemeClr val="tx1"/>
                </a:solidFill>
                <a:latin typeface="Times New Roman" panose="02020603050405020304" pitchFamily="18" charset="0"/>
                <a:cs typeface="Times New Roman" panose="02020603050405020304" pitchFamily="18" charset="0"/>
              </a:rPr>
              <a:t>Web server</a:t>
            </a:r>
          </a:p>
          <a:p>
            <a:pPr lvl="1" eaLnBrk="1" hangingPunct="1"/>
            <a:r>
              <a:rPr lang="en-US" altLang="en-US" dirty="0">
                <a:solidFill>
                  <a:schemeClr val="tx1"/>
                </a:solidFill>
                <a:latin typeface="Times New Roman" panose="02020603050405020304" pitchFamily="18" charset="0"/>
                <a:cs typeface="Times New Roman" panose="02020603050405020304" pitchFamily="18" charset="0"/>
              </a:rPr>
              <a:t>Email server</a:t>
            </a:r>
          </a:p>
          <a:p>
            <a:pPr eaLnBrk="1" hangingPunct="1"/>
            <a:r>
              <a:rPr lang="en-US" altLang="en-US" sz="1800" dirty="0">
                <a:solidFill>
                  <a:schemeClr val="tx1"/>
                </a:solidFill>
                <a:latin typeface="Times New Roman" panose="02020603050405020304" pitchFamily="18" charset="0"/>
                <a:cs typeface="Times New Roman" panose="02020603050405020304" pitchFamily="18" charset="0"/>
              </a:rPr>
              <a:t>Clients can access the specialized servers as needed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92BFFA0D-58F6-D053-DE86-06D4AF51DDF9}"/>
              </a:ext>
            </a:extLst>
          </p:cNvPr>
          <p:cNvSpPr>
            <a:spLocks noGrp="1" noChangeArrowheads="1"/>
          </p:cNvSpPr>
          <p:nvPr>
            <p:ph type="title"/>
          </p:nvPr>
        </p:nvSpPr>
        <p:spPr>
          <a:xfrm>
            <a:off x="1097280" y="286604"/>
            <a:ext cx="10058400" cy="1071142"/>
          </a:xfrm>
        </p:spPr>
        <p:txBody>
          <a:bodyPr>
            <a:normAutofit/>
          </a:bodyPr>
          <a:lstStyle/>
          <a:p>
            <a:pPr eaLnBrk="1" hangingPunct="1"/>
            <a:r>
              <a:rPr lang="en-US" altLang="en-US" sz="3400" dirty="0">
                <a:latin typeface="Times New Roman" panose="02020603050405020304" pitchFamily="18" charset="0"/>
                <a:cs typeface="Times New Roman" panose="02020603050405020304" pitchFamily="18" charset="0"/>
              </a:rPr>
              <a:t>Logical two-tier client server architecture</a:t>
            </a:r>
          </a:p>
        </p:txBody>
      </p:sp>
      <p:pic>
        <p:nvPicPr>
          <p:cNvPr id="36868" name="Picture 4" descr="fig02_05">
            <a:extLst>
              <a:ext uri="{FF2B5EF4-FFF2-40B4-BE49-F238E27FC236}">
                <a16:creationId xmlns:a16="http://schemas.microsoft.com/office/drawing/2014/main" id="{B01ED30E-F6DA-8412-CC1F-93B730B8E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563814"/>
            <a:ext cx="7810500"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028">
            <a:extLst>
              <a:ext uri="{FF2B5EF4-FFF2-40B4-BE49-F238E27FC236}">
                <a16:creationId xmlns:a16="http://schemas.microsoft.com/office/drawing/2014/main" id="{7308B6C9-FC30-C2E7-5DAF-6812FA0F188F}"/>
              </a:ext>
            </a:extLst>
          </p:cNvPr>
          <p:cNvSpPr>
            <a:spLocks noGrp="1" noChangeArrowheads="1"/>
          </p:cNvSpPr>
          <p:nvPr>
            <p:ph type="title"/>
          </p:nvPr>
        </p:nvSpPr>
        <p:spPr>
          <a:xfrm>
            <a:off x="1097280" y="286603"/>
            <a:ext cx="10058400" cy="1181979"/>
          </a:xfrm>
        </p:spPr>
        <p:txBody>
          <a:bodyPr>
            <a:normAutofit/>
          </a:bodyPr>
          <a:lstStyle/>
          <a:p>
            <a:pPr eaLnBrk="1" hangingPunct="1"/>
            <a:r>
              <a:rPr lang="en-US" altLang="en-US" sz="3400" dirty="0">
                <a:latin typeface="Times New Roman" panose="02020603050405020304" pitchFamily="18" charset="0"/>
                <a:cs typeface="Times New Roman" panose="02020603050405020304" pitchFamily="18" charset="0"/>
              </a:rPr>
              <a:t>Clients</a:t>
            </a:r>
          </a:p>
        </p:txBody>
      </p:sp>
      <p:sp>
        <p:nvSpPr>
          <p:cNvPr id="37892" name="Rectangle 1029">
            <a:extLst>
              <a:ext uri="{FF2B5EF4-FFF2-40B4-BE49-F238E27FC236}">
                <a16:creationId xmlns:a16="http://schemas.microsoft.com/office/drawing/2014/main" id="{49BD58C2-D947-CEF5-99DE-095B03A0460B}"/>
              </a:ext>
            </a:extLst>
          </p:cNvPr>
          <p:cNvSpPr>
            <a:spLocks noGrp="1" noChangeArrowheads="1"/>
          </p:cNvSpPr>
          <p:nvPr>
            <p:ph type="body" idx="1"/>
          </p:nvPr>
        </p:nvSpPr>
        <p:spPr/>
        <p:txBody>
          <a:bodyPr>
            <a:normAutofit/>
          </a:bodyPr>
          <a:lstStyle/>
          <a:p>
            <a:pPr eaLnBrk="1" hangingPunct="1"/>
            <a:r>
              <a:rPr lang="en-US" altLang="en-US" sz="1800" dirty="0">
                <a:solidFill>
                  <a:schemeClr val="tx1"/>
                </a:solidFill>
                <a:latin typeface="Times New Roman" panose="02020603050405020304" pitchFamily="18" charset="0"/>
                <a:cs typeface="Times New Roman" panose="02020603050405020304" pitchFamily="18" charset="0"/>
              </a:rPr>
              <a:t>Provide appropriate interfaces through a client software module to access and utilize the various server resources. </a:t>
            </a:r>
          </a:p>
          <a:p>
            <a:pPr eaLnBrk="1" hangingPunct="1"/>
            <a:r>
              <a:rPr lang="en-US" altLang="en-US" sz="1800" dirty="0">
                <a:solidFill>
                  <a:schemeClr val="tx1"/>
                </a:solidFill>
                <a:latin typeface="Times New Roman" panose="02020603050405020304" pitchFamily="18" charset="0"/>
                <a:cs typeface="Times New Roman" panose="02020603050405020304" pitchFamily="18" charset="0"/>
              </a:rPr>
              <a:t>Clients may be diskless machines or PCs or Workstations with disks with only the client software installed.</a:t>
            </a:r>
          </a:p>
          <a:p>
            <a:pPr eaLnBrk="1" hangingPunct="1"/>
            <a:r>
              <a:rPr lang="en-US" altLang="en-US" sz="1800" dirty="0">
                <a:solidFill>
                  <a:schemeClr val="tx1"/>
                </a:solidFill>
                <a:latin typeface="Times New Roman" panose="02020603050405020304" pitchFamily="18" charset="0"/>
                <a:cs typeface="Times New Roman" panose="02020603050405020304" pitchFamily="18" charset="0"/>
              </a:rPr>
              <a:t>Connected to the servers via some form of a network.</a:t>
            </a:r>
          </a:p>
          <a:p>
            <a:pPr eaLnBrk="1" hangingPunct="1"/>
            <a:endParaRPr lang="en-US" altLang="en-US" sz="1800" dirty="0">
              <a:solidFill>
                <a:schemeClr val="tx1"/>
              </a:solidFill>
              <a:latin typeface="Times New Roman" panose="02020603050405020304" pitchFamily="18" charset="0"/>
              <a:cs typeface="Times New Roman" panose="02020603050405020304" pitchFamily="18" charset="0"/>
            </a:endParaRPr>
          </a:p>
          <a:p>
            <a:pPr lvl="1" eaLnBrk="1" hangingPunct="1"/>
            <a:r>
              <a:rPr lang="en-US" altLang="en-US" dirty="0">
                <a:solidFill>
                  <a:schemeClr val="tx1"/>
                </a:solidFill>
                <a:latin typeface="Times New Roman" panose="02020603050405020304" pitchFamily="18" charset="0"/>
                <a:cs typeface="Times New Roman" panose="02020603050405020304" pitchFamily="18" charset="0"/>
              </a:rPr>
              <a:t>(LAN: local area network, wireless network, etc.)</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915" name="Rectangle 4">
            <a:extLst>
              <a:ext uri="{FF2B5EF4-FFF2-40B4-BE49-F238E27FC236}">
                <a16:creationId xmlns:a16="http://schemas.microsoft.com/office/drawing/2014/main" id="{6141549B-006B-9B3C-6B2A-E9EB5103BD36}"/>
              </a:ext>
            </a:extLst>
          </p:cNvPr>
          <p:cNvSpPr>
            <a:spLocks noGrp="1" noChangeArrowheads="1"/>
          </p:cNvSpPr>
          <p:nvPr>
            <p:ph type="title"/>
          </p:nvPr>
        </p:nvSpPr>
        <p:spPr>
          <a:xfrm>
            <a:off x="1097280" y="286603"/>
            <a:ext cx="10058400" cy="1043433"/>
          </a:xfrm>
        </p:spPr>
        <p:txBody>
          <a:bodyPr>
            <a:normAutofit/>
          </a:bodyPr>
          <a:lstStyle/>
          <a:p>
            <a:pPr eaLnBrk="1" hangingPunct="1"/>
            <a:r>
              <a:rPr lang="en-US" altLang="en-US" sz="3400" dirty="0">
                <a:latin typeface="Times New Roman" panose="02020603050405020304" pitchFamily="18" charset="0"/>
                <a:cs typeface="Times New Roman" panose="02020603050405020304" pitchFamily="18" charset="0"/>
              </a:rPr>
              <a:t>DBMS Server</a:t>
            </a:r>
          </a:p>
        </p:txBody>
      </p:sp>
      <p:sp>
        <p:nvSpPr>
          <p:cNvPr id="38916" name="Rectangle 5">
            <a:extLst>
              <a:ext uri="{FF2B5EF4-FFF2-40B4-BE49-F238E27FC236}">
                <a16:creationId xmlns:a16="http://schemas.microsoft.com/office/drawing/2014/main" id="{96357945-3DCD-1208-0798-4F76B676175D}"/>
              </a:ext>
            </a:extLst>
          </p:cNvPr>
          <p:cNvSpPr>
            <a:spLocks noGrp="1" noChangeArrowheads="1"/>
          </p:cNvSpPr>
          <p:nvPr>
            <p:ph idx="1"/>
          </p:nvPr>
        </p:nvSpPr>
        <p:spPr/>
        <p:txBody>
          <a:bodyPr>
            <a:normAutofit/>
          </a:bodyPr>
          <a:lstStyle/>
          <a:p>
            <a:pPr algn="just" eaLnBrk="1" hangingPunct="1">
              <a:lnSpc>
                <a:spcPct val="90000"/>
              </a:lnSpc>
            </a:pPr>
            <a:r>
              <a:rPr lang="en-US" altLang="en-US" sz="1800" dirty="0">
                <a:solidFill>
                  <a:schemeClr val="tx1"/>
                </a:solidFill>
                <a:latin typeface="Times New Roman" panose="02020603050405020304" pitchFamily="18" charset="0"/>
                <a:cs typeface="Times New Roman" panose="02020603050405020304" pitchFamily="18" charset="0"/>
              </a:rPr>
              <a:t>Provides database query and transaction services to the clients</a:t>
            </a:r>
          </a:p>
          <a:p>
            <a:pPr algn="just" eaLnBrk="1" hangingPunct="1">
              <a:lnSpc>
                <a:spcPct val="90000"/>
              </a:lnSpc>
            </a:pPr>
            <a:r>
              <a:rPr lang="en-US" altLang="en-US" sz="1800" dirty="0">
                <a:solidFill>
                  <a:schemeClr val="tx1"/>
                </a:solidFill>
                <a:latin typeface="Times New Roman" panose="02020603050405020304" pitchFamily="18" charset="0"/>
                <a:cs typeface="Times New Roman" panose="02020603050405020304" pitchFamily="18" charset="0"/>
              </a:rPr>
              <a:t>Relational DBMS servers are often called SQL servers, query servers, or transaction servers</a:t>
            </a:r>
          </a:p>
          <a:p>
            <a:pPr algn="just" eaLnBrk="1" hangingPunct="1">
              <a:lnSpc>
                <a:spcPct val="90000"/>
              </a:lnSpc>
            </a:pPr>
            <a:r>
              <a:rPr lang="en-US" altLang="en-US" sz="1800" dirty="0">
                <a:solidFill>
                  <a:schemeClr val="tx1"/>
                </a:solidFill>
                <a:latin typeface="Times New Roman" panose="02020603050405020304" pitchFamily="18" charset="0"/>
                <a:cs typeface="Times New Roman" panose="02020603050405020304" pitchFamily="18" charset="0"/>
              </a:rPr>
              <a:t>Applications running on clients utilize an Application Program Interface (</a:t>
            </a:r>
            <a:r>
              <a:rPr lang="en-US" altLang="en-US" sz="1800" b="1" dirty="0">
                <a:solidFill>
                  <a:schemeClr val="tx1"/>
                </a:solidFill>
                <a:latin typeface="Times New Roman" panose="02020603050405020304" pitchFamily="18" charset="0"/>
                <a:cs typeface="Times New Roman" panose="02020603050405020304" pitchFamily="18" charset="0"/>
              </a:rPr>
              <a:t>API</a:t>
            </a:r>
            <a:r>
              <a:rPr lang="en-US" altLang="en-US" sz="1800" dirty="0">
                <a:solidFill>
                  <a:schemeClr val="tx1"/>
                </a:solidFill>
                <a:latin typeface="Times New Roman" panose="02020603050405020304" pitchFamily="18" charset="0"/>
                <a:cs typeface="Times New Roman" panose="02020603050405020304" pitchFamily="18" charset="0"/>
              </a:rPr>
              <a:t>) to access server databases via standard interface such as:</a:t>
            </a:r>
          </a:p>
          <a:p>
            <a:pPr lvl="1" algn="just" eaLnBrk="1" hangingPunct="1">
              <a:lnSpc>
                <a:spcPct val="90000"/>
              </a:lnSpc>
            </a:pPr>
            <a:r>
              <a:rPr lang="en-US" altLang="en-US" dirty="0">
                <a:solidFill>
                  <a:schemeClr val="tx1"/>
                </a:solidFill>
                <a:latin typeface="Times New Roman" panose="02020603050405020304" pitchFamily="18" charset="0"/>
                <a:cs typeface="Times New Roman" panose="02020603050405020304" pitchFamily="18" charset="0"/>
              </a:rPr>
              <a:t>ODBC: Open Database Connectivity standard</a:t>
            </a:r>
          </a:p>
          <a:p>
            <a:pPr lvl="1" algn="just" eaLnBrk="1" hangingPunct="1">
              <a:lnSpc>
                <a:spcPct val="90000"/>
              </a:lnSpc>
            </a:pPr>
            <a:r>
              <a:rPr lang="en-US" altLang="en-US" dirty="0">
                <a:solidFill>
                  <a:schemeClr val="tx1"/>
                </a:solidFill>
                <a:latin typeface="Times New Roman" panose="02020603050405020304" pitchFamily="18" charset="0"/>
                <a:cs typeface="Times New Roman" panose="02020603050405020304" pitchFamily="18" charset="0"/>
              </a:rPr>
              <a:t>JDBC: for Java programming access</a:t>
            </a:r>
          </a:p>
          <a:p>
            <a:pPr algn="just" eaLnBrk="1" hangingPunct="1">
              <a:lnSpc>
                <a:spcPct val="90000"/>
              </a:lnSpc>
            </a:pPr>
            <a:r>
              <a:rPr lang="en-US" altLang="en-US" sz="1800" dirty="0">
                <a:solidFill>
                  <a:schemeClr val="tx1"/>
                </a:solidFill>
                <a:latin typeface="Times New Roman" panose="02020603050405020304" pitchFamily="18" charset="0"/>
                <a:cs typeface="Times New Roman" panose="02020603050405020304" pitchFamily="18" charset="0"/>
              </a:rPr>
              <a:t>Client and server must install appropriate client module and server module software for ODBC or JDBC</a:t>
            </a:r>
          </a:p>
          <a:p>
            <a:pPr algn="just" eaLnBrk="1" hangingPunct="1">
              <a:lnSpc>
                <a:spcPct val="90000"/>
              </a:lnSpc>
            </a:pPr>
            <a:r>
              <a:rPr lang="en-US" altLang="en-US" sz="1800" dirty="0">
                <a:solidFill>
                  <a:schemeClr val="tx1"/>
                </a:solidFill>
                <a:latin typeface="Times New Roman" panose="02020603050405020304" pitchFamily="18" charset="0"/>
                <a:cs typeface="Times New Roman" panose="02020603050405020304" pitchFamily="18" charset="0"/>
              </a:rPr>
              <a:t>See Chapter 9</a:t>
            </a:r>
          </a:p>
        </p:txBody>
      </p:sp>
    </p:spTree>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1028">
            <a:extLst>
              <a:ext uri="{FF2B5EF4-FFF2-40B4-BE49-F238E27FC236}">
                <a16:creationId xmlns:a16="http://schemas.microsoft.com/office/drawing/2014/main" id="{A9DA41A5-E85F-88D1-B507-22A988F8C714}"/>
              </a:ext>
            </a:extLst>
          </p:cNvPr>
          <p:cNvSpPr>
            <a:spLocks noGrp="1" noChangeArrowheads="1"/>
          </p:cNvSpPr>
          <p:nvPr>
            <p:ph type="title"/>
          </p:nvPr>
        </p:nvSpPr>
        <p:spPr>
          <a:xfrm>
            <a:off x="1097280" y="286603"/>
            <a:ext cx="10058400" cy="1140415"/>
          </a:xfrm>
        </p:spPr>
        <p:txBody>
          <a:bodyPr>
            <a:normAutofit/>
          </a:bodyPr>
          <a:lstStyle/>
          <a:p>
            <a:pPr eaLnBrk="1" hangingPunct="1"/>
            <a:r>
              <a:rPr lang="en-US" altLang="en-US" sz="3400" dirty="0">
                <a:latin typeface="Times New Roman" panose="02020603050405020304" pitchFamily="18" charset="0"/>
                <a:cs typeface="Times New Roman" panose="02020603050405020304" pitchFamily="18" charset="0"/>
              </a:rPr>
              <a:t>Two Tier Client-Server Architecture</a:t>
            </a:r>
          </a:p>
        </p:txBody>
      </p:sp>
      <p:sp>
        <p:nvSpPr>
          <p:cNvPr id="39940" name="Rectangle 1029">
            <a:extLst>
              <a:ext uri="{FF2B5EF4-FFF2-40B4-BE49-F238E27FC236}">
                <a16:creationId xmlns:a16="http://schemas.microsoft.com/office/drawing/2014/main" id="{5DC1C9A0-DBBC-61DB-F6DF-29F3C4A7FC1B}"/>
              </a:ext>
            </a:extLst>
          </p:cNvPr>
          <p:cNvSpPr>
            <a:spLocks noGrp="1" noChangeArrowheads="1"/>
          </p:cNvSpPr>
          <p:nvPr>
            <p:ph type="body" idx="1"/>
          </p:nvPr>
        </p:nvSpPr>
        <p:spPr/>
        <p:txBody>
          <a:bodyPr>
            <a:normAutofit/>
          </a:bodyPr>
          <a:lstStyle/>
          <a:p>
            <a:pPr algn="just"/>
            <a:endParaRPr lang="en-US" altLang="en-US" sz="1800" dirty="0">
              <a:solidFill>
                <a:schemeClr val="tx1"/>
              </a:solidFill>
              <a:latin typeface="Times New Roman" panose="02020603050405020304" pitchFamily="18" charset="0"/>
              <a:cs typeface="Times New Roman" panose="02020603050405020304" pitchFamily="18" charset="0"/>
            </a:endParaRPr>
          </a:p>
          <a:p>
            <a:pPr algn="just"/>
            <a:r>
              <a:rPr lang="en-US" altLang="en-US" sz="1800" dirty="0">
                <a:solidFill>
                  <a:schemeClr val="tx1"/>
                </a:solidFill>
                <a:latin typeface="Times New Roman" panose="02020603050405020304" pitchFamily="18" charset="0"/>
                <a:cs typeface="Times New Roman" panose="02020603050405020304" pitchFamily="18" charset="0"/>
              </a:rPr>
              <a:t>A client program may connect to several DBMSs, sometimes called the data sources.</a:t>
            </a:r>
          </a:p>
          <a:p>
            <a:pPr algn="just"/>
            <a:r>
              <a:rPr lang="en-US" altLang="en-US" sz="1800" dirty="0">
                <a:solidFill>
                  <a:schemeClr val="tx1"/>
                </a:solidFill>
                <a:latin typeface="Times New Roman" panose="02020603050405020304" pitchFamily="18" charset="0"/>
                <a:cs typeface="Times New Roman" panose="02020603050405020304" pitchFamily="18" charset="0"/>
              </a:rPr>
              <a:t>In general, data sources can be files or other non-DBMS software that manages data.</a:t>
            </a:r>
          </a:p>
          <a:p>
            <a:pPr algn="just"/>
            <a:r>
              <a:rPr lang="en-US" altLang="en-US" sz="1800" dirty="0">
                <a:solidFill>
                  <a:schemeClr val="tx1"/>
                </a:solidFill>
                <a:latin typeface="Times New Roman" panose="02020603050405020304" pitchFamily="18" charset="0"/>
                <a:cs typeface="Times New Roman" panose="02020603050405020304" pitchFamily="18" charset="0"/>
              </a:rPr>
              <a:t>Other variations of clients are possible: e.g., in some object DBMSs, more functionality is transferred to clients including data dictionary functions, optimization and recovery across multiple servers, etc.</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a:extLst>
              <a:ext uri="{FF2B5EF4-FFF2-40B4-BE49-F238E27FC236}">
                <a16:creationId xmlns:a16="http://schemas.microsoft.com/office/drawing/2014/main" id="{E4049451-2CCA-CD4B-4D5C-76FE14C4E36D}"/>
              </a:ext>
            </a:extLst>
          </p:cNvPr>
          <p:cNvSpPr>
            <a:spLocks noGrp="1" noChangeArrowheads="1"/>
          </p:cNvSpPr>
          <p:nvPr>
            <p:ph type="title"/>
          </p:nvPr>
        </p:nvSpPr>
        <p:spPr>
          <a:xfrm>
            <a:off x="1097280" y="286603"/>
            <a:ext cx="10058400" cy="1140415"/>
          </a:xfrm>
        </p:spPr>
        <p:txBody>
          <a:bodyPr>
            <a:normAutofit/>
          </a:bodyPr>
          <a:lstStyle/>
          <a:p>
            <a:pPr eaLnBrk="1" hangingPunct="1"/>
            <a:r>
              <a:rPr lang="en-US" altLang="en-US" sz="3400" dirty="0">
                <a:latin typeface="Times New Roman" panose="02020603050405020304" pitchFamily="18" charset="0"/>
                <a:cs typeface="Times New Roman" panose="02020603050405020304" pitchFamily="18" charset="0"/>
              </a:rPr>
              <a:t>Three Tier Client-Server Architecture</a:t>
            </a:r>
          </a:p>
        </p:txBody>
      </p:sp>
      <p:sp>
        <p:nvSpPr>
          <p:cNvPr id="40964" name="Rectangle 5">
            <a:extLst>
              <a:ext uri="{FF2B5EF4-FFF2-40B4-BE49-F238E27FC236}">
                <a16:creationId xmlns:a16="http://schemas.microsoft.com/office/drawing/2014/main" id="{54671485-00C1-2000-158C-152C8EA2D286}"/>
              </a:ext>
            </a:extLst>
          </p:cNvPr>
          <p:cNvSpPr>
            <a:spLocks noGrp="1" noChangeArrowheads="1"/>
          </p:cNvSpPr>
          <p:nvPr>
            <p:ph type="body" idx="1"/>
          </p:nvPr>
        </p:nvSpPr>
        <p:spPr/>
        <p:txBody>
          <a:bodyPr>
            <a:normAutofit/>
          </a:bodyPr>
          <a:lstStyle/>
          <a:p>
            <a:pPr algn="just" eaLnBrk="1" hangingPunct="1"/>
            <a:r>
              <a:rPr lang="en-US" altLang="en-US" sz="1800" dirty="0">
                <a:solidFill>
                  <a:schemeClr val="tx1"/>
                </a:solidFill>
                <a:latin typeface="Times New Roman" panose="02020603050405020304" pitchFamily="18" charset="0"/>
                <a:cs typeface="Times New Roman" panose="02020603050405020304" pitchFamily="18" charset="0"/>
              </a:rPr>
              <a:t>Common for Web applications</a:t>
            </a:r>
          </a:p>
          <a:p>
            <a:pPr algn="just" eaLnBrk="1" hangingPunct="1"/>
            <a:r>
              <a:rPr lang="en-US" altLang="en-US" sz="1800" dirty="0">
                <a:solidFill>
                  <a:schemeClr val="tx1"/>
                </a:solidFill>
                <a:latin typeface="Times New Roman" panose="02020603050405020304" pitchFamily="18" charset="0"/>
                <a:cs typeface="Times New Roman" panose="02020603050405020304" pitchFamily="18" charset="0"/>
              </a:rPr>
              <a:t>Intermediate Layer called Application Server or Web Server: </a:t>
            </a:r>
          </a:p>
          <a:p>
            <a:pPr algn="just" eaLnBrk="1" hangingPunct="1"/>
            <a:endParaRPr lang="en-US" altLang="en-US" sz="1800" dirty="0">
              <a:solidFill>
                <a:schemeClr val="tx1"/>
              </a:solidFill>
              <a:latin typeface="Times New Roman" panose="02020603050405020304" pitchFamily="18" charset="0"/>
              <a:cs typeface="Times New Roman" panose="02020603050405020304" pitchFamily="18" charset="0"/>
            </a:endParaRPr>
          </a:p>
          <a:p>
            <a:pPr lvl="1" algn="just" eaLnBrk="1" hangingPunct="1"/>
            <a:r>
              <a:rPr lang="en-US" altLang="en-US" dirty="0">
                <a:solidFill>
                  <a:schemeClr val="tx1"/>
                </a:solidFill>
                <a:latin typeface="Times New Roman" panose="02020603050405020304" pitchFamily="18" charset="0"/>
                <a:cs typeface="Times New Roman" panose="02020603050405020304" pitchFamily="18" charset="0"/>
              </a:rPr>
              <a:t>Stores the web connectivity software and the business logic part of the application used to access the corresponding data from the database server</a:t>
            </a:r>
          </a:p>
          <a:p>
            <a:pPr lvl="1" algn="just" eaLnBrk="1" hangingPunct="1"/>
            <a:r>
              <a:rPr lang="en-US" altLang="en-US" dirty="0">
                <a:solidFill>
                  <a:schemeClr val="tx1"/>
                </a:solidFill>
                <a:latin typeface="Times New Roman" panose="02020603050405020304" pitchFamily="18" charset="0"/>
                <a:cs typeface="Times New Roman" panose="02020603050405020304" pitchFamily="18" charset="0"/>
              </a:rPr>
              <a:t>Acts like a conduit for sending partially processed data between the database server and the client.</a:t>
            </a:r>
          </a:p>
          <a:p>
            <a:pPr lvl="1" algn="just" eaLnBrk="1" hangingPunct="1"/>
            <a:endParaRPr lang="en-US" altLang="en-US" dirty="0">
              <a:solidFill>
                <a:schemeClr val="tx1"/>
              </a:solidFill>
              <a:latin typeface="Times New Roman" panose="02020603050405020304" pitchFamily="18" charset="0"/>
              <a:cs typeface="Times New Roman" panose="02020603050405020304" pitchFamily="18" charset="0"/>
            </a:endParaRPr>
          </a:p>
          <a:p>
            <a:pPr algn="just" eaLnBrk="1" hangingPunct="1"/>
            <a:r>
              <a:rPr lang="en-US" altLang="en-US" sz="1800" dirty="0">
                <a:solidFill>
                  <a:schemeClr val="tx1"/>
                </a:solidFill>
                <a:latin typeface="Times New Roman" panose="02020603050405020304" pitchFamily="18" charset="0"/>
                <a:cs typeface="Times New Roman" panose="02020603050405020304" pitchFamily="18" charset="0"/>
              </a:rPr>
              <a:t>Three-tier Architecture Can Enhance Security: </a:t>
            </a:r>
          </a:p>
          <a:p>
            <a:pPr lvl="1" algn="just" eaLnBrk="1" hangingPunct="1"/>
            <a:r>
              <a:rPr lang="en-US" altLang="en-US" dirty="0">
                <a:solidFill>
                  <a:schemeClr val="tx1"/>
                </a:solidFill>
                <a:latin typeface="Times New Roman" panose="02020603050405020304" pitchFamily="18" charset="0"/>
                <a:cs typeface="Times New Roman" panose="02020603050405020304" pitchFamily="18" charset="0"/>
              </a:rPr>
              <a:t>Database server only accessible via middle tier</a:t>
            </a:r>
          </a:p>
          <a:p>
            <a:pPr lvl="1" algn="just" eaLnBrk="1" hangingPunct="1"/>
            <a:r>
              <a:rPr lang="en-US" altLang="en-US" dirty="0">
                <a:solidFill>
                  <a:schemeClr val="tx1"/>
                </a:solidFill>
                <a:latin typeface="Times New Roman" panose="02020603050405020304" pitchFamily="18" charset="0"/>
                <a:cs typeface="Times New Roman" panose="02020603050405020304" pitchFamily="18" charset="0"/>
              </a:rPr>
              <a:t>Clients cannot directly access database server</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DDC2E0F6-2674-F24E-DB1E-7024E2C94731}"/>
              </a:ext>
            </a:extLst>
          </p:cNvPr>
          <p:cNvSpPr>
            <a:spLocks noGrp="1" noChangeArrowheads="1"/>
          </p:cNvSpPr>
          <p:nvPr>
            <p:ph type="title"/>
          </p:nvPr>
        </p:nvSpPr>
        <p:spPr>
          <a:xfrm>
            <a:off x="1097280" y="286603"/>
            <a:ext cx="10058400" cy="1126561"/>
          </a:xfrm>
        </p:spPr>
        <p:txBody>
          <a:bodyPr>
            <a:normAutofit/>
          </a:bodyPr>
          <a:lstStyle/>
          <a:p>
            <a:pPr eaLnBrk="1" hangingPunct="1"/>
            <a:r>
              <a:rPr lang="en-US" altLang="en-US" sz="3400" dirty="0">
                <a:latin typeface="Times New Roman" panose="02020603050405020304" pitchFamily="18" charset="0"/>
                <a:cs typeface="Times New Roman" panose="02020603050405020304" pitchFamily="18" charset="0"/>
              </a:rPr>
              <a:t>Three-tier client-server architecture</a:t>
            </a:r>
          </a:p>
        </p:txBody>
      </p:sp>
      <p:pic>
        <p:nvPicPr>
          <p:cNvPr id="41988" name="Picture 4" descr="fig02_07">
            <a:extLst>
              <a:ext uri="{FF2B5EF4-FFF2-40B4-BE49-F238E27FC236}">
                <a16:creationId xmlns:a16="http://schemas.microsoft.com/office/drawing/2014/main" id="{D0FABC9A-AEFD-C86F-130E-5FF69F3D5A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199" y="2014104"/>
            <a:ext cx="819467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Classification of DBMS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Types of DBMS:</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1. Relational Database:</a:t>
            </a:r>
          </a:p>
          <a:p>
            <a:pPr algn="just">
              <a:lnSpc>
                <a:spcPct val="150000"/>
              </a:lnSpc>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Organizes data in tables using rows and columns.</a:t>
            </a:r>
          </a:p>
          <a:p>
            <a:pPr algn="just">
              <a:lnSpc>
                <a:spcPct val="150000"/>
              </a:lnSpc>
            </a:pPr>
            <a:r>
              <a:rPr lang="en-US" b="1" dirty="0">
                <a:latin typeface="Times New Roman" panose="02020603050405020304" pitchFamily="18" charset="0"/>
                <a:cs typeface="Times New Roman" panose="02020603050405020304" pitchFamily="18" charset="0"/>
              </a:rPr>
              <a:t>Key Feature</a:t>
            </a:r>
            <a:r>
              <a:rPr lang="en-US" dirty="0">
                <a:latin typeface="Times New Roman" panose="02020603050405020304" pitchFamily="18" charset="0"/>
                <a:cs typeface="Times New Roman" panose="02020603050405020304" pitchFamily="18" charset="0"/>
              </a:rPr>
              <a:t>: Uses SQL; each table has a unique key field.</a:t>
            </a:r>
          </a:p>
          <a:p>
            <a:pPr algn="just">
              <a:lnSpc>
                <a:spcPct val="150000"/>
              </a:lnSpc>
            </a:pPr>
            <a:r>
              <a:rPr lang="en-US" b="1" dirty="0">
                <a:latin typeface="Times New Roman" panose="02020603050405020304" pitchFamily="18" charset="0"/>
                <a:cs typeface="Times New Roman" panose="02020603050405020304" pitchFamily="18" charset="0"/>
              </a:rPr>
              <a:t>Examples</a:t>
            </a:r>
            <a:r>
              <a:rPr lang="en-US" dirty="0">
                <a:latin typeface="Times New Roman" panose="02020603050405020304" pitchFamily="18" charset="0"/>
                <a:cs typeface="Times New Roman" panose="02020603050405020304" pitchFamily="18" charset="0"/>
              </a:rPr>
              <a:t>: Oracle, MySQL, Microsoft SQL Server.</a:t>
            </a:r>
          </a:p>
          <a:p>
            <a:pPr algn="just">
              <a:lnSpc>
                <a:spcPct val="150000"/>
              </a:lnSpc>
            </a:pPr>
            <a:r>
              <a:rPr lang="en-US" dirty="0">
                <a:latin typeface="Times New Roman" panose="02020603050405020304" pitchFamily="18" charset="0"/>
                <a:cs typeface="Times New Roman" panose="02020603050405020304" pitchFamily="18" charset="0"/>
              </a:rPr>
              <a:t>Std ID   Name    City</a:t>
            </a:r>
          </a:p>
          <a:p>
            <a:pPr algn="just">
              <a:lnSpc>
                <a:spcPct val="150000"/>
              </a:lnSpc>
            </a:pPr>
            <a:r>
              <a:rPr lang="en-US" dirty="0">
                <a:latin typeface="Times New Roman" panose="02020603050405020304" pitchFamily="18" charset="0"/>
                <a:cs typeface="Times New Roman" panose="02020603050405020304" pitchFamily="18" charset="0"/>
              </a:rPr>
              <a:t>201      Bob        Hyderabad</a:t>
            </a:r>
          </a:p>
          <a:p>
            <a:pPr algn="just">
              <a:lnSpc>
                <a:spcPct val="150000"/>
              </a:lnSpc>
            </a:pPr>
            <a:r>
              <a:rPr lang="en-US" dirty="0">
                <a:latin typeface="Times New Roman" panose="02020603050405020304" pitchFamily="18" charset="0"/>
                <a:cs typeface="Times New Roman" panose="02020603050405020304" pitchFamily="18" charset="0"/>
              </a:rPr>
              <a:t>204      LMN      Chennai</a:t>
            </a:r>
          </a:p>
          <a:p>
            <a:pPr marL="342900" indent="-342900" algn="just">
              <a:lnSpc>
                <a:spcPct val="150000"/>
              </a:lnSpc>
              <a:buAutoNum type="arabicPlain" startAt="205"/>
            </a:pPr>
            <a:r>
              <a:rPr lang="en-US" dirty="0">
                <a:latin typeface="Times New Roman" panose="02020603050405020304" pitchFamily="18" charset="0"/>
                <a:cs typeface="Times New Roman" panose="02020603050405020304" pitchFamily="18" charset="0"/>
              </a:rPr>
              <a:t>      ABC      Bangalore</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9D0490F-B297-FFA1-5525-D0DC58B46D1C}"/>
              </a:ext>
            </a:extLst>
          </p:cNvPr>
          <p:cNvPicPr>
            <a:picLocks noChangeAspect="1"/>
          </p:cNvPicPr>
          <p:nvPr/>
        </p:nvPicPr>
        <p:blipFill>
          <a:blip r:embed="rId2"/>
          <a:stretch>
            <a:fillRect/>
          </a:stretch>
        </p:blipFill>
        <p:spPr>
          <a:xfrm>
            <a:off x="5905500" y="3429000"/>
            <a:ext cx="6286500" cy="2857500"/>
          </a:xfrm>
          <a:prstGeom prst="rect">
            <a:avLst/>
          </a:prstGeom>
        </p:spPr>
      </p:pic>
    </p:spTree>
    <p:extLst>
      <p:ext uri="{BB962C8B-B14F-4D97-AF65-F5344CB8AC3E}">
        <p14:creationId xmlns:p14="http://schemas.microsoft.com/office/powerpoint/2010/main" val="18471805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Classification of DBMS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Types of DBMS:</a:t>
            </a:r>
          </a:p>
          <a:p>
            <a:pPr algn="just">
              <a:lnSpc>
                <a:spcPct val="150000"/>
              </a:lnSpc>
            </a:pPr>
            <a:r>
              <a:rPr lang="en-US" b="1" dirty="0">
                <a:latin typeface="Times New Roman" panose="02020603050405020304" pitchFamily="18" charset="0"/>
                <a:cs typeface="Times New Roman" panose="02020603050405020304" pitchFamily="18" charset="0"/>
              </a:rPr>
              <a:t>2. Object Oriented Database: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Represents data as objects, combining relational and object-oriented concepts.</a:t>
            </a:r>
          </a:p>
          <a:p>
            <a:pPr algn="just">
              <a:lnSpc>
                <a:spcPct val="150000"/>
              </a:lnSpc>
            </a:pPr>
            <a:r>
              <a:rPr lang="en-US" b="1" dirty="0">
                <a:latin typeface="Times New Roman" panose="02020603050405020304" pitchFamily="18" charset="0"/>
                <a:cs typeface="Times New Roman" panose="02020603050405020304" pitchFamily="18" charset="0"/>
              </a:rPr>
              <a:t>Key Feature</a:t>
            </a:r>
            <a:r>
              <a:rPr lang="en-US" dirty="0">
                <a:latin typeface="Times New Roman" panose="02020603050405020304" pitchFamily="18" charset="0"/>
                <a:cs typeface="Times New Roman" panose="02020603050405020304" pitchFamily="18" charset="0"/>
              </a:rPr>
              <a:t>: Incorporates OOP principles like inheritance and encapsulation.</a:t>
            </a:r>
          </a:p>
          <a:p>
            <a:pPr algn="just">
              <a:lnSpc>
                <a:spcPct val="150000"/>
              </a:lnSpc>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Object DB software.</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3. Hierarchical Database:</a:t>
            </a:r>
          </a:p>
          <a:p>
            <a:pPr algn="just">
              <a:lnSpc>
                <a:spcPct val="150000"/>
              </a:lnSpc>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Organizes data in a tree-like structure with a one-to-many relationship.</a:t>
            </a:r>
          </a:p>
          <a:p>
            <a:pPr algn="just">
              <a:lnSpc>
                <a:spcPct val="150000"/>
              </a:lnSpc>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IMS (IBM), Windows registry (Microsoft).</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86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&amp; Database users and basics of SQL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What is Database?</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Modern databases are managed by the </a:t>
            </a:r>
            <a:r>
              <a:rPr lang="en-US" dirty="0">
                <a:highlight>
                  <a:srgbClr val="FFFF00"/>
                </a:highlight>
                <a:latin typeface="Times New Roman" panose="02020603050405020304" pitchFamily="18" charset="0"/>
                <a:cs typeface="Times New Roman" panose="02020603050405020304" pitchFamily="18" charset="0"/>
              </a:rPr>
              <a:t>database management system (DBMS).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SQL or </a:t>
            </a:r>
            <a:r>
              <a:rPr lang="en-US" dirty="0">
                <a:highlight>
                  <a:srgbClr val="FFFF00"/>
                </a:highlight>
                <a:latin typeface="Times New Roman" panose="02020603050405020304" pitchFamily="18" charset="0"/>
                <a:cs typeface="Times New Roman" panose="02020603050405020304" pitchFamily="18" charset="0"/>
              </a:rPr>
              <a:t>Structured Query Language is used to operate on the data stored in a database</a:t>
            </a:r>
            <a:r>
              <a:rPr lang="en-US" dirty="0">
                <a:latin typeface="Times New Roman" panose="02020603050405020304" pitchFamily="18" charset="0"/>
                <a:cs typeface="Times New Roman" panose="02020603050405020304" pitchFamily="18" charset="0"/>
              </a:rPr>
              <a:t>. SQL depends on relational algebra and tuple relational calculus.</a:t>
            </a:r>
          </a:p>
        </p:txBody>
      </p:sp>
    </p:spTree>
    <p:extLst>
      <p:ext uri="{BB962C8B-B14F-4D97-AF65-F5344CB8AC3E}">
        <p14:creationId xmlns:p14="http://schemas.microsoft.com/office/powerpoint/2010/main" val="34248397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Classification of DBMS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Types of DBMS: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4. Network Database: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Maintains one-to-one or many-to-many relationships, organized like a graph.</a:t>
            </a:r>
          </a:p>
          <a:p>
            <a:pPr algn="just">
              <a:lnSpc>
                <a:spcPct val="150000"/>
              </a:lnSpc>
            </a:pPr>
            <a:r>
              <a:rPr lang="en-US" b="1" dirty="0">
                <a:latin typeface="Times New Roman" panose="02020603050405020304" pitchFamily="18" charset="0"/>
                <a:cs typeface="Times New Roman" panose="02020603050405020304" pitchFamily="18" charset="0"/>
              </a:rPr>
              <a:t>Key Feature: </a:t>
            </a:r>
            <a:r>
              <a:rPr lang="en-US" dirty="0">
                <a:latin typeface="Times New Roman" panose="02020603050405020304" pitchFamily="18" charset="0"/>
                <a:cs typeface="Times New Roman" panose="02020603050405020304" pitchFamily="18" charset="0"/>
              </a:rPr>
              <a:t>Allows multiple parents for one child record.</a:t>
            </a:r>
          </a:p>
          <a:p>
            <a:pPr algn="just">
              <a:lnSpc>
                <a:spcPct val="150000"/>
              </a:lnSpc>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Teachers teaching in multiple departments.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highlight>
                  <a:srgbClr val="FFFF00"/>
                </a:highlight>
                <a:latin typeface="Times New Roman" panose="02020603050405020304" pitchFamily="18" charset="0"/>
                <a:cs typeface="Times New Roman" panose="02020603050405020304" pitchFamily="18" charset="0"/>
              </a:rPr>
              <a:t>Each type serves specific needs, and the choice depends on factors like data relationships, complexity, and application requirements.</a:t>
            </a:r>
          </a:p>
        </p:txBody>
      </p:sp>
    </p:spTree>
    <p:extLst>
      <p:ext uri="{BB962C8B-B14F-4D97-AF65-F5344CB8AC3E}">
        <p14:creationId xmlns:p14="http://schemas.microsoft.com/office/powerpoint/2010/main" val="19325117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ER Diagrams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Entity Relationship Diagram explains the </a:t>
            </a:r>
            <a:r>
              <a:rPr lang="en-US" dirty="0">
                <a:highlight>
                  <a:srgbClr val="FFFF00"/>
                </a:highlight>
                <a:latin typeface="Times New Roman" panose="02020603050405020304" pitchFamily="18" charset="0"/>
                <a:cs typeface="Times New Roman" panose="02020603050405020304" pitchFamily="18" charset="0"/>
              </a:rPr>
              <a:t>relationship among the entities present in the database</a:t>
            </a:r>
            <a:r>
              <a:rPr lang="en-US"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ER models are used to model real-world objects like a person, a car, or a company and the relation between these real-world objects.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short, the ER Diagram is the structural format of the database. </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98903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ER Diagrams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30143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Why Use ER Diagrams In DBMS?</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ER diagrams are used to represent the E-R model in a database, which makes them easy to be converted into relations (tables).</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ER diagrams provide the purpose of real-world modeling of objects which makes them intently useful.</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ER diagrams require no technical knowledge and no hardware support.</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diagrams are very easy to understand and easy to create even for a naive user. </a:t>
            </a:r>
          </a:p>
          <a:p>
            <a:pPr marL="285750" indent="-285750"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gives a standard solution for visualizing the data logically.</a:t>
            </a:r>
          </a:p>
        </p:txBody>
      </p:sp>
    </p:spTree>
    <p:extLst>
      <p:ext uri="{BB962C8B-B14F-4D97-AF65-F5344CB8AC3E}">
        <p14:creationId xmlns:p14="http://schemas.microsoft.com/office/powerpoint/2010/main" val="22719385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ER Diagrams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Symbols Used in ER Model</a:t>
            </a:r>
          </a:p>
          <a:p>
            <a:pPr algn="just">
              <a:lnSpc>
                <a:spcPct val="150000"/>
              </a:lnSpc>
            </a:pPr>
            <a:endParaRPr lang="en-US"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A370C4C-6419-A676-B229-45324E51A177}"/>
              </a:ext>
            </a:extLst>
          </p:cNvPr>
          <p:cNvPicPr>
            <a:picLocks noChangeAspect="1"/>
          </p:cNvPicPr>
          <p:nvPr/>
        </p:nvPicPr>
        <p:blipFill>
          <a:blip r:embed="rId2"/>
          <a:stretch>
            <a:fillRect/>
          </a:stretch>
        </p:blipFill>
        <p:spPr>
          <a:xfrm>
            <a:off x="2743200" y="2276911"/>
            <a:ext cx="7315200" cy="4019550"/>
          </a:xfrm>
          <a:prstGeom prst="rect">
            <a:avLst/>
          </a:prstGeom>
        </p:spPr>
      </p:pic>
    </p:spTree>
    <p:extLst>
      <p:ext uri="{BB962C8B-B14F-4D97-AF65-F5344CB8AC3E}">
        <p14:creationId xmlns:p14="http://schemas.microsoft.com/office/powerpoint/2010/main" val="36437284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ER Diagrams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Components of ER Diagram</a:t>
            </a:r>
          </a:p>
          <a:p>
            <a:pPr algn="just">
              <a:lnSpc>
                <a:spcPct val="150000"/>
              </a:lnSpc>
            </a:pPr>
            <a:r>
              <a:rPr lang="en-US" dirty="0">
                <a:latin typeface="Times New Roman" panose="02020603050405020304" pitchFamily="18" charset="0"/>
                <a:cs typeface="Times New Roman" panose="02020603050405020304" pitchFamily="18" charset="0"/>
              </a:rPr>
              <a:t>ER Model consists of Entities, Attributes, and Relationships among Entities in a Database System.</a:t>
            </a:r>
          </a:p>
        </p:txBody>
      </p:sp>
      <p:pic>
        <p:nvPicPr>
          <p:cNvPr id="3" name="Picture 2">
            <a:extLst>
              <a:ext uri="{FF2B5EF4-FFF2-40B4-BE49-F238E27FC236}">
                <a16:creationId xmlns:a16="http://schemas.microsoft.com/office/drawing/2014/main" id="{797DEA59-7B0B-8535-A546-DD234D0E9354}"/>
              </a:ext>
            </a:extLst>
          </p:cNvPr>
          <p:cNvPicPr>
            <a:picLocks noChangeAspect="1"/>
          </p:cNvPicPr>
          <p:nvPr/>
        </p:nvPicPr>
        <p:blipFill>
          <a:blip r:embed="rId2"/>
          <a:stretch>
            <a:fillRect/>
          </a:stretch>
        </p:blipFill>
        <p:spPr>
          <a:xfrm>
            <a:off x="1627049" y="2858021"/>
            <a:ext cx="7315200" cy="2876550"/>
          </a:xfrm>
          <a:prstGeom prst="rect">
            <a:avLst/>
          </a:prstGeom>
        </p:spPr>
      </p:pic>
    </p:spTree>
    <p:extLst>
      <p:ext uri="{BB962C8B-B14F-4D97-AF65-F5344CB8AC3E}">
        <p14:creationId xmlns:p14="http://schemas.microsoft.com/office/powerpoint/2010/main" val="11572580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ER Diagrams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 Entity:</a:t>
            </a:r>
          </a:p>
          <a:p>
            <a:pPr algn="just">
              <a:lnSpc>
                <a:spcPct val="150000"/>
              </a:lnSpc>
            </a:pPr>
            <a:r>
              <a:rPr lang="en-US" dirty="0">
                <a:latin typeface="Times New Roman" panose="02020603050405020304" pitchFamily="18" charset="0"/>
                <a:cs typeface="Times New Roman" panose="02020603050405020304" pitchFamily="18" charset="0"/>
              </a:rPr>
              <a:t>An entity may be any object, class, person or place. In the ER diagram, an entity can be represented as rectangles.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a. Weak Entity</a:t>
            </a:r>
          </a:p>
          <a:p>
            <a:pPr algn="just">
              <a:lnSpc>
                <a:spcPct val="150000"/>
              </a:lnSpc>
            </a:pPr>
            <a:r>
              <a:rPr lang="en-US" dirty="0">
                <a:latin typeface="Times New Roman" panose="02020603050405020304" pitchFamily="18" charset="0"/>
                <a:cs typeface="Times New Roman" panose="02020603050405020304" pitchFamily="18" charset="0"/>
              </a:rPr>
              <a:t>An entity that depends on another entity called a weak entity. The weak entity doesn't contain any key attribute of its own. The weak entity is represented by a double rectangle.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A1CF4B8-3247-4B0E-8BEB-455B1EAB2ACE}"/>
              </a:ext>
            </a:extLst>
          </p:cNvPr>
          <p:cNvPicPr>
            <a:picLocks noChangeAspect="1"/>
          </p:cNvPicPr>
          <p:nvPr/>
        </p:nvPicPr>
        <p:blipFill>
          <a:blip r:embed="rId2"/>
          <a:stretch>
            <a:fillRect/>
          </a:stretch>
        </p:blipFill>
        <p:spPr>
          <a:xfrm>
            <a:off x="2970934" y="2717568"/>
            <a:ext cx="5391150" cy="809625"/>
          </a:xfrm>
          <a:prstGeom prst="rect">
            <a:avLst/>
          </a:prstGeom>
        </p:spPr>
      </p:pic>
      <p:pic>
        <p:nvPicPr>
          <p:cNvPr id="5" name="Picture 4">
            <a:extLst>
              <a:ext uri="{FF2B5EF4-FFF2-40B4-BE49-F238E27FC236}">
                <a16:creationId xmlns:a16="http://schemas.microsoft.com/office/drawing/2014/main" id="{EE75D210-8F8F-84B1-4B51-78134AB1D487}"/>
              </a:ext>
            </a:extLst>
          </p:cNvPr>
          <p:cNvPicPr>
            <a:picLocks noChangeAspect="1"/>
          </p:cNvPicPr>
          <p:nvPr/>
        </p:nvPicPr>
        <p:blipFill>
          <a:blip r:embed="rId3"/>
          <a:stretch>
            <a:fillRect/>
          </a:stretch>
        </p:blipFill>
        <p:spPr>
          <a:xfrm>
            <a:off x="3626859" y="5418559"/>
            <a:ext cx="3857625" cy="619125"/>
          </a:xfrm>
          <a:prstGeom prst="rect">
            <a:avLst/>
          </a:prstGeom>
        </p:spPr>
      </p:pic>
    </p:spTree>
    <p:extLst>
      <p:ext uri="{BB962C8B-B14F-4D97-AF65-F5344CB8AC3E}">
        <p14:creationId xmlns:p14="http://schemas.microsoft.com/office/powerpoint/2010/main" val="23397326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ER Diagrams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2. Attribute</a:t>
            </a:r>
          </a:p>
          <a:p>
            <a:pPr algn="just">
              <a:lnSpc>
                <a:spcPct val="150000"/>
              </a:lnSpc>
            </a:pPr>
            <a:r>
              <a:rPr lang="en-US" dirty="0">
                <a:latin typeface="Times New Roman" panose="02020603050405020304" pitchFamily="18" charset="0"/>
                <a:cs typeface="Times New Roman" panose="02020603050405020304" pitchFamily="18" charset="0"/>
              </a:rPr>
              <a:t>The attribute is used to describe the property of an entity. </a:t>
            </a:r>
            <a:r>
              <a:rPr lang="en-US" dirty="0">
                <a:highlight>
                  <a:srgbClr val="FFFF00"/>
                </a:highlight>
                <a:latin typeface="Times New Roman" panose="02020603050405020304" pitchFamily="18" charset="0"/>
                <a:cs typeface="Times New Roman" panose="02020603050405020304" pitchFamily="18" charset="0"/>
              </a:rPr>
              <a:t>Eclipse is used to represent an attribute.</a:t>
            </a:r>
          </a:p>
          <a:p>
            <a:pPr algn="just">
              <a:lnSpc>
                <a:spcPct val="150000"/>
              </a:lnSpc>
            </a:pPr>
            <a:r>
              <a:rPr lang="en-US" dirty="0">
                <a:latin typeface="Times New Roman" panose="02020603050405020304" pitchFamily="18" charset="0"/>
                <a:cs typeface="Times New Roman" panose="02020603050405020304" pitchFamily="18" charset="0"/>
              </a:rPr>
              <a:t>For example, id, age, contact number, name, etc. can be attributes of a student.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a. Key Attribute</a:t>
            </a:r>
          </a:p>
          <a:p>
            <a:pPr algn="just">
              <a:lnSpc>
                <a:spcPct val="150000"/>
              </a:lnSpc>
            </a:pPr>
            <a:r>
              <a:rPr lang="en-US" dirty="0">
                <a:latin typeface="Times New Roman" panose="02020603050405020304" pitchFamily="18" charset="0"/>
                <a:cs typeface="Times New Roman" panose="02020603050405020304" pitchFamily="18" charset="0"/>
              </a:rPr>
              <a:t>The key attribute is used to represent the main characteristics of an entity. </a:t>
            </a:r>
            <a:r>
              <a:rPr lang="en-US" dirty="0">
                <a:highlight>
                  <a:srgbClr val="FFFF00"/>
                </a:highlight>
                <a:latin typeface="Times New Roman" panose="02020603050405020304" pitchFamily="18" charset="0"/>
                <a:cs typeface="Times New Roman" panose="02020603050405020304" pitchFamily="18" charset="0"/>
              </a:rPr>
              <a:t>It represents a primary key. The key attribute is represented by an ellipse with the text underlined.</a:t>
            </a:r>
          </a:p>
        </p:txBody>
      </p:sp>
      <p:pic>
        <p:nvPicPr>
          <p:cNvPr id="3" name="Picture 2">
            <a:extLst>
              <a:ext uri="{FF2B5EF4-FFF2-40B4-BE49-F238E27FC236}">
                <a16:creationId xmlns:a16="http://schemas.microsoft.com/office/drawing/2014/main" id="{55DD318D-ED45-8A21-5E51-28634A157D07}"/>
              </a:ext>
            </a:extLst>
          </p:cNvPr>
          <p:cNvPicPr>
            <a:picLocks noChangeAspect="1"/>
          </p:cNvPicPr>
          <p:nvPr/>
        </p:nvPicPr>
        <p:blipFill>
          <a:blip r:embed="rId2"/>
          <a:stretch>
            <a:fillRect/>
          </a:stretch>
        </p:blipFill>
        <p:spPr>
          <a:xfrm>
            <a:off x="1320570" y="3142817"/>
            <a:ext cx="2260830" cy="2066493"/>
          </a:xfrm>
          <a:prstGeom prst="rect">
            <a:avLst/>
          </a:prstGeom>
        </p:spPr>
      </p:pic>
      <p:pic>
        <p:nvPicPr>
          <p:cNvPr id="7" name="Picture 6">
            <a:extLst>
              <a:ext uri="{FF2B5EF4-FFF2-40B4-BE49-F238E27FC236}">
                <a16:creationId xmlns:a16="http://schemas.microsoft.com/office/drawing/2014/main" id="{B5A48008-67FE-3B2D-F68A-8016CF4D4BB1}"/>
              </a:ext>
            </a:extLst>
          </p:cNvPr>
          <p:cNvPicPr>
            <a:picLocks noChangeAspect="1"/>
          </p:cNvPicPr>
          <p:nvPr/>
        </p:nvPicPr>
        <p:blipFill>
          <a:blip r:embed="rId3"/>
          <a:stretch>
            <a:fillRect/>
          </a:stretch>
        </p:blipFill>
        <p:spPr>
          <a:xfrm>
            <a:off x="8610602" y="3142817"/>
            <a:ext cx="2260830" cy="2066493"/>
          </a:xfrm>
          <a:prstGeom prst="rect">
            <a:avLst/>
          </a:prstGeom>
        </p:spPr>
      </p:pic>
    </p:spTree>
    <p:extLst>
      <p:ext uri="{BB962C8B-B14F-4D97-AF65-F5344CB8AC3E}">
        <p14:creationId xmlns:p14="http://schemas.microsoft.com/office/powerpoint/2010/main" val="1773364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ER Diagrams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b. Composite Attribute</a:t>
            </a:r>
          </a:p>
          <a:p>
            <a:pPr algn="just">
              <a:lnSpc>
                <a:spcPct val="150000"/>
              </a:lnSpc>
            </a:pPr>
            <a:r>
              <a:rPr lang="en-US" dirty="0">
                <a:latin typeface="Times New Roman" panose="02020603050405020304" pitchFamily="18" charset="0"/>
                <a:cs typeface="Times New Roman" panose="02020603050405020304" pitchFamily="18" charset="0"/>
              </a:rPr>
              <a:t>An attribute that composed of many other attributes is known as a composite attribute. The composite attribute is represented by an ellipse, and those ellipses are connected with an ellipse.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FD93D59-E281-056C-9CDB-0D88DF77016A}"/>
              </a:ext>
            </a:extLst>
          </p:cNvPr>
          <p:cNvPicPr>
            <a:picLocks noChangeAspect="1"/>
          </p:cNvPicPr>
          <p:nvPr/>
        </p:nvPicPr>
        <p:blipFill>
          <a:blip r:embed="rId2"/>
          <a:stretch>
            <a:fillRect/>
          </a:stretch>
        </p:blipFill>
        <p:spPr>
          <a:xfrm>
            <a:off x="3394796" y="3418914"/>
            <a:ext cx="4238625" cy="2314575"/>
          </a:xfrm>
          <a:prstGeom prst="rect">
            <a:avLst/>
          </a:prstGeom>
        </p:spPr>
      </p:pic>
    </p:spTree>
    <p:extLst>
      <p:ext uri="{BB962C8B-B14F-4D97-AF65-F5344CB8AC3E}">
        <p14:creationId xmlns:p14="http://schemas.microsoft.com/office/powerpoint/2010/main" val="35251843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ER Diagrams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 Multivalued Attribute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An attribute can have more than one value. These attributes are known as a multivalued attribute. The double oval is used to represent multivalued attribute.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For example, a student can have more than one phone number.</a:t>
            </a:r>
          </a:p>
        </p:txBody>
      </p:sp>
      <p:pic>
        <p:nvPicPr>
          <p:cNvPr id="3" name="Picture 2">
            <a:extLst>
              <a:ext uri="{FF2B5EF4-FFF2-40B4-BE49-F238E27FC236}">
                <a16:creationId xmlns:a16="http://schemas.microsoft.com/office/drawing/2014/main" id="{9CA26D65-5DB0-5605-BAAD-2E469CD503A0}"/>
              </a:ext>
            </a:extLst>
          </p:cNvPr>
          <p:cNvPicPr>
            <a:picLocks noChangeAspect="1"/>
          </p:cNvPicPr>
          <p:nvPr/>
        </p:nvPicPr>
        <p:blipFill>
          <a:blip r:embed="rId2"/>
          <a:stretch>
            <a:fillRect/>
          </a:stretch>
        </p:blipFill>
        <p:spPr>
          <a:xfrm>
            <a:off x="4497964" y="4774800"/>
            <a:ext cx="2143125" cy="1285875"/>
          </a:xfrm>
          <a:prstGeom prst="rect">
            <a:avLst/>
          </a:prstGeom>
        </p:spPr>
      </p:pic>
    </p:spTree>
    <p:extLst>
      <p:ext uri="{BB962C8B-B14F-4D97-AF65-F5344CB8AC3E}">
        <p14:creationId xmlns:p14="http://schemas.microsoft.com/office/powerpoint/2010/main" val="14168329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ER Diagrams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 Derived Attribute</a:t>
            </a:r>
          </a:p>
          <a:p>
            <a:pPr algn="just">
              <a:lnSpc>
                <a:spcPct val="150000"/>
              </a:lnSpc>
            </a:pPr>
            <a:r>
              <a:rPr lang="en-US" dirty="0">
                <a:latin typeface="Times New Roman" panose="02020603050405020304" pitchFamily="18" charset="0"/>
                <a:cs typeface="Times New Roman" panose="02020603050405020304" pitchFamily="18" charset="0"/>
              </a:rPr>
              <a:t>An attribute that can be derived from other attribute is known as a derived attribute. It can be represented by a dashed ellipse.</a:t>
            </a:r>
          </a:p>
          <a:p>
            <a:pPr algn="just">
              <a:lnSpc>
                <a:spcPct val="150000"/>
              </a:lnSpc>
            </a:pPr>
            <a:r>
              <a:rPr lang="en-US" dirty="0">
                <a:latin typeface="Times New Roman" panose="02020603050405020304" pitchFamily="18" charset="0"/>
                <a:cs typeface="Times New Roman" panose="02020603050405020304" pitchFamily="18" charset="0"/>
              </a:rPr>
              <a:t>For example, A person's age changes over time and can be derived from another attribute like Date of birth.</a:t>
            </a:r>
          </a:p>
        </p:txBody>
      </p:sp>
      <p:pic>
        <p:nvPicPr>
          <p:cNvPr id="2" name="Picture 1">
            <a:extLst>
              <a:ext uri="{FF2B5EF4-FFF2-40B4-BE49-F238E27FC236}">
                <a16:creationId xmlns:a16="http://schemas.microsoft.com/office/drawing/2014/main" id="{86A0C120-4063-C590-86F4-F13222558A14}"/>
              </a:ext>
            </a:extLst>
          </p:cNvPr>
          <p:cNvPicPr>
            <a:picLocks noChangeAspect="1"/>
          </p:cNvPicPr>
          <p:nvPr/>
        </p:nvPicPr>
        <p:blipFill>
          <a:blip r:embed="rId2"/>
          <a:stretch>
            <a:fillRect/>
          </a:stretch>
        </p:blipFill>
        <p:spPr>
          <a:xfrm>
            <a:off x="3906548" y="3769846"/>
            <a:ext cx="3381375" cy="2724150"/>
          </a:xfrm>
          <a:prstGeom prst="rect">
            <a:avLst/>
          </a:prstGeom>
        </p:spPr>
      </p:pic>
    </p:spTree>
    <p:extLst>
      <p:ext uri="{BB962C8B-B14F-4D97-AF65-F5344CB8AC3E}">
        <p14:creationId xmlns:p14="http://schemas.microsoft.com/office/powerpoint/2010/main" val="1688227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&amp; Database users and basics of SQL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What is Database users?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Database users interact with data to update, read and modify the given information on a daily basis. There are various types of database users and we will learn in detail about them.</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8930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ER Diagrams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3. Relationship</a:t>
            </a:r>
          </a:p>
          <a:p>
            <a:pPr algn="just">
              <a:lnSpc>
                <a:spcPct val="150000"/>
              </a:lnSpc>
            </a:pPr>
            <a:r>
              <a:rPr lang="en-US" dirty="0">
                <a:latin typeface="Times New Roman" panose="02020603050405020304" pitchFamily="18" charset="0"/>
                <a:cs typeface="Times New Roman" panose="02020603050405020304" pitchFamily="18" charset="0"/>
              </a:rPr>
              <a:t>A relationship is used to describe the relation between entities. Diamond or rhombus is used to represent the relationship.</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Types of relationship are as follows:</a:t>
            </a:r>
          </a:p>
        </p:txBody>
      </p:sp>
      <p:pic>
        <p:nvPicPr>
          <p:cNvPr id="3" name="Picture 2">
            <a:extLst>
              <a:ext uri="{FF2B5EF4-FFF2-40B4-BE49-F238E27FC236}">
                <a16:creationId xmlns:a16="http://schemas.microsoft.com/office/drawing/2014/main" id="{6C1B20EB-99B5-CF42-E81E-72226802D3C4}"/>
              </a:ext>
            </a:extLst>
          </p:cNvPr>
          <p:cNvPicPr>
            <a:picLocks noChangeAspect="1"/>
          </p:cNvPicPr>
          <p:nvPr/>
        </p:nvPicPr>
        <p:blipFill>
          <a:blip r:embed="rId2"/>
          <a:stretch>
            <a:fillRect/>
          </a:stretch>
        </p:blipFill>
        <p:spPr>
          <a:xfrm>
            <a:off x="1078501" y="4123764"/>
            <a:ext cx="5400675" cy="904875"/>
          </a:xfrm>
          <a:prstGeom prst="rect">
            <a:avLst/>
          </a:prstGeom>
        </p:spPr>
      </p:pic>
      <p:pic>
        <p:nvPicPr>
          <p:cNvPr id="5" name="Picture 4">
            <a:extLst>
              <a:ext uri="{FF2B5EF4-FFF2-40B4-BE49-F238E27FC236}">
                <a16:creationId xmlns:a16="http://schemas.microsoft.com/office/drawing/2014/main" id="{FADCF593-86F6-50C3-AEF0-8011D3B3FAEE}"/>
              </a:ext>
            </a:extLst>
          </p:cNvPr>
          <p:cNvPicPr>
            <a:picLocks noChangeAspect="1"/>
          </p:cNvPicPr>
          <p:nvPr/>
        </p:nvPicPr>
        <p:blipFill>
          <a:blip r:embed="rId3"/>
          <a:stretch>
            <a:fillRect/>
          </a:stretch>
        </p:blipFill>
        <p:spPr>
          <a:xfrm>
            <a:off x="6693044" y="4123763"/>
            <a:ext cx="5400675" cy="904875"/>
          </a:xfrm>
          <a:prstGeom prst="rect">
            <a:avLst/>
          </a:prstGeom>
        </p:spPr>
      </p:pic>
      <p:pic>
        <p:nvPicPr>
          <p:cNvPr id="7" name="Picture 6">
            <a:extLst>
              <a:ext uri="{FF2B5EF4-FFF2-40B4-BE49-F238E27FC236}">
                <a16:creationId xmlns:a16="http://schemas.microsoft.com/office/drawing/2014/main" id="{E2D0230D-7692-DD17-8CAE-6C55E9C90893}"/>
              </a:ext>
            </a:extLst>
          </p:cNvPr>
          <p:cNvPicPr>
            <a:picLocks noChangeAspect="1"/>
          </p:cNvPicPr>
          <p:nvPr/>
        </p:nvPicPr>
        <p:blipFill>
          <a:blip r:embed="rId4"/>
          <a:stretch>
            <a:fillRect/>
          </a:stretch>
        </p:blipFill>
        <p:spPr>
          <a:xfrm>
            <a:off x="1078500" y="5290271"/>
            <a:ext cx="5400675" cy="904875"/>
          </a:xfrm>
          <a:prstGeom prst="rect">
            <a:avLst/>
          </a:prstGeom>
        </p:spPr>
      </p:pic>
      <p:pic>
        <p:nvPicPr>
          <p:cNvPr id="8" name="Picture 7">
            <a:extLst>
              <a:ext uri="{FF2B5EF4-FFF2-40B4-BE49-F238E27FC236}">
                <a16:creationId xmlns:a16="http://schemas.microsoft.com/office/drawing/2014/main" id="{EBE94B91-C9A1-D126-D57F-DC8A9AD21C82}"/>
              </a:ext>
            </a:extLst>
          </p:cNvPr>
          <p:cNvPicPr>
            <a:picLocks noChangeAspect="1"/>
          </p:cNvPicPr>
          <p:nvPr/>
        </p:nvPicPr>
        <p:blipFill>
          <a:blip r:embed="rId5"/>
          <a:stretch>
            <a:fillRect/>
          </a:stretch>
        </p:blipFill>
        <p:spPr>
          <a:xfrm>
            <a:off x="6693044" y="5290271"/>
            <a:ext cx="5400675" cy="904875"/>
          </a:xfrm>
          <a:prstGeom prst="rect">
            <a:avLst/>
          </a:prstGeom>
        </p:spPr>
      </p:pic>
    </p:spTree>
    <p:extLst>
      <p:ext uri="{BB962C8B-B14F-4D97-AF65-F5344CB8AC3E}">
        <p14:creationId xmlns:p14="http://schemas.microsoft.com/office/powerpoint/2010/main" val="13688146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050">
            <a:extLst>
              <a:ext uri="{FF2B5EF4-FFF2-40B4-BE49-F238E27FC236}">
                <a16:creationId xmlns:a16="http://schemas.microsoft.com/office/drawing/2014/main" id="{EA8DED80-6C71-304B-04B5-29E3283CF111}"/>
              </a:ext>
            </a:extLst>
          </p:cNvPr>
          <p:cNvSpPr>
            <a:spLocks noGrp="1" noChangeArrowheads="1"/>
          </p:cNvSpPr>
          <p:nvPr>
            <p:ph type="title"/>
          </p:nvPr>
        </p:nvSpPr>
        <p:spPr>
          <a:xfrm>
            <a:off x="1097280" y="286603"/>
            <a:ext cx="10058400" cy="1292815"/>
          </a:xfrm>
        </p:spPr>
        <p:txBody>
          <a:bodyPr>
            <a:normAutofit/>
          </a:bodyPr>
          <a:lstStyle/>
          <a:p>
            <a:r>
              <a:rPr lang="en-US" altLang="en-US" sz="3400" dirty="0">
                <a:latin typeface="Times New Roman" panose="02020603050405020304" pitchFamily="18" charset="0"/>
                <a:cs typeface="Times New Roman" panose="02020603050405020304" pitchFamily="18" charset="0"/>
              </a:rPr>
              <a:t>Refining the COMPANY database schema by introducing relationships</a:t>
            </a:r>
          </a:p>
        </p:txBody>
      </p:sp>
      <p:sp>
        <p:nvSpPr>
          <p:cNvPr id="922627" name="Rectangle 2051">
            <a:extLst>
              <a:ext uri="{FF2B5EF4-FFF2-40B4-BE49-F238E27FC236}">
                <a16:creationId xmlns:a16="http://schemas.microsoft.com/office/drawing/2014/main" id="{20217DB1-4BD2-B6D2-3867-324EC9262FF8}"/>
              </a:ext>
            </a:extLst>
          </p:cNvPr>
          <p:cNvSpPr>
            <a:spLocks noGrp="1" noChangeArrowheads="1"/>
          </p:cNvSpPr>
          <p:nvPr>
            <p:ph type="body" idx="1"/>
          </p:nvPr>
        </p:nvSpPr>
        <p:spPr>
          <a:xfrm>
            <a:off x="1097280" y="1845733"/>
            <a:ext cx="10058400" cy="4568921"/>
          </a:xfrm>
        </p:spPr>
        <p:txBody>
          <a:bodyPr>
            <a:noAutofit/>
          </a:bodyPr>
          <a:lstStyle/>
          <a:p>
            <a:r>
              <a:rPr lang="en-US" altLang="en-US" sz="1800" dirty="0">
                <a:latin typeface="Times New Roman" panose="02020603050405020304" pitchFamily="18" charset="0"/>
                <a:cs typeface="Times New Roman" panose="02020603050405020304" pitchFamily="18" charset="0"/>
              </a:rPr>
              <a:t>By examining the requirements, six relationship types are identified</a:t>
            </a:r>
          </a:p>
          <a:p>
            <a:r>
              <a:rPr lang="en-US" altLang="en-US" sz="1800" dirty="0">
                <a:latin typeface="Times New Roman" panose="02020603050405020304" pitchFamily="18" charset="0"/>
                <a:cs typeface="Times New Roman" panose="02020603050405020304" pitchFamily="18" charset="0"/>
              </a:rPr>
              <a:t>Listed below with their participating entity types:</a:t>
            </a:r>
          </a:p>
          <a:p>
            <a:endParaRPr lang="en-US" altLang="en-US" sz="1800" dirty="0">
              <a:latin typeface="Times New Roman" panose="02020603050405020304" pitchFamily="18" charset="0"/>
              <a:cs typeface="Times New Roman" panose="02020603050405020304" pitchFamily="18" charset="0"/>
            </a:endParaRPr>
          </a:p>
          <a:p>
            <a:pPr lvl="1">
              <a:lnSpc>
                <a:spcPct val="150000"/>
              </a:lnSpc>
            </a:pPr>
            <a:r>
              <a:rPr lang="en-US" altLang="en-US" dirty="0">
                <a:latin typeface="Times New Roman" panose="02020603050405020304" pitchFamily="18" charset="0"/>
                <a:cs typeface="Times New Roman" panose="02020603050405020304" pitchFamily="18" charset="0"/>
              </a:rPr>
              <a:t>WORKS_FOR (between EMPLOYEE, DEPARTMENT)</a:t>
            </a:r>
          </a:p>
          <a:p>
            <a:pPr lvl="1">
              <a:lnSpc>
                <a:spcPct val="150000"/>
              </a:lnSpc>
            </a:pPr>
            <a:r>
              <a:rPr lang="en-US" altLang="en-US" dirty="0">
                <a:latin typeface="Times New Roman" panose="02020603050405020304" pitchFamily="18" charset="0"/>
                <a:cs typeface="Times New Roman" panose="02020603050405020304" pitchFamily="18" charset="0"/>
              </a:rPr>
              <a:t>MANAGES (also between EMPLOYEE, DEPARTMENT)</a:t>
            </a:r>
          </a:p>
          <a:p>
            <a:pPr lvl="1">
              <a:lnSpc>
                <a:spcPct val="150000"/>
              </a:lnSpc>
            </a:pPr>
            <a:r>
              <a:rPr lang="en-US" altLang="en-US" dirty="0">
                <a:latin typeface="Times New Roman" panose="02020603050405020304" pitchFamily="18" charset="0"/>
                <a:cs typeface="Times New Roman" panose="02020603050405020304" pitchFamily="18" charset="0"/>
              </a:rPr>
              <a:t>CONTROLS (between DEPARTMENT, PROJECT)</a:t>
            </a:r>
          </a:p>
          <a:p>
            <a:pPr lvl="1">
              <a:lnSpc>
                <a:spcPct val="150000"/>
              </a:lnSpc>
            </a:pPr>
            <a:r>
              <a:rPr lang="en-US" altLang="en-US" dirty="0">
                <a:latin typeface="Times New Roman" panose="02020603050405020304" pitchFamily="18" charset="0"/>
                <a:cs typeface="Times New Roman" panose="02020603050405020304" pitchFamily="18" charset="0"/>
              </a:rPr>
              <a:t>WORKS_ON (between EMPLOYEE, PROJECT)</a:t>
            </a:r>
          </a:p>
          <a:p>
            <a:pPr lvl="1">
              <a:lnSpc>
                <a:spcPct val="150000"/>
              </a:lnSpc>
            </a:pPr>
            <a:r>
              <a:rPr lang="en-US" altLang="en-US" dirty="0">
                <a:latin typeface="Times New Roman" panose="02020603050405020304" pitchFamily="18" charset="0"/>
                <a:cs typeface="Times New Roman" panose="02020603050405020304" pitchFamily="18" charset="0"/>
              </a:rPr>
              <a:t>SUPERVISION (between EMPLOYEE (as subordinate), EMPLOYEE (as supervisor))</a:t>
            </a:r>
          </a:p>
          <a:p>
            <a:pPr lvl="1">
              <a:lnSpc>
                <a:spcPct val="150000"/>
              </a:lnSpc>
            </a:pPr>
            <a:r>
              <a:rPr lang="en-US" altLang="en-US" dirty="0">
                <a:latin typeface="Times New Roman" panose="02020603050405020304" pitchFamily="18" charset="0"/>
                <a:cs typeface="Times New Roman" panose="02020603050405020304" pitchFamily="18" charset="0"/>
              </a:rPr>
              <a:t>DEPENDENTS_OF (between EMPLOYEE, DEPENDENT)</a:t>
            </a:r>
          </a:p>
          <a:p>
            <a:pPr lvl="1"/>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050">
            <a:extLst>
              <a:ext uri="{FF2B5EF4-FFF2-40B4-BE49-F238E27FC236}">
                <a16:creationId xmlns:a16="http://schemas.microsoft.com/office/drawing/2014/main" id="{EA8DED80-6C71-304B-04B5-29E3283CF111}"/>
              </a:ext>
            </a:extLst>
          </p:cNvPr>
          <p:cNvSpPr>
            <a:spLocks noGrp="1" noChangeArrowheads="1"/>
          </p:cNvSpPr>
          <p:nvPr>
            <p:ph type="title"/>
          </p:nvPr>
        </p:nvSpPr>
        <p:spPr>
          <a:xfrm>
            <a:off x="1097280" y="286603"/>
            <a:ext cx="10058400" cy="1292815"/>
          </a:xfrm>
        </p:spPr>
        <p:txBody>
          <a:bodyPr>
            <a:normAutofit/>
          </a:bodyPr>
          <a:lstStyle/>
          <a:p>
            <a:r>
              <a:rPr lang="en-US" altLang="en-US" sz="3400" dirty="0">
                <a:latin typeface="Times New Roman" panose="02020603050405020304" pitchFamily="18" charset="0"/>
                <a:cs typeface="Times New Roman" panose="02020603050405020304" pitchFamily="18" charset="0"/>
              </a:rPr>
              <a:t>Refining the COMPANY database schema by introducing relationships</a:t>
            </a:r>
          </a:p>
        </p:txBody>
      </p:sp>
      <p:sp>
        <p:nvSpPr>
          <p:cNvPr id="922627" name="Rectangle 2051">
            <a:extLst>
              <a:ext uri="{FF2B5EF4-FFF2-40B4-BE49-F238E27FC236}">
                <a16:creationId xmlns:a16="http://schemas.microsoft.com/office/drawing/2014/main" id="{20217DB1-4BD2-B6D2-3867-324EC9262FF8}"/>
              </a:ext>
            </a:extLst>
          </p:cNvPr>
          <p:cNvSpPr>
            <a:spLocks noGrp="1" noChangeArrowheads="1"/>
          </p:cNvSpPr>
          <p:nvPr>
            <p:ph type="body" idx="1"/>
          </p:nvPr>
        </p:nvSpPr>
        <p:spPr>
          <a:xfrm>
            <a:off x="1097280" y="1845733"/>
            <a:ext cx="10058400" cy="4568921"/>
          </a:xfrm>
        </p:spPr>
        <p:txBody>
          <a:bodyPr>
            <a:noAutofit/>
          </a:bodyPr>
          <a:lstStyle/>
          <a:p>
            <a:pPr lvl="1"/>
            <a:endParaRPr lang="en-US" altLang="en-US" dirty="0">
              <a:latin typeface="Times New Roman" panose="02020603050405020304" pitchFamily="18" charset="0"/>
              <a:cs typeface="Times New Roman" panose="02020603050405020304" pitchFamily="18" charset="0"/>
            </a:endParaRPr>
          </a:p>
        </p:txBody>
      </p:sp>
      <p:pic>
        <p:nvPicPr>
          <p:cNvPr id="2" name="Picture 4">
            <a:extLst>
              <a:ext uri="{FF2B5EF4-FFF2-40B4-BE49-F238E27FC236}">
                <a16:creationId xmlns:a16="http://schemas.microsoft.com/office/drawing/2014/main" id="{69A55588-D283-BED6-3B5F-2C82B4A28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9853" y="1463193"/>
            <a:ext cx="7910946"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0533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79" name="Rectangle 1039">
            <a:extLst>
              <a:ext uri="{FF2B5EF4-FFF2-40B4-BE49-F238E27FC236}">
                <a16:creationId xmlns:a16="http://schemas.microsoft.com/office/drawing/2014/main" id="{9656419E-9E74-D72D-B0E9-6A3ACF9255EC}"/>
              </a:ext>
            </a:extLst>
          </p:cNvPr>
          <p:cNvSpPr>
            <a:spLocks noGrp="1" noChangeArrowheads="1"/>
          </p:cNvSpPr>
          <p:nvPr>
            <p:ph type="title"/>
          </p:nvPr>
        </p:nvSpPr>
        <p:spPr>
          <a:xfrm>
            <a:off x="1152453" y="962747"/>
            <a:ext cx="8418513" cy="5334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r>
              <a:rPr lang="en-US" altLang="en-US" sz="3400" dirty="0">
                <a:latin typeface="Times New Roman" panose="02020603050405020304" pitchFamily="18" charset="0"/>
                <a:cs typeface="Times New Roman" panose="02020603050405020304" pitchFamily="18" charset="0"/>
              </a:rPr>
              <a:t>Many-to-one (N:1) Relationship</a:t>
            </a:r>
          </a:p>
        </p:txBody>
      </p:sp>
      <p:pic>
        <p:nvPicPr>
          <p:cNvPr id="856094" name="Picture 1054">
            <a:extLst>
              <a:ext uri="{FF2B5EF4-FFF2-40B4-BE49-F238E27FC236}">
                <a16:creationId xmlns:a16="http://schemas.microsoft.com/office/drawing/2014/main" id="{8537DBD6-EC43-E9EC-843C-06C52E016F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657" y="1900237"/>
            <a:ext cx="7772400" cy="4632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32" name="Rectangle 1044">
            <a:extLst>
              <a:ext uri="{FF2B5EF4-FFF2-40B4-BE49-F238E27FC236}">
                <a16:creationId xmlns:a16="http://schemas.microsoft.com/office/drawing/2014/main" id="{E44BB037-AF47-87A2-EE33-8DCEA18A7208}"/>
              </a:ext>
            </a:extLst>
          </p:cNvPr>
          <p:cNvSpPr>
            <a:spLocks noGrp="1" noChangeArrowheads="1"/>
          </p:cNvSpPr>
          <p:nvPr>
            <p:ph type="title"/>
          </p:nvPr>
        </p:nvSpPr>
        <p:spPr>
          <a:xfrm>
            <a:off x="1097280" y="418234"/>
            <a:ext cx="84963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r>
              <a:rPr lang="en-US" altLang="en-US" sz="3400" dirty="0">
                <a:latin typeface="Times New Roman" panose="02020603050405020304" pitchFamily="18" charset="0"/>
                <a:cs typeface="Times New Roman" panose="02020603050405020304" pitchFamily="18" charset="0"/>
              </a:rPr>
              <a:t>Many-to-many (M:N) Relationship</a:t>
            </a:r>
          </a:p>
        </p:txBody>
      </p:sp>
      <p:pic>
        <p:nvPicPr>
          <p:cNvPr id="858150" name="Picture 1062">
            <a:extLst>
              <a:ext uri="{FF2B5EF4-FFF2-40B4-BE49-F238E27FC236}">
                <a16:creationId xmlns:a16="http://schemas.microsoft.com/office/drawing/2014/main" id="{BE3FB881-01BF-1340-B9B6-04E1D7364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2103437"/>
            <a:ext cx="6781800" cy="4668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32" name="Rectangle 1044">
            <a:extLst>
              <a:ext uri="{FF2B5EF4-FFF2-40B4-BE49-F238E27FC236}">
                <a16:creationId xmlns:a16="http://schemas.microsoft.com/office/drawing/2014/main" id="{E44BB037-AF47-87A2-EE33-8DCEA18A7208}"/>
              </a:ext>
            </a:extLst>
          </p:cNvPr>
          <p:cNvSpPr>
            <a:spLocks noGrp="1" noChangeArrowheads="1"/>
          </p:cNvSpPr>
          <p:nvPr>
            <p:ph type="title"/>
          </p:nvPr>
        </p:nvSpPr>
        <p:spPr>
          <a:xfrm>
            <a:off x="1097280" y="418234"/>
            <a:ext cx="84963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r>
              <a:rPr lang="en-US" altLang="en-US" sz="3400" dirty="0">
                <a:latin typeface="Times New Roman" panose="02020603050405020304" pitchFamily="18" charset="0"/>
                <a:cs typeface="Times New Roman" panose="02020603050405020304" pitchFamily="18" charset="0"/>
              </a:rPr>
              <a:t>Many-to-many (M:N) Relationship</a:t>
            </a:r>
          </a:p>
        </p:txBody>
      </p:sp>
      <p:pic>
        <p:nvPicPr>
          <p:cNvPr id="2" name="Picture 1">
            <a:extLst>
              <a:ext uri="{FF2B5EF4-FFF2-40B4-BE49-F238E27FC236}">
                <a16:creationId xmlns:a16="http://schemas.microsoft.com/office/drawing/2014/main" id="{8B68D3B6-06BC-9C42-57F1-D1B77489A043}"/>
              </a:ext>
            </a:extLst>
          </p:cNvPr>
          <p:cNvPicPr>
            <a:picLocks noChangeAspect="1"/>
          </p:cNvPicPr>
          <p:nvPr/>
        </p:nvPicPr>
        <p:blipFill>
          <a:blip r:embed="rId3"/>
          <a:stretch>
            <a:fillRect/>
          </a:stretch>
        </p:blipFill>
        <p:spPr>
          <a:xfrm>
            <a:off x="3275733" y="1925782"/>
            <a:ext cx="5937539" cy="4281053"/>
          </a:xfrm>
          <a:prstGeom prst="rect">
            <a:avLst/>
          </a:prstGeom>
        </p:spPr>
      </p:pic>
    </p:spTree>
    <p:extLst>
      <p:ext uri="{BB962C8B-B14F-4D97-AF65-F5344CB8AC3E}">
        <p14:creationId xmlns:p14="http://schemas.microsoft.com/office/powerpoint/2010/main" val="41749318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Examples of E-R model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Hospital ER Model</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This is an ER model of a Hospital. The entities are represented in rectangular boxes and are Patient, Tests and Doctor.</a:t>
            </a:r>
          </a:p>
          <a:p>
            <a:pPr algn="just">
              <a:lnSpc>
                <a:spcPct val="150000"/>
              </a:lnSpc>
            </a:pPr>
            <a:r>
              <a:rPr lang="en-US" dirty="0">
                <a:latin typeface="Times New Roman" panose="02020603050405020304" pitchFamily="18" charset="0"/>
                <a:cs typeface="Times New Roman" panose="02020603050405020304" pitchFamily="18" charset="0"/>
              </a:rPr>
              <a:t>Each of these entities have their respective attributes which are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Patients</a:t>
            </a:r>
            <a:r>
              <a:rPr lang="en-US" dirty="0">
                <a:latin typeface="Times New Roman" panose="02020603050405020304" pitchFamily="18" charset="0"/>
                <a:cs typeface="Times New Roman" panose="02020603050405020304" pitchFamily="18" charset="0"/>
              </a:rPr>
              <a:t> - ID(primary key), name, </a:t>
            </a:r>
            <a:r>
              <a:rPr lang="en-US" dirty="0" err="1">
                <a:latin typeface="Times New Roman" panose="02020603050405020304" pitchFamily="18" charset="0"/>
                <a:cs typeface="Times New Roman" panose="02020603050405020304" pitchFamily="18" charset="0"/>
              </a:rPr>
              <a:t>age,visit_date</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Tests-</a:t>
            </a:r>
            <a:r>
              <a:rPr lang="en-US" dirty="0">
                <a:latin typeface="Times New Roman" panose="02020603050405020304" pitchFamily="18" charset="0"/>
                <a:cs typeface="Times New Roman" panose="02020603050405020304" pitchFamily="18" charset="0"/>
              </a:rPr>
              <a:t> Name(primary key), date, result</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Doctor-</a:t>
            </a:r>
            <a:r>
              <a:rPr lang="en-US" dirty="0">
                <a:latin typeface="Times New Roman" panose="02020603050405020304" pitchFamily="18" charset="0"/>
                <a:cs typeface="Times New Roman" panose="02020603050405020304" pitchFamily="18" charset="0"/>
              </a:rPr>
              <a:t> ID(primary key), name, specialization</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relationships between different entities are represented by a diamond shaped box.</a:t>
            </a:r>
          </a:p>
        </p:txBody>
      </p:sp>
    </p:spTree>
    <p:extLst>
      <p:ext uri="{BB962C8B-B14F-4D97-AF65-F5344CB8AC3E}">
        <p14:creationId xmlns:p14="http://schemas.microsoft.com/office/powerpoint/2010/main" val="6258278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Examples of E-R model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58074"/>
          </a:xfrm>
          <a:prstGeom prst="rect">
            <a:avLst/>
          </a:prstGeom>
          <a:noFill/>
        </p:spPr>
        <p:txBody>
          <a:bodyPr wrap="square">
            <a:spAutoFit/>
          </a:bodyPr>
          <a:lstStyle/>
          <a:p>
            <a:pPr algn="just">
              <a:lnSpc>
                <a:spcPct val="150000"/>
              </a:lnSpc>
            </a:pPr>
            <a:r>
              <a:rPr lang="en-US">
                <a:latin typeface="Times New Roman" panose="02020603050405020304" pitchFamily="18" charset="0"/>
                <a:cs typeface="Times New Roman" panose="02020603050405020304" pitchFamily="18" charset="0"/>
              </a:rPr>
              <a:t>Hospital ER Model</a:t>
            </a: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7E75C9D-4B99-86F5-1E31-C27F38CAAC17}"/>
              </a:ext>
            </a:extLst>
          </p:cNvPr>
          <p:cNvPicPr>
            <a:picLocks noChangeAspect="1"/>
          </p:cNvPicPr>
          <p:nvPr/>
        </p:nvPicPr>
        <p:blipFill>
          <a:blip r:embed="rId2"/>
          <a:stretch>
            <a:fillRect/>
          </a:stretch>
        </p:blipFill>
        <p:spPr>
          <a:xfrm>
            <a:off x="2379277" y="2502567"/>
            <a:ext cx="7191375" cy="3752850"/>
          </a:xfrm>
          <a:prstGeom prst="rect">
            <a:avLst/>
          </a:prstGeom>
        </p:spPr>
      </p:pic>
    </p:spTree>
    <p:extLst>
      <p:ext uri="{BB962C8B-B14F-4D97-AF65-F5344CB8AC3E}">
        <p14:creationId xmlns:p14="http://schemas.microsoft.com/office/powerpoint/2010/main" val="30171983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Examples of E-R model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Company ER Model</a:t>
            </a:r>
          </a:p>
          <a:p>
            <a:pPr algn="just">
              <a:lnSpc>
                <a:spcPct val="150000"/>
              </a:lnSpc>
            </a:pPr>
            <a:r>
              <a:rPr lang="en-US" dirty="0">
                <a:latin typeface="Times New Roman" panose="02020603050405020304" pitchFamily="18" charset="0"/>
                <a:cs typeface="Times New Roman" panose="02020603050405020304" pitchFamily="18" charset="0"/>
              </a:rPr>
              <a:t>The entities in this ER model are Employee, Department and Project. These entities have the following attributes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Employee</a:t>
            </a:r>
            <a:r>
              <a:rPr lang="en-US" dirty="0">
                <a:latin typeface="Times New Roman" panose="02020603050405020304" pitchFamily="18" charset="0"/>
                <a:cs typeface="Times New Roman" panose="02020603050405020304" pitchFamily="18" charset="0"/>
              </a:rPr>
              <a:t> - ENO(Primary Key) , Name, Salary</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 DNO(Primary key), Name, Locations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Project</a:t>
            </a:r>
            <a:r>
              <a:rPr lang="en-US" dirty="0">
                <a:latin typeface="Times New Roman" panose="02020603050405020304" pitchFamily="18" charset="0"/>
                <a:cs typeface="Times New Roman" panose="02020603050405020304" pitchFamily="18" charset="0"/>
              </a:rPr>
              <a:t> - PNO(Primary key), Name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relationships in this ER model are represented as Works for and Controls.</a:t>
            </a:r>
          </a:p>
        </p:txBody>
      </p:sp>
    </p:spTree>
    <p:extLst>
      <p:ext uri="{BB962C8B-B14F-4D97-AF65-F5344CB8AC3E}">
        <p14:creationId xmlns:p14="http://schemas.microsoft.com/office/powerpoint/2010/main" val="13115366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Examples of E-R model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Company ER Model</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DEC6F56-426A-EFAF-7A7D-60487B619B90}"/>
              </a:ext>
            </a:extLst>
          </p:cNvPr>
          <p:cNvPicPr>
            <a:picLocks noChangeAspect="1"/>
          </p:cNvPicPr>
          <p:nvPr/>
        </p:nvPicPr>
        <p:blipFill>
          <a:blip r:embed="rId2"/>
          <a:stretch>
            <a:fillRect/>
          </a:stretch>
        </p:blipFill>
        <p:spPr>
          <a:xfrm>
            <a:off x="3365355" y="1915454"/>
            <a:ext cx="7400925" cy="4457700"/>
          </a:xfrm>
          <a:prstGeom prst="rect">
            <a:avLst/>
          </a:prstGeom>
        </p:spPr>
      </p:pic>
    </p:spTree>
    <p:extLst>
      <p:ext uri="{BB962C8B-B14F-4D97-AF65-F5344CB8AC3E}">
        <p14:creationId xmlns:p14="http://schemas.microsoft.com/office/powerpoint/2010/main" val="3224338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Database &amp; Database users and basics of SQL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What is Database users?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Database users can be divided into the following types −</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End Users</a:t>
            </a:r>
          </a:p>
          <a:p>
            <a:pPr marL="742950" lvl="1"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Naive users / Parametric users</a:t>
            </a:r>
          </a:p>
          <a:p>
            <a:pPr marL="742950" lvl="1"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Sophisticated users</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Application Programmer or Specialized users or Back-End Developer</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System Analyst</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Database Administrator (DBA)</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Temporary Users or Casual Users</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5178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Examples of E-R model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544405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Practice questions for ER Diagram</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1. University System:</a:t>
            </a:r>
          </a:p>
          <a:p>
            <a:pPr algn="just">
              <a:lnSpc>
                <a:spcPct val="150000"/>
              </a:lnSpc>
            </a:pPr>
            <a:r>
              <a:rPr lang="en-US" dirty="0">
                <a:latin typeface="Times New Roman" panose="02020603050405020304" pitchFamily="18" charset="0"/>
                <a:cs typeface="Times New Roman" panose="02020603050405020304" pitchFamily="18" charset="0"/>
              </a:rPr>
              <a:t>Scenario: Design a database for a university system. Consider entities like students, professors, courses, departments, and classes. Include relationships such as enrollment, teaching, and department affiliation.</a:t>
            </a:r>
          </a:p>
          <a:p>
            <a:pPr algn="just">
              <a:lnSpc>
                <a:spcPct val="150000"/>
              </a:lnSpc>
            </a:pPr>
            <a:r>
              <a:rPr lang="en-US" dirty="0">
                <a:latin typeface="Times New Roman" panose="02020603050405020304" pitchFamily="18" charset="0"/>
                <a:cs typeface="Times New Roman" panose="02020603050405020304" pitchFamily="18" charset="0"/>
              </a:rPr>
              <a:t>Online Bookstore: Make an ER diagram for this problem.</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2. Online Bookstore:</a:t>
            </a:r>
          </a:p>
          <a:p>
            <a:pPr algn="just">
              <a:lnSpc>
                <a:spcPct val="150000"/>
              </a:lnSpc>
            </a:pPr>
            <a:r>
              <a:rPr lang="en-US" dirty="0">
                <a:latin typeface="Times New Roman" panose="02020603050405020304" pitchFamily="18" charset="0"/>
                <a:cs typeface="Times New Roman" panose="02020603050405020304" pitchFamily="18" charset="0"/>
              </a:rPr>
              <a:t>Scenario: Create an ER diagram for an online bookstore. Include entities like books, authors, customers, orders, and publishers. Define relationships like purchasing, authorship, and publishing. Make an ER diagram for this problem.</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3050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Extended Entity-Relationship (EE-R) Model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EER is a high-level data model that incorporates the extensions to the original ER model. Enhanced ERD are high level models that represent the requirements and complexities of complex database.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In addition to ER model concepts EE-R includes −</a:t>
            </a:r>
          </a:p>
          <a:p>
            <a:pPr algn="just">
              <a:lnSpc>
                <a:spcPct val="150000"/>
              </a:lnSpc>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Subclasses and Super classes.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Specialization and Generalization.</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Category or union type.</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Aggregation.</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2814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Extended Entity-Relationship (EE-R) Model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Subclasses and Super class</a:t>
            </a:r>
          </a:p>
          <a:p>
            <a:pPr algn="just">
              <a:lnSpc>
                <a:spcPct val="150000"/>
              </a:lnSpc>
            </a:pPr>
            <a:r>
              <a:rPr lang="en-US" dirty="0">
                <a:latin typeface="Times New Roman" panose="02020603050405020304" pitchFamily="18" charset="0"/>
                <a:cs typeface="Times New Roman" panose="02020603050405020304" pitchFamily="18" charset="0"/>
              </a:rPr>
              <a:t>Super class is an entity that can be divided into further subtype.</a:t>
            </a:r>
          </a:p>
          <a:p>
            <a:pPr algn="just">
              <a:lnSpc>
                <a:spcPct val="150000"/>
              </a:lnSpc>
            </a:pPr>
            <a:r>
              <a:rPr lang="en-US" dirty="0">
                <a:latin typeface="Times New Roman" panose="02020603050405020304" pitchFamily="18" charset="0"/>
                <a:cs typeface="Times New Roman" panose="02020603050405020304" pitchFamily="18" charset="0"/>
              </a:rPr>
              <a:t>For example − consider Shape super class.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Super class shape has sub groups: Triangle, Square and Circle.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Sub classes are the group of entities with some unique attributes. Sub class inherits the properties and attributes from super class.</a:t>
            </a:r>
          </a:p>
        </p:txBody>
      </p:sp>
      <p:pic>
        <p:nvPicPr>
          <p:cNvPr id="2" name="Picture 1">
            <a:extLst>
              <a:ext uri="{FF2B5EF4-FFF2-40B4-BE49-F238E27FC236}">
                <a16:creationId xmlns:a16="http://schemas.microsoft.com/office/drawing/2014/main" id="{B8190B0B-6DCA-7CA9-7F63-0DF57CD7AD19}"/>
              </a:ext>
            </a:extLst>
          </p:cNvPr>
          <p:cNvPicPr>
            <a:picLocks noChangeAspect="1"/>
          </p:cNvPicPr>
          <p:nvPr/>
        </p:nvPicPr>
        <p:blipFill>
          <a:blip r:embed="rId2"/>
          <a:stretch>
            <a:fillRect/>
          </a:stretch>
        </p:blipFill>
        <p:spPr>
          <a:xfrm>
            <a:off x="7065818" y="2190750"/>
            <a:ext cx="4917453" cy="2476500"/>
          </a:xfrm>
          <a:prstGeom prst="rect">
            <a:avLst/>
          </a:prstGeom>
        </p:spPr>
      </p:pic>
    </p:spTree>
    <p:extLst>
      <p:ext uri="{BB962C8B-B14F-4D97-AF65-F5344CB8AC3E}">
        <p14:creationId xmlns:p14="http://schemas.microsoft.com/office/powerpoint/2010/main" val="26368818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Extended Entity-Relationship (EE-R) Model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Specialization and Generalization</a:t>
            </a:r>
          </a:p>
          <a:p>
            <a:pPr algn="just">
              <a:lnSpc>
                <a:spcPct val="150000"/>
              </a:lnSpc>
            </a:pPr>
            <a:r>
              <a:rPr lang="en-US" b="1" dirty="0">
                <a:latin typeface="Times New Roman" panose="02020603050405020304" pitchFamily="18" charset="0"/>
                <a:cs typeface="Times New Roman" panose="02020603050405020304" pitchFamily="18" charset="0"/>
              </a:rPr>
              <a:t>Generalization</a:t>
            </a:r>
            <a:r>
              <a:rPr lang="en-US" dirty="0">
                <a:latin typeface="Times New Roman" panose="02020603050405020304" pitchFamily="18" charset="0"/>
                <a:cs typeface="Times New Roman" panose="02020603050405020304" pitchFamily="18" charset="0"/>
              </a:rPr>
              <a:t> is a process of </a:t>
            </a:r>
            <a:r>
              <a:rPr lang="en-US" dirty="0">
                <a:highlight>
                  <a:srgbClr val="FFFF00"/>
                </a:highlight>
                <a:latin typeface="Times New Roman" panose="02020603050405020304" pitchFamily="18" charset="0"/>
                <a:cs typeface="Times New Roman" panose="02020603050405020304" pitchFamily="18" charset="0"/>
              </a:rPr>
              <a:t>generalizing an entity which contains generalized attributes or properties </a:t>
            </a:r>
            <a:r>
              <a:rPr lang="en-US" dirty="0">
                <a:latin typeface="Times New Roman" panose="02020603050405020304" pitchFamily="18" charset="0"/>
                <a:cs typeface="Times New Roman" panose="02020603050405020304" pitchFamily="18" charset="0"/>
              </a:rPr>
              <a:t>of generalized entities.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It is a Bottom up process i.e. consider we have 3 sub entities Car, Truck and Motorcycle. Now these three entities can be generalized into </a:t>
            </a:r>
            <a:r>
              <a:rPr lang="en-US" dirty="0">
                <a:highlight>
                  <a:srgbClr val="00FFFF"/>
                </a:highlight>
                <a:latin typeface="Times New Roman" panose="02020603050405020304" pitchFamily="18" charset="0"/>
                <a:cs typeface="Times New Roman" panose="02020603050405020304" pitchFamily="18" charset="0"/>
              </a:rPr>
              <a:t>one super class named as Vehicle</a:t>
            </a:r>
            <a:r>
              <a:rPr lang="en-US" dirty="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Specialization</a:t>
            </a:r>
            <a:r>
              <a:rPr lang="en-US" dirty="0">
                <a:latin typeface="Times New Roman" panose="02020603050405020304" pitchFamily="18" charset="0"/>
                <a:cs typeface="Times New Roman" panose="02020603050405020304" pitchFamily="18" charset="0"/>
              </a:rPr>
              <a:t> is a </a:t>
            </a:r>
            <a:r>
              <a:rPr lang="en-US" dirty="0">
                <a:highlight>
                  <a:srgbClr val="FFFF00"/>
                </a:highlight>
                <a:latin typeface="Times New Roman" panose="02020603050405020304" pitchFamily="18" charset="0"/>
                <a:cs typeface="Times New Roman" panose="02020603050405020304" pitchFamily="18" charset="0"/>
              </a:rPr>
              <a:t>process of identifying subsets of an entity that share some different characteristic</a:t>
            </a:r>
            <a:r>
              <a:rPr lang="en-US" dirty="0">
                <a:latin typeface="Times New Roman" panose="02020603050405020304" pitchFamily="18" charset="0"/>
                <a:cs typeface="Times New Roman" panose="02020603050405020304" pitchFamily="18" charset="0"/>
              </a:rPr>
              <a:t>. It is a top down approach in which one entity is broken down into low level entity.</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In above example </a:t>
            </a:r>
            <a:r>
              <a:rPr lang="en-US" dirty="0">
                <a:highlight>
                  <a:srgbClr val="00FFFF"/>
                </a:highlight>
                <a:latin typeface="Times New Roman" panose="02020603050405020304" pitchFamily="18" charset="0"/>
                <a:cs typeface="Times New Roman" panose="02020603050405020304" pitchFamily="18" charset="0"/>
              </a:rPr>
              <a:t>Vehicle entity can be a Car, Truck or Motorcycle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383338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Extended Entity-Relationship (EE-R) Model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5807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Specialization and Generalization</a:t>
            </a:r>
          </a:p>
        </p:txBody>
      </p:sp>
      <p:pic>
        <p:nvPicPr>
          <p:cNvPr id="1026" name="Picture 2">
            <a:extLst>
              <a:ext uri="{FF2B5EF4-FFF2-40B4-BE49-F238E27FC236}">
                <a16:creationId xmlns:a16="http://schemas.microsoft.com/office/drawing/2014/main" id="{011CA200-A944-8420-7F1B-63A01CDE4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802" y="2669254"/>
            <a:ext cx="7172325"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1397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Extended Entity-Relationship (EE-R) Model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Category or Union</a:t>
            </a:r>
          </a:p>
          <a:p>
            <a:pPr algn="just">
              <a:lnSpc>
                <a:spcPct val="150000"/>
              </a:lnSpc>
            </a:pPr>
            <a:r>
              <a:rPr lang="en-US" dirty="0">
                <a:latin typeface="Times New Roman" panose="02020603050405020304" pitchFamily="18" charset="0"/>
                <a:cs typeface="Times New Roman" panose="02020603050405020304" pitchFamily="18" charset="0"/>
              </a:rPr>
              <a:t>Relationship of one super or sub class with more than one super class.</a:t>
            </a:r>
          </a:p>
          <a:p>
            <a:pPr algn="just">
              <a:lnSpc>
                <a:spcPct val="150000"/>
              </a:lnSpc>
            </a:pPr>
            <a:r>
              <a:rPr lang="en-US" dirty="0">
                <a:latin typeface="Times New Roman" panose="02020603050405020304" pitchFamily="18" charset="0"/>
                <a:cs typeface="Times New Roman" panose="02020603050405020304" pitchFamily="18" charset="0"/>
              </a:rPr>
              <a:t>Owner is the subset of two super class: Vehicle and House.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FDD6E7F-31F4-AD0A-5C39-ADBDC75169D1}"/>
              </a:ext>
            </a:extLst>
          </p:cNvPr>
          <p:cNvPicPr>
            <a:picLocks noChangeAspect="1"/>
          </p:cNvPicPr>
          <p:nvPr/>
        </p:nvPicPr>
        <p:blipFill>
          <a:blip r:embed="rId2"/>
          <a:stretch>
            <a:fillRect/>
          </a:stretch>
        </p:blipFill>
        <p:spPr>
          <a:xfrm>
            <a:off x="2244003" y="3429000"/>
            <a:ext cx="6429375" cy="2390775"/>
          </a:xfrm>
          <a:prstGeom prst="rect">
            <a:avLst/>
          </a:prstGeom>
        </p:spPr>
      </p:pic>
    </p:spTree>
    <p:extLst>
      <p:ext uri="{BB962C8B-B14F-4D97-AF65-F5344CB8AC3E}">
        <p14:creationId xmlns:p14="http://schemas.microsoft.com/office/powerpoint/2010/main" val="38210499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Extended Entity-Relationship (EE-R) Model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Aggregation</a:t>
            </a:r>
          </a:p>
          <a:p>
            <a:pPr algn="just">
              <a:lnSpc>
                <a:spcPct val="150000"/>
              </a:lnSpc>
            </a:pPr>
            <a:r>
              <a:rPr lang="en-US" dirty="0">
                <a:latin typeface="Times New Roman" panose="02020603050405020304" pitchFamily="18" charset="0"/>
                <a:cs typeface="Times New Roman" panose="02020603050405020304" pitchFamily="18" charset="0"/>
              </a:rPr>
              <a:t>Represents relationship between a whole object and its component.</a:t>
            </a:r>
          </a:p>
          <a:p>
            <a:pPr algn="just">
              <a:lnSpc>
                <a:spcPct val="150000"/>
              </a:lnSpc>
            </a:pPr>
            <a:r>
              <a:rPr lang="en-US" dirty="0">
                <a:latin typeface="Times New Roman" panose="02020603050405020304" pitchFamily="18" charset="0"/>
                <a:cs typeface="Times New Roman" panose="02020603050405020304" pitchFamily="18" charset="0"/>
              </a:rPr>
              <a:t>Consider a ternary relationship </a:t>
            </a:r>
            <a:r>
              <a:rPr lang="en-US" dirty="0" err="1">
                <a:latin typeface="Times New Roman" panose="02020603050405020304" pitchFamily="18" charset="0"/>
                <a:cs typeface="Times New Roman" panose="02020603050405020304" pitchFamily="18" charset="0"/>
              </a:rPr>
              <a:t>Works_On</a:t>
            </a:r>
            <a:r>
              <a:rPr lang="en-US" dirty="0">
                <a:latin typeface="Times New Roman" panose="02020603050405020304" pitchFamily="18" charset="0"/>
                <a:cs typeface="Times New Roman" panose="02020603050405020304" pitchFamily="18" charset="0"/>
              </a:rPr>
              <a:t> between Employee, Branch and Manager. Now the best way to model this situation is to use aggregation, So, the relationship-set, </a:t>
            </a:r>
            <a:r>
              <a:rPr lang="en-US" dirty="0" err="1">
                <a:latin typeface="Times New Roman" panose="02020603050405020304" pitchFamily="18" charset="0"/>
                <a:cs typeface="Times New Roman" panose="02020603050405020304" pitchFamily="18" charset="0"/>
              </a:rPr>
              <a:t>Works_On</a:t>
            </a:r>
            <a:r>
              <a:rPr lang="en-US" dirty="0">
                <a:latin typeface="Times New Roman" panose="02020603050405020304" pitchFamily="18" charset="0"/>
                <a:cs typeface="Times New Roman" panose="02020603050405020304" pitchFamily="18" charset="0"/>
              </a:rPr>
              <a:t> is a higher level entity-set.</a:t>
            </a:r>
          </a:p>
        </p:txBody>
      </p:sp>
      <p:pic>
        <p:nvPicPr>
          <p:cNvPr id="3" name="Picture 2">
            <a:extLst>
              <a:ext uri="{FF2B5EF4-FFF2-40B4-BE49-F238E27FC236}">
                <a16:creationId xmlns:a16="http://schemas.microsoft.com/office/drawing/2014/main" id="{C7A8A48A-836A-F3C6-2495-1C0C88561507}"/>
              </a:ext>
            </a:extLst>
          </p:cNvPr>
          <p:cNvPicPr>
            <a:picLocks noChangeAspect="1"/>
          </p:cNvPicPr>
          <p:nvPr/>
        </p:nvPicPr>
        <p:blipFill>
          <a:blip r:embed="rId2"/>
          <a:stretch>
            <a:fillRect/>
          </a:stretch>
        </p:blipFill>
        <p:spPr>
          <a:xfrm>
            <a:off x="3089564" y="3615087"/>
            <a:ext cx="5455852" cy="3027260"/>
          </a:xfrm>
          <a:prstGeom prst="rect">
            <a:avLst/>
          </a:prstGeom>
        </p:spPr>
      </p:pic>
    </p:spTree>
    <p:extLst>
      <p:ext uri="{BB962C8B-B14F-4D97-AF65-F5344CB8AC3E}">
        <p14:creationId xmlns:p14="http://schemas.microsoft.com/office/powerpoint/2010/main" val="24449678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Extended Entity-Relationship (EE-R) Model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When to use ER diagrams vs. EER diagrams</a:t>
            </a:r>
          </a:p>
          <a:p>
            <a:pPr marL="285750" indent="-285750" algn="just">
              <a:lnSpc>
                <a:spcPct val="150000"/>
              </a:lnSpc>
              <a:buFont typeface="Arial" panose="020B0604020202020204" pitchFamily="34" charset="0"/>
              <a:buChar char="•"/>
            </a:pPr>
            <a:r>
              <a:rPr lang="en-US" dirty="0">
                <a:highlight>
                  <a:srgbClr val="FFFF00"/>
                </a:highlight>
                <a:latin typeface="Times New Roman" panose="02020603050405020304" pitchFamily="18" charset="0"/>
                <a:cs typeface="Times New Roman" panose="02020603050405020304" pitchFamily="18" charset="0"/>
              </a:rPr>
              <a:t>An ER diagram gives you the visual outlook of your database</a:t>
            </a:r>
            <a:r>
              <a:rPr lang="en-US" dirty="0">
                <a:latin typeface="Times New Roman" panose="02020603050405020304" pitchFamily="18" charset="0"/>
                <a:cs typeface="Times New Roman" panose="02020603050405020304" pitchFamily="18" charset="0"/>
              </a:rPr>
              <a:t>. It details the relationships and attributes of its entities, paving the way for smooth database development in the steps ahead.</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highlight>
                  <a:srgbClr val="FFFF00"/>
                </a:highlight>
                <a:latin typeface="Times New Roman" panose="02020603050405020304" pitchFamily="18" charset="0"/>
                <a:cs typeface="Times New Roman" panose="02020603050405020304" pitchFamily="18" charset="0"/>
              </a:rPr>
              <a:t>EER diagrams, on the other hand, are perfect for taking a more detailed look at your information</a:t>
            </a:r>
            <a:r>
              <a:rPr lang="en-US" dirty="0">
                <a:latin typeface="Times New Roman" panose="02020603050405020304" pitchFamily="18" charset="0"/>
                <a:cs typeface="Times New Roman" panose="02020603050405020304" pitchFamily="18" charset="0"/>
              </a:rPr>
              <a:t>. When your database contains a larger amount of data, it’s best to turn to an enhanced version to more deeply understand your model.</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 when should you use which? Honestly, both are useful, and it mostly depends on the size and detail of your data. The more complicated the data, the more likely you’ll need to use an EER diagram to make sure you’re properly organizing every relationship.</a:t>
            </a:r>
          </a:p>
        </p:txBody>
      </p:sp>
    </p:spTree>
    <p:extLst>
      <p:ext uri="{BB962C8B-B14F-4D97-AF65-F5344CB8AC3E}">
        <p14:creationId xmlns:p14="http://schemas.microsoft.com/office/powerpoint/2010/main" val="33112766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Extended Entity-Relationship (EE-R) Model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627505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Mark the cardinalities and participation</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all members in the superclass(main entity) participate in either one subclass it is known as total participation. It marks by double lines.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at least one member in the superclass does not participate in subclass it is known as partial participation. It is denoted by one single line.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all the members in the superclass participate for only one subclass it is known as disjoint and denoted by “d”. If all the members in the superclass participate in more than one subclass it is known as overlap and denoted by “o”.</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0010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Extended Entity-Relationship (EE-R) Model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Example: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This example instance of “sub-class” relationships. Here we have four sets of employees: Secretary, Technician, and Engineer. The employee is a super-class of the rest three sets of individual sub-class is a subset of Employee set.</a:t>
            </a:r>
          </a:p>
        </p:txBody>
      </p:sp>
    </p:spTree>
    <p:extLst>
      <p:ext uri="{BB962C8B-B14F-4D97-AF65-F5344CB8AC3E}">
        <p14:creationId xmlns:p14="http://schemas.microsoft.com/office/powerpoint/2010/main" val="5394136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41909</TotalTime>
  <Words>6863</Words>
  <Application>Microsoft Office PowerPoint</Application>
  <PresentationFormat>Widescreen</PresentationFormat>
  <Paragraphs>755</Paragraphs>
  <Slides>106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106</vt:i4>
      </vt:variant>
    </vt:vector>
  </HeadingPairs>
  <TitlesOfParts>
    <vt:vector size="112" baseType="lpstr">
      <vt:lpstr>Arial</vt:lpstr>
      <vt:lpstr>Calibri</vt:lpstr>
      <vt:lpstr>Calibri Light</vt:lpstr>
      <vt:lpstr>Tahoma</vt:lpstr>
      <vt:lpstr>Times New Roman</vt:lpstr>
      <vt:lpstr>Retrospect</vt:lpstr>
      <vt:lpstr>COURSE TITLE: Advanced Database Management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Centralized and Client-Server DBMS Architectures </vt:lpstr>
      <vt:lpstr>A Physical Centralized Architecture</vt:lpstr>
      <vt:lpstr>Basic 2-tier Client-Server Architectures</vt:lpstr>
      <vt:lpstr>Logical two-tier client server architecture</vt:lpstr>
      <vt:lpstr>Clients</vt:lpstr>
      <vt:lpstr>DBMS Server</vt:lpstr>
      <vt:lpstr>Two Tier Client-Server Architecture</vt:lpstr>
      <vt:lpstr>Three Tier Client-Server Architecture</vt:lpstr>
      <vt:lpstr>Three-tier client-server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Refining the COMPANY database schema by introducing relationships</vt:lpstr>
      <vt:lpstr>Refining the COMPANY database schema by introducing relationships</vt:lpstr>
      <vt:lpstr>Many-to-one (N:1) Relationship</vt:lpstr>
      <vt:lpstr>Many-to-many (M:N) Relationship</vt:lpstr>
      <vt:lpstr>Many-to-many (M:N) Relationship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Review of Fundamentals</dc:title>
  <dc:creator>Ningombam Devarani Devi</dc:creator>
  <cp:lastModifiedBy>Piyush Rawat</cp:lastModifiedBy>
  <cp:revision>575</cp:revision>
  <dcterms:created xsi:type="dcterms:W3CDTF">2022-07-21T04:37:14Z</dcterms:created>
  <dcterms:modified xsi:type="dcterms:W3CDTF">2024-01-20T04:22:15Z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