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76"/>
  </p:notesMasterIdLst>
  <p:handoutMasterIdLst>
    <p:handoutMasterId r:id="rId177"/>
  </p:handoutMasterIdLst>
  <p:sldIdLst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84" r:id="rId12"/>
    <p:sldId id="265" r:id="rId13"/>
    <p:sldId id="28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78" r:id="rId28"/>
    <p:sldId id="279" r:id="rId29"/>
    <p:sldId id="280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436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1745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450" y="9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75" Type="http://schemas.openxmlformats.org/officeDocument/2006/relationships/slide" Target="slides/slide173.xml"/><Relationship Id="rId170" Type="http://schemas.openxmlformats.org/officeDocument/2006/relationships/slide" Target="slides/slide168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slide" Target="slides/slide163.xml"/><Relationship Id="rId181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72" Type="http://schemas.openxmlformats.org/officeDocument/2006/relationships/slide" Target="slides/slide170.xml"/><Relationship Id="rId18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68AB7B3A-2290-41E9-BF21-2EA5EF0DF663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77B68C5-0822-4903-8DB3-5B3284012201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BCE1-3ECA-485F-BB68-B0C37BA103E2}" type="slidenum">
              <a:rPr lang="en-CA"/>
              <a:pPr/>
              <a:t>1</a:t>
            </a:fld>
            <a:endParaRPr lang="en-CA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65BF4-EBA0-4E77-9E06-E16EA01AB4DE}" type="slidenum">
              <a:rPr lang="en-CA"/>
              <a:pPr/>
              <a:t>13</a:t>
            </a:fld>
            <a:endParaRPr lang="en-CA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9F86B-28C8-4210-A5E3-D09D4B5ECFF3}" type="slidenum">
              <a:rPr lang="en-CA"/>
              <a:pPr/>
              <a:t>134</a:t>
            </a:fld>
            <a:endParaRPr lang="en-CA"/>
          </a:p>
        </p:txBody>
      </p:sp>
      <p:sp>
        <p:nvSpPr>
          <p:cNvPr id="670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FF09E-9E0C-4BF4-83D9-C868AB25C0E8}" type="slidenum">
              <a:rPr lang="en-CA"/>
              <a:pPr/>
              <a:t>135</a:t>
            </a:fld>
            <a:endParaRPr lang="en-CA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D47CE-3C6E-45FE-ABBE-32E6D4EF9959}" type="slidenum">
              <a:rPr lang="en-CA"/>
              <a:pPr/>
              <a:t>136</a:t>
            </a:fld>
            <a:endParaRPr lang="en-CA"/>
          </a:p>
        </p:txBody>
      </p:sp>
      <p:sp>
        <p:nvSpPr>
          <p:cNvPr id="77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0EB7C-8498-4063-9689-35540A2D1235}" type="slidenum">
              <a:rPr lang="en-CA"/>
              <a:pPr/>
              <a:t>137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07E5-794C-4684-9150-9A79EC7B6938}" type="slidenum">
              <a:rPr lang="en-CA"/>
              <a:pPr/>
              <a:t>138</a:t>
            </a:fld>
            <a:endParaRPr lang="en-CA"/>
          </a:p>
        </p:txBody>
      </p:sp>
      <p:sp>
        <p:nvSpPr>
          <p:cNvPr id="77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CE77E-214F-43FA-A3A1-9F843D938D3B}" type="slidenum">
              <a:rPr lang="en-CA"/>
              <a:pPr/>
              <a:t>139</a:t>
            </a:fld>
            <a:endParaRPr lang="en-CA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F5DAE-4CEE-4F85-9C29-12B2E9066223}" type="slidenum">
              <a:rPr lang="en-CA"/>
              <a:pPr/>
              <a:t>140</a:t>
            </a:fld>
            <a:endParaRPr lang="en-CA"/>
          </a:p>
        </p:txBody>
      </p:sp>
      <p:sp>
        <p:nvSpPr>
          <p:cNvPr id="67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F680B-43FB-4418-A52F-7B21AFBA8BE6}" type="slidenum">
              <a:rPr lang="en-CA"/>
              <a:pPr/>
              <a:t>141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9EF46-30B6-4248-9D30-3994C4C4C168}" type="slidenum">
              <a:rPr lang="en-CA"/>
              <a:pPr/>
              <a:t>142</a:t>
            </a:fld>
            <a:endParaRPr lang="en-CA"/>
          </a:p>
        </p:txBody>
      </p:sp>
      <p:sp>
        <p:nvSpPr>
          <p:cNvPr id="77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33035-6574-4B4A-BE23-657570F916EC}" type="slidenum">
              <a:rPr lang="en-CA"/>
              <a:pPr/>
              <a:t>143</a:t>
            </a:fld>
            <a:endParaRPr lang="en-CA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A2B3E-4708-4540-8E43-5602CEA10996}" type="slidenum">
              <a:rPr lang="en-CA"/>
              <a:pPr/>
              <a:t>14</a:t>
            </a:fld>
            <a:endParaRPr lang="en-CA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27310-2B81-44F8-B9AA-884C7BC3AB96}" type="slidenum">
              <a:rPr lang="en-CA"/>
              <a:pPr/>
              <a:t>144</a:t>
            </a:fld>
            <a:endParaRPr lang="en-CA"/>
          </a:p>
        </p:txBody>
      </p:sp>
      <p:sp>
        <p:nvSpPr>
          <p:cNvPr id="68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25DC2-59E8-44B8-811A-1860DB42BE6E}" type="slidenum">
              <a:rPr lang="en-CA"/>
              <a:pPr/>
              <a:t>145</a:t>
            </a:fld>
            <a:endParaRPr lang="en-CA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2545B-F633-4E73-B5A2-96842476D84E}" type="slidenum">
              <a:rPr lang="en-CA"/>
              <a:pPr/>
              <a:t>146</a:t>
            </a:fld>
            <a:endParaRPr lang="en-CA"/>
          </a:p>
        </p:txBody>
      </p:sp>
      <p:sp>
        <p:nvSpPr>
          <p:cNvPr id="68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D1303-6F5F-43B1-9144-40D1FCF1F94F}" type="slidenum">
              <a:rPr lang="en-CA"/>
              <a:pPr/>
              <a:t>147</a:t>
            </a:fld>
            <a:endParaRPr lang="en-CA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A0DB-EDEB-455B-9F57-157B3C2D871C}" type="slidenum">
              <a:rPr lang="en-CA"/>
              <a:pPr/>
              <a:t>148</a:t>
            </a:fld>
            <a:endParaRPr lang="en-CA"/>
          </a:p>
        </p:txBody>
      </p:sp>
      <p:sp>
        <p:nvSpPr>
          <p:cNvPr id="68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A7662-744A-49A6-8C30-5DBD977D592C}" type="slidenum">
              <a:rPr lang="en-CA"/>
              <a:pPr/>
              <a:t>149</a:t>
            </a:fld>
            <a:endParaRPr lang="en-CA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D44E1-6F50-467C-A6C4-A3D1CD8FA19D}" type="slidenum">
              <a:rPr lang="en-CA"/>
              <a:pPr/>
              <a:t>151</a:t>
            </a:fld>
            <a:endParaRPr lang="en-CA"/>
          </a:p>
        </p:txBody>
      </p:sp>
      <p:sp>
        <p:nvSpPr>
          <p:cNvPr id="68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E0085-FD42-47F6-B6BA-02106F2910EB}" type="slidenum">
              <a:rPr lang="en-CA"/>
              <a:pPr/>
              <a:t>152</a:t>
            </a:fld>
            <a:endParaRPr lang="en-CA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95929-EBD6-4D3F-926E-B600C362E2AC}" type="slidenum">
              <a:rPr lang="en-CA"/>
              <a:pPr/>
              <a:t>153</a:t>
            </a:fld>
            <a:endParaRPr lang="en-CA"/>
          </a:p>
        </p:txBody>
      </p:sp>
      <p:sp>
        <p:nvSpPr>
          <p:cNvPr id="787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F0CB2-2A7D-4A5A-AAF2-0FEB0AD15FB4}" type="slidenum">
              <a:rPr lang="en-CA"/>
              <a:pPr/>
              <a:t>154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5E5EE-1DF4-4FBF-930D-E47EBA652D06}" type="slidenum">
              <a:rPr lang="en-CA"/>
              <a:pPr/>
              <a:t>15</a:t>
            </a:fld>
            <a:endParaRPr lang="en-CA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F2A1-620E-4164-8CEE-42EF2A6797D0}" type="slidenum">
              <a:rPr lang="en-CA"/>
              <a:pPr/>
              <a:t>155</a:t>
            </a:fld>
            <a:endParaRPr lang="en-CA"/>
          </a:p>
        </p:txBody>
      </p:sp>
      <p:sp>
        <p:nvSpPr>
          <p:cNvPr id="691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D3591-2EC0-4164-A0FD-2283AD35F1E5}" type="slidenum">
              <a:rPr lang="en-CA"/>
              <a:pPr/>
              <a:t>156</a:t>
            </a:fld>
            <a:endParaRPr lang="en-CA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F5542-47D8-4E5C-8E0E-F9917322EBC0}" type="slidenum">
              <a:rPr lang="en-CA"/>
              <a:pPr/>
              <a:t>157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508E2-35E6-4778-91F5-FA569CF7D69F}" type="slidenum">
              <a:rPr lang="en-CA"/>
              <a:pPr/>
              <a:t>158</a:t>
            </a:fld>
            <a:endParaRPr lang="en-CA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C0BE7-1233-465B-BFFF-3E4BB92AA7BE}" type="slidenum">
              <a:rPr lang="en-CA"/>
              <a:pPr/>
              <a:t>159</a:t>
            </a:fld>
            <a:endParaRPr lang="en-CA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18B2C-C0C5-4152-81EF-BF6A9305BD34}" type="slidenum">
              <a:rPr lang="en-CA"/>
              <a:pPr/>
              <a:t>160</a:t>
            </a:fld>
            <a:endParaRPr lang="en-CA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79C4A-F38F-440B-8ED8-2A03907D34D1}" type="slidenum">
              <a:rPr lang="en-CA"/>
              <a:pPr/>
              <a:t>161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F7A57B-7C99-4DFE-929D-5C252639AF0C}" type="slidenum">
              <a:rPr lang="en-CA"/>
              <a:pPr/>
              <a:t>162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8A324-8A8E-4760-8CE4-59557023CB07}" type="slidenum">
              <a:rPr lang="en-CA"/>
              <a:pPr/>
              <a:t>163</a:t>
            </a:fld>
            <a:endParaRPr lang="en-CA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197D4-8ECA-44B9-A3C4-589CB0561F5A}" type="slidenum">
              <a:rPr lang="en-CA"/>
              <a:pPr/>
              <a:t>164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ECA91-FC11-4C43-BCE9-3F86F018FB02}" type="slidenum">
              <a:rPr lang="en-CA"/>
              <a:pPr/>
              <a:t>16</a:t>
            </a:fld>
            <a:endParaRPr lang="en-CA"/>
          </a:p>
        </p:txBody>
      </p:sp>
      <p:sp>
        <p:nvSpPr>
          <p:cNvPr id="599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DA74E-2BA7-4467-88A0-6BB30E94D277}" type="slidenum">
              <a:rPr lang="en-CA"/>
              <a:pPr/>
              <a:t>165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7C788-6463-40B9-9566-6D8E06915CF7}" type="slidenum">
              <a:rPr lang="en-CA"/>
              <a:pPr/>
              <a:t>166</a:t>
            </a:fld>
            <a:endParaRPr lang="en-CA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E5EB3-EFDE-42E9-B8AD-0565D93A4BB4}" type="slidenum">
              <a:rPr lang="en-CA"/>
              <a:pPr/>
              <a:t>167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B33D-AEAA-4124-B40D-1115753EA242}" type="slidenum">
              <a:rPr lang="en-CA"/>
              <a:pPr/>
              <a:t>168</a:t>
            </a:fld>
            <a:endParaRPr lang="en-CA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5E491-E704-4886-9F4E-206664869454}" type="slidenum">
              <a:rPr lang="en-CA"/>
              <a:pPr/>
              <a:t>170</a:t>
            </a:fld>
            <a:endParaRPr lang="en-CA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C3322-3038-42D0-97AF-525FF6024320}" type="slidenum">
              <a:rPr lang="en-CA"/>
              <a:pPr/>
              <a:t>171</a:t>
            </a:fld>
            <a:endParaRPr lang="en-CA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41BEA-ADC0-481A-8FC2-044872F8A792}" type="slidenum">
              <a:rPr lang="en-CA"/>
              <a:pPr/>
              <a:t>172</a:t>
            </a:fld>
            <a:endParaRPr lang="en-CA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AAB1-4FEF-4A74-B0BE-0E757AB27DB0}" type="slidenum">
              <a:rPr lang="en-CA"/>
              <a:pPr/>
              <a:t>17</a:t>
            </a:fld>
            <a:endParaRPr lang="en-CA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6D53F-488E-4A14-8535-006D51667E0C}" type="slidenum">
              <a:rPr lang="en-CA"/>
              <a:pPr/>
              <a:t>18</a:t>
            </a:fld>
            <a:endParaRPr lang="en-CA"/>
          </a:p>
        </p:txBody>
      </p:sp>
      <p:sp>
        <p:nvSpPr>
          <p:cNvPr id="6031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0B0B8-3310-47AF-9CD3-07ACFD9CA7D4}" type="slidenum">
              <a:rPr lang="en-CA"/>
              <a:pPr/>
              <a:t>19</a:t>
            </a:fld>
            <a:endParaRPr lang="en-CA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161A4-EA36-4EEC-9024-72A34975A3AC}" type="slidenum">
              <a:rPr lang="en-CA"/>
              <a:pPr/>
              <a:t>20</a:t>
            </a:fld>
            <a:endParaRPr lang="en-CA"/>
          </a:p>
        </p:txBody>
      </p:sp>
      <p:sp>
        <p:nvSpPr>
          <p:cNvPr id="607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DEBFB-84F3-4E82-949E-2BD19F902854}" type="slidenum">
              <a:rPr lang="en-CA"/>
              <a:pPr/>
              <a:t>21</a:t>
            </a:fld>
            <a:endParaRPr lang="en-CA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06B76-7C3C-49EC-BD53-07272536437C}" type="slidenum">
              <a:rPr lang="en-CA"/>
              <a:pPr/>
              <a:t>22</a:t>
            </a:fld>
            <a:endParaRPr lang="en-CA"/>
          </a:p>
        </p:txBody>
      </p:sp>
      <p:sp>
        <p:nvSpPr>
          <p:cNvPr id="611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522DD-34AE-4FC1-BEF1-E7B02286001B}" type="slidenum">
              <a:rPr lang="en-CA"/>
              <a:pPr/>
              <a:t>2</a:t>
            </a:fld>
            <a:endParaRPr lang="en-CA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AC39E-F13A-4EDC-A39C-78F5368B22DE}" type="slidenum">
              <a:rPr lang="en-CA"/>
              <a:pPr/>
              <a:t>23</a:t>
            </a:fld>
            <a:endParaRPr lang="en-CA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A944-6905-4BC3-873D-D216CE7F3DB5}" type="slidenum">
              <a:rPr lang="en-CA"/>
              <a:pPr/>
              <a:t>24</a:t>
            </a:fld>
            <a:endParaRPr lang="en-CA"/>
          </a:p>
        </p:txBody>
      </p:sp>
      <p:sp>
        <p:nvSpPr>
          <p:cNvPr id="615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04C45-9A93-4016-ABAD-22E07AB411EC}" type="slidenum">
              <a:rPr lang="en-CA"/>
              <a:pPr/>
              <a:t>25</a:t>
            </a:fld>
            <a:endParaRPr lang="en-CA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DE6F6-F4B6-4C64-8C1E-4191E4C5B173}" type="slidenum">
              <a:rPr lang="en-CA"/>
              <a:pPr/>
              <a:t>26</a:t>
            </a:fld>
            <a:endParaRPr lang="en-CA"/>
          </a:p>
        </p:txBody>
      </p:sp>
      <p:sp>
        <p:nvSpPr>
          <p:cNvPr id="617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87BA7-9B2E-4D92-88EB-01F16CC2F827}" type="slidenum">
              <a:rPr lang="en-CA"/>
              <a:pPr/>
              <a:t>27</a:t>
            </a:fld>
            <a:endParaRPr lang="en-CA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2640B-0880-4040-9C97-D7CFE3532D2D}" type="slidenum">
              <a:rPr lang="en-CA"/>
              <a:pPr/>
              <a:t>28</a:t>
            </a:fld>
            <a:endParaRPr lang="en-CA"/>
          </a:p>
        </p:txBody>
      </p:sp>
      <p:sp>
        <p:nvSpPr>
          <p:cNvPr id="621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77126-B0A3-463D-8505-A5A162254114}" type="slidenum">
              <a:rPr lang="en-CA"/>
              <a:pPr/>
              <a:t>29</a:t>
            </a:fld>
            <a:endParaRPr lang="en-CA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62588-77E1-4277-B45A-E775A45374FC}" type="slidenum">
              <a:rPr lang="en-CA"/>
              <a:pPr/>
              <a:t>30</a:t>
            </a:fld>
            <a:endParaRPr lang="en-CA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E637D-AA81-4368-83D7-CE7F77948D0A}" type="slidenum">
              <a:rPr lang="en-CA"/>
              <a:pPr/>
              <a:t>31</a:t>
            </a:fld>
            <a:endParaRPr lang="en-CA"/>
          </a:p>
        </p:txBody>
      </p:sp>
      <p:sp>
        <p:nvSpPr>
          <p:cNvPr id="66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39A4-CF99-4B0C-AB53-9AC5D9556A6A}" type="slidenum">
              <a:rPr lang="en-CA"/>
              <a:pPr/>
              <a:t>32</a:t>
            </a:fld>
            <a:endParaRPr lang="en-CA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4AA49-CE45-4AE5-AD10-9FF71AAF6EB8}" type="slidenum">
              <a:rPr lang="en-CA"/>
              <a:pPr/>
              <a:t>3</a:t>
            </a:fld>
            <a:endParaRPr lang="en-CA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43469-0F44-4527-8471-B13F9DF4ACFE}" type="slidenum">
              <a:rPr lang="en-CA"/>
              <a:pPr/>
              <a:t>33</a:t>
            </a:fld>
            <a:endParaRPr lang="en-CA"/>
          </a:p>
        </p:txBody>
      </p:sp>
      <p:sp>
        <p:nvSpPr>
          <p:cNvPr id="588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60ED9-BDDC-45FC-ABC9-396E9B16FF9D}" type="slidenum">
              <a:rPr lang="en-CA"/>
              <a:pPr/>
              <a:t>34</a:t>
            </a:fld>
            <a:endParaRPr lang="en-CA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D87BE-633B-4FD0-9C5B-86C3160E4A12}" type="slidenum">
              <a:rPr lang="en-CA"/>
              <a:pPr/>
              <a:t>35</a:t>
            </a:fld>
            <a:endParaRPr lang="en-CA"/>
          </a:p>
        </p:txBody>
      </p:sp>
      <p:sp>
        <p:nvSpPr>
          <p:cNvPr id="5908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F6A3A-7C27-43F0-9AF7-76D0F3327A28}" type="slidenum">
              <a:rPr lang="en-CA"/>
              <a:pPr/>
              <a:t>36</a:t>
            </a:fld>
            <a:endParaRPr lang="en-CA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991D3-BB17-46CC-9FA0-CC4A22A44BC7}" type="slidenum">
              <a:rPr lang="en-CA"/>
              <a:pPr/>
              <a:t>39</a:t>
            </a:fld>
            <a:endParaRPr lang="en-CA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6E28A-7918-436D-90A7-791CA1EAA52B}" type="slidenum">
              <a:rPr lang="en-CA"/>
              <a:pPr/>
              <a:t>40</a:t>
            </a:fld>
            <a:endParaRPr lang="en-CA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B27E1-78D6-460D-AB51-64CED216E959}" type="slidenum">
              <a:rPr lang="en-CA"/>
              <a:pPr/>
              <a:t>42</a:t>
            </a:fld>
            <a:endParaRPr lang="en-CA"/>
          </a:p>
        </p:txBody>
      </p:sp>
      <p:sp>
        <p:nvSpPr>
          <p:cNvPr id="596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01BB9-2945-4CA2-848F-E9E61562AB20}" type="slidenum">
              <a:rPr lang="en-CA"/>
              <a:pPr/>
              <a:t>43</a:t>
            </a:fld>
            <a:endParaRPr lang="en-CA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E7A28-7E6F-43A8-8C5B-201400AB6AF8}" type="slidenum">
              <a:rPr lang="en-CA"/>
              <a:pPr/>
              <a:t>44</a:t>
            </a:fld>
            <a:endParaRPr lang="en-CA"/>
          </a:p>
        </p:txBody>
      </p:sp>
      <p:sp>
        <p:nvSpPr>
          <p:cNvPr id="601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6A2C-2F0F-4403-A8B1-D1EEA171453F}" type="slidenum">
              <a:rPr lang="en-CA"/>
              <a:pPr/>
              <a:t>45</a:t>
            </a:fld>
            <a:endParaRPr lang="en-CA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47C3E-41A7-4322-87F6-F9DB963004A4}" type="slidenum">
              <a:rPr lang="en-CA"/>
              <a:pPr/>
              <a:t>4</a:t>
            </a:fld>
            <a:endParaRPr lang="en-CA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3CAC8-7386-4300-92A9-F9AFDA2F5517}" type="slidenum">
              <a:rPr lang="en-CA"/>
              <a:pPr/>
              <a:t>46</a:t>
            </a:fld>
            <a:endParaRPr lang="en-CA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42271-EC00-4F65-946C-83F3D104A7FB}" type="slidenum">
              <a:rPr lang="en-CA"/>
              <a:pPr/>
              <a:t>47</a:t>
            </a:fld>
            <a:endParaRPr lang="en-CA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CC28E-62C0-4231-87DC-0949D29DD7C0}" type="slidenum">
              <a:rPr lang="en-CA"/>
              <a:pPr/>
              <a:t>48</a:t>
            </a:fld>
            <a:endParaRPr lang="en-CA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C79D3-30B0-4EA2-8D16-9CB8D9CB70FD}" type="slidenum">
              <a:rPr lang="en-CA"/>
              <a:pPr/>
              <a:t>49</a:t>
            </a:fld>
            <a:endParaRPr lang="en-CA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C3FEC-0AD7-43CA-B8F0-CFE389F8341A}" type="slidenum">
              <a:rPr lang="en-CA"/>
              <a:pPr/>
              <a:t>50</a:t>
            </a:fld>
            <a:endParaRPr lang="en-CA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B9634-C32F-45D8-ACFC-A0F90A8A13C3}" type="slidenum">
              <a:rPr lang="en-CA"/>
              <a:pPr/>
              <a:t>51</a:t>
            </a:fld>
            <a:endParaRPr lang="en-CA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AA291-42F1-4AF2-92F5-252EE7E93B1A}" type="slidenum">
              <a:rPr lang="en-CA"/>
              <a:pPr/>
              <a:t>52</a:t>
            </a:fld>
            <a:endParaRPr lang="en-CA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9FABE-0345-46AA-88BC-10AA5B8C1290}" type="slidenum">
              <a:rPr lang="en-CA"/>
              <a:pPr/>
              <a:t>53</a:t>
            </a:fld>
            <a:endParaRPr lang="en-CA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7CD3E-580D-4D61-8225-0CF6BB893703}" type="slidenum">
              <a:rPr lang="en-CA"/>
              <a:pPr/>
              <a:t>54</a:t>
            </a:fld>
            <a:endParaRPr lang="en-CA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3B34A-8E9E-4658-82A8-67A9E28AF50E}" type="slidenum">
              <a:rPr lang="en-CA"/>
              <a:pPr/>
              <a:t>55</a:t>
            </a:fld>
            <a:endParaRPr lang="en-CA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9C407-42F9-4EF4-9AF2-D61A90E15F67}" type="slidenum">
              <a:rPr lang="en-CA"/>
              <a:pPr/>
              <a:t>6</a:t>
            </a:fld>
            <a:endParaRPr lang="en-CA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4EA71-D4F0-45CC-A691-EE15EE40D841}" type="slidenum">
              <a:rPr lang="en-CA"/>
              <a:pPr/>
              <a:t>57</a:t>
            </a:fld>
            <a:endParaRPr lang="en-CA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136AB-0D75-4ACF-AF0C-85C48BB84E5E}" type="slidenum">
              <a:rPr lang="en-CA"/>
              <a:pPr/>
              <a:t>59</a:t>
            </a:fld>
            <a:endParaRPr lang="en-CA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790F1-EC4B-4BE0-89AD-9A82F50E7E07}" type="slidenum">
              <a:rPr lang="en-CA"/>
              <a:pPr/>
              <a:t>61</a:t>
            </a:fld>
            <a:endParaRPr lang="en-CA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1E823-925B-47BE-A420-4EB76057ECCC}" type="slidenum">
              <a:rPr lang="en-CA"/>
              <a:pPr/>
              <a:t>62</a:t>
            </a:fld>
            <a:endParaRPr lang="en-CA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6BF46-6926-406A-B4D5-54D27381803E}" type="slidenum">
              <a:rPr lang="en-CA"/>
              <a:pPr/>
              <a:t>63</a:t>
            </a:fld>
            <a:endParaRPr lang="en-CA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0AA65-69DC-454F-AC1E-1AB1C92DDBF7}" type="slidenum">
              <a:rPr lang="en-CA"/>
              <a:pPr/>
              <a:t>64</a:t>
            </a:fld>
            <a:endParaRPr lang="en-CA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925D8-0A70-4C56-9D9D-7B48100AD919}" type="slidenum">
              <a:rPr lang="en-CA"/>
              <a:pPr/>
              <a:t>66</a:t>
            </a:fld>
            <a:endParaRPr lang="en-CA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3C8E5-1526-4656-9020-695F3187DF29}" type="slidenum">
              <a:rPr lang="en-CA"/>
              <a:pPr/>
              <a:t>67</a:t>
            </a:fld>
            <a:endParaRPr lang="en-CA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8065D-B164-4A15-99EF-FC7FDE9A72AA}" type="slidenum">
              <a:rPr lang="en-CA"/>
              <a:pPr/>
              <a:t>68</a:t>
            </a:fld>
            <a:endParaRPr lang="en-CA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E38C-8E1D-42A7-99DE-013FAAB7DC4B}" type="slidenum">
              <a:rPr lang="en-CA"/>
              <a:pPr/>
              <a:t>69</a:t>
            </a:fld>
            <a:endParaRPr lang="en-CA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2A8F8-E078-4E4F-81CF-9CEAE5617E77}" type="slidenum">
              <a:rPr lang="en-CA"/>
              <a:pPr/>
              <a:t>7</a:t>
            </a:fld>
            <a:endParaRPr lang="en-CA"/>
          </a:p>
        </p:txBody>
      </p:sp>
      <p:sp>
        <p:nvSpPr>
          <p:cNvPr id="584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73689-4725-49B7-A3DA-2FB3FEF20360}" type="slidenum">
              <a:rPr lang="en-CA"/>
              <a:pPr/>
              <a:t>70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F345F-B106-44EE-A7EB-413BA265F9F6}" type="slidenum">
              <a:rPr lang="en-CA"/>
              <a:pPr/>
              <a:t>72</a:t>
            </a:fld>
            <a:endParaRPr lang="en-CA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D218D-9650-4DE9-AE12-F2797C13068C}" type="slidenum">
              <a:rPr lang="en-CA"/>
              <a:pPr/>
              <a:t>73</a:t>
            </a:fld>
            <a:endParaRPr lang="en-CA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87372-B676-414F-A894-A7BE946C54D5}" type="slidenum">
              <a:rPr lang="en-CA"/>
              <a:pPr/>
              <a:t>74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FFB68-329E-4DE6-97FD-9AE0024EE751}" type="slidenum">
              <a:rPr lang="en-CA"/>
              <a:pPr/>
              <a:t>75</a:t>
            </a:fld>
            <a:endParaRPr lang="en-CA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CFDF6-99FA-4B04-A9E4-F031F0B02D22}" type="slidenum">
              <a:rPr lang="en-CA"/>
              <a:pPr/>
              <a:t>76</a:t>
            </a:fld>
            <a:endParaRPr lang="en-CA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AB3D6-2DC3-4AA7-9A01-ED48216F71E3}" type="slidenum">
              <a:rPr lang="en-CA"/>
              <a:pPr/>
              <a:t>77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3DECD-90E1-47C0-9498-6F9DEF2A5AD2}" type="slidenum">
              <a:rPr lang="en-CA"/>
              <a:pPr/>
              <a:t>78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7405A-D28F-4065-9DD6-FCFC1A6E855D}" type="slidenum">
              <a:rPr lang="en-CA"/>
              <a:pPr/>
              <a:t>79</a:t>
            </a:fld>
            <a:endParaRPr lang="en-CA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CEA76-2F89-406D-96F1-8EAA98205FBF}" type="slidenum">
              <a:rPr lang="en-CA"/>
              <a:pPr/>
              <a:t>82</a:t>
            </a:fld>
            <a:endParaRPr lang="en-CA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0BF12-0BEE-4D17-89C7-2196F504F516}" type="slidenum">
              <a:rPr lang="en-CA"/>
              <a:pPr/>
              <a:t>8</a:t>
            </a:fld>
            <a:endParaRPr lang="en-CA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8D46C-6366-4A4D-A25E-79468A54CA44}" type="slidenum">
              <a:rPr lang="en-CA"/>
              <a:pPr/>
              <a:t>83</a:t>
            </a:fld>
            <a:endParaRPr lang="en-CA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653AC2-1D7E-4E43-86C0-360EDB075140}" type="slidenum">
              <a:rPr lang="en-CA"/>
              <a:pPr/>
              <a:t>84</a:t>
            </a:fld>
            <a:endParaRPr lang="en-CA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E7CDD-07BC-4525-8502-ADCBE122BD32}" type="slidenum">
              <a:rPr lang="en-CA"/>
              <a:pPr/>
              <a:t>85</a:t>
            </a:fld>
            <a:endParaRPr lang="en-CA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F089-5FC5-4920-860E-42BCB47B9763}" type="slidenum">
              <a:rPr lang="en-CA"/>
              <a:pPr/>
              <a:t>86</a:t>
            </a:fld>
            <a:endParaRPr lang="en-CA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DF7DF-FD29-4191-9A95-FA9A9E850DF0}" type="slidenum">
              <a:rPr lang="en-CA"/>
              <a:pPr/>
              <a:t>88</a:t>
            </a:fld>
            <a:endParaRPr lang="en-CA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A6D34-77B8-422F-B6FF-6330F4929226}" type="slidenum">
              <a:rPr lang="en-CA"/>
              <a:pPr/>
              <a:t>89</a:t>
            </a:fld>
            <a:endParaRPr lang="en-CA"/>
          </a:p>
        </p:txBody>
      </p:sp>
      <p:sp>
        <p:nvSpPr>
          <p:cNvPr id="899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B70F5-CE10-444D-93E9-063318F7476E}" type="slidenum">
              <a:rPr lang="en-CA"/>
              <a:pPr/>
              <a:t>96</a:t>
            </a:fld>
            <a:endParaRPr lang="en-CA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9698-4F53-4412-B84D-F103B798777E}" type="slidenum">
              <a:rPr lang="en-CA"/>
              <a:pPr/>
              <a:t>97</a:t>
            </a:fld>
            <a:endParaRPr lang="en-CA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39C0F-2783-4AF6-BAFD-D74F4B5FE795}" type="slidenum">
              <a:rPr lang="en-CA"/>
              <a:pPr/>
              <a:t>98</a:t>
            </a:fld>
            <a:endParaRPr lang="en-CA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9D0CD-72ED-4AB1-95E6-7AFB95CA95A2}" type="slidenum">
              <a:rPr lang="en-CA"/>
              <a:pPr/>
              <a:t>102</a:t>
            </a:fld>
            <a:endParaRPr lang="en-CA"/>
          </a:p>
        </p:txBody>
      </p:sp>
      <p:sp>
        <p:nvSpPr>
          <p:cNvPr id="92160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108CD-4FCF-4298-937A-08C495EF1754}" type="slidenum">
              <a:rPr lang="en-CA"/>
              <a:pPr/>
              <a:t>9</a:t>
            </a:fld>
            <a:endParaRPr lang="en-CA"/>
          </a:p>
        </p:txBody>
      </p:sp>
      <p:sp>
        <p:nvSpPr>
          <p:cNvPr id="588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05E0C-09F7-4212-9498-7BE466CCF0B7}" type="slidenum">
              <a:rPr lang="en-CA"/>
              <a:pPr/>
              <a:t>103</a:t>
            </a:fld>
            <a:endParaRPr lang="en-CA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62854-56C8-4297-BE49-96FA71180B5F}" type="slidenum">
              <a:rPr lang="en-CA"/>
              <a:pPr/>
              <a:t>104</a:t>
            </a:fld>
            <a:endParaRPr lang="en-CA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3CD5A-3E34-4C3B-9679-B8626221531D}" type="slidenum">
              <a:rPr lang="en-CA"/>
              <a:pPr/>
              <a:t>105</a:t>
            </a:fld>
            <a:endParaRPr lang="en-CA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AD2C9-5490-4CB8-A6C2-BCDE5C1645F1}" type="slidenum">
              <a:rPr lang="en-CA"/>
              <a:pPr/>
              <a:t>106</a:t>
            </a:fld>
            <a:endParaRPr lang="en-CA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35016-F69E-43E2-9F3D-880FF1EF7BE8}" type="slidenum">
              <a:rPr lang="en-CA"/>
              <a:pPr/>
              <a:t>107</a:t>
            </a:fld>
            <a:endParaRPr lang="en-CA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91E0A-4C4D-4F52-B5CE-0B2C1337A68C}" type="slidenum">
              <a:rPr lang="en-CA"/>
              <a:pPr/>
              <a:t>108</a:t>
            </a:fld>
            <a:endParaRPr lang="en-CA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CFFCF-A062-46C5-B216-6DE2857E713D}" type="slidenum">
              <a:rPr lang="en-CA"/>
              <a:pPr/>
              <a:t>109</a:t>
            </a:fld>
            <a:endParaRPr lang="en-CA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21898-7E7F-4D3A-B8B2-F43ECF28FC23}" type="slidenum">
              <a:rPr lang="en-CA"/>
              <a:pPr/>
              <a:t>110</a:t>
            </a:fld>
            <a:endParaRPr lang="en-CA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58B47-008D-4E1C-B709-08BD0BDD6432}" type="slidenum">
              <a:rPr lang="en-CA"/>
              <a:pPr/>
              <a:t>112</a:t>
            </a:fld>
            <a:endParaRPr lang="en-CA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14CAC-127D-429A-B406-856115E69772}" type="slidenum">
              <a:rPr lang="en-CA"/>
              <a:pPr/>
              <a:t>113</a:t>
            </a:fld>
            <a:endParaRPr lang="en-CA"/>
          </a:p>
        </p:txBody>
      </p:sp>
      <p:sp>
        <p:nvSpPr>
          <p:cNvPr id="867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3AEB1-AFE9-4427-B004-B94DDDB16E54}" type="slidenum">
              <a:rPr lang="en-CA"/>
              <a:pPr/>
              <a:t>11</a:t>
            </a:fld>
            <a:endParaRPr lang="en-CA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9100F-72E2-453F-BBDA-6E0D2820BB2A}" type="slidenum">
              <a:rPr lang="en-CA"/>
              <a:pPr/>
              <a:t>114</a:t>
            </a:fld>
            <a:endParaRPr lang="en-CA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21EF9-D54D-43D4-B6EE-2AB62069A73B}" type="slidenum">
              <a:rPr lang="en-CA"/>
              <a:pPr/>
              <a:t>115</a:t>
            </a:fld>
            <a:endParaRPr lang="en-CA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F660A-365E-4922-A119-0FD8493EC241}" type="slidenum">
              <a:rPr lang="en-CA"/>
              <a:pPr/>
              <a:t>116</a:t>
            </a:fld>
            <a:endParaRPr lang="en-CA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C408-F9F7-4C7D-8576-CB2A7AB75EAC}" type="slidenum">
              <a:rPr lang="en-CA"/>
              <a:pPr/>
              <a:t>117</a:t>
            </a:fld>
            <a:endParaRPr lang="en-CA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EA97C-75EF-4654-AA5E-B1584FD64298}" type="slidenum">
              <a:rPr lang="en-CA"/>
              <a:pPr/>
              <a:t>118</a:t>
            </a:fld>
            <a:endParaRPr lang="en-CA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D6920-6F8D-4207-A225-3BD9CBD15A38}" type="slidenum">
              <a:rPr lang="en-CA"/>
              <a:pPr/>
              <a:t>124</a:t>
            </a:fld>
            <a:endParaRPr lang="en-CA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E4165-F668-4EEB-92DA-02F4796B6D3F}" type="slidenum">
              <a:rPr lang="en-CA"/>
              <a:pPr/>
              <a:t>130</a:t>
            </a:fld>
            <a:endParaRPr lang="en-CA"/>
          </a:p>
        </p:txBody>
      </p:sp>
      <p:sp>
        <p:nvSpPr>
          <p:cNvPr id="881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AB815-53A8-4F3C-8F0B-A174ACA58380}" type="slidenum">
              <a:rPr lang="en-CA"/>
              <a:pPr/>
              <a:t>131</a:t>
            </a:fld>
            <a:endParaRPr lang="en-CA"/>
          </a:p>
        </p:txBody>
      </p:sp>
      <p:sp>
        <p:nvSpPr>
          <p:cNvPr id="885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69095-F3A9-475D-B637-89CD402F026C}" type="slidenum">
              <a:rPr lang="en-CA"/>
              <a:pPr/>
              <a:t>132</a:t>
            </a:fld>
            <a:endParaRPr lang="en-CA"/>
          </a:p>
        </p:txBody>
      </p:sp>
      <p:sp>
        <p:nvSpPr>
          <p:cNvPr id="891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74E5C-D853-4552-9177-BB352A0C1A5B}" type="slidenum">
              <a:rPr lang="en-CA"/>
              <a:pPr/>
              <a:t>133</a:t>
            </a:fld>
            <a:endParaRPr lang="en-CA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5893B157-1166-428E-9FE1-9C52FB0C3F0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DD4AFB60-DCBC-4CDA-A064-5BF49E4C9DB4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C37725DA-4D13-4185-A9D3-EED728BE6AB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055BF8B5-CE6E-4EC9-AD34-8FD0CBEEDEF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6F76A08F-7F82-4A64-8A2A-C9A1C317614C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31880D29-5A1E-4802-9E23-66BB613B227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D4023532-F47F-4877-ACF9-06351A617CF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1B1A15DD-BCB2-4FB9-BD2A-FDB9F7867D38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4D18E6F8-E130-4B19-8C56-42C76C66057A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2451A038-BD04-47D5-A1E7-E9C40414F7F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D6F91536-F9F1-4089-8265-AF765E23DEC4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1- </a:t>
            </a:r>
            <a:fld id="{17D5511C-B374-4B75-B622-375B162217C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Slide 1- </a:t>
            </a:r>
            <a:fld id="{DA7229DA-E6A5-4C1C-B11A-27C063E02D27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Slide 4- </a:t>
            </a:r>
            <a:fld id="{0F11ADEA-037E-42C8-9222-17641D49512E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1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Databases and  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Modelling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E3FE5B26-4E54-4B4B-9922-7A14F2DF05B7}" type="slidenum">
              <a:rPr lang="en-US"/>
              <a:pPr/>
              <a:t>10</a:t>
            </a:fld>
            <a:endParaRPr lang="en-CA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simple database</a:t>
            </a:r>
          </a:p>
        </p:txBody>
      </p:sp>
      <p:pic>
        <p:nvPicPr>
          <p:cNvPr id="629764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25" y="1524000"/>
            <a:ext cx="4370388" cy="5029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390071E-B0E0-4D7F-B676-2E2B2095F20C}" type="slidenum">
              <a:rPr lang="en-US"/>
              <a:pPr/>
              <a:t>100</a:t>
            </a:fld>
            <a:endParaRPr lang="en-CA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Relationship type vs. relationship set (2)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 figures displayed the relationship sets</a:t>
            </a:r>
          </a:p>
          <a:p>
            <a:r>
              <a:rPr lang="en-US"/>
              <a:t>Each instance in the set relates individual participating entities – one from each participating entity type</a:t>
            </a:r>
          </a:p>
          <a:p>
            <a:r>
              <a:rPr lang="en-US"/>
              <a:t>In ER diagrams, we represent the </a:t>
            </a:r>
            <a:r>
              <a:rPr lang="en-US" i="1"/>
              <a:t>relationship type </a:t>
            </a:r>
            <a:r>
              <a:rPr lang="en-US"/>
              <a:t>as follows:</a:t>
            </a:r>
          </a:p>
          <a:p>
            <a:pPr lvl="1"/>
            <a:r>
              <a:rPr lang="en-US"/>
              <a:t>Diamond-shaped box is used to display a relationship type</a:t>
            </a:r>
          </a:p>
          <a:p>
            <a:pPr lvl="1"/>
            <a:r>
              <a:rPr lang="en-US"/>
              <a:t>Connected to the participating entity types via straight lines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7101421D-90E4-4650-B491-7464C82947CD}" type="slidenum">
              <a:rPr lang="en-US"/>
              <a:pPr/>
              <a:t>101</a:t>
            </a:fld>
            <a:endParaRPr lang="en-CA"/>
          </a:p>
        </p:txBody>
      </p:sp>
      <p:sp>
        <p:nvSpPr>
          <p:cNvPr id="922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Refining the COMPANY database schema by introducing relationships</a:t>
            </a:r>
          </a:p>
        </p:txBody>
      </p:sp>
      <p:sp>
        <p:nvSpPr>
          <p:cNvPr id="922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By examining the requirements, six relationship types are identified</a:t>
            </a:r>
          </a:p>
          <a:p>
            <a:r>
              <a:rPr lang="en-US" sz="2400"/>
              <a:t>All are </a:t>
            </a:r>
            <a:r>
              <a:rPr lang="en-US" sz="2400" i="1"/>
              <a:t>binary</a:t>
            </a:r>
            <a:r>
              <a:rPr lang="en-US" sz="2400"/>
              <a:t> relationships( degree 2)</a:t>
            </a:r>
          </a:p>
          <a:p>
            <a:r>
              <a:rPr lang="en-US" sz="2400"/>
              <a:t>Listed below with their participating entity types:</a:t>
            </a:r>
          </a:p>
          <a:p>
            <a:pPr lvl="1"/>
            <a:r>
              <a:rPr lang="en-US" sz="2200"/>
              <a:t>WORKS_FOR (between EMPLOYEE, DEPARTMENT)</a:t>
            </a:r>
          </a:p>
          <a:p>
            <a:pPr lvl="1"/>
            <a:r>
              <a:rPr lang="en-US" sz="2200"/>
              <a:t>MANAGES (also between EMPLOYEE, DEPARTMENT)</a:t>
            </a:r>
          </a:p>
          <a:p>
            <a:pPr lvl="1"/>
            <a:r>
              <a:rPr lang="en-US" sz="2200"/>
              <a:t>CONTROLS (between DEPARTMENT, PROJECT)</a:t>
            </a:r>
          </a:p>
          <a:p>
            <a:pPr lvl="1"/>
            <a:r>
              <a:rPr lang="en-US" sz="2200"/>
              <a:t>WORKS_ON (between EMPLOYEE, PROJECT)</a:t>
            </a:r>
          </a:p>
          <a:p>
            <a:pPr lvl="1"/>
            <a:r>
              <a:rPr lang="en-US" sz="2200"/>
              <a:t>SUPERVISION (between EMPLOYEE (as subordinate), EMPLOYEE (as supervisor))</a:t>
            </a:r>
          </a:p>
          <a:p>
            <a:pPr lvl="1"/>
            <a:r>
              <a:rPr lang="en-US" sz="2200"/>
              <a:t>DEPENDENTS_OF (between EMPLOYEE, DEPENDENT)</a:t>
            </a:r>
          </a:p>
          <a:p>
            <a:pPr lvl="1"/>
            <a:endParaRPr lang="en-US" sz="2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1427D3A3-1132-44FB-AD56-520D8D1ADDDB}" type="slidenum">
              <a:rPr lang="en-US"/>
              <a:pPr/>
              <a:t>102</a:t>
            </a:fld>
            <a:endParaRPr lang="en-CA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/>
          <a:lstStyle/>
          <a:p>
            <a:r>
              <a:rPr lang="en-US" sz="3200"/>
              <a:t>ER DIAGRAM – Relationship Types are:</a:t>
            </a:r>
            <a:br>
              <a:rPr lang="en-US" sz="3200"/>
            </a:br>
            <a:r>
              <a:rPr lang="en-US" sz="1400" b="1"/>
              <a:t>WORKS_FOR, MANAGES, WORKS_ON, CONTROLS, SUPERVISION, DEPENDENTS_OF</a:t>
            </a:r>
          </a:p>
        </p:txBody>
      </p:sp>
      <p:pic>
        <p:nvPicPr>
          <p:cNvPr id="920580" name="Picture 4" descr="fig03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565275"/>
            <a:ext cx="5181600" cy="49942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47AFE4C-4F26-460E-9785-BE8CA189D2EB}" type="slidenum">
              <a:rPr lang="en-US"/>
              <a:pPr/>
              <a:t>103</a:t>
            </a:fld>
            <a:endParaRPr lang="en-CA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on Relationship Types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 the refined design, some attributes from the initial entity types are refined into relationships:</a:t>
            </a:r>
          </a:p>
          <a:p>
            <a:pPr lvl="1"/>
            <a:r>
              <a:rPr lang="en-US" sz="2200"/>
              <a:t>Manager of DEPARTMENT -&gt; MANAGES</a:t>
            </a:r>
          </a:p>
          <a:p>
            <a:pPr lvl="1"/>
            <a:r>
              <a:rPr lang="en-US" sz="2200"/>
              <a:t>Works_on of EMPLOYEE -&gt; WORKS_ON</a:t>
            </a:r>
          </a:p>
          <a:p>
            <a:pPr lvl="1"/>
            <a:r>
              <a:rPr lang="en-US" sz="2200"/>
              <a:t>Department of EMPLOYEE -&gt; WORKS_FOR</a:t>
            </a:r>
          </a:p>
          <a:p>
            <a:pPr lvl="1"/>
            <a:r>
              <a:rPr lang="en-US" sz="2200"/>
              <a:t>etc</a:t>
            </a:r>
          </a:p>
          <a:p>
            <a:r>
              <a:rPr lang="en-US" sz="2400"/>
              <a:t>In general, more than one relationship type can exist between the same participating entity types </a:t>
            </a:r>
          </a:p>
          <a:p>
            <a:pPr lvl="1"/>
            <a:r>
              <a:rPr lang="en-US" sz="2200"/>
              <a:t>MANAGES and WORKS_FOR are distinct relationship types between EMPLOYEE and DEPARTMENT</a:t>
            </a:r>
          </a:p>
          <a:p>
            <a:pPr lvl="1"/>
            <a:r>
              <a:rPr lang="en-US" sz="2200"/>
              <a:t>Different meanings and different relationship instances.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FAA5650-5F50-4723-B3C6-16526FD42F44}" type="slidenum">
              <a:rPr lang="en-US"/>
              <a:pPr/>
              <a:t>104</a:t>
            </a:fld>
            <a:endParaRPr lang="en-CA"/>
          </a:p>
        </p:txBody>
      </p:sp>
      <p:sp>
        <p:nvSpPr>
          <p:cNvPr id="8499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Relationship Type</a:t>
            </a:r>
          </a:p>
        </p:txBody>
      </p:sp>
      <p:sp>
        <p:nvSpPr>
          <p:cNvPr id="8499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relationship type whose with the same participating entity type in </a:t>
            </a:r>
            <a:r>
              <a:rPr lang="en-US" sz="2400" b="1"/>
              <a:t>distinct roles</a:t>
            </a:r>
          </a:p>
          <a:p>
            <a:r>
              <a:rPr lang="en-US" sz="2400"/>
              <a:t>Example: the SUPERVISION relationship</a:t>
            </a:r>
          </a:p>
          <a:p>
            <a:r>
              <a:rPr lang="en-US" sz="2400"/>
              <a:t>EMPLOYEE participates twice in two distinct roles:</a:t>
            </a:r>
          </a:p>
          <a:p>
            <a:pPr lvl="1"/>
            <a:r>
              <a:rPr lang="en-US" sz="2200"/>
              <a:t>supervisor (or boss) role</a:t>
            </a:r>
          </a:p>
          <a:p>
            <a:pPr lvl="1"/>
            <a:r>
              <a:rPr lang="en-US" sz="2200"/>
              <a:t>supervisee (or subordinate) role</a:t>
            </a:r>
          </a:p>
          <a:p>
            <a:r>
              <a:rPr lang="en-US" sz="2400"/>
              <a:t>Each relationship instance relates two distinct EMPLOYEE entities:</a:t>
            </a:r>
          </a:p>
          <a:p>
            <a:pPr lvl="1"/>
            <a:r>
              <a:rPr lang="en-US" sz="2200"/>
              <a:t>One employee in </a:t>
            </a:r>
            <a:r>
              <a:rPr lang="en-US" sz="2200" i="1"/>
              <a:t>supervisor</a:t>
            </a:r>
            <a:r>
              <a:rPr lang="en-US" sz="2200"/>
              <a:t> role</a:t>
            </a:r>
          </a:p>
          <a:p>
            <a:pPr lvl="1"/>
            <a:r>
              <a:rPr lang="en-US" sz="2200"/>
              <a:t>One employee in </a:t>
            </a:r>
            <a:r>
              <a:rPr lang="en-US" sz="2200" i="1"/>
              <a:t>supervisee</a:t>
            </a:r>
            <a:r>
              <a:rPr lang="en-US" sz="2200"/>
              <a:t> role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1012D64E-62D4-418D-AE89-970953E2FBD0}" type="slidenum">
              <a:rPr lang="en-US"/>
              <a:pPr/>
              <a:t>105</a:t>
            </a:fld>
            <a:endParaRPr lang="en-CA"/>
          </a:p>
        </p:txBody>
      </p:sp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 Types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 entity that does not have a key attribute</a:t>
            </a:r>
          </a:p>
          <a:p>
            <a:pPr>
              <a:lnSpc>
                <a:spcPct val="90000"/>
              </a:lnSpc>
            </a:pPr>
            <a:r>
              <a:rPr lang="en-US" sz="2000"/>
              <a:t>A weak entity must participate in an identifying relationship type with an owner or identifying entity type</a:t>
            </a:r>
          </a:p>
          <a:p>
            <a:pPr>
              <a:lnSpc>
                <a:spcPct val="90000"/>
              </a:lnSpc>
            </a:pPr>
            <a:r>
              <a:rPr lang="en-US" sz="2000"/>
              <a:t>Entities are identified by the combination of: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partial key of the weak entity type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particular entity they are related to in the identifying entity type</a:t>
            </a:r>
          </a:p>
          <a:p>
            <a:pPr>
              <a:lnSpc>
                <a:spcPct val="90000"/>
              </a:lnSpc>
            </a:pPr>
            <a:r>
              <a:rPr lang="en-US" sz="2000" b="1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DEPENDENT entity is identified by the dependent’s first name, </a:t>
            </a:r>
            <a:r>
              <a:rPr lang="en-US" sz="2000" i="1"/>
              <a:t>and</a:t>
            </a:r>
            <a:r>
              <a:rPr lang="en-US" sz="2000"/>
              <a:t> the specific EMPLOYEE with whom the dependent is related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 of DEPENDENT is the </a:t>
            </a:r>
            <a:r>
              <a:rPr lang="en-US" sz="2000" i="1"/>
              <a:t>partial key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DEPENDENT is a </a:t>
            </a:r>
            <a:r>
              <a:rPr lang="en-US" sz="2000" i="1"/>
              <a:t>weak entity type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EMPLOYEE is its identifying entity type via the identifying relationship type DEPENDENT_OF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0591FBF-FA00-47A4-9F34-A4D0FAB4A869}" type="slidenum">
              <a:rPr lang="en-US"/>
              <a:pPr/>
              <a:t>106</a:t>
            </a:fld>
            <a:endParaRPr lang="en-CA"/>
          </a:p>
        </p:txBody>
      </p:sp>
      <p:sp>
        <p:nvSpPr>
          <p:cNvPr id="85402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on Relationships</a:t>
            </a:r>
          </a:p>
        </p:txBody>
      </p:sp>
      <p:sp>
        <p:nvSpPr>
          <p:cNvPr id="85402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Constraints on Relationship Types</a:t>
            </a:r>
          </a:p>
          <a:p>
            <a:pPr lvl="1"/>
            <a:r>
              <a:rPr lang="en-US" sz="2200"/>
              <a:t>(Also known as ratio constraints)</a:t>
            </a:r>
          </a:p>
          <a:p>
            <a:pPr lvl="1"/>
            <a:r>
              <a:rPr lang="en-US" sz="2200"/>
              <a:t>Cardinality Ratio (specifies </a:t>
            </a:r>
            <a:r>
              <a:rPr lang="en-US" sz="2200" i="1"/>
              <a:t>maximum</a:t>
            </a:r>
            <a:r>
              <a:rPr lang="en-US" sz="2200"/>
              <a:t> participation) </a:t>
            </a:r>
          </a:p>
          <a:p>
            <a:pPr lvl="2"/>
            <a:r>
              <a:rPr lang="en-US" sz="2000"/>
              <a:t>One-to-one (1:1)</a:t>
            </a:r>
          </a:p>
          <a:p>
            <a:pPr lvl="2"/>
            <a:r>
              <a:rPr lang="en-US" sz="2000"/>
              <a:t>One-to-many (1:N) or Many-to-one (N:1)</a:t>
            </a:r>
          </a:p>
          <a:p>
            <a:pPr lvl="2"/>
            <a:r>
              <a:rPr lang="en-US" sz="2000"/>
              <a:t>Many-to-many (M:N)</a:t>
            </a:r>
          </a:p>
          <a:p>
            <a:pPr lvl="1"/>
            <a:r>
              <a:rPr lang="en-US" sz="2200"/>
              <a:t>Existence Dependency Constraint (specifies </a:t>
            </a:r>
            <a:r>
              <a:rPr lang="en-US" sz="2200" i="1"/>
              <a:t>minimum</a:t>
            </a:r>
            <a:r>
              <a:rPr lang="en-US" sz="2200"/>
              <a:t> participation) (also called participation constraint)</a:t>
            </a:r>
          </a:p>
          <a:p>
            <a:pPr lvl="2"/>
            <a:r>
              <a:rPr lang="en-US" sz="2000"/>
              <a:t>zero (optional participation, not existence-dependent)</a:t>
            </a:r>
          </a:p>
          <a:p>
            <a:pPr lvl="2"/>
            <a:r>
              <a:rPr lang="en-US" sz="2000"/>
              <a:t>one or more (mandatory participation, existence-dependent)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AA5885DE-2245-4F3B-93E1-92E4F7CC90E4}" type="slidenum">
              <a:rPr lang="en-US"/>
              <a:pPr/>
              <a:t>107</a:t>
            </a:fld>
            <a:endParaRPr lang="en-CA"/>
          </a:p>
        </p:txBody>
      </p:sp>
      <p:sp>
        <p:nvSpPr>
          <p:cNvPr id="856079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  <a:ln/>
        </p:spPr>
        <p:txBody>
          <a:bodyPr/>
          <a:lstStyle/>
          <a:p>
            <a:r>
              <a:rPr lang="en-US"/>
              <a:t>Many-to-one (N:1) Relationship</a:t>
            </a:r>
          </a:p>
        </p:txBody>
      </p:sp>
      <p:pic>
        <p:nvPicPr>
          <p:cNvPr id="856094" name="Picture 1054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4A6035D-167B-4B10-BCF7-508DEADF0B51}" type="slidenum">
              <a:rPr lang="en-US"/>
              <a:pPr/>
              <a:t>108</a:t>
            </a:fld>
            <a:endParaRPr lang="en-CA"/>
          </a:p>
        </p:txBody>
      </p:sp>
      <p:sp>
        <p:nvSpPr>
          <p:cNvPr id="858132" name="Rectangle 1044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/>
        </p:spPr>
        <p:txBody>
          <a:bodyPr/>
          <a:lstStyle/>
          <a:p>
            <a:r>
              <a:rPr lang="en-US" sz="4000"/>
              <a:t>Many-to-many (M:N) Relationship</a:t>
            </a:r>
          </a:p>
        </p:txBody>
      </p:sp>
      <p:pic>
        <p:nvPicPr>
          <p:cNvPr id="858150" name="Picture 1062" descr="fig03_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781800" cy="46688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7B73491-8ED9-4CF8-B1E8-C8A9E6729395}" type="slidenum">
              <a:rPr lang="en-US"/>
              <a:pPr/>
              <a:t>109</a:t>
            </a:fld>
            <a:endParaRPr lang="en-CA"/>
          </a:p>
        </p:txBody>
      </p:sp>
      <p:sp>
        <p:nvSpPr>
          <p:cNvPr id="860164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Displaying a recursive relationship</a:t>
            </a:r>
          </a:p>
        </p:txBody>
      </p:sp>
      <p:sp>
        <p:nvSpPr>
          <p:cNvPr id="86016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In a recursive relationship type.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Both participations are same entity type in different roles.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For example, SUPERVISION relationships between EMPLOYEE (in role of supervisor or boss) and (another) EMPLOYEE (in role of subordinate or worker).</a:t>
            </a:r>
          </a:p>
          <a:p>
            <a:pPr>
              <a:lnSpc>
                <a:spcPct val="80000"/>
              </a:lnSpc>
            </a:pPr>
            <a:r>
              <a:rPr lang="en-US"/>
              <a:t>In following figure, first role participation labeled with 1 and second role participation labeled with 2.</a:t>
            </a:r>
          </a:p>
          <a:p>
            <a:pPr>
              <a:lnSpc>
                <a:spcPct val="80000"/>
              </a:lnSpc>
            </a:pPr>
            <a:r>
              <a:rPr lang="en-US"/>
              <a:t>In ER diagram, need to display role names to distinguish participations.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D99BC014-B19E-4CF3-8C98-999E500705BB}" type="slidenum">
              <a:rPr lang="en-US"/>
              <a:pPr/>
              <a:t>11</a:t>
            </a:fld>
            <a:endParaRPr lang="en-CA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Self-describing nature of a database system:</a:t>
            </a:r>
          </a:p>
          <a:p>
            <a:pPr lvl="1"/>
            <a:r>
              <a:rPr lang="en-US" sz="2200"/>
              <a:t>A DBMS </a:t>
            </a:r>
            <a:r>
              <a:rPr lang="en-US" sz="2200" b="1"/>
              <a:t>catalog</a:t>
            </a:r>
            <a:r>
              <a:rPr lang="en-US" sz="2200"/>
              <a:t> stores the description of a particular database (e.g. data structures, types, and constraints)</a:t>
            </a:r>
          </a:p>
          <a:p>
            <a:pPr lvl="1"/>
            <a:r>
              <a:rPr lang="en-US" sz="2200"/>
              <a:t>The description is called </a:t>
            </a:r>
            <a:r>
              <a:rPr lang="en-US" sz="2200" b="1"/>
              <a:t>meta-data</a:t>
            </a:r>
            <a:r>
              <a:rPr lang="en-US" sz="2200"/>
              <a:t>.</a:t>
            </a:r>
          </a:p>
          <a:p>
            <a:pPr lvl="1"/>
            <a:r>
              <a:rPr lang="en-US" sz="2200"/>
              <a:t>This allows the DBMS software to work with different database applications.</a:t>
            </a:r>
          </a:p>
          <a:p>
            <a:r>
              <a:rPr lang="en-US" sz="2400" b="1"/>
              <a:t>Insulation between programs and data:</a:t>
            </a:r>
          </a:p>
          <a:p>
            <a:pPr lvl="1"/>
            <a:r>
              <a:rPr lang="en-US" sz="2200"/>
              <a:t>Called </a:t>
            </a:r>
            <a:r>
              <a:rPr lang="en-US" sz="2200" b="1"/>
              <a:t>program-data independence</a:t>
            </a:r>
            <a:r>
              <a:rPr lang="en-US" sz="2200"/>
              <a:t>.</a:t>
            </a:r>
          </a:p>
          <a:p>
            <a:pPr lvl="1"/>
            <a:r>
              <a:rPr lang="en-US" sz="2200"/>
              <a:t>Allows changing data structures and storage organization without having to change the DBMS access programs.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130484D5-7344-4932-A487-980554F4BBA6}" type="slidenum">
              <a:rPr lang="en-US"/>
              <a:pPr/>
              <a:t>110</a:t>
            </a:fld>
            <a:endParaRPr lang="en-CA"/>
          </a:p>
        </p:txBody>
      </p:sp>
      <p:sp>
        <p:nvSpPr>
          <p:cNvPr id="862221" name="Rectangle 1037"/>
          <p:cNvSpPr>
            <a:spLocks noGrp="1" noChangeArrowheads="1"/>
          </p:cNvSpPr>
          <p:nvPr>
            <p:ph type="title"/>
          </p:nvPr>
        </p:nvSpPr>
        <p:spPr>
          <a:xfrm>
            <a:off x="474663" y="-76200"/>
            <a:ext cx="8364537" cy="1052513"/>
          </a:xfrm>
          <a:noFill/>
          <a:ln/>
        </p:spPr>
        <p:txBody>
          <a:bodyPr/>
          <a:lstStyle/>
          <a:p>
            <a:r>
              <a:rPr lang="en-US"/>
              <a:t>A Recursive Relationship Supervision`</a:t>
            </a:r>
          </a:p>
        </p:txBody>
      </p:sp>
      <p:pic>
        <p:nvPicPr>
          <p:cNvPr id="862258" name="Picture 1074" descr="fig03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1752600"/>
            <a:ext cx="7754937" cy="45767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4D18E6F8-E130-4B19-8C56-42C76C66057A}" type="slidenum">
              <a:rPr lang="en-US" smtClean="0"/>
              <a:pPr/>
              <a:t>111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489813"/>
            <a:ext cx="7067550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562100"/>
            <a:ext cx="7339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Participation Constraints tell us that the participation in a relationship can either be total or partial.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157564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When each entity in an entity set participates in a relation, it is called </a:t>
            </a:r>
            <a:r>
              <a:rPr lang="en-US" sz="1800" i="1" dirty="0"/>
              <a:t>Total Participation</a:t>
            </a:r>
            <a:r>
              <a:rPr lang="en-US" sz="1800" dirty="0"/>
              <a:t>. However, when all entities in the given entity set do not participate in a relation, it is called </a:t>
            </a:r>
            <a:r>
              <a:rPr lang="en-US" sz="1800" i="1" dirty="0"/>
              <a:t>Partial Participation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401140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12EE60C1-0AE3-4963-A131-16F57F5AF602}" type="slidenum">
              <a:rPr lang="en-US"/>
              <a:pPr/>
              <a:t>112</a:t>
            </a:fld>
            <a:endParaRPr lang="en-CA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/>
              <a:t>Recursive Relationship Type is: </a:t>
            </a:r>
            <a:r>
              <a:rPr lang="en-US" sz="2400" b="1"/>
              <a:t>SUPERVISION</a:t>
            </a:r>
            <a:br>
              <a:rPr lang="en-US" sz="2400" b="1"/>
            </a:br>
            <a:r>
              <a:rPr lang="en-US" sz="2800" b="1"/>
              <a:t>(participation role names are shown)</a:t>
            </a:r>
            <a:endParaRPr lang="en-US" sz="2400" b="1"/>
          </a:p>
        </p:txBody>
      </p:sp>
      <p:pic>
        <p:nvPicPr>
          <p:cNvPr id="864260" name="Picture 4" descr="fig03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24000"/>
            <a:ext cx="5156200" cy="49704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2B3D8663-450D-411E-9681-E7A09952A719}" type="slidenum">
              <a:rPr lang="en-US"/>
              <a:pPr/>
              <a:t>113</a:t>
            </a:fld>
            <a:endParaRPr lang="en-CA"/>
          </a:p>
        </p:txBody>
      </p:sp>
      <p:sp>
        <p:nvSpPr>
          <p:cNvPr id="866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of Relationship types</a:t>
            </a:r>
          </a:p>
        </p:txBody>
      </p:sp>
      <p:sp>
        <p:nvSpPr>
          <p:cNvPr id="866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relationship type can have attributes: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HoursPerWeek of WORKS_ON</a:t>
            </a:r>
          </a:p>
          <a:p>
            <a:pPr lvl="1">
              <a:lnSpc>
                <a:spcPct val="90000"/>
              </a:lnSpc>
            </a:pPr>
            <a:r>
              <a:rPr lang="en-US"/>
              <a:t>Its value for each relationship instance describes the number of hours per week that an EMPLOYEE works on a PROJECT.</a:t>
            </a:r>
          </a:p>
          <a:p>
            <a:pPr lvl="2">
              <a:lnSpc>
                <a:spcPct val="90000"/>
              </a:lnSpc>
            </a:pPr>
            <a:r>
              <a:rPr lang="en-US"/>
              <a:t>A value of HoursPerWeek depends on a particular (employee, project) combination</a:t>
            </a:r>
          </a:p>
          <a:p>
            <a:pPr lvl="1">
              <a:lnSpc>
                <a:spcPct val="90000"/>
              </a:lnSpc>
            </a:pPr>
            <a:r>
              <a:rPr lang="en-US"/>
              <a:t>Most relationship attributes are used with M:N relationships</a:t>
            </a:r>
          </a:p>
          <a:p>
            <a:pPr lvl="2">
              <a:lnSpc>
                <a:spcPct val="90000"/>
              </a:lnSpc>
            </a:pPr>
            <a:r>
              <a:rPr lang="en-US"/>
              <a:t>In 1:N relationships, they can be transferred to the entity type on the N-side of the relationship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31BE3851-1B07-4FEE-B89A-045682812FEB}" type="slidenum">
              <a:rPr lang="en-US"/>
              <a:pPr/>
              <a:t>114</a:t>
            </a:fld>
            <a:endParaRPr lang="en-CA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/>
        </p:spPr>
        <p:txBody>
          <a:bodyPr/>
          <a:lstStyle/>
          <a:p>
            <a:r>
              <a:rPr lang="en-US"/>
              <a:t>Example Attribute of a Relationship Type: </a:t>
            </a:r>
            <a:br>
              <a:rPr lang="en-US"/>
            </a:br>
            <a:r>
              <a:rPr lang="en-US"/>
              <a:t>Hours of WORKS_ON</a:t>
            </a:r>
          </a:p>
        </p:txBody>
      </p:sp>
      <p:pic>
        <p:nvPicPr>
          <p:cNvPr id="868356" name="Picture 4" descr="fig03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579563"/>
            <a:ext cx="5080000" cy="4897437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FBAB36D-35E6-4DFA-BA4D-CF1CB3CBD70C}" type="slidenum">
              <a:rPr lang="en-US"/>
              <a:pPr/>
              <a:t>115</a:t>
            </a:fld>
            <a:endParaRPr lang="en-CA"/>
          </a:p>
        </p:txBody>
      </p:sp>
      <p:sp>
        <p:nvSpPr>
          <p:cNvPr id="87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for Constraints on Relationships</a:t>
            </a:r>
          </a:p>
        </p:txBody>
      </p:sp>
      <p:sp>
        <p:nvSpPr>
          <p:cNvPr id="870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Cardinality ratio (of a binary relationship): 1:1, 1:N, N:1, or M:N</a:t>
            </a:r>
          </a:p>
          <a:p>
            <a:pPr lvl="1">
              <a:lnSpc>
                <a:spcPct val="90000"/>
              </a:lnSpc>
            </a:pPr>
            <a:r>
              <a:rPr lang="en-US"/>
              <a:t>Shown by placing appropriate numbers on the relationship edges.</a:t>
            </a:r>
          </a:p>
          <a:p>
            <a:pPr>
              <a:lnSpc>
                <a:spcPct val="90000"/>
              </a:lnSpc>
            </a:pPr>
            <a:r>
              <a:rPr lang="en-US"/>
              <a:t>Participation constraint (on each participating entity type): total (called existence dependency) or partial.</a:t>
            </a:r>
          </a:p>
          <a:p>
            <a:pPr lvl="1">
              <a:lnSpc>
                <a:spcPct val="90000"/>
              </a:lnSpc>
            </a:pPr>
            <a:r>
              <a:rPr lang="en-US"/>
              <a:t>Total shown by double line, partial by single line.</a:t>
            </a:r>
          </a:p>
          <a:p>
            <a:pPr>
              <a:lnSpc>
                <a:spcPct val="90000"/>
              </a:lnSpc>
            </a:pPr>
            <a:r>
              <a:rPr lang="en-US"/>
              <a:t>NOTE: These are easy to specify for Binary Relationship Types.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E2CA3EE9-CE3F-4330-8326-6930B530A94C}" type="slidenum">
              <a:rPr lang="en-US"/>
              <a:pPr/>
              <a:t>116</a:t>
            </a:fld>
            <a:endParaRPr lang="en-CA"/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(min, max) notation for relationship structural constraints:</a:t>
            </a: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sz="2000"/>
              <a:t>Specifies that each entity e in E participates in at least </a:t>
            </a:r>
            <a:r>
              <a:rPr lang="en-US" sz="2000" i="1"/>
              <a:t>min</a:t>
            </a:r>
            <a:r>
              <a:rPr lang="en-US" sz="2000"/>
              <a:t> and at most </a:t>
            </a:r>
            <a:r>
              <a:rPr lang="en-US" sz="2000" i="1"/>
              <a:t>max</a:t>
            </a:r>
            <a:r>
              <a:rPr lang="en-US" sz="200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sz="2000"/>
              <a:t>Default(no constraint): min</a:t>
            </a:r>
            <a:r>
              <a:rPr lang="en-US" sz="2000">
                <a:sym typeface="Symbol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Must have minmax, min0, max 1</a:t>
            </a:r>
          </a:p>
          <a:p>
            <a:pPr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Specify (0,1) for participation of EMPLOYEE in MANAGES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Specify (1,1) for participation of DEPARTMENT in MANAGES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Specify (1,1) for participation of EMPLOYEE in WORKS_FOR</a:t>
            </a:r>
          </a:p>
          <a:p>
            <a:pPr lvl="2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Specify (0,n) for participation of DEPARTMENT in WORKS_FOR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46B4A73F-AEE3-48D1-85F9-F4FAEF11F021}" type="slidenum">
              <a:rPr lang="en-US"/>
              <a:pPr/>
              <a:t>117</a:t>
            </a:fld>
            <a:endParaRPr lang="en-CA"/>
          </a:p>
        </p:txBody>
      </p:sp>
      <p:sp>
        <p:nvSpPr>
          <p:cNvPr id="874520" name="Rectangle 2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(min,max) notation for relationship constraints</a:t>
            </a:r>
          </a:p>
        </p:txBody>
      </p:sp>
      <p:pic>
        <p:nvPicPr>
          <p:cNvPr id="874523" name="Picture 27" descr="Slide3-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013" y="2209800"/>
            <a:ext cx="7773987" cy="2868613"/>
          </a:xfrm>
          <a:prstGeom prst="rect">
            <a:avLst/>
          </a:prstGeom>
          <a:noFill/>
        </p:spPr>
      </p:pic>
      <p:sp>
        <p:nvSpPr>
          <p:cNvPr id="874524" name="Text Box 28" descr="Pink tissue paper"/>
          <p:cNvSpPr txBox="1">
            <a:spLocks noChangeArrowheads="1"/>
          </p:cNvSpPr>
          <p:nvPr/>
        </p:nvSpPr>
        <p:spPr bwMode="auto">
          <a:xfrm>
            <a:off x="1295400" y="54102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Read the min,max numbers next to the entity type and looking </a:t>
            </a:r>
            <a:r>
              <a:rPr lang="en-US" b="1"/>
              <a:t>away from </a:t>
            </a:r>
            <a:r>
              <a:rPr lang="en-US"/>
              <a:t>the entity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93A4041-D818-44D1-92E5-A9FED868FE60}" type="slidenum">
              <a:rPr lang="en-US"/>
              <a:pPr/>
              <a:t>118</a:t>
            </a:fld>
            <a:endParaRPr lang="en-CA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  <a:noFill/>
          <a:ln/>
        </p:spPr>
        <p:txBody>
          <a:bodyPr/>
          <a:lstStyle/>
          <a:p>
            <a:r>
              <a:rPr lang="en-US" sz="3200"/>
              <a:t>COMPANY ER Schema Diagram using (min, max) notation</a:t>
            </a:r>
          </a:p>
        </p:txBody>
      </p:sp>
      <p:pic>
        <p:nvPicPr>
          <p:cNvPr id="876548" name="Picture 4" descr="fig03_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3" y="1600200"/>
            <a:ext cx="4586287" cy="48625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AB28C2DC-C045-40A6-8009-9A2A4A07DBDE}" type="slidenum">
              <a:rPr lang="en-US"/>
              <a:pPr/>
              <a:t>119</a:t>
            </a:fld>
            <a:endParaRPr lang="en-CA"/>
          </a:p>
        </p:txBody>
      </p:sp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diagrammatic notation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 diagrams is one popular example for displaying database schemas</a:t>
            </a:r>
          </a:p>
          <a:p>
            <a:r>
              <a:rPr lang="en-US"/>
              <a:t>Many other notations exist in the literature and in various database design and modeling tools</a:t>
            </a:r>
          </a:p>
          <a:p>
            <a:r>
              <a:rPr lang="en-US"/>
              <a:t>Appendix A illustrates some of the alternative notations that have been used</a:t>
            </a:r>
          </a:p>
          <a:p>
            <a:r>
              <a:rPr lang="en-US"/>
              <a:t>UML class diagrams is representative of another way of displaying ER concepts that is used in several commercial design tools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A43D5E8C-99CE-4EB2-99D1-E9D5C72EE0BF}" type="slidenum">
              <a:rPr lang="en-US"/>
              <a:pPr/>
              <a:t>12</a:t>
            </a:fld>
            <a:endParaRPr lang="en-CA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 simplified database catalog</a:t>
            </a:r>
          </a:p>
        </p:txBody>
      </p:sp>
      <p:pic>
        <p:nvPicPr>
          <p:cNvPr id="630788" name="Picture 4" descr="fig01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172200" cy="4951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9C6465CF-B78B-4413-AB93-6504065A11DA}" type="slidenum">
              <a:rPr lang="en-US"/>
              <a:pPr/>
              <a:t>120</a:t>
            </a:fld>
            <a:endParaRPr lang="en-CA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Summary of notation for ER diagrams</a:t>
            </a:r>
          </a:p>
        </p:txBody>
      </p:sp>
      <p:pic>
        <p:nvPicPr>
          <p:cNvPr id="925700" name="Picture 4" descr="fig03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163" y="1600200"/>
            <a:ext cx="3754437" cy="499903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AB177512-7A00-4BBE-8F92-07F5D881B382}" type="slidenum">
              <a:rPr lang="en-US"/>
              <a:pPr/>
              <a:t>121</a:t>
            </a:fld>
            <a:endParaRPr lang="en-CA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UML class diagrams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Represent classes (similar to entity types) as large rounded boxes with three sections: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Top section includes entity type (class) name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Second section includes attributes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Third section includes class operations (operations are not in basic ER model)</a:t>
            </a:r>
          </a:p>
          <a:p>
            <a:pPr>
              <a:lnSpc>
                <a:spcPct val="80000"/>
              </a:lnSpc>
            </a:pPr>
            <a:r>
              <a:rPr lang="en-US" sz="2400"/>
              <a:t>Relationships (called associations) represented as lines connecting the classes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Other UML terminology also differs from ER terminology</a:t>
            </a:r>
          </a:p>
          <a:p>
            <a:pPr>
              <a:lnSpc>
                <a:spcPct val="80000"/>
              </a:lnSpc>
            </a:pPr>
            <a:r>
              <a:rPr lang="en-US" sz="2400"/>
              <a:t>Used in database design and object-oriented software design</a:t>
            </a:r>
          </a:p>
          <a:p>
            <a:pPr>
              <a:lnSpc>
                <a:spcPct val="80000"/>
              </a:lnSpc>
            </a:pPr>
            <a:r>
              <a:rPr lang="en-US" sz="2400"/>
              <a:t>UML has many other types of diagrams for software design (see Chapter 12)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FD0A92A-B102-4B50-931E-6BA6934EBE03}" type="slidenum">
              <a:rPr lang="en-US"/>
              <a:pPr/>
              <a:t>122</a:t>
            </a:fld>
            <a:endParaRPr lang="en-CA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UML class diagram for COMPANY database schema</a:t>
            </a:r>
          </a:p>
        </p:txBody>
      </p:sp>
      <p:pic>
        <p:nvPicPr>
          <p:cNvPr id="926724" name="Picture 4" descr="fig03_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988" y="1600200"/>
            <a:ext cx="6854825" cy="48990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4D3BFF70-EF81-4C42-8136-8C782C3B4B6E}" type="slidenum">
              <a:rPr lang="en-US"/>
              <a:pPr/>
              <a:t>123</a:t>
            </a:fld>
            <a:endParaRPr lang="en-CA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Other alternative diagrammatic notations</a:t>
            </a:r>
          </a:p>
        </p:txBody>
      </p:sp>
      <p:pic>
        <p:nvPicPr>
          <p:cNvPr id="904196" name="Picture 4" descr="figA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25" y="1524000"/>
            <a:ext cx="4041775" cy="50863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552D406-FD6A-4E51-A584-38204005B1D8}" type="slidenum">
              <a:rPr lang="en-US"/>
              <a:pPr/>
              <a:t>124</a:t>
            </a:fld>
            <a:endParaRPr lang="en-CA"/>
          </a:p>
        </p:txBody>
      </p:sp>
      <p:sp>
        <p:nvSpPr>
          <p:cNvPr id="878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 of Higher Degree</a:t>
            </a:r>
          </a:p>
        </p:txBody>
      </p:sp>
      <p:sp>
        <p:nvSpPr>
          <p:cNvPr id="878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Relationship types of degree 2 are called binary</a:t>
            </a:r>
          </a:p>
          <a:p>
            <a:r>
              <a:rPr lang="en-US"/>
              <a:t>Relationship types of degree 3 are called ternary and of degree n are called n-ary</a:t>
            </a:r>
          </a:p>
          <a:p>
            <a:r>
              <a:rPr lang="en-US"/>
              <a:t>In general, an n-ary relationship is not equivalent to n binary relationships</a:t>
            </a:r>
          </a:p>
          <a:p>
            <a:r>
              <a:rPr lang="en-US"/>
              <a:t>Constraints are harder to specify for higher-degree relationships (n &gt; 2) than for binary relationships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6ECCFBD-9145-4681-B0B8-189DA5360A8D}" type="slidenum">
              <a:rPr lang="en-US"/>
              <a:pPr/>
              <a:t>125</a:t>
            </a:fld>
            <a:endParaRPr lang="en-CA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Discussion of n-ary relationships (n &gt; 2)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 general, 3 binary relationships can represent different information than a single ternary relationship (see Figure 3.17a and b on next slide)</a:t>
            </a:r>
          </a:p>
          <a:p>
            <a:r>
              <a:rPr lang="en-US" sz="2400"/>
              <a:t>If needed, the binary and n-ary relationships can all be included in the schema design (see Figure 3.17a and b, where all relationships convey different meanings)</a:t>
            </a:r>
          </a:p>
          <a:p>
            <a:r>
              <a:rPr lang="en-US" sz="240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7F4FF6D6-E3B2-458B-B4FB-36B511DF67A0}" type="slidenum">
              <a:rPr lang="en-US"/>
              <a:pPr/>
              <a:t>126</a:t>
            </a:fld>
            <a:endParaRPr lang="en-CA"/>
          </a:p>
        </p:txBody>
      </p:sp>
      <p:sp>
        <p:nvSpPr>
          <p:cNvPr id="90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ternary relationship</a:t>
            </a:r>
          </a:p>
        </p:txBody>
      </p:sp>
      <p:pic>
        <p:nvPicPr>
          <p:cNvPr id="909317" name="Picture 1029" descr="fig03_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4195763" cy="50292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428F11DB-F687-44D6-91D4-7CC7DD49330E}" type="slidenum">
              <a:rPr lang="en-US"/>
              <a:pPr/>
              <a:t>127</a:t>
            </a:fld>
            <a:endParaRPr lang="en-CA"/>
          </a:p>
        </p:txBody>
      </p:sp>
      <p:sp>
        <p:nvSpPr>
          <p:cNvPr id="908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Discussion of n-ary relationships (n &gt; 2)</a:t>
            </a:r>
          </a:p>
        </p:txBody>
      </p:sp>
      <p:sp>
        <p:nvSpPr>
          <p:cNvPr id="908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particular binary relationship can be derived from a higher-degree relationship at all times, then it is redundant</a:t>
            </a:r>
          </a:p>
          <a:p>
            <a:r>
              <a:rPr lang="en-US"/>
              <a:t>For example, the TAUGHT_DURING binary relationship in Figure 3.18 (see next slide) can be derived from the ternary relationship OFFERS (based on the meaning of the relationships)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8C9C0C2-0E3D-41DE-8E57-7CB27162B99C}" type="slidenum">
              <a:rPr lang="en-US"/>
              <a:pPr/>
              <a:t>128</a:t>
            </a:fld>
            <a:endParaRPr lang="en-CA"/>
          </a:p>
        </p:txBody>
      </p:sp>
      <p:sp>
        <p:nvSpPr>
          <p:cNvPr id="90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Another example of a ternary relationship</a:t>
            </a:r>
          </a:p>
        </p:txBody>
      </p:sp>
      <p:pic>
        <p:nvPicPr>
          <p:cNvPr id="905221" name="Picture 1029" descr="fig03_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3" y="1905000"/>
            <a:ext cx="7989887" cy="3733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50B015A-4DBA-45A4-A2EA-F8ED3CEE45A7}" type="slidenum">
              <a:rPr lang="en-US"/>
              <a:pPr/>
              <a:t>129</a:t>
            </a:fld>
            <a:endParaRPr lang="en-CA"/>
          </a:p>
        </p:txBody>
      </p:sp>
      <p:sp>
        <p:nvSpPr>
          <p:cNvPr id="90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constraints on higher-degree relationships</a:t>
            </a:r>
          </a:p>
        </p:txBody>
      </p:sp>
      <p:sp>
        <p:nvSpPr>
          <p:cNvPr id="906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The (min, max) constraints can be displayed on the edges – however, they do not fully describe the constraints</a:t>
            </a:r>
          </a:p>
          <a:p>
            <a:r>
              <a:rPr lang="en-US" sz="2400"/>
              <a:t>Displaying a 1, M, or N indicates additional constraints</a:t>
            </a:r>
          </a:p>
          <a:p>
            <a:pPr lvl="1"/>
            <a:r>
              <a:rPr lang="en-US" sz="2200"/>
              <a:t>An M or N indicates no constraint</a:t>
            </a:r>
          </a:p>
          <a:p>
            <a:pPr lvl="1"/>
            <a:r>
              <a:rPr lang="en-US" sz="2200"/>
              <a:t>A 1 indicates that an entity can participate in at most one relationship instance </a:t>
            </a:r>
            <a:r>
              <a:rPr lang="en-US" sz="2200" i="1"/>
              <a:t>that has a particular combination of the other participating entities</a:t>
            </a:r>
          </a:p>
          <a:p>
            <a:r>
              <a:rPr lang="en-US" sz="2400"/>
              <a:t>In general, both (min, max) and 1, M, or N are needed to describe fully the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779396EB-F7AE-419C-838B-16F2F1FF952F}" type="slidenum">
              <a:rPr lang="en-US"/>
              <a:pPr/>
              <a:t>13</a:t>
            </a:fld>
            <a:endParaRPr lang="en-CA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Abstraction: </a:t>
            </a:r>
          </a:p>
          <a:p>
            <a:pPr lvl="1"/>
            <a:r>
              <a:rPr lang="en-US"/>
              <a:t>A </a:t>
            </a:r>
            <a:r>
              <a:rPr lang="en-US" b="1"/>
              <a:t>data model</a:t>
            </a:r>
            <a:r>
              <a:rPr lang="en-US"/>
              <a:t> is used to hide storage details and present the users with a conceptual view  of the database.</a:t>
            </a:r>
          </a:p>
          <a:p>
            <a:pPr lvl="1"/>
            <a:r>
              <a:rPr lang="en-US"/>
              <a:t>Programs refer to the data model constructs rather than data storage details</a:t>
            </a:r>
          </a:p>
          <a:p>
            <a:r>
              <a:rPr lang="en-US" b="1"/>
              <a:t>Support of multiple views of the data:</a:t>
            </a:r>
          </a:p>
          <a:p>
            <a:pPr lvl="1"/>
            <a:r>
              <a:rPr lang="en-US"/>
              <a:t>Each user may see a different view of the database, which describes </a:t>
            </a:r>
            <a:r>
              <a:rPr lang="en-US" b="1"/>
              <a:t>only</a:t>
            </a:r>
            <a:r>
              <a:rPr lang="en-US"/>
              <a:t> the data of interest to that user.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1D78CC0-0BA0-4D5F-83EB-29D30B65383C}" type="slidenum">
              <a:rPr lang="en-US"/>
              <a:pPr/>
              <a:t>130</a:t>
            </a:fld>
            <a:endParaRPr lang="en-CA"/>
          </a:p>
        </p:txBody>
      </p:sp>
      <p:sp>
        <p:nvSpPr>
          <p:cNvPr id="880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Modeling Tools</a:t>
            </a:r>
          </a:p>
        </p:txBody>
      </p:sp>
      <p:sp>
        <p:nvSpPr>
          <p:cNvPr id="880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number of popular tools that cover conceptual modeling and mapping into relational schema design.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Examples: ERWin, S- Designer (Enterprise Application Suite), ER- Studio,  etc.</a:t>
            </a:r>
          </a:p>
          <a:p>
            <a:pPr>
              <a:lnSpc>
                <a:spcPct val="90000"/>
              </a:lnSpc>
            </a:pPr>
            <a:r>
              <a:rPr lang="en-US" sz="2400"/>
              <a:t>POSITIVES: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Serves as documentation of application requirements, easy user interface - mostly graphics editor support</a:t>
            </a:r>
          </a:p>
          <a:p>
            <a:pPr>
              <a:lnSpc>
                <a:spcPct val="90000"/>
              </a:lnSpc>
            </a:pPr>
            <a:r>
              <a:rPr lang="en-US" sz="2400"/>
              <a:t>NEGATIVES: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Most tools lack a proper distinct notation for relationships with relationship attributes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Mostly represent a relational design in a diagrammatic form rather than a conceptual ER-based design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(See Chapter 12 for details)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975702C-36F2-4680-A8C9-6B979AB0E46E}" type="slidenum">
              <a:rPr lang="en-US"/>
              <a:pPr/>
              <a:t>131</a:t>
            </a:fld>
            <a:endParaRPr lang="en-CA"/>
          </a:p>
        </p:txBody>
      </p:sp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914400" y="396875"/>
            <a:ext cx="728821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3600">
                <a:solidFill>
                  <a:srgbClr val="800000"/>
                </a:solidFill>
              </a:rPr>
              <a:t>Some of the Currently Available Automated Database Design Tools</a:t>
            </a:r>
          </a:p>
        </p:txBody>
      </p:sp>
      <p:graphicFrame>
        <p:nvGraphicFramePr>
          <p:cNvPr id="884809" name="Group 73"/>
          <p:cNvGraphicFramePr>
            <a:graphicFrameLocks noGrp="1"/>
          </p:cNvGraphicFramePr>
          <p:nvPr/>
        </p:nvGraphicFramePr>
        <p:xfrm>
          <a:off x="228600" y="1447800"/>
          <a:ext cx="8664575" cy="5045711"/>
        </p:xfrm>
        <a:graphic>
          <a:graphicData uri="http://schemas.openxmlformats.org/drawingml/2006/table">
            <a:tbl>
              <a:tblPr/>
              <a:tblGrid>
                <a:gridCol w="144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FUNCTIONALITY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Embarcadero Technologies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ER Studio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 in ER and IDEF1X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DB Artisan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administration, space and security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Developer 2000/Designer 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modeling, application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Popkin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System Architect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object modeling, process modeling, structured analysis/design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Platinum (Computer Associates)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Modeling Suite: Erwin, BPWin, Paradigm 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Data, process, and business component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Persistence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Pwertier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Mapping from O-O to relational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(IBM)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Rose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UML Modeling &amp; application generation in C++/JAVA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Resolution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Xcase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Conceptual modeling up to code maintenance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Application Suite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business logic 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 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design/reengineering Visual Basic/C++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1051B9E-6305-40B2-A06C-352764401545}" type="slidenum">
              <a:rPr lang="en-US"/>
              <a:pPr/>
              <a:t>132</a:t>
            </a:fld>
            <a:endParaRPr lang="en-CA"/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Entity-Relationship (EER) Model (in next chapter)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The entity relationship model in its original form did not support the specialization and generalization abstractions</a:t>
            </a:r>
          </a:p>
          <a:p>
            <a:r>
              <a:rPr lang="en-US"/>
              <a:t>Next chapter illustrates how the ER model can be extended with </a:t>
            </a:r>
          </a:p>
          <a:p>
            <a:pPr lvl="1"/>
            <a:r>
              <a:rPr lang="en-US"/>
              <a:t>Type-subtype and set-subset relationships</a:t>
            </a:r>
          </a:p>
          <a:p>
            <a:pPr lvl="1"/>
            <a:r>
              <a:rPr lang="en-US"/>
              <a:t>Specialization/Generalization Hierarchies</a:t>
            </a:r>
          </a:p>
          <a:p>
            <a:pPr lvl="1"/>
            <a:r>
              <a:rPr lang="en-US"/>
              <a:t>Notation to display them in EER diagrams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2E81E912-6FA1-4F06-95B2-ABDB5567F9C2}" type="slidenum">
              <a:rPr lang="en-US"/>
              <a:pPr/>
              <a:t>133</a:t>
            </a:fld>
            <a:endParaRPr lang="en-CA"/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76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EER stands for Enhanced ER or Extended ER</a:t>
            </a:r>
          </a:p>
          <a:p>
            <a:pPr>
              <a:lnSpc>
                <a:spcPct val="80000"/>
              </a:lnSpc>
            </a:pPr>
            <a:r>
              <a:rPr lang="en-US" sz="2400"/>
              <a:t>EER Model Concepts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Includes all modeling concepts of basic ER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Additional concepts: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subclasses/superclasses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specialization/generalization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categories (UNION types)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attribute and relationship inheritance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These are fundamental to conceptual modeling</a:t>
            </a:r>
          </a:p>
          <a:p>
            <a:pPr>
              <a:lnSpc>
                <a:spcPct val="80000"/>
              </a:lnSpc>
            </a:pPr>
            <a:r>
              <a:rPr lang="en-US" sz="2400"/>
              <a:t>The additional EER concepts are used to model applications more completely and more accurately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EER includes some object-oriented concepts, such as inheritance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F64010D4-9BCA-4296-8399-1C6549C8F870}" type="slidenum">
              <a:rPr lang="en-US"/>
              <a:pPr/>
              <a:t>134</a:t>
            </a:fld>
            <a:endParaRPr lang="en-CA"/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(1)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entity type may have additional meaningful subgroupings of its entities</a:t>
            </a:r>
          </a:p>
          <a:p>
            <a:pPr lvl="1"/>
            <a:r>
              <a:rPr lang="en-US" sz="2200"/>
              <a:t>Example: EMPLOYEE may be further grouped into: </a:t>
            </a:r>
          </a:p>
          <a:p>
            <a:pPr lvl="2"/>
            <a:r>
              <a:rPr lang="en-US" sz="2000"/>
              <a:t>SECRETARY, ENGINEER, TECHNICIAN, …</a:t>
            </a:r>
          </a:p>
          <a:p>
            <a:pPr lvl="3"/>
            <a:r>
              <a:rPr lang="en-US" sz="1800"/>
              <a:t>Based on the EMPLOYEE’s Job</a:t>
            </a:r>
          </a:p>
          <a:p>
            <a:pPr lvl="2"/>
            <a:r>
              <a:rPr lang="en-US" sz="2000"/>
              <a:t>MANAGER</a:t>
            </a:r>
          </a:p>
          <a:p>
            <a:pPr lvl="3"/>
            <a:r>
              <a:rPr lang="en-US" sz="1800"/>
              <a:t>EMPLOYEEs who are managers</a:t>
            </a:r>
          </a:p>
          <a:p>
            <a:pPr lvl="2"/>
            <a:r>
              <a:rPr lang="en-US" sz="2000"/>
              <a:t>SALARIED_EMPLOYEE, HOURLY_EMPLOYEE</a:t>
            </a:r>
          </a:p>
          <a:p>
            <a:pPr lvl="3"/>
            <a:r>
              <a:rPr lang="en-US" sz="1800"/>
              <a:t>Based on the EMPLOYEE’s method of pay</a:t>
            </a:r>
          </a:p>
          <a:p>
            <a:r>
              <a:rPr lang="en-US" sz="2400"/>
              <a:t>EER diagrams extend ER diagrams to represent these additional subgroupings, called </a:t>
            </a:r>
            <a:r>
              <a:rPr lang="en-US" sz="2400" i="1"/>
              <a:t>subclasses</a:t>
            </a:r>
            <a:r>
              <a:rPr lang="en-US" sz="2400"/>
              <a:t> or </a:t>
            </a:r>
            <a:r>
              <a:rPr lang="en-US" sz="2400" i="1"/>
              <a:t>subtypes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8CF453A5-44E8-4214-9A3B-C73F2B067B43}" type="slidenum">
              <a:rPr lang="en-US"/>
              <a:pPr/>
              <a:t>135</a:t>
            </a:fld>
            <a:endParaRPr lang="en-CA"/>
          </a:p>
        </p:txBody>
      </p:sp>
      <p:pic>
        <p:nvPicPr>
          <p:cNvPr id="823299" name="Picture 3" descr="fig04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19250"/>
            <a:ext cx="7467600" cy="4743450"/>
          </a:xfrm>
          <a:prstGeom prst="rect">
            <a:avLst/>
          </a:prstGeom>
          <a:noFill/>
        </p:spPr>
      </p:pic>
      <p:sp>
        <p:nvSpPr>
          <p:cNvPr id="823300" name="Text Box 4" descr="Pink tissue paper"/>
          <p:cNvSpPr txBox="1">
            <a:spLocks noChangeArrowheads="1"/>
          </p:cNvSpPr>
          <p:nvPr/>
        </p:nvSpPr>
        <p:spPr bwMode="auto">
          <a:xfrm>
            <a:off x="838200" y="593725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Subclasses and Superclasses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4A04834-A86E-4D49-B33D-ADFFC81D7F91}" type="slidenum">
              <a:rPr lang="en-US"/>
              <a:pPr/>
              <a:t>136</a:t>
            </a:fld>
            <a:endParaRPr lang="en-CA"/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(2)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Each of these subgroupings is a subset of EMPLOYEE entities </a:t>
            </a:r>
          </a:p>
          <a:p>
            <a:r>
              <a:rPr lang="en-US" sz="2400"/>
              <a:t>Each is called a subclass of EMPLOYEE </a:t>
            </a:r>
          </a:p>
          <a:p>
            <a:r>
              <a:rPr lang="en-US" sz="2400"/>
              <a:t>EMPLOYEE is the superclass for each of these subclasses </a:t>
            </a:r>
          </a:p>
          <a:p>
            <a:r>
              <a:rPr lang="en-US" sz="2400"/>
              <a:t>These are called superclass/subclass relationships:</a:t>
            </a:r>
          </a:p>
          <a:p>
            <a:pPr lvl="1"/>
            <a:r>
              <a:rPr lang="en-US" sz="2200"/>
              <a:t>EMPLOYEE/SECRETARY</a:t>
            </a:r>
          </a:p>
          <a:p>
            <a:pPr lvl="1"/>
            <a:r>
              <a:rPr lang="en-US" sz="2200"/>
              <a:t>EMPLOYEE/TECHNICIAN</a:t>
            </a:r>
          </a:p>
          <a:p>
            <a:pPr lvl="1"/>
            <a:r>
              <a:rPr lang="en-US" sz="2200"/>
              <a:t>EMPLOYEE/MANAGER</a:t>
            </a:r>
          </a:p>
          <a:p>
            <a:pPr lvl="1"/>
            <a:r>
              <a:rPr lang="en-US" sz="220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61BCA59-E9D7-4DB5-B258-B7761DC00492}" type="slidenum">
              <a:rPr lang="en-US"/>
              <a:pPr/>
              <a:t>137</a:t>
            </a:fld>
            <a:endParaRPr lang="en-CA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(3)</a:t>
            </a:r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These are also called IS-A relationships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SECRETARY IS-A EMPLOYEE, TECHNICIAN IS-A EMPLOYEE, ….</a:t>
            </a:r>
          </a:p>
          <a:p>
            <a:pPr>
              <a:lnSpc>
                <a:spcPct val="90000"/>
              </a:lnSpc>
            </a:pPr>
            <a:r>
              <a:rPr lang="en-US" sz="2400"/>
              <a:t>Note: An entity that is member of a subclass represents the same real-world entity as some member of the superclass: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 subclass member is the same entity in a </a:t>
            </a:r>
            <a:r>
              <a:rPr lang="en-US" sz="2200" i="1"/>
              <a:t>distinct specific role</a:t>
            </a:r>
            <a:r>
              <a:rPr lang="en-US" sz="22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An entity cannot exist in the database merely by being a member of a subclass; it must also be a member of the superclass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 member of the superclass can be optionally included as a member of any number of its subclasses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CB28A7B8-0B6D-4B98-B669-3D2EF93F2AEA}" type="slidenum">
              <a:rPr lang="en-US"/>
              <a:pPr/>
              <a:t>138</a:t>
            </a:fld>
            <a:endParaRPr lang="en-CA"/>
          </a:p>
        </p:txBody>
      </p:sp>
      <p:sp>
        <p:nvSpPr>
          <p:cNvPr id="774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 and Superclasses (4)</a:t>
            </a:r>
          </a:p>
        </p:txBody>
      </p:sp>
      <p:sp>
        <p:nvSpPr>
          <p:cNvPr id="7741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Examples:</a:t>
            </a:r>
          </a:p>
          <a:p>
            <a:pPr lvl="1"/>
            <a:r>
              <a:rPr lang="en-US" sz="2200"/>
              <a:t>A salaried employee who is also an engineer belongs to the two subclasses:</a:t>
            </a:r>
          </a:p>
          <a:p>
            <a:pPr lvl="2"/>
            <a:r>
              <a:rPr lang="en-US" sz="2000"/>
              <a:t>ENGINEER, and</a:t>
            </a:r>
          </a:p>
          <a:p>
            <a:pPr lvl="2"/>
            <a:r>
              <a:rPr lang="en-US" sz="2000"/>
              <a:t>SALARIED_EMPLOYEE </a:t>
            </a:r>
          </a:p>
          <a:p>
            <a:pPr lvl="1"/>
            <a:r>
              <a:rPr lang="en-US" sz="2200"/>
              <a:t>A salaried employee who is also an engineering manager belongs to the three subclasses:</a:t>
            </a:r>
          </a:p>
          <a:p>
            <a:pPr lvl="2"/>
            <a:r>
              <a:rPr lang="en-US" sz="2000"/>
              <a:t>MANAGER,</a:t>
            </a:r>
          </a:p>
          <a:p>
            <a:pPr lvl="2"/>
            <a:r>
              <a:rPr lang="en-US" sz="2000"/>
              <a:t>ENGINEER, and</a:t>
            </a:r>
          </a:p>
          <a:p>
            <a:pPr lvl="2"/>
            <a:r>
              <a:rPr lang="en-US" sz="2000"/>
              <a:t>SALARIED_EMPLOYEE </a:t>
            </a:r>
          </a:p>
          <a:p>
            <a:r>
              <a:rPr lang="en-US" sz="2400"/>
              <a:t>It is not necessary that every entity in a superclass be a member of some subclass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976B56C-20A9-4661-AD61-DFF61718AF80}" type="slidenum">
              <a:rPr lang="en-US"/>
              <a:pPr/>
              <a:t>139</a:t>
            </a:fld>
            <a:endParaRPr lang="en-CA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Specialization in EER Diagrams</a:t>
            </a:r>
          </a:p>
        </p:txBody>
      </p:sp>
      <p:pic>
        <p:nvPicPr>
          <p:cNvPr id="802820" name="Picture 4" descr="fig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70A2A385-A058-4522-9870-4D40817E2FE1}" type="slidenum">
              <a:rPr lang="en-US"/>
              <a:pPr/>
              <a:t>14</a:t>
            </a:fld>
            <a:endParaRPr lang="en-CA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Sharing of data and multi-user transaction processing:</a:t>
            </a:r>
          </a:p>
          <a:p>
            <a:pPr lvl="1"/>
            <a:r>
              <a:rPr lang="en-US" sz="2200"/>
              <a:t>Allowing a set of </a:t>
            </a:r>
            <a:r>
              <a:rPr lang="en-US" sz="2200" b="1"/>
              <a:t>concurrent users</a:t>
            </a:r>
            <a:r>
              <a:rPr lang="en-US" sz="2200"/>
              <a:t> to retrieve from and to update the database.</a:t>
            </a:r>
          </a:p>
          <a:p>
            <a:pPr lvl="1"/>
            <a:r>
              <a:rPr lang="en-US" sz="2200" i="1"/>
              <a:t>Concurrency control</a:t>
            </a:r>
            <a:r>
              <a:rPr lang="en-US" sz="2200"/>
              <a:t> within the DBMS guarantees that each </a:t>
            </a:r>
            <a:r>
              <a:rPr lang="en-US" sz="2200" b="1"/>
              <a:t>transaction</a:t>
            </a:r>
            <a:r>
              <a:rPr lang="en-US" sz="2200"/>
              <a:t> is correctly executed or aborted</a:t>
            </a:r>
          </a:p>
          <a:p>
            <a:pPr lvl="1"/>
            <a:r>
              <a:rPr lang="en-US" sz="2200" i="1"/>
              <a:t>Recovery</a:t>
            </a:r>
            <a:r>
              <a:rPr lang="en-US" sz="2200"/>
              <a:t> subsystem ensures each completed transaction has its effect permanently recorded in the database</a:t>
            </a:r>
          </a:p>
          <a:p>
            <a:pPr lvl="1"/>
            <a:r>
              <a:rPr lang="en-US" sz="2200" b="1"/>
              <a:t>OLTP</a:t>
            </a:r>
            <a:r>
              <a:rPr lang="en-US" sz="2200"/>
              <a:t> (Online Transaction Processing) is a major part of database applications. This allows hundreds of concurrent transactions to execute per second.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B5CEF2B2-BA41-4C34-A0DE-AD64E4560996}" type="slidenum">
              <a:rPr lang="en-US"/>
              <a:pPr/>
              <a:t>140</a:t>
            </a:fld>
            <a:endParaRPr lang="en-CA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Attribute Inheritance in Superclass / Subclass Relationships 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entity that is member of a subclass </a:t>
            </a:r>
            <a:r>
              <a:rPr lang="en-US" i="1"/>
              <a:t>inherits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All attributes of the entity as a member of the superclass </a:t>
            </a:r>
          </a:p>
          <a:p>
            <a:pPr lvl="1">
              <a:lnSpc>
                <a:spcPct val="90000"/>
              </a:lnSpc>
            </a:pPr>
            <a:r>
              <a:rPr lang="en-US"/>
              <a:t>All relationships of the entity as a member of the superclass</a:t>
            </a:r>
          </a:p>
          <a:p>
            <a:pPr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</a:pPr>
            <a:r>
              <a:rPr lang="en-US"/>
              <a:t>In the previous slide, SECRETARY (as well as TECHNICIAN and ENGINEER) inherit the attributes Name, SSN, …, from EMPLOYEE</a:t>
            </a:r>
          </a:p>
          <a:p>
            <a:pPr lvl="1">
              <a:lnSpc>
                <a:spcPct val="90000"/>
              </a:lnSpc>
            </a:pPr>
            <a:r>
              <a:rPr lang="en-US"/>
              <a:t>Every SECRETARY entity will have values for the inherited attributes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2EE59F37-BD52-4EF5-8A92-9DA4BE755AD2}" type="slidenum">
              <a:rPr lang="en-US"/>
              <a:pPr/>
              <a:t>141</a:t>
            </a:fld>
            <a:endParaRPr lang="en-CA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 (1)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Specialization is the process of defining a set of subclasses of a superclass </a:t>
            </a:r>
          </a:p>
          <a:p>
            <a:r>
              <a:rPr lang="en-US"/>
              <a:t>The set of subclasses is based upon some distinguishing characteristics of the entities in the superclass</a:t>
            </a:r>
          </a:p>
          <a:p>
            <a:pPr lvl="1"/>
            <a:r>
              <a:rPr lang="en-US"/>
              <a:t>Example: {SECRETARY, ENGINEER, TECHNICIAN} is a specialization of EMPLOYEE based upon </a:t>
            </a:r>
            <a:r>
              <a:rPr lang="en-US" i="1"/>
              <a:t>job type.</a:t>
            </a:r>
          </a:p>
          <a:p>
            <a:pPr lvl="2"/>
            <a:r>
              <a:rPr lang="en-US"/>
              <a:t>May have several specializations of the same superclass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8EEE1982-E6AF-4251-981E-755C93DBCA2D}" type="slidenum">
              <a:rPr lang="en-US"/>
              <a:pPr/>
              <a:t>142</a:t>
            </a:fld>
            <a:endParaRPr lang="en-CA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 (2)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Example: Another specialization of EMPLOYEE based on </a:t>
            </a:r>
            <a:r>
              <a:rPr lang="en-US" sz="2400" i="1"/>
              <a:t>method of pay</a:t>
            </a:r>
            <a:r>
              <a:rPr lang="en-US" sz="2400"/>
              <a:t> is {SALARIED_EMPLOYEE, HOURLY_EMPLOYEE}.</a:t>
            </a:r>
          </a:p>
          <a:p>
            <a:pPr lvl="1"/>
            <a:r>
              <a:rPr lang="en-US" sz="2200"/>
              <a:t>Superclass/subclass relationships and specialization can be diagrammatically represented in EER diagrams</a:t>
            </a:r>
          </a:p>
          <a:p>
            <a:pPr lvl="1"/>
            <a:r>
              <a:rPr lang="en-US" sz="2200"/>
              <a:t>Attributes of a subclass are called </a:t>
            </a:r>
            <a:r>
              <a:rPr lang="en-US" sz="2200" i="1"/>
              <a:t>specific</a:t>
            </a:r>
            <a:r>
              <a:rPr lang="en-US" sz="2200"/>
              <a:t> or </a:t>
            </a:r>
            <a:r>
              <a:rPr lang="en-US" sz="2200" i="1"/>
              <a:t>local</a:t>
            </a:r>
            <a:r>
              <a:rPr lang="en-US" sz="2200"/>
              <a:t> attributes.</a:t>
            </a:r>
          </a:p>
          <a:p>
            <a:pPr lvl="2"/>
            <a:r>
              <a:rPr lang="en-US" sz="2000"/>
              <a:t>For example, the attribute TypingSpeed of SECRETARY</a:t>
            </a:r>
          </a:p>
          <a:p>
            <a:pPr lvl="1"/>
            <a:r>
              <a:rPr lang="en-US" sz="2200"/>
              <a:t>The subclass can also participate in specific relationship types.</a:t>
            </a:r>
          </a:p>
          <a:p>
            <a:pPr lvl="2"/>
            <a:r>
              <a:rPr lang="en-US" sz="2000"/>
              <a:t>For example, a relationship BELONGS_TO of HOURLY_EMPLOYEE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7CE6EA3-B387-461A-BA2A-E1147DFBEF9C}" type="slidenum">
              <a:rPr lang="en-US"/>
              <a:pPr/>
              <a:t>143</a:t>
            </a:fld>
            <a:endParaRPr lang="en-CA"/>
          </a:p>
        </p:txBody>
      </p:sp>
      <p:pic>
        <p:nvPicPr>
          <p:cNvPr id="825347" name="Picture 3" descr="fig04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7772400" cy="4937125"/>
          </a:xfrm>
          <a:prstGeom prst="rect">
            <a:avLst/>
          </a:prstGeom>
          <a:noFill/>
        </p:spPr>
      </p:pic>
      <p:sp>
        <p:nvSpPr>
          <p:cNvPr id="825348" name="Text Box 4" descr="Pink tissue paper"/>
          <p:cNvSpPr txBox="1">
            <a:spLocks noChangeArrowheads="1"/>
          </p:cNvSpPr>
          <p:nvPr/>
        </p:nvSpPr>
        <p:spPr bwMode="auto">
          <a:xfrm>
            <a:off x="304800" y="822325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800000"/>
                </a:solidFill>
              </a:rPr>
              <a:t>Specialization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3377D4B7-402B-4231-A03F-08B1EEEFE77A}" type="slidenum">
              <a:rPr lang="en-US"/>
              <a:pPr/>
              <a:t>144</a:t>
            </a:fld>
            <a:endParaRPr lang="en-CA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Generalization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Generalization is the reverse of the specialization process </a:t>
            </a:r>
          </a:p>
          <a:p>
            <a:r>
              <a:rPr lang="en-US" sz="2400"/>
              <a:t>Several classes with common features are generalized into a superclass; </a:t>
            </a:r>
          </a:p>
          <a:p>
            <a:pPr lvl="1"/>
            <a:r>
              <a:rPr lang="en-US" sz="2200"/>
              <a:t>original classes become its subclasses</a:t>
            </a:r>
          </a:p>
          <a:p>
            <a:r>
              <a:rPr lang="en-US" sz="2400"/>
              <a:t>Example: CAR, TRUCK generalized into VEHICLE; </a:t>
            </a:r>
          </a:p>
          <a:p>
            <a:pPr lvl="1"/>
            <a:r>
              <a:rPr lang="en-US" sz="2200"/>
              <a:t>both CAR, TRUCK become subclasses of the superclass VEHICLE.</a:t>
            </a:r>
          </a:p>
          <a:p>
            <a:pPr lvl="1"/>
            <a:r>
              <a:rPr lang="en-US" sz="2200"/>
              <a:t>We can view {CAR, TRUCK} as a specialization of VEHICLE </a:t>
            </a:r>
          </a:p>
          <a:p>
            <a:pPr lvl="1"/>
            <a:r>
              <a:rPr lang="en-US" sz="2200"/>
              <a:t>Alternatively, we can view VEHICLE as a generalization of CAR and TRUCK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03392383-E9E6-47FB-95FF-C01203BB58E1}" type="slidenum">
              <a:rPr lang="en-US"/>
              <a:pPr/>
              <a:t>145</a:t>
            </a:fld>
            <a:endParaRPr lang="en-CA"/>
          </a:p>
        </p:txBody>
      </p:sp>
      <p:pic>
        <p:nvPicPr>
          <p:cNvPr id="821251" name="Picture 3" descr="fig04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7239000" cy="4848225"/>
          </a:xfrm>
          <a:prstGeom prst="rect">
            <a:avLst/>
          </a:prstGeom>
          <a:noFill/>
        </p:spPr>
      </p:pic>
      <p:sp>
        <p:nvSpPr>
          <p:cNvPr id="821252" name="Text Box 4" descr="Pink tissue paper"/>
          <p:cNvSpPr txBox="1">
            <a:spLocks noChangeArrowheads="1"/>
          </p:cNvSpPr>
          <p:nvPr/>
        </p:nvSpPr>
        <p:spPr bwMode="auto">
          <a:xfrm>
            <a:off x="533400" y="715963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</a:rPr>
              <a:t>Generalization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E654E8C-BF2B-46BC-B5C0-8FC1513FA7E8}" type="slidenum">
              <a:rPr lang="en-US"/>
              <a:pPr/>
              <a:t>146</a:t>
            </a:fld>
            <a:endParaRPr lang="en-CA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Generalization and Specialization (1)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Diagrammatic notation are sometimes used to distinguish between generalization and specialization</a:t>
            </a:r>
          </a:p>
          <a:p>
            <a:pPr lvl="1">
              <a:lnSpc>
                <a:spcPct val="90000"/>
              </a:lnSpc>
            </a:pPr>
            <a:r>
              <a:rPr lang="en-US"/>
              <a:t>Arrow pointing to the generalized superclass represents a generalization </a:t>
            </a:r>
          </a:p>
          <a:p>
            <a:pPr lvl="1">
              <a:lnSpc>
                <a:spcPct val="90000"/>
              </a:lnSpc>
            </a:pPr>
            <a:r>
              <a:rPr lang="en-US"/>
              <a:t>Arrows pointing to the specialized subclasses represent a specialization </a:t>
            </a:r>
          </a:p>
          <a:p>
            <a:pPr lvl="1">
              <a:lnSpc>
                <a:spcPct val="90000"/>
              </a:lnSpc>
            </a:pPr>
            <a:r>
              <a:rPr lang="en-US"/>
              <a:t>We </a:t>
            </a:r>
            <a:r>
              <a:rPr lang="en-US" i="1"/>
              <a:t>do not use</a:t>
            </a:r>
            <a:r>
              <a:rPr lang="en-US"/>
              <a:t> this notation because it is often subjective as to which process is more appropriate for a particular situation </a:t>
            </a:r>
          </a:p>
          <a:p>
            <a:pPr lvl="1">
              <a:lnSpc>
                <a:spcPct val="90000"/>
              </a:lnSpc>
            </a:pPr>
            <a:r>
              <a:rPr lang="en-US"/>
              <a:t>We advocate not drawing any arrows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C87406B-60F9-4849-BB46-6FED652C6C65}" type="slidenum">
              <a:rPr lang="en-US"/>
              <a:pPr/>
              <a:t>147</a:t>
            </a:fld>
            <a:endParaRPr lang="en-CA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Generalization and Specialization (2)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Modeling with Specialization and Generalization</a:t>
            </a:r>
          </a:p>
          <a:p>
            <a:pPr lvl="1"/>
            <a:r>
              <a:rPr lang="en-US"/>
              <a:t>A superclass or subclass represents a collection (or set or grouping) of entities</a:t>
            </a:r>
          </a:p>
          <a:p>
            <a:pPr lvl="1"/>
            <a:r>
              <a:rPr lang="en-US"/>
              <a:t>It also represents a particular </a:t>
            </a:r>
            <a:r>
              <a:rPr lang="en-US" i="1"/>
              <a:t>type of entity</a:t>
            </a:r>
          </a:p>
          <a:p>
            <a:pPr lvl="1"/>
            <a:r>
              <a:rPr lang="en-US"/>
              <a:t>Shown in rectangles in EER diagrams (as are entity types) </a:t>
            </a:r>
          </a:p>
          <a:p>
            <a:pPr lvl="1"/>
            <a:r>
              <a:rPr lang="en-US"/>
              <a:t>We can call all entity types (and their corresponding collections) </a:t>
            </a:r>
            <a:r>
              <a:rPr lang="en-US" b="1" i="1"/>
              <a:t>classes</a:t>
            </a:r>
            <a:r>
              <a:rPr lang="en-US"/>
              <a:t>, whether they are entity types, superclasses, or subclasses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F9D83168-8235-407E-87C0-8A5D0389E8BB}" type="slidenum">
              <a:rPr lang="en-US"/>
              <a:pPr/>
              <a:t>148</a:t>
            </a:fld>
            <a:endParaRPr lang="en-CA"/>
          </a:p>
        </p:txBody>
      </p:sp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(1)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can determine exactly those entities that will become members of each subclass by a condition, the subclasses are called predicate-defined (or condition-defined) subclasses </a:t>
            </a:r>
          </a:p>
          <a:p>
            <a:pPr lvl="1"/>
            <a:r>
              <a:rPr lang="en-US"/>
              <a:t>Condition is a constraint that determines subclass members </a:t>
            </a:r>
          </a:p>
          <a:p>
            <a:pPr lvl="1"/>
            <a:r>
              <a:rPr lang="en-US"/>
              <a:t>Display a predicate-defined subclass by writing the predicate condition next to the line attaching the subclass to its superclass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0EF5FBCD-2A90-495C-A7C6-F2D0EBB84334}" type="slidenum">
              <a:rPr lang="en-US"/>
              <a:pPr/>
              <a:t>149</a:t>
            </a:fld>
            <a:endParaRPr lang="en-CA"/>
          </a:p>
        </p:txBody>
      </p:sp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(2)</a:t>
            </a:r>
          </a:p>
        </p:txBody>
      </p:sp>
      <p:sp>
        <p:nvSpPr>
          <p:cNvPr id="78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If all subclasses in a specialization have membership condition on same attribute of the superclass, specialization is called an attribute-defined specialization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Attribute is called the defining attribute of the specialization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Example: JobType is the defining attribute of the specialization {SECRETARY, TECHNICIAN, ENGINEER} of EMPLOYEE</a:t>
            </a:r>
          </a:p>
          <a:p>
            <a:pPr>
              <a:lnSpc>
                <a:spcPct val="80000"/>
              </a:lnSpc>
            </a:pPr>
            <a:r>
              <a:rPr lang="en-US" sz="2400"/>
              <a:t>If no condition determines membership, the subclass is called user-defined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Membership in a subclass is determined by the database users 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Membership in the subclass is specified individually for each entity in the superclass by the user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84ED03C2-C3F9-4C05-B27E-D9FC871EA686}" type="slidenum">
              <a:rPr lang="en-US"/>
              <a:pPr/>
              <a:t>15</a:t>
            </a:fld>
            <a:endParaRPr lang="en-CA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Users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may be divided into</a:t>
            </a:r>
          </a:p>
          <a:p>
            <a:pPr lvl="1"/>
            <a:r>
              <a:rPr lang="en-US"/>
              <a:t>Those who actually use and control the database content, and those who design, develop and maintain database applications (called “Actors on the Scene”), and</a:t>
            </a:r>
          </a:p>
          <a:p>
            <a:pPr lvl="1"/>
            <a:r>
              <a:rPr lang="en-US"/>
              <a:t>Those who design and develop the DBMS software and related tools, and the computer systems operators (called “Workers Behind the Scene”).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E8C41BD5-7221-407C-BAFA-AB6B5861AECE}" type="slidenum">
              <a:rPr lang="en-US"/>
              <a:pPr/>
              <a:t>150</a:t>
            </a:fld>
            <a:endParaRPr lang="en-CA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an attribute-defined specialization in EER diagrams</a:t>
            </a:r>
          </a:p>
        </p:txBody>
      </p:sp>
      <p:pic>
        <p:nvPicPr>
          <p:cNvPr id="805893" name="Picture 5" descr="fig04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" y="1962150"/>
            <a:ext cx="8413750" cy="39163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BAE802FA-F4F1-4082-8F53-349422B854EF}" type="slidenum">
              <a:rPr lang="en-US"/>
              <a:pPr/>
              <a:t>151</a:t>
            </a:fld>
            <a:endParaRPr lang="en-CA"/>
          </a:p>
        </p:txBody>
      </p:sp>
      <p:sp>
        <p:nvSpPr>
          <p:cNvPr id="686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(3)</a:t>
            </a:r>
          </a:p>
        </p:txBody>
      </p:sp>
      <p:sp>
        <p:nvSpPr>
          <p:cNvPr id="6860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basic constraints can apply to a specialization/generalization:</a:t>
            </a:r>
          </a:p>
          <a:p>
            <a:pPr lvl="1"/>
            <a:r>
              <a:rPr lang="en-US"/>
              <a:t>Disjointness Constraint: </a:t>
            </a:r>
          </a:p>
          <a:p>
            <a:pPr lvl="1"/>
            <a:r>
              <a:rPr lang="en-US"/>
              <a:t>Completeness Constraint: 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D966C0AA-16A2-47EC-88C0-0A7EBC13E214}" type="slidenum">
              <a:rPr lang="en-US"/>
              <a:pPr/>
              <a:t>152</a:t>
            </a:fld>
            <a:endParaRPr lang="en-CA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(4)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Disjointness Constraint: </a:t>
            </a:r>
          </a:p>
          <a:p>
            <a:pPr lvl="1"/>
            <a:r>
              <a:rPr lang="en-US"/>
              <a:t>Specifies that the subclasses of the specialization must be </a:t>
            </a:r>
            <a:r>
              <a:rPr lang="en-US" i="1"/>
              <a:t>disjoint</a:t>
            </a:r>
            <a:r>
              <a:rPr lang="en-US"/>
              <a:t>:</a:t>
            </a:r>
            <a:endParaRPr lang="en-US" i="1"/>
          </a:p>
          <a:p>
            <a:pPr lvl="2"/>
            <a:r>
              <a:rPr lang="en-US"/>
              <a:t>an entity can be a member of at most one of the subclasses of the specialization</a:t>
            </a:r>
          </a:p>
          <a:p>
            <a:pPr lvl="1"/>
            <a:r>
              <a:rPr lang="en-US"/>
              <a:t>Specified by </a:t>
            </a:r>
            <a:r>
              <a:rPr lang="en-US" b="1" i="1" u="sng"/>
              <a:t>d</a:t>
            </a:r>
            <a:r>
              <a:rPr lang="en-US"/>
              <a:t> in EER diagram </a:t>
            </a:r>
          </a:p>
          <a:p>
            <a:pPr lvl="1"/>
            <a:r>
              <a:rPr lang="en-US"/>
              <a:t>If not disjoint, specialization is </a:t>
            </a:r>
            <a:r>
              <a:rPr lang="en-US" i="1"/>
              <a:t>overlapping</a:t>
            </a:r>
            <a:r>
              <a:rPr lang="en-US"/>
              <a:t>:</a:t>
            </a:r>
          </a:p>
          <a:p>
            <a:pPr lvl="2"/>
            <a:r>
              <a:rPr lang="en-US"/>
              <a:t>that is the same entity may be a member of more than one subclass of the specialization</a:t>
            </a:r>
          </a:p>
          <a:p>
            <a:pPr lvl="1"/>
            <a:r>
              <a:rPr lang="en-US"/>
              <a:t>Specified by </a:t>
            </a:r>
            <a:r>
              <a:rPr lang="en-US" b="1" i="1" u="sng"/>
              <a:t>o</a:t>
            </a:r>
            <a:r>
              <a:rPr lang="en-US"/>
              <a:t> in EER diagram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DC665E90-5263-4F40-BF20-CB7210CD1F15}" type="slidenum">
              <a:rPr lang="en-US"/>
              <a:pPr/>
              <a:t>153</a:t>
            </a:fld>
            <a:endParaRPr lang="en-CA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(5)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Completeness Constraint: </a:t>
            </a:r>
          </a:p>
          <a:p>
            <a:pPr lvl="1"/>
            <a:r>
              <a:rPr lang="en-US" i="1"/>
              <a:t>Total</a:t>
            </a:r>
            <a:r>
              <a:rPr lang="en-US"/>
              <a:t> specifies that every entity in the superclass must be a member of some subclass in the specialization/generalization </a:t>
            </a:r>
          </a:p>
          <a:p>
            <a:pPr lvl="1"/>
            <a:r>
              <a:rPr lang="en-US"/>
              <a:t>Shown in EER diagrams by a </a:t>
            </a:r>
            <a:r>
              <a:rPr lang="en-US" b="1" i="1" u="sng"/>
              <a:t>double line</a:t>
            </a:r>
            <a:r>
              <a:rPr lang="en-US"/>
              <a:t> </a:t>
            </a:r>
          </a:p>
          <a:p>
            <a:pPr lvl="1"/>
            <a:r>
              <a:rPr lang="en-US" i="1"/>
              <a:t>Partial</a:t>
            </a:r>
            <a:r>
              <a:rPr lang="en-US"/>
              <a:t> allows an entity not to belong to any of the subclasses </a:t>
            </a:r>
          </a:p>
          <a:p>
            <a:pPr lvl="1"/>
            <a:r>
              <a:rPr lang="en-US"/>
              <a:t>Shown in EER diagrams by a single 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D3FE5250-887F-4E22-ADA8-1C26ECFC14A2}" type="slidenum">
              <a:rPr lang="en-US"/>
              <a:pPr/>
              <a:t>154</a:t>
            </a:fld>
            <a:endParaRPr lang="en-CA"/>
          </a:p>
        </p:txBody>
      </p:sp>
      <p:sp>
        <p:nvSpPr>
          <p:cNvPr id="68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Constraints on Specialization and Generalization (6)</a:t>
            </a:r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Hence, we have four types of specialization/generalization:</a:t>
            </a:r>
          </a:p>
          <a:p>
            <a:pPr lvl="1"/>
            <a:r>
              <a:rPr lang="en-US"/>
              <a:t>Disjoint, total </a:t>
            </a:r>
          </a:p>
          <a:p>
            <a:pPr lvl="1"/>
            <a:r>
              <a:rPr lang="en-US"/>
              <a:t>Disjoint, partial </a:t>
            </a:r>
          </a:p>
          <a:p>
            <a:pPr lvl="1"/>
            <a:r>
              <a:rPr lang="en-US"/>
              <a:t>Overlapping, total </a:t>
            </a:r>
          </a:p>
          <a:p>
            <a:pPr lvl="1"/>
            <a:r>
              <a:rPr lang="en-US"/>
              <a:t>Overlapping, partial</a:t>
            </a:r>
          </a:p>
          <a:p>
            <a:r>
              <a:rPr lang="en-US"/>
              <a:t>Note: Generalization usually is total because the superclass is derived from the subclasses.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ACEBBDA4-2808-4049-98B3-E2B119480B9D}" type="slidenum">
              <a:rPr lang="en-US"/>
              <a:pPr/>
              <a:t>155</a:t>
            </a:fld>
            <a:endParaRPr lang="en-CA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disjoint partial Specialization</a:t>
            </a:r>
          </a:p>
        </p:txBody>
      </p:sp>
      <p:pic>
        <p:nvPicPr>
          <p:cNvPr id="690181" name="Picture 5" descr="fig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1D472F3F-EF17-4ED6-BEF0-EFF54D87B4C7}" type="slidenum">
              <a:rPr lang="en-US"/>
              <a:pPr/>
              <a:t>156</a:t>
            </a:fld>
            <a:endParaRPr lang="en-CA"/>
          </a:p>
        </p:txBody>
      </p:sp>
      <p:pic>
        <p:nvPicPr>
          <p:cNvPr id="819203" name="Picture 3" descr="fig04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8" y="2432050"/>
            <a:ext cx="8539162" cy="2376488"/>
          </a:xfrm>
          <a:prstGeom prst="rect">
            <a:avLst/>
          </a:prstGeom>
          <a:noFill/>
        </p:spPr>
      </p:pic>
      <p:sp>
        <p:nvSpPr>
          <p:cNvPr id="819204" name="Text Box 4" descr="Pink tissue paper"/>
          <p:cNvSpPr txBox="1">
            <a:spLocks noChangeArrowheads="1"/>
          </p:cNvSpPr>
          <p:nvPr/>
        </p:nvSpPr>
        <p:spPr bwMode="auto">
          <a:xfrm>
            <a:off x="304800" y="86836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</a:rPr>
              <a:t>Example of overlapping total Specialization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D6078AD8-7895-4800-A432-C1FF9B1CCC98}" type="slidenum">
              <a:rPr lang="en-US"/>
              <a:pPr/>
              <a:t>157</a:t>
            </a:fld>
            <a:endParaRPr lang="en-CA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Specialization/Generalization Hierarchies, Lattices &amp; Shared Subclasses (1)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subclass may itself have further subclasses specified on it </a:t>
            </a:r>
          </a:p>
          <a:p>
            <a:pPr lvl="1"/>
            <a:r>
              <a:rPr lang="en-US"/>
              <a:t>forms a hierarchy or a lattice</a:t>
            </a:r>
          </a:p>
          <a:p>
            <a:r>
              <a:rPr lang="en-US" b="1" i="1"/>
              <a:t>Hierarchy</a:t>
            </a:r>
            <a:r>
              <a:rPr lang="en-US"/>
              <a:t> has a constraint that every subclass has only one superclass (called </a:t>
            </a:r>
            <a:r>
              <a:rPr lang="en-US" b="1" i="1"/>
              <a:t>single inheritance</a:t>
            </a:r>
            <a:r>
              <a:rPr lang="en-US"/>
              <a:t>); this is basically a </a:t>
            </a:r>
            <a:r>
              <a:rPr lang="en-US" b="1" i="1"/>
              <a:t>tree structure</a:t>
            </a:r>
          </a:p>
          <a:p>
            <a:r>
              <a:rPr lang="en-US"/>
              <a:t>In a </a:t>
            </a:r>
            <a:r>
              <a:rPr lang="en-US" b="1" i="1"/>
              <a:t>lattice</a:t>
            </a:r>
            <a:r>
              <a:rPr lang="en-US"/>
              <a:t>, a subclass can be subclass of more than one superclass (called </a:t>
            </a:r>
            <a:r>
              <a:rPr lang="en-US" b="1" i="1"/>
              <a:t>multiple inheritance</a:t>
            </a:r>
            <a:r>
              <a:rPr lang="en-US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40893542-C843-4A3D-A28C-8680BEE9A912}" type="slidenum">
              <a:rPr lang="en-US"/>
              <a:pPr/>
              <a:t>158</a:t>
            </a:fld>
            <a:endParaRPr lang="en-CA"/>
          </a:p>
        </p:txBody>
      </p:sp>
      <p:pic>
        <p:nvPicPr>
          <p:cNvPr id="815107" name="Picture 3" descr="fig04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92338"/>
            <a:ext cx="8440738" cy="3424237"/>
          </a:xfrm>
          <a:prstGeom prst="rect">
            <a:avLst/>
          </a:prstGeom>
          <a:noFill/>
        </p:spPr>
      </p:pic>
      <p:sp>
        <p:nvSpPr>
          <p:cNvPr id="815108" name="Text Box 4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Shared Subclass “Engineering_Manager”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BD51CCEE-A1DF-4425-9AD9-89EE3F15DC0E}" type="slidenum">
              <a:rPr lang="en-US"/>
              <a:pPr/>
              <a:t>159</a:t>
            </a:fld>
            <a:endParaRPr lang="en-CA"/>
          </a:p>
        </p:txBody>
      </p:sp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Specialization/Generalization Hierarchies, Lattices &amp; Shared Subclasses (2)</a:t>
            </a:r>
          </a:p>
        </p:txBody>
      </p:sp>
      <p:sp>
        <p:nvSpPr>
          <p:cNvPr id="788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 a lattice or hierarchy, a subclass inherits attributes not only of its direct superclass, but also of all its predecessor superclasses</a:t>
            </a:r>
          </a:p>
          <a:p>
            <a:r>
              <a:rPr lang="en-US" sz="2400"/>
              <a:t>A subclass with more than one superclass is called a shared subclass (multiple inheritance)</a:t>
            </a:r>
          </a:p>
          <a:p>
            <a:r>
              <a:rPr lang="en-US" sz="2400"/>
              <a:t>Can have:</a:t>
            </a:r>
          </a:p>
          <a:p>
            <a:pPr lvl="1"/>
            <a:r>
              <a:rPr lang="en-US" sz="2200" i="1"/>
              <a:t>specialization</a:t>
            </a:r>
            <a:r>
              <a:rPr lang="en-US" sz="2200"/>
              <a:t> hierarchies or lattices, or </a:t>
            </a:r>
          </a:p>
          <a:p>
            <a:pPr lvl="1"/>
            <a:r>
              <a:rPr lang="en-US" sz="2200" i="1"/>
              <a:t>generalization</a:t>
            </a:r>
            <a:r>
              <a:rPr lang="en-US" sz="2200"/>
              <a:t> hierarchies or lattices, </a:t>
            </a:r>
          </a:p>
          <a:p>
            <a:pPr lvl="1"/>
            <a:r>
              <a:rPr lang="en-US" sz="2200"/>
              <a:t>depending on how they were </a:t>
            </a:r>
            <a:r>
              <a:rPr lang="en-US" sz="2200" i="1"/>
              <a:t>derived</a:t>
            </a:r>
          </a:p>
          <a:p>
            <a:r>
              <a:rPr lang="en-US" sz="2400"/>
              <a:t>We just use </a:t>
            </a:r>
            <a:r>
              <a:rPr lang="en-US" sz="2400" i="1"/>
              <a:t>specialization</a:t>
            </a:r>
            <a:r>
              <a:rPr lang="en-US" sz="2400"/>
              <a:t> (to stand for the end result of either specialization or generalization)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84683297-1F90-4AF5-A3BD-21108445C81A}" type="slidenum">
              <a:rPr lang="en-US"/>
              <a:pPr/>
              <a:t>16</a:t>
            </a:fld>
            <a:endParaRPr lang="en-CA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Users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Actors on the scene</a:t>
            </a:r>
          </a:p>
          <a:p>
            <a:pPr lvl="1"/>
            <a:r>
              <a:rPr lang="en-US" b="1"/>
              <a:t>Database administrators:</a:t>
            </a:r>
          </a:p>
          <a:p>
            <a:pPr lvl="2"/>
            <a:r>
              <a:rPr lang="en-US"/>
              <a:t>Responsible for authorizing access to the database, for coordinating and monitoring its use, acquiring software and hardware resources, controlling its use and monitoring efficiency of operations.</a:t>
            </a:r>
          </a:p>
          <a:p>
            <a:pPr lvl="1"/>
            <a:r>
              <a:rPr lang="en-US" b="1"/>
              <a:t>Database Designers:</a:t>
            </a:r>
          </a:p>
          <a:p>
            <a:pPr lvl="2"/>
            <a:r>
              <a:rPr lang="en-US"/>
              <a:t>Responsible to define the content, the structure, the constraints, and functions or transactions against the database. They must communicate with the end-users and understand their needs.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4AA0724E-F655-44E5-BA0D-67771791C0A5}" type="slidenum">
              <a:rPr lang="en-US"/>
              <a:pPr/>
              <a:t>160</a:t>
            </a:fld>
            <a:endParaRPr lang="en-CA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Specialization/Generalization Hierarchies, Lattices &amp; Shared Subclasses (3)</a:t>
            </a:r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i="1"/>
              <a:t>specialization</a:t>
            </a:r>
            <a:r>
              <a:rPr lang="en-US"/>
              <a:t>, start with an entity type and then define subclasses of the entity type by successive specialization</a:t>
            </a:r>
          </a:p>
          <a:p>
            <a:pPr lvl="1"/>
            <a:r>
              <a:rPr lang="en-US"/>
              <a:t>called a </a:t>
            </a:r>
            <a:r>
              <a:rPr lang="en-US" i="1"/>
              <a:t>top down</a:t>
            </a:r>
            <a:r>
              <a:rPr lang="en-US"/>
              <a:t> conceptual refinement process</a:t>
            </a:r>
          </a:p>
          <a:p>
            <a:r>
              <a:rPr lang="en-US"/>
              <a:t>In </a:t>
            </a:r>
            <a:r>
              <a:rPr lang="en-US" i="1"/>
              <a:t>generalization</a:t>
            </a:r>
            <a:r>
              <a:rPr lang="en-US"/>
              <a:t>, start with many entity types and generalize those that have common properties</a:t>
            </a:r>
          </a:p>
          <a:p>
            <a:pPr lvl="1"/>
            <a:r>
              <a:rPr lang="en-US"/>
              <a:t>Called a </a:t>
            </a:r>
            <a:r>
              <a:rPr lang="en-US" i="1"/>
              <a:t>bottom up</a:t>
            </a:r>
            <a:r>
              <a:rPr lang="en-US"/>
              <a:t> conceptual synthesis process</a:t>
            </a:r>
          </a:p>
          <a:p>
            <a:r>
              <a:rPr lang="en-US"/>
              <a:t>In practice, a </a:t>
            </a:r>
            <a:r>
              <a:rPr lang="en-US" i="1"/>
              <a:t>combination of both processes</a:t>
            </a:r>
            <a:r>
              <a:rPr lang="en-US"/>
              <a:t> is usually employed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E534A7EC-759E-4D57-A737-71A95B5456CB}" type="slidenum">
              <a:rPr lang="en-US"/>
              <a:pPr/>
              <a:t>161</a:t>
            </a:fld>
            <a:endParaRPr lang="en-CA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Specialization / Generalization Lattice Example </a:t>
            </a:r>
            <a:r>
              <a:rPr lang="en-US" sz="2400"/>
              <a:t>(UNIVERSITY)</a:t>
            </a:r>
          </a:p>
        </p:txBody>
      </p:sp>
      <p:pic>
        <p:nvPicPr>
          <p:cNvPr id="694277" name="Picture 5" descr="fig04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5867400" cy="48752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B6E47EFF-1E77-4612-9B50-220B2573BB3D}" type="slidenum">
              <a:rPr lang="en-US"/>
              <a:pPr/>
              <a:t>162</a:t>
            </a:fld>
            <a:endParaRPr lang="en-CA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(UNION TYPES) (1)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All of the </a:t>
            </a:r>
            <a:r>
              <a:rPr lang="en-US" sz="2400" i="1"/>
              <a:t>superclass/subclass relationships</a:t>
            </a:r>
            <a:r>
              <a:rPr lang="en-US" sz="2400"/>
              <a:t> we have seen thus far have a single superclass </a:t>
            </a:r>
          </a:p>
          <a:p>
            <a:r>
              <a:rPr lang="en-US" sz="2400"/>
              <a:t>A shared subclass is a subclass in:</a:t>
            </a:r>
          </a:p>
          <a:p>
            <a:pPr lvl="1"/>
            <a:r>
              <a:rPr lang="en-US" sz="2200" i="1"/>
              <a:t>more than one</a:t>
            </a:r>
            <a:r>
              <a:rPr lang="en-US" sz="2200"/>
              <a:t> distinct superclass/subclass relationships</a:t>
            </a:r>
          </a:p>
          <a:p>
            <a:pPr lvl="1"/>
            <a:r>
              <a:rPr lang="en-US" sz="2200"/>
              <a:t>each relationships has a single superclass</a:t>
            </a:r>
          </a:p>
          <a:p>
            <a:pPr lvl="1"/>
            <a:r>
              <a:rPr lang="en-US" sz="2200"/>
              <a:t>shared subclass leads to multiple inheritance</a:t>
            </a:r>
          </a:p>
          <a:p>
            <a:r>
              <a:rPr lang="en-US" sz="2400"/>
              <a:t>In some cases, we need to model a </a:t>
            </a:r>
            <a:r>
              <a:rPr lang="en-US" sz="2400" i="1"/>
              <a:t>single superclass/subclass relationship</a:t>
            </a:r>
            <a:r>
              <a:rPr lang="en-US" sz="2400"/>
              <a:t> with </a:t>
            </a:r>
            <a:r>
              <a:rPr lang="en-US" sz="2400" i="1"/>
              <a:t>more than one</a:t>
            </a:r>
            <a:r>
              <a:rPr lang="en-US" sz="2400"/>
              <a:t> superclass </a:t>
            </a:r>
          </a:p>
          <a:p>
            <a:r>
              <a:rPr lang="en-US" sz="2400"/>
              <a:t>Superclasses can represent different entity types </a:t>
            </a:r>
          </a:p>
          <a:p>
            <a:r>
              <a:rPr lang="en-US" sz="2400"/>
              <a:t>Such a subclass is called a category or UNION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6F83642-6AE0-4810-BA06-A820C514F653}" type="slidenum">
              <a:rPr lang="en-US"/>
              <a:pPr/>
              <a:t>163</a:t>
            </a:fld>
            <a:endParaRPr lang="en-CA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(UNION TYPES) (2)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Example: In a database for vehicle registration, a vehicle owner can be a PERSON, a BANK (holding a lien on a vehicle) or a COMPANY.</a:t>
            </a:r>
          </a:p>
          <a:p>
            <a:pPr lvl="1"/>
            <a:r>
              <a:rPr lang="en-US" sz="2200"/>
              <a:t>A </a:t>
            </a:r>
            <a:r>
              <a:rPr lang="en-US" sz="2200" i="1"/>
              <a:t>category</a:t>
            </a:r>
            <a:r>
              <a:rPr lang="en-US" sz="2200"/>
              <a:t> (UNION type) called OWNER is created to represent a subset of the </a:t>
            </a:r>
            <a:r>
              <a:rPr lang="en-US" sz="2200" i="1"/>
              <a:t>union</a:t>
            </a:r>
            <a:r>
              <a:rPr lang="en-US" sz="2200"/>
              <a:t> of the three superclasses COMPANY, BANK, and PERSON </a:t>
            </a:r>
          </a:p>
          <a:p>
            <a:pPr lvl="1"/>
            <a:r>
              <a:rPr lang="en-US" sz="2200"/>
              <a:t>A category member must exist in </a:t>
            </a:r>
            <a:r>
              <a:rPr lang="en-US" sz="2200" b="1" i="1"/>
              <a:t>at least one</a:t>
            </a:r>
            <a:r>
              <a:rPr lang="en-US" sz="2200"/>
              <a:t> of its superclasses</a:t>
            </a:r>
          </a:p>
          <a:p>
            <a:r>
              <a:rPr lang="en-US" sz="2400"/>
              <a:t>Difference from </a:t>
            </a:r>
            <a:r>
              <a:rPr lang="en-US" sz="2400" i="1"/>
              <a:t>shared subclass</a:t>
            </a:r>
            <a:r>
              <a:rPr lang="en-US" sz="2400"/>
              <a:t>, which is a:</a:t>
            </a:r>
            <a:endParaRPr lang="en-US" sz="2400" i="1"/>
          </a:p>
          <a:p>
            <a:pPr lvl="1"/>
            <a:r>
              <a:rPr lang="en-US" sz="2200"/>
              <a:t>subset of the </a:t>
            </a:r>
            <a:r>
              <a:rPr lang="en-US" sz="2200" i="1"/>
              <a:t>intersection</a:t>
            </a:r>
            <a:r>
              <a:rPr lang="en-US" sz="2200"/>
              <a:t> of its superclasses</a:t>
            </a:r>
          </a:p>
          <a:p>
            <a:pPr lvl="1"/>
            <a:r>
              <a:rPr lang="en-US" sz="2200"/>
              <a:t>shared subclass member must exist in </a:t>
            </a:r>
            <a:r>
              <a:rPr lang="en-US" sz="2200" b="1" i="1"/>
              <a:t>all</a:t>
            </a:r>
            <a:r>
              <a:rPr lang="en-US" sz="2200"/>
              <a:t> of its superclasses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7175F069-2533-4142-8267-29934F28011F}" type="slidenum">
              <a:rPr lang="en-US"/>
              <a:pPr/>
              <a:t>164</a:t>
            </a:fld>
            <a:endParaRPr lang="en-CA"/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categories (UNION types): OWNER, REGISTERED_VEHICLE</a:t>
            </a:r>
          </a:p>
        </p:txBody>
      </p:sp>
      <p:pic>
        <p:nvPicPr>
          <p:cNvPr id="698375" name="Picture 7" descr="fig04_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00200"/>
            <a:ext cx="4748213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0CBA82CD-5969-426E-A13B-C599D02E8061}" type="slidenum">
              <a:rPr lang="en-US"/>
              <a:pPr/>
              <a:t>165</a:t>
            </a:fld>
            <a:endParaRPr lang="en-CA"/>
          </a:p>
        </p:txBody>
      </p:sp>
      <p:sp>
        <p:nvSpPr>
          <p:cNvPr id="70042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of EER Model (1)</a:t>
            </a:r>
          </a:p>
        </p:txBody>
      </p:sp>
      <p:sp>
        <p:nvSpPr>
          <p:cNvPr id="70042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Class C: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 type of entity with a corresponding set of entities: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could be entity type, subclass, superclass, or category</a:t>
            </a:r>
          </a:p>
          <a:p>
            <a:pPr>
              <a:lnSpc>
                <a:spcPct val="90000"/>
              </a:lnSpc>
            </a:pPr>
            <a:r>
              <a:rPr lang="en-US" sz="2400"/>
              <a:t>Note: The definition of </a:t>
            </a:r>
            <a:r>
              <a:rPr lang="en-US" sz="2400" i="1"/>
              <a:t>relationship type</a:t>
            </a:r>
            <a:r>
              <a:rPr lang="en-US" sz="2400"/>
              <a:t> in ER/EER should have 'entity type' replaced with 'class‘ to allow relationships among classes in general</a:t>
            </a:r>
          </a:p>
          <a:p>
            <a:pPr>
              <a:lnSpc>
                <a:spcPct val="90000"/>
              </a:lnSpc>
            </a:pPr>
            <a:r>
              <a:rPr lang="en-US" sz="2400"/>
              <a:t>Subclass S is a class whose: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Type inherits all the attributes and relationship of a class 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Set of entities must always be a subset of the set of entities of the other class C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 </a:t>
            </a:r>
            <a:r>
              <a:rPr lang="en-US" sz="1800">
                <a:ea typeface="ヒラギノ角ゴ Pro W3" pitchFamily="1" charset="-128"/>
              </a:rPr>
              <a:t>⊆</a:t>
            </a:r>
            <a:r>
              <a:rPr lang="en-US" sz="1800"/>
              <a:t> 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 is called the superclass of 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superclass/subclass relationship exists between S and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87E82B6F-0E1B-4261-95B4-51A87C6D34D3}" type="slidenum">
              <a:rPr lang="en-US"/>
              <a:pPr/>
              <a:t>166</a:t>
            </a:fld>
            <a:endParaRPr lang="en-CA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of EER Model (2)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Specialization Z: Z = {S1, S2,…, Sn} is a set of subclasses with same superclass G; hence, G/Si is a superclass relationship for i = 1, …., n.</a:t>
            </a:r>
          </a:p>
          <a:p>
            <a:pPr lvl="1">
              <a:lnSpc>
                <a:spcPct val="80000"/>
              </a:lnSpc>
            </a:pPr>
            <a:r>
              <a:rPr lang="en-US"/>
              <a:t>G is called a generalization of the subclasses {S1, S2,…, Sn} </a:t>
            </a:r>
          </a:p>
          <a:p>
            <a:pPr lvl="1">
              <a:lnSpc>
                <a:spcPct val="80000"/>
              </a:lnSpc>
            </a:pPr>
            <a:r>
              <a:rPr lang="en-US"/>
              <a:t>Z is total if we always have:</a:t>
            </a:r>
          </a:p>
          <a:p>
            <a:pPr lvl="2">
              <a:lnSpc>
                <a:spcPct val="80000"/>
              </a:lnSpc>
            </a:pPr>
            <a:r>
              <a:rPr lang="en-US"/>
              <a:t>S1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S2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…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Sn = G;</a:t>
            </a:r>
          </a:p>
          <a:p>
            <a:pPr lvl="2">
              <a:lnSpc>
                <a:spcPct val="80000"/>
              </a:lnSpc>
            </a:pPr>
            <a:r>
              <a:rPr lang="en-US"/>
              <a:t>Otherwise, Z is partial.</a:t>
            </a:r>
          </a:p>
          <a:p>
            <a:pPr lvl="1">
              <a:lnSpc>
                <a:spcPct val="80000"/>
              </a:lnSpc>
            </a:pPr>
            <a:r>
              <a:rPr lang="en-US"/>
              <a:t>Z is disjoint if we always have:</a:t>
            </a:r>
          </a:p>
          <a:p>
            <a:pPr lvl="2">
              <a:lnSpc>
                <a:spcPct val="80000"/>
              </a:lnSpc>
            </a:pPr>
            <a:r>
              <a:rPr lang="en-US"/>
              <a:t>Si </a:t>
            </a:r>
            <a:r>
              <a:rPr lang="en-US">
                <a:ea typeface="ヒラギノ角ゴ Pro W3" pitchFamily="1" charset="-128"/>
              </a:rPr>
              <a:t>∩</a:t>
            </a:r>
            <a:r>
              <a:rPr lang="en-US"/>
              <a:t> S2 empty-set for i ≠ j;</a:t>
            </a:r>
          </a:p>
          <a:p>
            <a:pPr lvl="1">
              <a:lnSpc>
                <a:spcPct val="80000"/>
              </a:lnSpc>
            </a:pPr>
            <a:r>
              <a:rPr lang="en-US"/>
              <a:t>Otherwise, Z is overlapping.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2E15D4A-037C-4D0B-8DAF-DA5849C469CF}" type="slidenum">
              <a:rPr lang="en-US"/>
              <a:pPr/>
              <a:t>167</a:t>
            </a:fld>
            <a:endParaRPr lang="en-CA"/>
          </a:p>
        </p:txBody>
      </p:sp>
      <p:sp>
        <p:nvSpPr>
          <p:cNvPr id="70246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of EER Model (3)</a:t>
            </a:r>
          </a:p>
        </p:txBody>
      </p:sp>
      <p:sp>
        <p:nvSpPr>
          <p:cNvPr id="70246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Subclass S of C is predicate defined if predicate (condition)  p on attributes of C is used to specify membership in S;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that is, S = C[p], where C[p] is the set of entities in C that satisfy condition p</a:t>
            </a:r>
          </a:p>
          <a:p>
            <a:pPr>
              <a:lnSpc>
                <a:spcPct val="90000"/>
              </a:lnSpc>
            </a:pPr>
            <a:r>
              <a:rPr lang="en-US" sz="2400"/>
              <a:t>A subclass not defined by a predicate is called user-defined 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Attribute-defined specialization: if a predicate A = ci (where A is an attribute of G and ci is a constant value from the domain of A) is used to specify membership in each subclass Si in Z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Note: If ci ≠ cj for i ≠ j, and A is single-valued, then the attribute-defined specialization will be disjoint.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5357FCCB-0782-4A3F-A956-4A25439B5579}" type="slidenum">
              <a:rPr lang="en-US"/>
              <a:pPr/>
              <a:t>168</a:t>
            </a:fld>
            <a:endParaRPr lang="en-CA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 of EER Model (4)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Category or UNION type T</a:t>
            </a:r>
          </a:p>
          <a:p>
            <a:pPr lvl="1"/>
            <a:r>
              <a:rPr lang="en-US"/>
              <a:t>A class that is a subset of the </a:t>
            </a:r>
            <a:r>
              <a:rPr lang="en-US" i="1"/>
              <a:t>union</a:t>
            </a:r>
            <a:r>
              <a:rPr lang="en-US"/>
              <a:t> of n defining superclasses </a:t>
            </a:r>
            <a:br>
              <a:rPr lang="en-US"/>
            </a:br>
            <a:r>
              <a:rPr lang="en-US"/>
              <a:t>D1, D2,…Dn, n&gt;1:</a:t>
            </a:r>
          </a:p>
          <a:p>
            <a:pPr lvl="2"/>
            <a:r>
              <a:rPr lang="en-US"/>
              <a:t>T </a:t>
            </a:r>
            <a:r>
              <a:rPr lang="en-US">
                <a:ea typeface="ヒラギノ角ゴ Pro W3" pitchFamily="1" charset="-128"/>
              </a:rPr>
              <a:t>⊆</a:t>
            </a:r>
            <a:r>
              <a:rPr lang="en-US"/>
              <a:t> (D1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D2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…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Dn)</a:t>
            </a:r>
          </a:p>
          <a:p>
            <a:pPr lvl="1"/>
            <a:r>
              <a:rPr lang="en-US"/>
              <a:t>Can have a predicate pi on the attributes of Di to specify entities of Di that are members of T. </a:t>
            </a:r>
          </a:p>
          <a:p>
            <a:pPr lvl="1"/>
            <a:r>
              <a:rPr lang="en-US"/>
              <a:t>If a predicate is specified on every Di: T = (D1[p1]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D2[p2] 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…</a:t>
            </a:r>
            <a:r>
              <a:rPr lang="en-US">
                <a:ea typeface="ヒラギノ角ゴ Pro W3" pitchFamily="1" charset="-128"/>
              </a:rPr>
              <a:t>∪</a:t>
            </a:r>
            <a:r>
              <a:rPr lang="en-US"/>
              <a:t> Dn[pn])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2A75A2EE-4F73-49A9-9BDF-200E2AA2F4CE}" type="slidenum">
              <a:rPr lang="en-US"/>
              <a:pPr/>
              <a:t>169</a:t>
            </a:fld>
            <a:endParaRPr lang="en-CA"/>
          </a:p>
        </p:txBody>
      </p:sp>
      <p:sp>
        <p:nvSpPr>
          <p:cNvPr id="807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diagrammatic notations</a:t>
            </a:r>
          </a:p>
        </p:txBody>
      </p:sp>
      <p:sp>
        <p:nvSpPr>
          <p:cNvPr id="807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ER/EER diagrams are a specific notation for displaying the concepts of the model diagrammatically</a:t>
            </a:r>
          </a:p>
          <a:p>
            <a:r>
              <a:rPr lang="en-US"/>
              <a:t>DB design tools use many alternative notations for the same or similar concepts</a:t>
            </a:r>
          </a:p>
          <a:p>
            <a:r>
              <a:rPr lang="en-US"/>
              <a:t>One popular alternative notation uses </a:t>
            </a:r>
            <a:r>
              <a:rPr lang="en-US" i="1"/>
              <a:t>UML class diagrams</a:t>
            </a:r>
          </a:p>
          <a:p>
            <a:r>
              <a:rPr lang="en-US"/>
              <a:t>see next slides for UML class diagrams and other alternative notations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ABCF13E4-FDC0-469F-8FBF-44D89F1B8209}" type="slidenum">
              <a:rPr lang="en-US"/>
              <a:pPr/>
              <a:t>17</a:t>
            </a:fld>
            <a:endParaRPr lang="en-CA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End-users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Actors on the scene (continued)</a:t>
            </a:r>
          </a:p>
          <a:p>
            <a:pPr lvl="1">
              <a:lnSpc>
                <a:spcPct val="90000"/>
              </a:lnSpc>
            </a:pPr>
            <a:r>
              <a:rPr lang="en-US" b="1"/>
              <a:t>End-users: </a:t>
            </a:r>
            <a:r>
              <a:rPr lang="en-US"/>
              <a:t>They use the data for queries, reports and some of them update the database content. End-users can be categorized into:</a:t>
            </a:r>
          </a:p>
          <a:p>
            <a:pPr lvl="2">
              <a:lnSpc>
                <a:spcPct val="90000"/>
              </a:lnSpc>
            </a:pPr>
            <a:r>
              <a:rPr lang="en-US" b="1"/>
              <a:t>Casual</a:t>
            </a:r>
            <a:r>
              <a:rPr lang="en-US"/>
              <a:t>: access database occasionally when needed</a:t>
            </a:r>
          </a:p>
          <a:p>
            <a:pPr lvl="2">
              <a:lnSpc>
                <a:spcPct val="90000"/>
              </a:lnSpc>
            </a:pPr>
            <a:r>
              <a:rPr lang="en-US" b="1"/>
              <a:t>Naïve</a:t>
            </a:r>
            <a:r>
              <a:rPr lang="en-US"/>
              <a:t> or Parametric: they make up a large section of the end-user population.</a:t>
            </a:r>
          </a:p>
          <a:p>
            <a:pPr lvl="3">
              <a:lnSpc>
                <a:spcPct val="90000"/>
              </a:lnSpc>
            </a:pPr>
            <a:r>
              <a:rPr lang="en-US"/>
              <a:t>They use previously well-defined functions in the form of  “canned transactions” against the database.</a:t>
            </a:r>
          </a:p>
          <a:p>
            <a:pPr lvl="3">
              <a:lnSpc>
                <a:spcPct val="90000"/>
              </a:lnSpc>
            </a:pPr>
            <a:r>
              <a:rPr lang="en-US"/>
              <a:t>Examples are bank-tellers or reservation clerks who do this activity for an entire shift of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1FF8EA78-C9B9-44F6-AC4E-A3517DAB7D15}" type="slidenum">
              <a:rPr lang="en-US"/>
              <a:pPr/>
              <a:t>170</a:t>
            </a:fld>
            <a:endParaRPr lang="en-CA"/>
          </a:p>
        </p:txBody>
      </p:sp>
      <p:sp>
        <p:nvSpPr>
          <p:cNvPr id="70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Example for Displaying Specialization / Generalization</a:t>
            </a:r>
          </a:p>
        </p:txBody>
      </p:sp>
      <p:pic>
        <p:nvPicPr>
          <p:cNvPr id="704519" name="Picture 7" descr="fig04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2975" y="1590675"/>
            <a:ext cx="4645025" cy="49625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98D93364-8A66-4DF8-8560-450E45F711FC}" type="slidenum">
              <a:rPr lang="en-US"/>
              <a:pPr/>
              <a:t>171</a:t>
            </a:fld>
            <a:endParaRPr lang="en-CA"/>
          </a:p>
        </p:txBody>
      </p:sp>
      <p:sp>
        <p:nvSpPr>
          <p:cNvPr id="7065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Diagrammatic Notations</a:t>
            </a:r>
          </a:p>
        </p:txBody>
      </p:sp>
      <p:pic>
        <p:nvPicPr>
          <p:cNvPr id="706576" name="Picture 16" descr="figA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5225" y="1524000"/>
            <a:ext cx="4041775" cy="50847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62368EDD-EFEE-4DF6-8B37-859AA7473FBB}" type="slidenum">
              <a:rPr lang="en-US"/>
              <a:pPr/>
              <a:t>172</a:t>
            </a:fld>
            <a:endParaRPr lang="en-CA"/>
          </a:p>
        </p:txBody>
      </p:sp>
      <p:sp>
        <p:nvSpPr>
          <p:cNvPr id="7516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General Conceptual Modeling Concepts</a:t>
            </a:r>
          </a:p>
        </p:txBody>
      </p:sp>
      <p:sp>
        <p:nvSpPr>
          <p:cNvPr id="751623" name="Rectangle 10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GENERAL DATA ABSTRACTIONS</a:t>
            </a:r>
          </a:p>
          <a:p>
            <a:pPr lvl="1">
              <a:lnSpc>
                <a:spcPct val="90000"/>
              </a:lnSpc>
            </a:pPr>
            <a:r>
              <a:rPr lang="en-US"/>
              <a:t>CLASSIFICATION and INSTANTIATION</a:t>
            </a:r>
          </a:p>
          <a:p>
            <a:pPr lvl="1">
              <a:lnSpc>
                <a:spcPct val="90000"/>
              </a:lnSpc>
            </a:pPr>
            <a:r>
              <a:rPr lang="en-US"/>
              <a:t>AGGREGATION and ASSOCIATION (relationships)</a:t>
            </a:r>
          </a:p>
          <a:p>
            <a:pPr lvl="1">
              <a:lnSpc>
                <a:spcPct val="90000"/>
              </a:lnSpc>
            </a:pPr>
            <a:r>
              <a:rPr lang="en-US"/>
              <a:t>GENERALIZATION and SPECIALIZATION</a:t>
            </a:r>
          </a:p>
          <a:p>
            <a:pPr lvl="1">
              <a:lnSpc>
                <a:spcPct val="90000"/>
              </a:lnSpc>
            </a:pPr>
            <a:r>
              <a:rPr lang="en-US"/>
              <a:t>IDENTIFICATION</a:t>
            </a:r>
          </a:p>
          <a:p>
            <a:pPr>
              <a:lnSpc>
                <a:spcPct val="90000"/>
              </a:lnSpc>
            </a:pPr>
            <a:r>
              <a:rPr lang="en-US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/>
              <a:t>CARDINALITY (Min and Max)</a:t>
            </a:r>
          </a:p>
          <a:p>
            <a:pPr lvl="1">
              <a:lnSpc>
                <a:spcPct val="90000"/>
              </a:lnSpc>
            </a:pPr>
            <a:r>
              <a:rPr lang="en-US"/>
              <a:t>COVERAGE (Total vs. Partial, and Exclusive (disjoint) vs. Overlapping)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4- </a:t>
            </a:r>
            <a:fld id="{EDAE172E-5919-4378-A1DF-F3BCFAF6294D}" type="slidenum">
              <a:rPr lang="en-US"/>
              <a:pPr/>
              <a:t>173</a:t>
            </a:fld>
            <a:endParaRPr lang="en-CA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Ontologies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conceptual modeling and other tools to develop “a specification of a conceptualization”</a:t>
            </a:r>
          </a:p>
          <a:p>
            <a:pPr lvl="1">
              <a:lnSpc>
                <a:spcPct val="90000"/>
              </a:lnSpc>
            </a:pPr>
            <a:r>
              <a:rPr lang="en-US" b="1"/>
              <a:t>Specification </a:t>
            </a:r>
            <a:r>
              <a:rPr lang="en-US"/>
              <a:t>refers to the language and vocabulary (data model concepts) used</a:t>
            </a:r>
          </a:p>
          <a:p>
            <a:pPr lvl="1">
              <a:lnSpc>
                <a:spcPct val="90000"/>
              </a:lnSpc>
            </a:pPr>
            <a:r>
              <a:rPr lang="en-US" b="1"/>
              <a:t>Conceptualization</a:t>
            </a:r>
            <a:r>
              <a:rPr lang="en-US"/>
              <a:t> refers to the description (schema) of the concepts of a particular field of knowledge and the relationships among these concepts</a:t>
            </a:r>
          </a:p>
          <a:p>
            <a:pPr>
              <a:lnSpc>
                <a:spcPct val="90000"/>
              </a:lnSpc>
            </a:pPr>
            <a:r>
              <a:rPr lang="en-US"/>
              <a:t>Many medical, scientific, and engineering ontologies are being developed as a means of standardizing concepts and terminology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A0ABBF7B-F013-4EAA-88B4-0BEBB766C095}" type="slidenum">
              <a:rPr lang="en-US"/>
              <a:pPr/>
              <a:t>18</a:t>
            </a:fld>
            <a:endParaRPr lang="en-CA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End-users (continued)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b="1"/>
              <a:t>Sophisticated:</a:t>
            </a:r>
          </a:p>
          <a:p>
            <a:pPr lvl="3"/>
            <a:r>
              <a:rPr lang="en-US"/>
              <a:t>These include business analysts, scientists, engineers, others thoroughly familiar with the system capabilities.</a:t>
            </a:r>
          </a:p>
          <a:p>
            <a:pPr lvl="3"/>
            <a:r>
              <a:rPr lang="en-US"/>
              <a:t>Many use tools in the form of software packages that work closely with the stored database.</a:t>
            </a:r>
          </a:p>
          <a:p>
            <a:pPr lvl="2"/>
            <a:r>
              <a:rPr lang="en-US" b="1"/>
              <a:t>Stand-alone:</a:t>
            </a:r>
          </a:p>
          <a:p>
            <a:pPr lvl="3"/>
            <a:r>
              <a:rPr lang="en-US"/>
              <a:t>Mostly maintain personal databases using ready-to-use packaged applications.</a:t>
            </a:r>
          </a:p>
          <a:p>
            <a:pPr lvl="3"/>
            <a:r>
              <a:rPr lang="en-US"/>
              <a:t>An example is a tax program user that creates its own internal database.</a:t>
            </a:r>
          </a:p>
          <a:p>
            <a:pPr lvl="3"/>
            <a:r>
              <a:rPr lang="en-US"/>
              <a:t>Another example is a user that maintains an address book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FBEB5D5B-A6E0-4745-8D72-51D20EBFE069}" type="slidenum">
              <a:rPr lang="en-US"/>
              <a:pPr/>
              <a:t>19</a:t>
            </a:fld>
            <a:endParaRPr lang="en-CA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the Database Approach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Controlling redundancy in data storage and in development and maintenance efforts.</a:t>
            </a:r>
          </a:p>
          <a:p>
            <a:pPr lvl="1"/>
            <a:r>
              <a:rPr lang="en-US"/>
              <a:t>Sharing of data among multiple users.</a:t>
            </a:r>
          </a:p>
          <a:p>
            <a:r>
              <a:rPr lang="en-US"/>
              <a:t>Restricting unauthorized access to data.</a:t>
            </a:r>
          </a:p>
          <a:p>
            <a:r>
              <a:rPr lang="en-US"/>
              <a:t>Providing persistent storage for program Objects</a:t>
            </a:r>
          </a:p>
          <a:p>
            <a:pPr lvl="1"/>
            <a:r>
              <a:rPr lang="en-US"/>
              <a:t>In Object-oriented DBMSs – see Chapters 20-22</a:t>
            </a:r>
          </a:p>
          <a:p>
            <a:r>
              <a:rPr lang="en-US"/>
              <a:t>Providing Storage Structures (e.g. indexes) for efficient Query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3E102E1F-5646-4582-982E-4BFB017D73A1}" type="slidenum">
              <a:rPr lang="en-US"/>
              <a:pPr/>
              <a:t>2</a:t>
            </a:fld>
            <a:endParaRPr lang="en-CA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 of Databases and Database Applications</a:t>
            </a:r>
          </a:p>
          <a:p>
            <a:r>
              <a:rPr lang="en-US"/>
              <a:t>Basic Definitions</a:t>
            </a:r>
          </a:p>
          <a:p>
            <a:r>
              <a:rPr lang="en-US"/>
              <a:t>Typical DBMS Functionality</a:t>
            </a:r>
          </a:p>
          <a:p>
            <a:r>
              <a:rPr lang="en-US"/>
              <a:t>Example of a Database (UNIVERSITY)</a:t>
            </a:r>
          </a:p>
          <a:p>
            <a:r>
              <a:rPr lang="en-US"/>
              <a:t>Main Characteristics of the Database Approach</a:t>
            </a:r>
          </a:p>
          <a:p>
            <a:r>
              <a:rPr lang="en-US"/>
              <a:t>Database Users</a:t>
            </a:r>
          </a:p>
          <a:p>
            <a:r>
              <a:rPr lang="en-US"/>
              <a:t>Advantages of Using the Database Approach</a:t>
            </a:r>
          </a:p>
          <a:p>
            <a:r>
              <a:rPr lang="en-US"/>
              <a:t>When Not to Use Databases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DAFFAACE-4BFE-4B4B-8ABA-96E9EBD028FB}" type="slidenum">
              <a:rPr lang="en-US"/>
              <a:pPr/>
              <a:t>20</a:t>
            </a:fld>
            <a:endParaRPr lang="en-CA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the Database Approach (continued)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Providing backup and recovery services.</a:t>
            </a:r>
          </a:p>
          <a:p>
            <a:r>
              <a:rPr lang="en-US"/>
              <a:t>Providing multiple interfaces to different classes of users.</a:t>
            </a:r>
          </a:p>
          <a:p>
            <a:r>
              <a:rPr lang="en-US"/>
              <a:t>Representing complex relationships among data.</a:t>
            </a:r>
          </a:p>
          <a:p>
            <a:r>
              <a:rPr lang="en-US"/>
              <a:t>Enforcing integrity constraints on the database.</a:t>
            </a:r>
          </a:p>
          <a:p>
            <a:r>
              <a:rPr lang="en-US"/>
              <a:t>Drawing inferences and actions from the stored data using deductive and active 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F623E155-C5E1-4ACC-96BB-4AEEE90D72E1}" type="slidenum">
              <a:rPr lang="en-US"/>
              <a:pPr/>
              <a:t>21</a:t>
            </a:fld>
            <a:endParaRPr lang="en-CA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Implications of Using the Database Approach</a:t>
            </a: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Potential for enforcing standards:</a:t>
            </a:r>
          </a:p>
          <a:p>
            <a:pPr lvl="1"/>
            <a:r>
              <a:rPr lang="en-US"/>
              <a:t>This is very crucial for the success of database applications in large organizations. </a:t>
            </a:r>
            <a:r>
              <a:rPr lang="en-US" b="1"/>
              <a:t>Standards</a:t>
            </a:r>
            <a:r>
              <a:rPr lang="en-US"/>
              <a:t> refer to data item names, display formats, screens, report structures, meta-data (description of data), Web page layouts, etc.</a:t>
            </a:r>
          </a:p>
          <a:p>
            <a:r>
              <a:rPr lang="en-US"/>
              <a:t>Reduced application development time:</a:t>
            </a:r>
          </a:p>
          <a:p>
            <a:pPr lvl="1"/>
            <a:r>
              <a:rPr lang="en-US"/>
              <a:t>Incremental time to add each new application is reduced.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6BF321BD-E3C8-4DE5-8DB6-4659EE62CC86}" type="slidenum">
              <a:rPr lang="en-US"/>
              <a:pPr/>
              <a:t>22</a:t>
            </a:fld>
            <a:endParaRPr lang="en-CA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Implications of Using the Database Approach (continued)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Flexibility to change data structures:</a:t>
            </a:r>
          </a:p>
          <a:p>
            <a:pPr lvl="1"/>
            <a:r>
              <a:rPr lang="en-US"/>
              <a:t>Database structure may evolve as new requirements are defined. </a:t>
            </a:r>
          </a:p>
          <a:p>
            <a:r>
              <a:rPr lang="en-US"/>
              <a:t>Availability of current information:</a:t>
            </a:r>
          </a:p>
          <a:p>
            <a:pPr lvl="1"/>
            <a:r>
              <a:rPr lang="en-US"/>
              <a:t>Extremely important for on-line transaction systems such as airline, hotel, car reservations.</a:t>
            </a:r>
          </a:p>
          <a:p>
            <a:r>
              <a:rPr lang="en-US"/>
              <a:t>Economies of scale:</a:t>
            </a:r>
          </a:p>
          <a:p>
            <a:pPr lvl="1"/>
            <a:r>
              <a:rPr lang="en-US"/>
              <a:t>Wasteful overlap of resources and personnel can be avoided by consolidating data and applications across departments.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036DA758-DA82-4C88-93D0-96C5AB6A49FA}" type="slidenum">
              <a:rPr lang="en-US"/>
              <a:pPr/>
              <a:t>23</a:t>
            </a:fld>
            <a:endParaRPr lang="en-CA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Development of Database Technology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Early Database Applications:</a:t>
            </a:r>
          </a:p>
          <a:p>
            <a:pPr lvl="1"/>
            <a:r>
              <a:rPr lang="en-US" sz="2200"/>
              <a:t>The Hierarchical and Network Models were introduced in mid 1960s and dominated during the seventies.</a:t>
            </a:r>
          </a:p>
          <a:p>
            <a:pPr lvl="1"/>
            <a:r>
              <a:rPr lang="en-US" sz="2200"/>
              <a:t>A bulk of the worldwide database processing still occurs using these models, particularly, the hierarchical model.</a:t>
            </a:r>
          </a:p>
          <a:p>
            <a:r>
              <a:rPr lang="en-US" sz="2400"/>
              <a:t>Relational Model based Systems:</a:t>
            </a:r>
          </a:p>
          <a:p>
            <a:pPr lvl="1"/>
            <a:r>
              <a:rPr lang="en-US" sz="2200"/>
              <a:t>Relational model was originally introduced in 1970, was heavily researched and experimented within IBM Research and several universities.</a:t>
            </a:r>
          </a:p>
          <a:p>
            <a:pPr lvl="1"/>
            <a:r>
              <a:rPr lang="en-US" sz="2200"/>
              <a:t>Relational DBMS Products emerged in the early 1980s.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E3445A74-85E1-44CF-8B89-30C868DDACD5}" type="slidenum">
              <a:rPr lang="en-US"/>
              <a:pPr/>
              <a:t>24</a:t>
            </a:fld>
            <a:endParaRPr lang="en-CA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Development of Database Technology (continued)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Object-oriented and emerging applications:</a:t>
            </a:r>
          </a:p>
          <a:p>
            <a:pPr lvl="1"/>
            <a:r>
              <a:rPr lang="en-US" sz="2200"/>
              <a:t>Object-Oriented Database Management Systems (OODBMSs) were introduced in late 1980s and early 1990s to cater to the need of complex data processing in CAD and other applications.</a:t>
            </a:r>
          </a:p>
          <a:p>
            <a:pPr lvl="2"/>
            <a:r>
              <a:rPr lang="en-US" sz="2000"/>
              <a:t>Their use has not taken off much.</a:t>
            </a:r>
          </a:p>
          <a:p>
            <a:pPr lvl="1"/>
            <a:r>
              <a:rPr lang="en-US" sz="2200"/>
              <a:t>Many relational DBMSs have incorporated object database concepts, leading to a new category called </a:t>
            </a:r>
            <a:r>
              <a:rPr lang="en-US" sz="2200" i="1"/>
              <a:t>object-relationa</a:t>
            </a:r>
            <a:r>
              <a:rPr lang="en-US" sz="2200"/>
              <a:t>l DBMSs (ORDBMSs)</a:t>
            </a:r>
          </a:p>
          <a:p>
            <a:pPr lvl="1"/>
            <a:r>
              <a:rPr lang="en-US" sz="2200" i="1"/>
              <a:t>Extended relational</a:t>
            </a:r>
            <a:r>
              <a:rPr lang="en-US" sz="2200"/>
              <a:t> systems add further capabilities (e.g. for multimedia data, XML, and other data types)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38F4180C-096B-46A0-9AAC-2395FA4FBEA3}" type="slidenum">
              <a:rPr lang="en-US"/>
              <a:pPr/>
              <a:t>25</a:t>
            </a:fld>
            <a:endParaRPr lang="en-CA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Development of Database Technology (continued)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on the Web and E-commerce Applications:</a:t>
            </a:r>
          </a:p>
          <a:p>
            <a:pPr lvl="1">
              <a:lnSpc>
                <a:spcPct val="90000"/>
              </a:lnSpc>
            </a:pPr>
            <a:r>
              <a:rPr lang="en-US"/>
              <a:t>Web contains data in HTML (Hypertext markup language) with links among pages.</a:t>
            </a:r>
          </a:p>
          <a:p>
            <a:pPr lvl="1">
              <a:lnSpc>
                <a:spcPct val="90000"/>
              </a:lnSpc>
            </a:pPr>
            <a:r>
              <a:rPr lang="en-US"/>
              <a:t>This has given rise to a new set of applications and E-commerce is using new standards like XML (eXtended  Markup Language). (see Ch. 27).</a:t>
            </a:r>
          </a:p>
          <a:p>
            <a:pPr lvl="1">
              <a:lnSpc>
                <a:spcPct val="90000"/>
              </a:lnSpc>
            </a:pPr>
            <a:r>
              <a:rPr lang="en-US"/>
              <a:t>Script programming languages such as PHP and JavaScript allow generation of dynamic Web pages that are partially generated from a database (see Ch. 26).</a:t>
            </a:r>
          </a:p>
          <a:p>
            <a:pPr lvl="2">
              <a:lnSpc>
                <a:spcPct val="90000"/>
              </a:lnSpc>
            </a:pPr>
            <a:r>
              <a:rPr lang="en-US"/>
              <a:t>Also allow database updates through Web pages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2A1D3CDD-22AC-4B05-B4CA-0360EA29C37A}" type="slidenum">
              <a:rPr lang="en-US"/>
              <a:pPr/>
              <a:t>26</a:t>
            </a:fld>
            <a:endParaRPr lang="en-CA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Database Capabilities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New functionality is being added to DBMSs in the following areas: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Scientific Applications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XML (eXtensible Markup Language)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Image Storage and Management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Audio and Video Data Management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Warehousing and Data Mining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Spatial Data Management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Time Series and Historical Data Management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The above gives rise to </a:t>
            </a:r>
            <a:r>
              <a:rPr lang="en-US" sz="2000" i="1"/>
              <a:t>new research and development</a:t>
            </a:r>
            <a:r>
              <a:rPr lang="en-US" sz="2000"/>
              <a:t> in incorporating new data types, complex data structures, new operations and storage and indexing schemes in database systems.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28E97E03-DB26-486A-8C44-54B3A2506535}" type="slidenum">
              <a:rPr lang="en-US"/>
              <a:pPr/>
              <a:t>27</a:t>
            </a:fld>
            <a:endParaRPr lang="en-CA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When not to use a DBMS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Main inhibitors (costs) of using a DBMS:</a:t>
            </a:r>
          </a:p>
          <a:p>
            <a:pPr lvl="1"/>
            <a:r>
              <a:rPr lang="en-US" sz="2200"/>
              <a:t>High initial investment and possible need for additional hardware.</a:t>
            </a:r>
          </a:p>
          <a:p>
            <a:pPr lvl="1"/>
            <a:r>
              <a:rPr lang="en-US" sz="2200"/>
              <a:t>Overhead for providing generality, security, concurrency control, recovery, and  integrity functions.</a:t>
            </a:r>
          </a:p>
          <a:p>
            <a:r>
              <a:rPr lang="en-US" sz="2400"/>
              <a:t>When a DBMS may be unnecessary:</a:t>
            </a:r>
          </a:p>
          <a:p>
            <a:pPr lvl="1"/>
            <a:r>
              <a:rPr lang="en-US" sz="2200"/>
              <a:t>If the database and applications are simple, well defined, and not expected to change.</a:t>
            </a:r>
          </a:p>
          <a:p>
            <a:pPr lvl="1"/>
            <a:r>
              <a:rPr lang="en-US" sz="2200"/>
              <a:t>If there are stringent real-time requirements that may not be met because of DBMS overhead.</a:t>
            </a:r>
          </a:p>
          <a:p>
            <a:pPr lvl="1"/>
            <a:r>
              <a:rPr lang="en-US" sz="2200"/>
              <a:t>If access to data by multiple users is not required.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E6BB2B42-74FA-4865-92AD-5966404CA3E1}" type="slidenum">
              <a:rPr lang="en-US"/>
              <a:pPr/>
              <a:t>28</a:t>
            </a:fld>
            <a:endParaRPr lang="en-CA"/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When not to use a DBMS</a:t>
            </a:r>
          </a:p>
        </p:txBody>
      </p:sp>
      <p:sp>
        <p:nvSpPr>
          <p:cNvPr id="6205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no DBMS may suffice:</a:t>
            </a:r>
          </a:p>
          <a:p>
            <a:pPr lvl="1"/>
            <a:r>
              <a:rPr lang="en-US"/>
              <a:t>If the database system is not able to handle the complexity of data because of modeling limitations</a:t>
            </a:r>
          </a:p>
          <a:p>
            <a:pPr lvl="1"/>
            <a:r>
              <a:rPr lang="en-US"/>
              <a:t>If the database users need special operations not supported by the DBMS.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C0BE423A-5708-4306-8A4C-0DC8A05AAFF3}" type="slidenum">
              <a:rPr lang="en-US"/>
              <a:pPr/>
              <a:t>29</a:t>
            </a:fld>
            <a:endParaRPr lang="en-CA"/>
          </a:p>
        </p:txBody>
      </p:sp>
      <p:sp>
        <p:nvSpPr>
          <p:cNvPr id="567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67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 Models and Their Categories</a:t>
            </a:r>
          </a:p>
          <a:p>
            <a:pPr>
              <a:lnSpc>
                <a:spcPct val="90000"/>
              </a:lnSpc>
            </a:pPr>
            <a:r>
              <a:rPr lang="en-US"/>
              <a:t>History of Data Models</a:t>
            </a:r>
          </a:p>
          <a:p>
            <a:pPr>
              <a:lnSpc>
                <a:spcPct val="90000"/>
              </a:lnSpc>
            </a:pPr>
            <a:r>
              <a:rPr lang="en-US"/>
              <a:t>Schemas, Instances, and States</a:t>
            </a:r>
          </a:p>
          <a:p>
            <a:pPr>
              <a:lnSpc>
                <a:spcPct val="90000"/>
              </a:lnSpc>
            </a:pPr>
            <a:r>
              <a:rPr lang="en-US"/>
              <a:t>Three-Schema Architecture</a:t>
            </a:r>
          </a:p>
          <a:p>
            <a:pPr>
              <a:lnSpc>
                <a:spcPct val="90000"/>
              </a:lnSpc>
            </a:pPr>
            <a:r>
              <a:rPr lang="en-US"/>
              <a:t>Data Independence</a:t>
            </a:r>
          </a:p>
          <a:p>
            <a:pPr>
              <a:lnSpc>
                <a:spcPct val="90000"/>
              </a:lnSpc>
            </a:pPr>
            <a:r>
              <a:rPr lang="en-US"/>
              <a:t>DBMS Languages and Interfaces</a:t>
            </a:r>
          </a:p>
          <a:p>
            <a:pPr>
              <a:lnSpc>
                <a:spcPct val="90000"/>
              </a:lnSpc>
            </a:pPr>
            <a:r>
              <a:rPr lang="en-US"/>
              <a:t>Database System Utilities and Tools</a:t>
            </a:r>
          </a:p>
          <a:p>
            <a:pPr>
              <a:lnSpc>
                <a:spcPct val="90000"/>
              </a:lnSpc>
            </a:pPr>
            <a:r>
              <a:rPr lang="en-US"/>
              <a:t>Centralized and Client-Server Architectures</a:t>
            </a:r>
          </a:p>
          <a:p>
            <a:pPr>
              <a:lnSpc>
                <a:spcPct val="90000"/>
              </a:lnSpc>
            </a:pPr>
            <a:r>
              <a:rPr lang="en-US"/>
              <a:t>Classification of DBMSs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0DF219BB-25F1-4649-AD8A-8434683EDE35}" type="slidenum">
              <a:rPr lang="en-US"/>
              <a:pPr/>
              <a:t>3</a:t>
            </a:fld>
            <a:endParaRPr lang="en-CA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Databases and Database Applications</a:t>
            </a:r>
          </a:p>
        </p:txBody>
      </p:sp>
      <p:sp>
        <p:nvSpPr>
          <p:cNvPr id="5775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Traditional Applications:</a:t>
            </a:r>
          </a:p>
          <a:p>
            <a:pPr lvl="1"/>
            <a:r>
              <a:rPr lang="en-US" sz="2200"/>
              <a:t>Numeric and Textual Databases</a:t>
            </a:r>
          </a:p>
          <a:p>
            <a:r>
              <a:rPr lang="en-US" sz="2400"/>
              <a:t>More Recent Applications:</a:t>
            </a:r>
          </a:p>
          <a:p>
            <a:pPr lvl="1"/>
            <a:r>
              <a:rPr lang="en-US" sz="2200"/>
              <a:t>Multimedia Databases</a:t>
            </a:r>
          </a:p>
          <a:p>
            <a:pPr lvl="1"/>
            <a:r>
              <a:rPr lang="en-US" sz="2200"/>
              <a:t>Geographic Information Systems (GIS)</a:t>
            </a:r>
          </a:p>
          <a:p>
            <a:pPr lvl="1"/>
            <a:r>
              <a:rPr lang="en-US" sz="2200"/>
              <a:t>Data Warehouses</a:t>
            </a:r>
          </a:p>
          <a:p>
            <a:pPr lvl="1"/>
            <a:r>
              <a:rPr lang="en-US" sz="2200"/>
              <a:t>Real-time and Active Databases</a:t>
            </a:r>
          </a:p>
          <a:p>
            <a:pPr lvl="1"/>
            <a:r>
              <a:rPr lang="en-US" sz="2200"/>
              <a:t>Many other applications</a:t>
            </a:r>
          </a:p>
          <a:p>
            <a:r>
              <a:rPr lang="en-US" sz="2400"/>
              <a:t>First part of book focuses on traditional applications</a:t>
            </a:r>
          </a:p>
          <a:p>
            <a:r>
              <a:rPr lang="en-US" sz="2400" i="1"/>
              <a:t>A number of recent applications are described later in the book (for example, Chapters 24,26,28,29,30)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0128C0F6-89F7-4FF2-8D4F-F17076F2CDB8}" type="slidenum">
              <a:rPr lang="en-US"/>
              <a:pPr/>
              <a:t>30</a:t>
            </a:fld>
            <a:endParaRPr lang="en-CA"/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Data Model:</a:t>
            </a:r>
          </a:p>
          <a:p>
            <a:pPr lvl="1"/>
            <a:r>
              <a:rPr lang="en-US" sz="2200"/>
              <a:t>A set of concepts to describe the </a:t>
            </a:r>
            <a:r>
              <a:rPr lang="en-US" sz="2200" b="1" i="1"/>
              <a:t>structure</a:t>
            </a:r>
            <a:r>
              <a:rPr lang="en-US" sz="2200"/>
              <a:t> of a database, the </a:t>
            </a:r>
            <a:r>
              <a:rPr lang="en-US" sz="2200" b="1" i="1"/>
              <a:t>operations </a:t>
            </a:r>
            <a:r>
              <a:rPr lang="en-US" sz="2200"/>
              <a:t>for manipulating these structures, and certain </a:t>
            </a:r>
            <a:r>
              <a:rPr lang="en-US" sz="2200" b="1" i="1"/>
              <a:t>constraints</a:t>
            </a:r>
            <a:r>
              <a:rPr lang="en-US" sz="2200"/>
              <a:t> that the database should obey.</a:t>
            </a:r>
          </a:p>
          <a:p>
            <a:r>
              <a:rPr lang="en-US" sz="2400" b="1"/>
              <a:t>Data Model Structure and Constraints:</a:t>
            </a:r>
          </a:p>
          <a:p>
            <a:pPr lvl="1"/>
            <a:r>
              <a:rPr lang="en-US" sz="2200"/>
              <a:t>Constructs are used to define the database structure</a:t>
            </a:r>
          </a:p>
          <a:p>
            <a:pPr lvl="1"/>
            <a:r>
              <a:rPr lang="en-US" sz="2200"/>
              <a:t>Constructs typically include </a:t>
            </a:r>
            <a:r>
              <a:rPr lang="en-US" sz="2200" b="1" i="1"/>
              <a:t>elements </a:t>
            </a:r>
            <a:r>
              <a:rPr lang="en-US" sz="2200"/>
              <a:t>(and their </a:t>
            </a:r>
            <a:r>
              <a:rPr lang="en-US" sz="2200" b="1" i="1"/>
              <a:t>data types</a:t>
            </a:r>
            <a:r>
              <a:rPr lang="en-US" sz="2200"/>
              <a:t>) as well as groups of elements (e.g. </a:t>
            </a:r>
            <a:r>
              <a:rPr lang="en-US" sz="2200" b="1" i="1"/>
              <a:t>entity, record, table</a:t>
            </a:r>
            <a:r>
              <a:rPr lang="en-US" sz="2200"/>
              <a:t>), and </a:t>
            </a:r>
            <a:r>
              <a:rPr lang="en-US" sz="2200" b="1" i="1"/>
              <a:t>relationships</a:t>
            </a:r>
            <a:r>
              <a:rPr lang="en-US" sz="2200"/>
              <a:t> among such groups</a:t>
            </a:r>
          </a:p>
          <a:p>
            <a:pPr lvl="1"/>
            <a:r>
              <a:rPr lang="en-US" sz="2200"/>
              <a:t>Constraints specify some restrictions on valid data; these constraints must be enforced at all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8B67B82B-35DA-4856-8926-9FFDE78FF7ED}" type="slidenum">
              <a:rPr lang="en-US"/>
              <a:pPr/>
              <a:t>31</a:t>
            </a:fld>
            <a:endParaRPr lang="en-CA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 (continued)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Model Operations:</a:t>
            </a:r>
          </a:p>
          <a:p>
            <a:pPr lvl="1"/>
            <a:r>
              <a:rPr lang="en-US"/>
              <a:t>These operations are used for specifying database </a:t>
            </a:r>
            <a:r>
              <a:rPr lang="en-US" i="1"/>
              <a:t>retrievals</a:t>
            </a:r>
            <a:r>
              <a:rPr lang="en-US"/>
              <a:t> and </a:t>
            </a:r>
            <a:r>
              <a:rPr lang="en-US" i="1"/>
              <a:t>updates</a:t>
            </a:r>
            <a:r>
              <a:rPr lang="en-US"/>
              <a:t> by referring to the constructs of the data model.</a:t>
            </a:r>
          </a:p>
          <a:p>
            <a:pPr lvl="1"/>
            <a:r>
              <a:rPr lang="en-US"/>
              <a:t>Operations on the data model may include </a:t>
            </a:r>
            <a:r>
              <a:rPr lang="en-US" b="1" i="1"/>
              <a:t>basic model operations </a:t>
            </a:r>
            <a:r>
              <a:rPr lang="en-US"/>
              <a:t>(e.g. generic insert, delete, update) and</a:t>
            </a:r>
            <a:r>
              <a:rPr lang="en-US" b="1" i="1"/>
              <a:t> user-defined operations </a:t>
            </a:r>
            <a:r>
              <a:rPr lang="en-US"/>
              <a:t>(e.g. compute_student_gpa, update_inventory)</a:t>
            </a:r>
            <a:endParaRPr lang="en-US" b="1" i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7A3719E-47F6-40DB-A0B0-0B291F88F57C}" type="slidenum">
              <a:rPr lang="en-US"/>
              <a:pPr/>
              <a:t>32</a:t>
            </a:fld>
            <a:endParaRPr lang="en-CA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Data Models</a:t>
            </a:r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Conceptual (high-level, semantic) data models: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Provide concepts that are close to the way many users perceive data.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(Also called </a:t>
            </a:r>
            <a:r>
              <a:rPr lang="en-US" sz="2000" b="1" i="1"/>
              <a:t>entity-based</a:t>
            </a:r>
            <a:r>
              <a:rPr lang="en-US" sz="2000" i="1"/>
              <a:t> </a:t>
            </a:r>
            <a:r>
              <a:rPr lang="en-US" sz="2000"/>
              <a:t>or</a:t>
            </a:r>
            <a:r>
              <a:rPr lang="en-US" sz="2000" i="1"/>
              <a:t> </a:t>
            </a:r>
            <a:r>
              <a:rPr lang="en-US" sz="2000" b="1" i="1"/>
              <a:t>object-based</a:t>
            </a:r>
            <a:r>
              <a:rPr lang="en-US" sz="2000"/>
              <a:t> data models.)</a:t>
            </a:r>
          </a:p>
          <a:p>
            <a:pPr>
              <a:lnSpc>
                <a:spcPct val="90000"/>
              </a:lnSpc>
            </a:pPr>
            <a:r>
              <a:rPr lang="en-US" sz="2400" b="1"/>
              <a:t>Physical (low-level, internal) data models: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Provide concepts that describe details of how data is stored in the computer. These are usually specified in an ad-hoc manner through DBMS design and administration manuals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Implementation (representational) data models: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Provide concepts that fall between the above two, used by many commercial DBMS implementations (e.g. relational data models used in many commercial systems).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9622450F-9164-4F7F-8B2B-EDF1A02C4BF1}" type="slidenum">
              <a:rPr lang="en-US"/>
              <a:pPr/>
              <a:t>33</a:t>
            </a:fld>
            <a:endParaRPr lang="en-CA"/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versus Instances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Database Schema:</a:t>
            </a:r>
          </a:p>
          <a:p>
            <a:pPr lvl="1">
              <a:lnSpc>
                <a:spcPct val="90000"/>
              </a:lnSpc>
            </a:pPr>
            <a:r>
              <a:rPr lang="en-US"/>
              <a:t>The </a:t>
            </a:r>
            <a:r>
              <a:rPr lang="en-US" b="1" i="1"/>
              <a:t>description</a:t>
            </a:r>
            <a:r>
              <a:rPr lang="en-US"/>
              <a:t> of a database.</a:t>
            </a:r>
          </a:p>
          <a:p>
            <a:pPr lvl="1">
              <a:lnSpc>
                <a:spcPct val="90000"/>
              </a:lnSpc>
            </a:pPr>
            <a:r>
              <a:rPr lang="en-US"/>
              <a:t>Includes descriptions of the database structure, data types, and the constraints on the database.</a:t>
            </a:r>
          </a:p>
          <a:p>
            <a:pPr>
              <a:lnSpc>
                <a:spcPct val="90000"/>
              </a:lnSpc>
            </a:pPr>
            <a:r>
              <a:rPr lang="en-US"/>
              <a:t>Schema Diagram:</a:t>
            </a:r>
          </a:p>
          <a:p>
            <a:pPr lvl="1">
              <a:lnSpc>
                <a:spcPct val="90000"/>
              </a:lnSpc>
            </a:pPr>
            <a:r>
              <a:rPr lang="en-US"/>
              <a:t>An </a:t>
            </a:r>
            <a:r>
              <a:rPr lang="en-US" b="1" i="1"/>
              <a:t>illustrative</a:t>
            </a:r>
            <a:r>
              <a:rPr lang="en-US"/>
              <a:t> display of (most aspects of) a database schema.</a:t>
            </a:r>
          </a:p>
          <a:p>
            <a:pPr>
              <a:lnSpc>
                <a:spcPct val="90000"/>
              </a:lnSpc>
            </a:pPr>
            <a:r>
              <a:rPr lang="en-US"/>
              <a:t>Schema Construct:</a:t>
            </a:r>
          </a:p>
          <a:p>
            <a:pPr lvl="1">
              <a:lnSpc>
                <a:spcPct val="90000"/>
              </a:lnSpc>
            </a:pPr>
            <a:r>
              <a:rPr lang="en-US"/>
              <a:t>A </a:t>
            </a:r>
            <a:r>
              <a:rPr lang="en-US" b="1" i="1"/>
              <a:t>component</a:t>
            </a:r>
            <a:r>
              <a:rPr lang="en-US"/>
              <a:t> of the schema or an object within the schema, e.g., STUDENT, COURSE.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B7ABDE3F-0B0A-4B1A-860B-EDE1BCAD15F2}" type="slidenum">
              <a:rPr lang="en-US"/>
              <a:pPr/>
              <a:t>34</a:t>
            </a:fld>
            <a:endParaRPr lang="en-CA"/>
          </a:p>
        </p:txBody>
      </p:sp>
      <p:sp>
        <p:nvSpPr>
          <p:cNvPr id="65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 versus Instances</a:t>
            </a:r>
          </a:p>
        </p:txBody>
      </p:sp>
      <p:sp>
        <p:nvSpPr>
          <p:cNvPr id="65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 State:</a:t>
            </a:r>
          </a:p>
          <a:p>
            <a:pPr lvl="1"/>
            <a:r>
              <a:rPr lang="en-US"/>
              <a:t>The actual data stored in a database at a </a:t>
            </a:r>
            <a:r>
              <a:rPr lang="en-US" b="1" i="1"/>
              <a:t>particular moment in time</a:t>
            </a:r>
            <a:r>
              <a:rPr lang="en-US"/>
              <a:t>. This includes the collection of all the data in the database.</a:t>
            </a:r>
          </a:p>
          <a:p>
            <a:pPr lvl="1"/>
            <a:r>
              <a:rPr lang="en-US"/>
              <a:t>Also called database instance (or occurrence or snapshot).</a:t>
            </a:r>
          </a:p>
          <a:p>
            <a:pPr lvl="2"/>
            <a:r>
              <a:rPr lang="en-US"/>
              <a:t>The term </a:t>
            </a:r>
            <a:r>
              <a:rPr lang="en-US" i="1"/>
              <a:t>instance </a:t>
            </a:r>
            <a:r>
              <a:rPr lang="en-US"/>
              <a:t> is also applied to individual database components, e.g. </a:t>
            </a:r>
            <a:r>
              <a:rPr lang="en-US" i="1"/>
              <a:t>record instance, table instance, entity instance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97C0D09E-A098-400A-9521-BE96BAD6EDF5}" type="slidenum">
              <a:rPr lang="en-US"/>
              <a:pPr/>
              <a:t>35</a:t>
            </a:fld>
            <a:endParaRPr lang="en-CA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 </a:t>
            </a:r>
            <a:br>
              <a:rPr lang="en-US"/>
            </a:br>
            <a:r>
              <a:rPr lang="en-US"/>
              <a:t>vs. Database State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 State: </a:t>
            </a:r>
          </a:p>
          <a:p>
            <a:pPr lvl="1"/>
            <a:r>
              <a:rPr lang="en-US"/>
              <a:t>Refers to the </a:t>
            </a:r>
            <a:r>
              <a:rPr lang="en-US" b="1" i="1"/>
              <a:t>content</a:t>
            </a:r>
            <a:r>
              <a:rPr lang="en-US"/>
              <a:t> of a database at a moment in time.</a:t>
            </a:r>
          </a:p>
          <a:p>
            <a:r>
              <a:rPr lang="en-US"/>
              <a:t>Initial Database State:</a:t>
            </a:r>
          </a:p>
          <a:p>
            <a:pPr lvl="1"/>
            <a:r>
              <a:rPr lang="en-US"/>
              <a:t>Refers to the database state when it is initially loaded into the system.</a:t>
            </a:r>
          </a:p>
          <a:p>
            <a:r>
              <a:rPr lang="en-US"/>
              <a:t>Valid State:</a:t>
            </a:r>
          </a:p>
          <a:p>
            <a:pPr lvl="1"/>
            <a:r>
              <a:rPr lang="en-US"/>
              <a:t>A state that satisfies the structure and constraints of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D02F143D-CB90-47ED-A874-A2B008F01A27}" type="slidenum">
              <a:rPr lang="en-US"/>
              <a:pPr/>
              <a:t>36</a:t>
            </a:fld>
            <a:endParaRPr lang="en-CA"/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 </a:t>
            </a:r>
            <a:br>
              <a:rPr lang="en-US"/>
            </a:br>
            <a:r>
              <a:rPr lang="en-US"/>
              <a:t>vs. Database State (continued)</a:t>
            </a:r>
          </a:p>
        </p:txBody>
      </p:sp>
      <p:sp>
        <p:nvSpPr>
          <p:cNvPr id="65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Distinction</a:t>
            </a:r>
          </a:p>
          <a:p>
            <a:pPr lvl="1"/>
            <a:r>
              <a:rPr lang="en-US"/>
              <a:t>The </a:t>
            </a:r>
            <a:r>
              <a:rPr lang="en-US" b="1" i="1"/>
              <a:t>database schema</a:t>
            </a:r>
            <a:r>
              <a:rPr lang="en-US"/>
              <a:t> changes very infrequently. </a:t>
            </a:r>
          </a:p>
          <a:p>
            <a:pPr lvl="1"/>
            <a:r>
              <a:rPr lang="en-US"/>
              <a:t>The </a:t>
            </a:r>
            <a:r>
              <a:rPr lang="en-US" b="1" i="1"/>
              <a:t>database state</a:t>
            </a:r>
            <a:r>
              <a:rPr lang="en-US"/>
              <a:t> changes every time the database is updated. </a:t>
            </a:r>
          </a:p>
          <a:p>
            <a:pPr lvl="1"/>
            <a:endParaRPr lang="en-US"/>
          </a:p>
          <a:p>
            <a:r>
              <a:rPr lang="en-US" b="1"/>
              <a:t>Schema</a:t>
            </a:r>
            <a:r>
              <a:rPr lang="en-US"/>
              <a:t> is also called </a:t>
            </a:r>
            <a:r>
              <a:rPr lang="en-US" b="1"/>
              <a:t>intension</a:t>
            </a:r>
            <a:r>
              <a:rPr lang="en-US"/>
              <a:t>.</a:t>
            </a:r>
          </a:p>
          <a:p>
            <a:r>
              <a:rPr lang="en-US" b="1"/>
              <a:t>State</a:t>
            </a:r>
            <a:r>
              <a:rPr lang="en-US"/>
              <a:t> is also called </a:t>
            </a:r>
            <a:r>
              <a:rPr lang="en-US" b="1"/>
              <a:t>extension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94B5F4C2-E259-4C1D-80ED-AB229BAB957B}" type="slidenum">
              <a:rPr lang="en-US"/>
              <a:pPr/>
              <a:t>37</a:t>
            </a:fld>
            <a:endParaRPr lang="en-CA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Database Schema</a:t>
            </a:r>
          </a:p>
        </p:txBody>
      </p:sp>
      <p:pic>
        <p:nvPicPr>
          <p:cNvPr id="686086" name="Picture 6" descr="fig02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772400" cy="42037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F564572E-C93A-4EE1-99E3-8F53E1E05932}" type="slidenum">
              <a:rPr lang="en-US"/>
              <a:pPr/>
              <a:t>38</a:t>
            </a:fld>
            <a:endParaRPr lang="en-CA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database state</a:t>
            </a:r>
          </a:p>
        </p:txBody>
      </p:sp>
      <p:pic>
        <p:nvPicPr>
          <p:cNvPr id="687108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6F2D46D-6171-42B3-AA15-5A9E456B74C5}" type="slidenum">
              <a:rPr lang="en-US"/>
              <a:pPr/>
              <a:t>39</a:t>
            </a:fld>
            <a:endParaRPr lang="en-CA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Three-Schema Architecture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Proposed to support DBMS characteristics of:</a:t>
            </a:r>
          </a:p>
          <a:p>
            <a:pPr lvl="1"/>
            <a:r>
              <a:rPr lang="en-US" b="1"/>
              <a:t>Program-data independence.</a:t>
            </a:r>
          </a:p>
          <a:p>
            <a:pPr lvl="1"/>
            <a:r>
              <a:rPr lang="en-US"/>
              <a:t>Support of </a:t>
            </a:r>
            <a:r>
              <a:rPr lang="en-US" b="1"/>
              <a:t>multiple views</a:t>
            </a:r>
            <a:r>
              <a:rPr lang="en-US"/>
              <a:t> of the data.</a:t>
            </a:r>
          </a:p>
          <a:p>
            <a:r>
              <a:rPr lang="en-US"/>
              <a:t>Not explicitly used in commercial DBMS products, but has been useful in explaining database system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6BA69EC7-5772-4738-BA0C-D08D32C8020F}" type="slidenum">
              <a:rPr lang="en-US"/>
              <a:pPr/>
              <a:t>4</a:t>
            </a:fld>
            <a:endParaRPr lang="en-CA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Database: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collection of related data.</a:t>
            </a:r>
          </a:p>
          <a:p>
            <a:pPr>
              <a:lnSpc>
                <a:spcPct val="90000"/>
              </a:lnSpc>
            </a:pPr>
            <a:r>
              <a:rPr lang="en-US" sz="2000" b="1"/>
              <a:t>Data: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Known facts that can be recorded and have an implicit meaning.</a:t>
            </a:r>
          </a:p>
          <a:p>
            <a:pPr>
              <a:lnSpc>
                <a:spcPct val="90000"/>
              </a:lnSpc>
            </a:pPr>
            <a:r>
              <a:rPr lang="en-US" sz="2000" b="1"/>
              <a:t>Mini-world: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part of the real world about which data is stored in a database. For example, student grades and transcripts at a university.</a:t>
            </a:r>
          </a:p>
          <a:p>
            <a:pPr>
              <a:lnSpc>
                <a:spcPct val="90000"/>
              </a:lnSpc>
            </a:pPr>
            <a:r>
              <a:rPr lang="en-US" sz="2000" b="1"/>
              <a:t>Database Management System (DBMS):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software package/ system to facilitate the creation and maintenance of a computerized database.</a:t>
            </a:r>
          </a:p>
          <a:p>
            <a:pPr>
              <a:lnSpc>
                <a:spcPct val="90000"/>
              </a:lnSpc>
            </a:pPr>
            <a:r>
              <a:rPr lang="en-US" sz="2000" b="1"/>
              <a:t>Database System: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DBMS software together with the data itself.  Sometimes, the applications are also included.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1FCD3903-B9AE-4918-B833-AC7B84D78DC4}" type="slidenum">
              <a:rPr lang="en-US"/>
              <a:pPr/>
              <a:t>40</a:t>
            </a:fld>
            <a:endParaRPr lang="en-CA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Three-Schema Architecture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Defines DBMS schemas at </a:t>
            </a:r>
            <a:r>
              <a:rPr lang="en-US" sz="2400" b="1" i="1"/>
              <a:t>three</a:t>
            </a:r>
            <a:r>
              <a:rPr lang="en-US" sz="2400"/>
              <a:t> levels:</a:t>
            </a:r>
          </a:p>
          <a:p>
            <a:pPr lvl="1"/>
            <a:r>
              <a:rPr lang="en-US" sz="2200" b="1"/>
              <a:t>Internal schema</a:t>
            </a:r>
            <a:r>
              <a:rPr lang="en-US" sz="2200"/>
              <a:t> at the internal level to describe physical storage structures and access paths (e.g indexes). </a:t>
            </a:r>
          </a:p>
          <a:p>
            <a:pPr lvl="2"/>
            <a:r>
              <a:rPr lang="en-US" sz="2000"/>
              <a:t>Typically uses a </a:t>
            </a:r>
            <a:r>
              <a:rPr lang="en-US" sz="2000" b="1"/>
              <a:t>physical</a:t>
            </a:r>
            <a:r>
              <a:rPr lang="en-US" sz="2000"/>
              <a:t> data model.</a:t>
            </a:r>
          </a:p>
          <a:p>
            <a:pPr lvl="1"/>
            <a:r>
              <a:rPr lang="en-US" sz="2200" b="1"/>
              <a:t>Conceptual schema</a:t>
            </a:r>
            <a:r>
              <a:rPr lang="en-US" sz="2200"/>
              <a:t> at the conceptual level to describe the structure and constraints for the whole database for a community of users. </a:t>
            </a:r>
          </a:p>
          <a:p>
            <a:pPr lvl="2"/>
            <a:r>
              <a:rPr lang="en-US" sz="2000"/>
              <a:t>Uses a </a:t>
            </a:r>
            <a:r>
              <a:rPr lang="en-US" sz="2000" b="1"/>
              <a:t>conceptual</a:t>
            </a:r>
            <a:r>
              <a:rPr lang="en-US" sz="2000"/>
              <a:t> or an </a:t>
            </a:r>
            <a:r>
              <a:rPr lang="en-US" sz="2000" b="1"/>
              <a:t>implementation</a:t>
            </a:r>
            <a:r>
              <a:rPr lang="en-US" sz="2000"/>
              <a:t> data model.</a:t>
            </a:r>
          </a:p>
          <a:p>
            <a:pPr lvl="1"/>
            <a:r>
              <a:rPr lang="en-US" sz="2200" b="1"/>
              <a:t>External schemas</a:t>
            </a:r>
            <a:r>
              <a:rPr lang="en-US" sz="2200"/>
              <a:t> at the external level to describe the various user views. </a:t>
            </a:r>
          </a:p>
          <a:p>
            <a:pPr lvl="2"/>
            <a:r>
              <a:rPr lang="en-US" sz="2000"/>
              <a:t>Usually uses the same data model as the conceptual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779FF11E-11C0-4BC0-93A5-67E9BB783448}" type="slidenum">
              <a:rPr lang="en-US"/>
              <a:pPr/>
              <a:t>41</a:t>
            </a:fld>
            <a:endParaRPr lang="en-CA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three-schema architecture</a:t>
            </a:r>
          </a:p>
        </p:txBody>
      </p:sp>
      <p:pic>
        <p:nvPicPr>
          <p:cNvPr id="705540" name="Picture 4" descr="fig02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762125"/>
            <a:ext cx="7010400" cy="44862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5858C92F-01E5-4AE3-9BA5-848FCB7C2A09}" type="slidenum">
              <a:rPr lang="en-US"/>
              <a:pPr/>
              <a:t>42</a:t>
            </a:fld>
            <a:endParaRPr lang="en-CA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Three-Schema Architecture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Mappings among schema levels are needed to transform requests and data. </a:t>
            </a:r>
          </a:p>
          <a:p>
            <a:pPr lvl="1"/>
            <a:r>
              <a:rPr lang="en-US"/>
              <a:t>Programs refer to an external schema, and are mapped by the DBMS to the internal schema for execution.</a:t>
            </a:r>
          </a:p>
          <a:p>
            <a:pPr lvl="1"/>
            <a:r>
              <a:rPr lang="en-US"/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398C876F-0378-4F6A-BBBA-BDE17A782D99}" type="slidenum">
              <a:rPr lang="en-US"/>
              <a:pPr/>
              <a:t>43</a:t>
            </a:fld>
            <a:endParaRPr lang="en-CA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Independence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Logical Data Independence: </a:t>
            </a:r>
          </a:p>
          <a:p>
            <a:pPr lvl="1">
              <a:lnSpc>
                <a:spcPct val="90000"/>
              </a:lnSpc>
            </a:pPr>
            <a:r>
              <a:rPr lang="en-US"/>
              <a:t>The capacity to change the conceptual schema without having to change the external schemas and their associated application programs.</a:t>
            </a:r>
          </a:p>
          <a:p>
            <a:pPr>
              <a:lnSpc>
                <a:spcPct val="90000"/>
              </a:lnSpc>
            </a:pPr>
            <a:r>
              <a:rPr lang="en-US" b="1"/>
              <a:t>Physical Data Independence:</a:t>
            </a:r>
          </a:p>
          <a:p>
            <a:pPr lvl="1">
              <a:lnSpc>
                <a:spcPct val="90000"/>
              </a:lnSpc>
            </a:pPr>
            <a:r>
              <a:rPr lang="en-US"/>
              <a:t>The capacity to change the internal schema without having to change the conceptual schema.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the internal schema may be changed when certain file structures are reorganized or new indexes are created to improve database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92A5688-A9C5-4B61-8173-12987184ADD9}" type="slidenum">
              <a:rPr lang="en-US"/>
              <a:pPr/>
              <a:t>44</a:t>
            </a:fld>
            <a:endParaRPr lang="en-CA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Independence (continued)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schema at a lower level is changed, only the </a:t>
            </a:r>
            <a:r>
              <a:rPr lang="en-US" b="1"/>
              <a:t>mappings</a:t>
            </a:r>
            <a:r>
              <a:rPr lang="en-US"/>
              <a:t> between this schema and higher-level schemas need to be changed in a DBMS that fully supports data independence.</a:t>
            </a:r>
          </a:p>
          <a:p>
            <a:r>
              <a:rPr lang="en-US"/>
              <a:t>The higher-level schemas themselves are </a:t>
            </a:r>
            <a:r>
              <a:rPr lang="en-US" b="1"/>
              <a:t>unchanged</a:t>
            </a:r>
            <a:r>
              <a:rPr lang="en-US"/>
              <a:t>.</a:t>
            </a:r>
          </a:p>
          <a:p>
            <a:pPr lvl="1"/>
            <a:r>
              <a:rPr lang="en-US"/>
              <a:t>Hence, the application programs need not be changed since they refer to the external schemas.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57245253-BE08-45AC-B223-2571B4A72BA9}" type="slidenum">
              <a:rPr lang="en-US"/>
              <a:pPr/>
              <a:t>45</a:t>
            </a:fld>
            <a:endParaRPr lang="en-CA"/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Languages</a:t>
            </a:r>
          </a:p>
        </p:txBody>
      </p:sp>
      <p:sp>
        <p:nvSpPr>
          <p:cNvPr id="65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Definition Language (DDL)</a:t>
            </a:r>
          </a:p>
          <a:p>
            <a:r>
              <a:rPr lang="en-US"/>
              <a:t>Data Manipulation Language (DML)</a:t>
            </a:r>
          </a:p>
          <a:p>
            <a:pPr lvl="1"/>
            <a:r>
              <a:rPr lang="en-US"/>
              <a:t>High-Level or Non-procedural Languages: These include the relational language SQL</a:t>
            </a:r>
          </a:p>
          <a:p>
            <a:pPr lvl="2"/>
            <a:r>
              <a:rPr lang="en-US"/>
              <a:t>May be used in a standalone way or may be embedded in a programming language</a:t>
            </a:r>
          </a:p>
          <a:p>
            <a:pPr lvl="1"/>
            <a:r>
              <a:rPr lang="en-US"/>
              <a:t>Low Level or Procedural Languages:</a:t>
            </a:r>
          </a:p>
          <a:p>
            <a:pPr lvl="2"/>
            <a:r>
              <a:rPr lang="en-US"/>
              <a:t>These must be embedded in a programming language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786B94F8-B213-457E-8E7F-C4FB52D461C3}" type="slidenum">
              <a:rPr lang="en-US"/>
              <a:pPr/>
              <a:t>46</a:t>
            </a:fld>
            <a:endParaRPr lang="en-CA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Languages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Data Definition Language (DDL): </a:t>
            </a:r>
          </a:p>
          <a:p>
            <a:pPr lvl="1">
              <a:lnSpc>
                <a:spcPct val="90000"/>
              </a:lnSpc>
            </a:pPr>
            <a:r>
              <a:rPr lang="en-US"/>
              <a:t>Used by the DBA and database designers to specify the conceptual schema of a database.</a:t>
            </a:r>
          </a:p>
          <a:p>
            <a:pPr lvl="1">
              <a:lnSpc>
                <a:spcPct val="90000"/>
              </a:lnSpc>
            </a:pPr>
            <a:r>
              <a:rPr lang="en-US"/>
              <a:t>In many DBMSs, the DDL is also used to define internal and external schemas (views).</a:t>
            </a:r>
          </a:p>
          <a:p>
            <a:pPr lvl="1">
              <a:lnSpc>
                <a:spcPct val="90000"/>
              </a:lnSpc>
            </a:pPr>
            <a:r>
              <a:rPr lang="en-US"/>
              <a:t>In some DBMSs, separate </a:t>
            </a:r>
            <a:r>
              <a:rPr lang="en-US" b="1"/>
              <a:t>storage definition language (SDL) </a:t>
            </a:r>
            <a:r>
              <a:rPr lang="en-US"/>
              <a:t>and</a:t>
            </a:r>
            <a:r>
              <a:rPr lang="en-US" b="1"/>
              <a:t> view definition language (VDL)</a:t>
            </a:r>
            <a:r>
              <a:rPr lang="en-US"/>
              <a:t> are used to define internal and external schemas.</a:t>
            </a:r>
          </a:p>
          <a:p>
            <a:pPr lvl="2">
              <a:lnSpc>
                <a:spcPct val="90000"/>
              </a:lnSpc>
            </a:pPr>
            <a:r>
              <a:rPr lang="en-US"/>
              <a:t>SDL is typically realized via DBMS commands provided to the DBA and database designers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5AB33058-03EB-43FD-B82D-D8800520B02D}" type="slidenum">
              <a:rPr lang="en-US"/>
              <a:pPr/>
              <a:t>47</a:t>
            </a:fld>
            <a:endParaRPr lang="en-CA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Languages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Data Manipulation Language (DML):</a:t>
            </a:r>
            <a:endParaRPr lang="en-US"/>
          </a:p>
          <a:p>
            <a:pPr lvl="1"/>
            <a:r>
              <a:rPr lang="en-US"/>
              <a:t>Used to specify database retrievals and updates</a:t>
            </a:r>
          </a:p>
          <a:p>
            <a:pPr lvl="1"/>
            <a:r>
              <a:rPr lang="en-US"/>
              <a:t>DML commands (data sublanguage) can be </a:t>
            </a:r>
            <a:r>
              <a:rPr lang="en-US" i="1"/>
              <a:t>embedded</a:t>
            </a:r>
            <a:r>
              <a:rPr lang="en-US"/>
              <a:t> in a general-purpose programming language (host language), such as COBOL, C, C++, or Java.</a:t>
            </a:r>
          </a:p>
          <a:p>
            <a:pPr lvl="2"/>
            <a:r>
              <a:rPr lang="en-US"/>
              <a:t>A library of functions can also be provided to access the DBMS from a programming language</a:t>
            </a:r>
          </a:p>
          <a:p>
            <a:pPr lvl="1"/>
            <a:r>
              <a:rPr lang="en-US"/>
              <a:t>Alternatively, stand-alone DML commands can be applied directly (called a </a:t>
            </a:r>
            <a:r>
              <a:rPr lang="en-US" i="1"/>
              <a:t>query language</a:t>
            </a:r>
            <a:r>
              <a:rPr lang="en-US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1067C7A5-2419-4CDF-8211-EB5209E3F7B3}" type="slidenum">
              <a:rPr lang="en-US"/>
              <a:pPr/>
              <a:t>48</a:t>
            </a:fld>
            <a:endParaRPr lang="en-CA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DML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High Level or Non-procedural Language:</a:t>
            </a:r>
          </a:p>
          <a:p>
            <a:pPr lvl="1"/>
            <a:r>
              <a:rPr lang="en-US"/>
              <a:t>For example, the SQL relational language</a:t>
            </a:r>
          </a:p>
          <a:p>
            <a:pPr lvl="1"/>
            <a:r>
              <a:rPr lang="en-US"/>
              <a:t>Are “set”-oriented and specify what data to retrieve rather than how to retrieve it. </a:t>
            </a:r>
          </a:p>
          <a:p>
            <a:pPr lvl="1"/>
            <a:r>
              <a:rPr lang="en-US"/>
              <a:t>Also called </a:t>
            </a:r>
            <a:r>
              <a:rPr lang="en-US" b="1"/>
              <a:t>declarative</a:t>
            </a:r>
            <a:r>
              <a:rPr lang="en-US"/>
              <a:t> languages.</a:t>
            </a:r>
          </a:p>
          <a:p>
            <a:r>
              <a:rPr lang="en-US" b="1"/>
              <a:t>Low Level or Procedural Language:</a:t>
            </a:r>
          </a:p>
          <a:p>
            <a:pPr lvl="1"/>
            <a:r>
              <a:rPr lang="en-US"/>
              <a:t>Retrieve data one record-at-a-time; </a:t>
            </a:r>
          </a:p>
          <a:p>
            <a:pPr lvl="1"/>
            <a:r>
              <a:rPr lang="en-US"/>
              <a:t>Constructs such as looping are needed to retrieve multiple records, along with positioning pointers.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3417D5E8-A50D-4E95-AC0A-9AE4E078DEB1}" type="slidenum">
              <a:rPr lang="en-US"/>
              <a:pPr/>
              <a:t>49</a:t>
            </a:fld>
            <a:endParaRPr lang="en-CA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Interfaces</a:t>
            </a: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Stand-alone query language interfaces</a:t>
            </a:r>
          </a:p>
          <a:p>
            <a:pPr lvl="1"/>
            <a:r>
              <a:rPr lang="en-US"/>
              <a:t>Example: Entering SQL queries at the DBMS interactive SQL interface (e.g. SQL*Plus in ORACLE)</a:t>
            </a:r>
          </a:p>
          <a:p>
            <a:r>
              <a:rPr lang="en-US"/>
              <a:t>Programmer interfaces for embedding DML in programming languages</a:t>
            </a:r>
          </a:p>
          <a:p>
            <a:r>
              <a:rPr lang="en-US"/>
              <a:t>User-friendly interfaces</a:t>
            </a:r>
          </a:p>
          <a:p>
            <a:pPr lvl="1"/>
            <a:r>
              <a:rPr lang="en-US"/>
              <a:t>Menu-based, forms-based, graphics-based,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F35EB9EA-A7F2-48C9-93CE-F2FC58E6F57B}" type="slidenum">
              <a:rPr lang="en-US"/>
              <a:pPr/>
              <a:t>5</a:t>
            </a:fld>
            <a:endParaRPr lang="en-CA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Simplified database system environment</a:t>
            </a:r>
          </a:p>
        </p:txBody>
      </p:sp>
      <p:pic>
        <p:nvPicPr>
          <p:cNvPr id="628740" name="Picture 4" descr="fig01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524000"/>
            <a:ext cx="5743575" cy="49657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4F584DF0-17B5-4034-A490-C476B7E4CCF2}" type="slidenum">
              <a:rPr lang="en-US"/>
              <a:pPr/>
              <a:t>50</a:t>
            </a:fld>
            <a:endParaRPr lang="en-CA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DBMS Programming Language Interfaces</a:t>
            </a:r>
          </a:p>
        </p:txBody>
      </p:sp>
      <p:sp>
        <p:nvSpPr>
          <p:cNvPr id="65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Programmer interfaces for embedding DML in a programming languages:</a:t>
            </a:r>
          </a:p>
          <a:p>
            <a:pPr lvl="1"/>
            <a:r>
              <a:rPr lang="en-US" b="1"/>
              <a:t>Embedded Approach</a:t>
            </a:r>
            <a:r>
              <a:rPr lang="en-US"/>
              <a:t>: e.g embedded SQL (for C, C++, etc.), SQLJ (for Java)</a:t>
            </a:r>
          </a:p>
          <a:p>
            <a:pPr lvl="1"/>
            <a:r>
              <a:rPr lang="en-US" b="1"/>
              <a:t>Procedure Call Approach</a:t>
            </a:r>
            <a:r>
              <a:rPr lang="en-US"/>
              <a:t>: e.g. JDBC for Java, ODBC for other programming languages</a:t>
            </a:r>
          </a:p>
          <a:p>
            <a:pPr lvl="1"/>
            <a:r>
              <a:rPr lang="en-US" b="1"/>
              <a:t>Database Programming Language Approach</a:t>
            </a:r>
            <a:r>
              <a:rPr lang="en-US"/>
              <a:t>: e.g. ORACLE has PL/SQL, a programming language based on SQL; language incorporates SQL and its data types as integral components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23D39508-7070-477E-9CBF-BB361EDCA6E0}" type="slidenum">
              <a:rPr lang="en-US"/>
              <a:pPr/>
              <a:t>51</a:t>
            </a:fld>
            <a:endParaRPr lang="en-CA"/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User-Friendly DBMS Interfaces</a:t>
            </a:r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Menu-based, popular for browsing on the web</a:t>
            </a:r>
          </a:p>
          <a:p>
            <a:pPr lvl="1"/>
            <a:r>
              <a:rPr lang="en-US"/>
              <a:t>Forms-based, designed for naïve users</a:t>
            </a:r>
          </a:p>
          <a:p>
            <a:pPr lvl="1"/>
            <a:r>
              <a:rPr lang="en-US"/>
              <a:t>Graphics-based </a:t>
            </a:r>
          </a:p>
          <a:p>
            <a:pPr lvl="2"/>
            <a:r>
              <a:rPr lang="en-US"/>
              <a:t>(Point and Click, Drag and Drop, etc.)</a:t>
            </a:r>
          </a:p>
          <a:p>
            <a:pPr lvl="1"/>
            <a:r>
              <a:rPr lang="en-US"/>
              <a:t>Natural language: requests in written English</a:t>
            </a:r>
          </a:p>
          <a:p>
            <a:pPr lvl="1"/>
            <a:r>
              <a:rPr lang="en-US"/>
              <a:t>Combinations of the above:</a:t>
            </a:r>
          </a:p>
          <a:p>
            <a:pPr lvl="2"/>
            <a:r>
              <a:rPr lang="en-US"/>
              <a:t>For example, both menus and forms used extensively in Web database interfaces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4D582199-A835-441A-A453-8D7E75D9FA66}" type="slidenum">
              <a:rPr lang="en-US"/>
              <a:pPr/>
              <a:t>52</a:t>
            </a:fld>
            <a:endParaRPr lang="en-CA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DBMS Interfaces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Speech as Input and Output</a:t>
            </a:r>
          </a:p>
          <a:p>
            <a:pPr lvl="1"/>
            <a:r>
              <a:rPr lang="en-US"/>
              <a:t>Web Browser as an interface</a:t>
            </a:r>
          </a:p>
          <a:p>
            <a:pPr lvl="1"/>
            <a:r>
              <a:rPr lang="en-US"/>
              <a:t>Parametric interfaces, e.g., bank tellers using function keys.</a:t>
            </a:r>
          </a:p>
          <a:p>
            <a:pPr lvl="1"/>
            <a:r>
              <a:rPr lang="en-US"/>
              <a:t>Interfaces for the DBA:</a:t>
            </a:r>
          </a:p>
          <a:p>
            <a:pPr lvl="2"/>
            <a:r>
              <a:rPr lang="en-US"/>
              <a:t>Creating user accounts, granting authorizations</a:t>
            </a:r>
          </a:p>
          <a:p>
            <a:pPr lvl="2"/>
            <a:r>
              <a:rPr lang="en-US"/>
              <a:t>Setting system parameters</a:t>
            </a:r>
          </a:p>
          <a:p>
            <a:pPr lvl="2"/>
            <a:r>
              <a:rPr lang="en-US"/>
              <a:t>Changing schemas or access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4A8A141D-F0E0-4187-8578-01C2E696745D}" type="slidenum">
              <a:rPr lang="en-US"/>
              <a:pPr/>
              <a:t>53</a:t>
            </a:fld>
            <a:endParaRPr lang="en-CA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 Utilities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perform certain functions such as:</a:t>
            </a:r>
          </a:p>
          <a:p>
            <a:pPr lvl="1"/>
            <a:r>
              <a:rPr lang="en-US"/>
              <a:t>Loading data stored in files into a database. Includes data conversion tools.</a:t>
            </a:r>
          </a:p>
          <a:p>
            <a:pPr lvl="1"/>
            <a:r>
              <a:rPr lang="en-US"/>
              <a:t>Backing up the database periodically on tape.</a:t>
            </a:r>
          </a:p>
          <a:p>
            <a:pPr lvl="1"/>
            <a:r>
              <a:rPr lang="en-US"/>
              <a:t>Reorganizing database file structures.</a:t>
            </a:r>
          </a:p>
          <a:p>
            <a:pPr lvl="1"/>
            <a:r>
              <a:rPr lang="en-US"/>
              <a:t>Report generation utilities.</a:t>
            </a:r>
          </a:p>
          <a:p>
            <a:pPr lvl="1"/>
            <a:r>
              <a:rPr lang="en-US"/>
              <a:t>Performance monitoring utilities.</a:t>
            </a:r>
          </a:p>
          <a:p>
            <a:pPr lvl="1"/>
            <a:r>
              <a:rPr lang="en-US"/>
              <a:t>Other functions, such as sorting, user monitoring, data compression,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A44F5EBC-772F-4C66-9719-5469B1AA24E1}" type="slidenum">
              <a:rPr lang="en-US"/>
              <a:pPr/>
              <a:t>54</a:t>
            </a:fld>
            <a:endParaRPr lang="en-CA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Tools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dictionary / repository:</a:t>
            </a:r>
          </a:p>
          <a:p>
            <a:pPr lvl="1"/>
            <a:r>
              <a:rPr lang="en-US"/>
              <a:t>Used to store schema descriptions and other information such as design decisions, application program descriptions, user information, usage standards, etc.</a:t>
            </a:r>
          </a:p>
          <a:p>
            <a:pPr lvl="1"/>
            <a:r>
              <a:rPr lang="en-US" b="1"/>
              <a:t>Active data dictionary</a:t>
            </a:r>
            <a:r>
              <a:rPr lang="en-US"/>
              <a:t> is accessed by DBMS software and users/DBA.</a:t>
            </a:r>
          </a:p>
          <a:p>
            <a:pPr lvl="1"/>
            <a:r>
              <a:rPr lang="en-US" b="1"/>
              <a:t>Passive data dictionary</a:t>
            </a:r>
            <a:r>
              <a:rPr lang="en-US"/>
              <a:t> is accessed by users/DBA only.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137A8FA5-B9F4-40C9-AA1E-85F6298EA208}" type="slidenum">
              <a:rPr lang="en-US"/>
              <a:pPr/>
              <a:t>55</a:t>
            </a:fld>
            <a:endParaRPr lang="en-CA"/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Tools</a:t>
            </a:r>
          </a:p>
        </p:txBody>
      </p:sp>
      <p:sp>
        <p:nvSpPr>
          <p:cNvPr id="661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Development Environments and CASE (computer-aided software engineering) tools: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PowerBuilder (Sybase)</a:t>
            </a:r>
          </a:p>
          <a:p>
            <a:pPr lvl="1"/>
            <a:r>
              <a:rPr lang="en-US"/>
              <a:t>JBuilder (Borland)</a:t>
            </a:r>
          </a:p>
          <a:p>
            <a:pPr lvl="1"/>
            <a:r>
              <a:rPr lang="en-US"/>
              <a:t>JDeveloper 10G (Oracle)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283BFD4-6E8D-4647-9EEC-38AAC1847D44}" type="slidenum">
              <a:rPr lang="en-US"/>
              <a:pPr/>
              <a:t>56</a:t>
            </a:fld>
            <a:endParaRPr lang="en-CA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DBMS Component Modules</a:t>
            </a:r>
          </a:p>
        </p:txBody>
      </p:sp>
      <p:pic>
        <p:nvPicPr>
          <p:cNvPr id="702468" name="Picture 4" descr="fig02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4860925" cy="48688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7A9633E-9995-4587-AB24-04D0F6F79484}" type="slidenum">
              <a:rPr lang="en-US"/>
              <a:pPr/>
              <a:t>57</a:t>
            </a:fld>
            <a:endParaRPr lang="en-CA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and </a:t>
            </a:r>
            <a:br>
              <a:rPr lang="en-US"/>
            </a:br>
            <a:r>
              <a:rPr lang="en-US"/>
              <a:t>Client-Server DBMS Architectures 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Centralized DBMS:</a:t>
            </a:r>
          </a:p>
          <a:p>
            <a:pPr lvl="1"/>
            <a:r>
              <a:rPr lang="en-US"/>
              <a:t>Combines everything into single system including- DBMS software, hardware, application programs, and user interface processing software.</a:t>
            </a:r>
          </a:p>
          <a:p>
            <a:pPr lvl="1"/>
            <a:r>
              <a:rPr lang="en-US"/>
              <a:t>User can still connect through a remote terminal – however, all processing is done at centralized site.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F5EC038-AC0E-43B9-ADAE-F280B4E2A3BB}" type="slidenum">
              <a:rPr lang="en-US"/>
              <a:pPr/>
              <a:t>58</a:t>
            </a:fld>
            <a:endParaRPr lang="en-CA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Physical Centralized Architecture</a:t>
            </a:r>
          </a:p>
        </p:txBody>
      </p:sp>
      <p:pic>
        <p:nvPicPr>
          <p:cNvPr id="688132" name="Picture 4" descr="fig02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97038"/>
            <a:ext cx="6477000" cy="447516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844A52C5-7719-4BBF-BB45-A41BF025503A}" type="slidenum">
              <a:rPr lang="en-US"/>
              <a:pPr/>
              <a:t>59</a:t>
            </a:fld>
            <a:endParaRPr lang="en-CA"/>
          </a:p>
        </p:txBody>
      </p:sp>
      <p:sp>
        <p:nvSpPr>
          <p:cNvPr id="6185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Basic 2-tier Client-Server Architectures</a:t>
            </a:r>
          </a:p>
        </p:txBody>
      </p:sp>
      <p:sp>
        <p:nvSpPr>
          <p:cNvPr id="61850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Specialized Servers with Specialized functions</a:t>
            </a:r>
          </a:p>
          <a:p>
            <a:pPr lvl="1"/>
            <a:r>
              <a:rPr lang="en-US"/>
              <a:t>Print server</a:t>
            </a:r>
          </a:p>
          <a:p>
            <a:pPr lvl="1"/>
            <a:r>
              <a:rPr lang="en-US"/>
              <a:t>File server</a:t>
            </a:r>
          </a:p>
          <a:p>
            <a:pPr lvl="1"/>
            <a:r>
              <a:rPr lang="en-US"/>
              <a:t>DBMS server</a:t>
            </a:r>
          </a:p>
          <a:p>
            <a:pPr lvl="1"/>
            <a:r>
              <a:rPr lang="en-US"/>
              <a:t>Web server</a:t>
            </a:r>
          </a:p>
          <a:p>
            <a:pPr lvl="1"/>
            <a:r>
              <a:rPr lang="en-US"/>
              <a:t>Email server</a:t>
            </a:r>
          </a:p>
          <a:p>
            <a:r>
              <a:rPr lang="en-US"/>
              <a:t>Clients can access the specialized servers as needed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CC8050BD-6ACD-48CF-B138-021B457D9BDC}" type="slidenum">
              <a:rPr lang="en-US"/>
              <a:pPr/>
              <a:t>6</a:t>
            </a:fld>
            <a:endParaRPr lang="en-CA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DBMS Functionality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Define</a:t>
            </a:r>
            <a:r>
              <a:rPr lang="en-US" sz="2400"/>
              <a:t> a particular database in terms of its data types, structures, and constraints</a:t>
            </a:r>
          </a:p>
          <a:p>
            <a:r>
              <a:rPr lang="en-US" sz="2400" i="1"/>
              <a:t>Construct</a:t>
            </a:r>
            <a:r>
              <a:rPr lang="en-US" sz="2400"/>
              <a:t> or Load the initial database contents on a secondary storage medium</a:t>
            </a:r>
          </a:p>
          <a:p>
            <a:r>
              <a:rPr lang="en-US" sz="2400" i="1"/>
              <a:t>Manipulating</a:t>
            </a:r>
            <a:r>
              <a:rPr lang="en-US" sz="2400"/>
              <a:t> the database:</a:t>
            </a:r>
          </a:p>
          <a:p>
            <a:pPr lvl="1"/>
            <a:r>
              <a:rPr lang="en-US" sz="2200"/>
              <a:t>Retrieval: Querying, generating reports</a:t>
            </a:r>
          </a:p>
          <a:p>
            <a:pPr lvl="1"/>
            <a:r>
              <a:rPr lang="en-US" sz="2200"/>
              <a:t>Modification: Insertions, deletions and updates to its content</a:t>
            </a:r>
          </a:p>
          <a:p>
            <a:pPr lvl="1"/>
            <a:r>
              <a:rPr lang="en-US" sz="2200"/>
              <a:t>Accessing the database through Web applications</a:t>
            </a:r>
          </a:p>
          <a:p>
            <a:r>
              <a:rPr lang="en-US" sz="2400" i="1"/>
              <a:t>Processing</a:t>
            </a:r>
            <a:r>
              <a:rPr lang="en-US" sz="2400"/>
              <a:t> and </a:t>
            </a:r>
            <a:r>
              <a:rPr lang="en-US" sz="2400" i="1"/>
              <a:t>Sharing</a:t>
            </a:r>
            <a:r>
              <a:rPr lang="en-US" sz="2400"/>
              <a:t> by a set of concurrent users and application programs – yet, keeping all data valid and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8B3F7DD4-1983-4D0B-B594-AA185421CD54}" type="slidenum">
              <a:rPr lang="en-US"/>
              <a:pPr/>
              <a:t>60</a:t>
            </a:fld>
            <a:endParaRPr lang="en-CA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Logical two-tier client server architecture</a:t>
            </a:r>
          </a:p>
        </p:txBody>
      </p:sp>
      <p:pic>
        <p:nvPicPr>
          <p:cNvPr id="689156" name="Picture 4" descr="fig02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63813"/>
            <a:ext cx="7810500" cy="173037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F26E27B3-83E5-4ACF-ADAE-D679FDC2BC4B}" type="slidenum">
              <a:rPr lang="en-US"/>
              <a:pPr/>
              <a:t>61</a:t>
            </a:fld>
            <a:endParaRPr lang="en-CA"/>
          </a:p>
        </p:txBody>
      </p:sp>
      <p:sp>
        <p:nvSpPr>
          <p:cNvPr id="62259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Clients</a:t>
            </a:r>
          </a:p>
        </p:txBody>
      </p:sp>
      <p:sp>
        <p:nvSpPr>
          <p:cNvPr id="62259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appropriate interfaces through a client software module to access and utilize the various server resources. </a:t>
            </a:r>
          </a:p>
          <a:p>
            <a:r>
              <a:rPr lang="en-US"/>
              <a:t>Clients may be diskless machines or PCs or Workstations with disks with only the client software installed.</a:t>
            </a:r>
          </a:p>
          <a:p>
            <a:r>
              <a:rPr lang="en-US"/>
              <a:t>Connected to the servers via some form of a network.</a:t>
            </a:r>
          </a:p>
          <a:p>
            <a:pPr lvl="1"/>
            <a:r>
              <a:rPr lang="en-US"/>
              <a:t>(LAN: local area network, wireless network, etc.)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6F4ED9D0-B394-49B3-9352-1830C118C921}" type="slidenum">
              <a:rPr lang="en-US"/>
              <a:pPr/>
              <a:t>62</a:t>
            </a:fld>
            <a:endParaRPr lang="en-CA"/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Server</a:t>
            </a:r>
          </a:p>
        </p:txBody>
      </p:sp>
      <p:sp>
        <p:nvSpPr>
          <p:cNvPr id="624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Provides database query and transaction services to the clients</a:t>
            </a:r>
          </a:p>
          <a:p>
            <a:pPr>
              <a:lnSpc>
                <a:spcPct val="90000"/>
              </a:lnSpc>
            </a:pPr>
            <a:r>
              <a:rPr lang="en-US" sz="2400"/>
              <a:t>Relational DBMS servers are often called SQL servers, query servers, or transaction servers</a:t>
            </a:r>
          </a:p>
          <a:p>
            <a:pPr>
              <a:lnSpc>
                <a:spcPct val="90000"/>
              </a:lnSpc>
            </a:pPr>
            <a:r>
              <a:rPr lang="en-US" sz="2400"/>
              <a:t>Applications running on clients utilize an Application Program Interface (</a:t>
            </a:r>
            <a:r>
              <a:rPr lang="en-US" sz="2400" b="1"/>
              <a:t>API</a:t>
            </a:r>
            <a:r>
              <a:rPr lang="en-US" sz="2400"/>
              <a:t>) to access server databases via standard interface such as: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ODBC: Open Database Connectivity standard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JDBC: for Java programming access</a:t>
            </a:r>
          </a:p>
          <a:p>
            <a:pPr>
              <a:lnSpc>
                <a:spcPct val="90000"/>
              </a:lnSpc>
            </a:pPr>
            <a:r>
              <a:rPr lang="en-US" sz="2400"/>
              <a:t>Client and server must install appropriate client module and server module software for ODBC or JDBC</a:t>
            </a:r>
          </a:p>
          <a:p>
            <a:pPr>
              <a:lnSpc>
                <a:spcPct val="90000"/>
              </a:lnSpc>
            </a:pPr>
            <a:r>
              <a:rPr lang="en-US" sz="2400"/>
              <a:t>See Chapter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FCB2A115-06F7-4C46-BBE5-65EE055979E7}" type="slidenum">
              <a:rPr lang="en-US"/>
              <a:pPr/>
              <a:t>63</a:t>
            </a:fld>
            <a:endParaRPr lang="en-CA"/>
          </a:p>
        </p:txBody>
      </p:sp>
      <p:sp>
        <p:nvSpPr>
          <p:cNvPr id="62874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Tier Client-Server Architecture</a:t>
            </a:r>
          </a:p>
        </p:txBody>
      </p:sp>
      <p:sp>
        <p:nvSpPr>
          <p:cNvPr id="62874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client program may connect to several DBMSs, sometimes called the data sources.</a:t>
            </a:r>
          </a:p>
          <a:p>
            <a:r>
              <a:rPr lang="en-US"/>
              <a:t>In general, data sources can be files or other non-DBMS software that manages data.</a:t>
            </a:r>
          </a:p>
          <a:p>
            <a:r>
              <a:rPr lang="en-US"/>
              <a:t>Other variations of clients are possible: e.g., in some object DBMSs, more functionality is transferred to clients including data dictionary functions, optimization and recovery across multiple servers,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0FBD0380-58B0-498F-8367-4312232B56D0}" type="slidenum">
              <a:rPr lang="en-US"/>
              <a:pPr/>
              <a:t>64</a:t>
            </a:fld>
            <a:endParaRPr lang="en-CA"/>
          </a:p>
        </p:txBody>
      </p:sp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Tier Client-Server Architecture</a:t>
            </a: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Common for Web applications</a:t>
            </a:r>
          </a:p>
          <a:p>
            <a:r>
              <a:rPr lang="en-US" sz="2400"/>
              <a:t>Intermediate Layer called Application Server or Web Server: </a:t>
            </a:r>
          </a:p>
          <a:p>
            <a:pPr lvl="1"/>
            <a:r>
              <a:rPr lang="en-US" sz="2200"/>
              <a:t>Stores the web connectivity software and the business logic part of the application used to access the corresponding data from the database server</a:t>
            </a:r>
          </a:p>
          <a:p>
            <a:pPr lvl="1"/>
            <a:r>
              <a:rPr lang="en-US" sz="2200"/>
              <a:t>Acts like a conduit for sending partially processed data between the database server and the client.</a:t>
            </a:r>
          </a:p>
          <a:p>
            <a:r>
              <a:rPr lang="en-US" sz="2400"/>
              <a:t>Three-tier Architecture Can Enhance Security: </a:t>
            </a:r>
          </a:p>
          <a:p>
            <a:pPr lvl="1"/>
            <a:r>
              <a:rPr lang="en-US" sz="2200"/>
              <a:t>Database server only accessible via middle tier</a:t>
            </a:r>
          </a:p>
          <a:p>
            <a:pPr lvl="1"/>
            <a:r>
              <a:rPr lang="en-US" sz="2200"/>
              <a:t>Clients cannot directly access database server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A54E85AF-1FE3-456B-B484-52C06A8A607E}" type="slidenum">
              <a:rPr lang="en-US"/>
              <a:pPr/>
              <a:t>65</a:t>
            </a:fld>
            <a:endParaRPr lang="en-CA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Three-tier client-server architecture</a:t>
            </a:r>
          </a:p>
        </p:txBody>
      </p:sp>
      <p:pic>
        <p:nvPicPr>
          <p:cNvPr id="690180" name="Picture 4" descr="fig02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25" y="1847850"/>
            <a:ext cx="8194675" cy="44005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31C374D6-2219-4177-9E87-453E86C7A44A}" type="slidenum">
              <a:rPr lang="en-US"/>
              <a:pPr/>
              <a:t>66</a:t>
            </a:fld>
            <a:endParaRPr lang="en-CA"/>
          </a:p>
        </p:txBody>
      </p:sp>
      <p:sp>
        <p:nvSpPr>
          <p:cNvPr id="6328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DBMSs</a:t>
            </a:r>
          </a:p>
        </p:txBody>
      </p:sp>
      <p:sp>
        <p:nvSpPr>
          <p:cNvPr id="63283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Based on the data model used</a:t>
            </a:r>
          </a:p>
          <a:p>
            <a:pPr lvl="1">
              <a:lnSpc>
                <a:spcPct val="90000"/>
              </a:lnSpc>
            </a:pPr>
            <a:r>
              <a:rPr lang="en-US"/>
              <a:t>Traditional: Relational, Network, Hierarchical.</a:t>
            </a:r>
          </a:p>
          <a:p>
            <a:pPr lvl="1">
              <a:lnSpc>
                <a:spcPct val="90000"/>
              </a:lnSpc>
            </a:pPr>
            <a:r>
              <a:rPr lang="en-US"/>
              <a:t>Emerging: Object-oriented, Object-relational.</a:t>
            </a:r>
          </a:p>
          <a:p>
            <a:pPr>
              <a:lnSpc>
                <a:spcPct val="90000"/>
              </a:lnSpc>
            </a:pPr>
            <a:r>
              <a:rPr lang="en-US"/>
              <a:t>Other classifications</a:t>
            </a:r>
          </a:p>
          <a:p>
            <a:pPr lvl="1">
              <a:lnSpc>
                <a:spcPct val="90000"/>
              </a:lnSpc>
            </a:pPr>
            <a:r>
              <a:rPr lang="en-US"/>
              <a:t>Single-user (typically used with personal computers)</a:t>
            </a:r>
            <a:br>
              <a:rPr lang="en-US"/>
            </a:br>
            <a:r>
              <a:rPr lang="en-US"/>
              <a:t>vs. multi-user (most DBMSs).</a:t>
            </a:r>
          </a:p>
          <a:p>
            <a:pPr lvl="1">
              <a:lnSpc>
                <a:spcPct val="90000"/>
              </a:lnSpc>
            </a:pPr>
            <a:r>
              <a:rPr lang="en-US"/>
              <a:t>Centralized (uses a single computer with one database) </a:t>
            </a:r>
            <a:br>
              <a:rPr lang="en-US"/>
            </a:br>
            <a:r>
              <a:rPr lang="en-US"/>
              <a:t>vs. distributed (uses multiple computers, multiple databases)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5DD3E5A4-FE0E-44D8-B973-EB1A7C9A9C26}" type="slidenum">
              <a:rPr lang="en-US"/>
              <a:pPr/>
              <a:t>67</a:t>
            </a:fld>
            <a:endParaRPr lang="en-CA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Variations of Distributed DBMSs (DDBMSs)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Homogeneous DDBMS</a:t>
            </a:r>
          </a:p>
          <a:p>
            <a:r>
              <a:rPr lang="en-US"/>
              <a:t>Heterogeneous DDBMS</a:t>
            </a:r>
          </a:p>
          <a:p>
            <a:r>
              <a:rPr lang="en-US"/>
              <a:t>Federated or Multidatabase Systems</a:t>
            </a:r>
          </a:p>
          <a:p>
            <a:r>
              <a:rPr lang="en-US"/>
              <a:t>Distributed Database Systems have now come to be known as client-server based database systems because:</a:t>
            </a:r>
          </a:p>
          <a:p>
            <a:pPr lvl="1"/>
            <a:r>
              <a:rPr lang="en-US"/>
              <a:t>They do not support a totally distributed environment, but rather a set of database servers supporting a set of clients.</a:t>
            </a:r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50BF5316-2A13-4EBD-84B8-F9BC4E8F0729}" type="slidenum">
              <a:rPr lang="en-US"/>
              <a:pPr/>
              <a:t>68</a:t>
            </a:fld>
            <a:endParaRPr lang="en-CA"/>
          </a:p>
        </p:txBody>
      </p:sp>
      <p:sp>
        <p:nvSpPr>
          <p:cNvPr id="69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considerations for DBMSs</a:t>
            </a:r>
          </a:p>
        </p:txBody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Cost Range: from free open-source systems to configurations costing millions of dollars</a:t>
            </a:r>
          </a:p>
          <a:p>
            <a:pPr>
              <a:lnSpc>
                <a:spcPct val="90000"/>
              </a:lnSpc>
            </a:pPr>
            <a:r>
              <a:rPr lang="en-US" sz="2400"/>
              <a:t>Examples of free relational DBMSs: MySQL, PostgreSQL, others</a:t>
            </a:r>
          </a:p>
          <a:p>
            <a:pPr>
              <a:lnSpc>
                <a:spcPct val="90000"/>
              </a:lnSpc>
            </a:pPr>
            <a:r>
              <a:rPr lang="en-US" sz="2400"/>
              <a:t>Commercial DBMS offer additional specialized modules, e.g. time-series module, spatial data module, document module, XML module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These offer additional specialized functionality when purchased separately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Sometimes called cartridges (e.g., in Oracle) or blades</a:t>
            </a:r>
          </a:p>
          <a:p>
            <a:pPr>
              <a:lnSpc>
                <a:spcPct val="90000"/>
              </a:lnSpc>
            </a:pPr>
            <a:r>
              <a:rPr lang="en-US" sz="2400"/>
              <a:t>Different licensing options: site license, maximum number of concurrent users (seat license), single user,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3883FADA-CCF1-46FC-A793-816C9E9D4918}" type="slidenum">
              <a:rPr lang="en-US"/>
              <a:pPr/>
              <a:t>69</a:t>
            </a:fld>
            <a:endParaRPr lang="en-CA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Data Models 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 Model</a:t>
            </a:r>
          </a:p>
          <a:p>
            <a:r>
              <a:rPr lang="en-US"/>
              <a:t>Hierarchical Model</a:t>
            </a:r>
          </a:p>
          <a:p>
            <a:r>
              <a:rPr lang="en-US"/>
              <a:t>Relational Model</a:t>
            </a:r>
          </a:p>
          <a:p>
            <a:r>
              <a:rPr lang="en-US"/>
              <a:t>Object-oriented Data Models</a:t>
            </a:r>
          </a:p>
          <a:p>
            <a:r>
              <a:rPr lang="en-US"/>
              <a:t>Object-Relational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A49F8036-95C2-4C69-8D58-E9E4732F2EA9}" type="slidenum">
              <a:rPr lang="en-US"/>
              <a:pPr/>
              <a:t>7</a:t>
            </a:fld>
            <a:endParaRPr lang="en-CA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DBMS Functionality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features:</a:t>
            </a:r>
          </a:p>
          <a:p>
            <a:pPr lvl="1"/>
            <a:r>
              <a:rPr lang="en-US"/>
              <a:t>Protection or Security measures to prevent unauthorized access</a:t>
            </a:r>
          </a:p>
          <a:p>
            <a:pPr lvl="1"/>
            <a:r>
              <a:rPr lang="en-US"/>
              <a:t>“Active” processing to take internal actions on data</a:t>
            </a:r>
          </a:p>
          <a:p>
            <a:pPr lvl="1"/>
            <a:r>
              <a:rPr lang="en-US"/>
              <a:t>Presentation and Visualization of data</a:t>
            </a:r>
          </a:p>
          <a:p>
            <a:pPr lvl="1"/>
            <a:r>
              <a:rPr lang="en-US"/>
              <a:t>Maintaining the database and associated programs over the lifetime of the database application</a:t>
            </a:r>
          </a:p>
          <a:p>
            <a:pPr lvl="2"/>
            <a:r>
              <a:rPr lang="en-US"/>
              <a:t>Called database, software, and system maintenance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B15820F2-D900-4B46-AD22-E1743A668D76}" type="slidenum">
              <a:rPr lang="en-US"/>
              <a:pPr/>
              <a:t>70</a:t>
            </a:fld>
            <a:endParaRPr lang="en-CA"/>
          </a:p>
        </p:txBody>
      </p:sp>
      <p:sp>
        <p:nvSpPr>
          <p:cNvPr id="67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Data Models </a:t>
            </a:r>
          </a:p>
        </p:txBody>
      </p:sp>
      <p:sp>
        <p:nvSpPr>
          <p:cNvPr id="67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Network Model:</a:t>
            </a:r>
          </a:p>
          <a:p>
            <a:pPr lvl="1">
              <a:lnSpc>
                <a:spcPct val="90000"/>
              </a:lnSpc>
            </a:pPr>
            <a:r>
              <a:rPr lang="en-US"/>
              <a:t>The first network DBMS was implemented by Honeywell in 1964-65 (IDS System).</a:t>
            </a:r>
          </a:p>
          <a:p>
            <a:pPr lvl="1">
              <a:lnSpc>
                <a:spcPct val="90000"/>
              </a:lnSpc>
            </a:pPr>
            <a:r>
              <a:rPr lang="en-US"/>
              <a:t>Adopted heavily due to the support by CODASYL (Conference on Data Systems Languages) (CODASYL - DBTG report of 1971).</a:t>
            </a:r>
          </a:p>
          <a:p>
            <a:pPr lvl="1">
              <a:lnSpc>
                <a:spcPct val="90000"/>
              </a:lnSpc>
            </a:pPr>
            <a:r>
              <a:rPr lang="en-US"/>
              <a:t>Later implemented in a large variety of systems - IDMS (Cullinet - now Computer Associates), DMS 1100 (Unisys), IMAGE (H.P. (Hewlett-Packard)), VAX -DBMS (Digital Equipment Corp., next COMPAQ, now H.P.).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B3D992AC-58CC-4203-81E5-4FE9FC55DB02}" type="slidenum">
              <a:rPr lang="en-US"/>
              <a:pPr/>
              <a:t>71</a:t>
            </a:fld>
            <a:endParaRPr lang="en-CA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Network Model Schema</a:t>
            </a:r>
          </a:p>
        </p:txBody>
      </p:sp>
      <p:pic>
        <p:nvPicPr>
          <p:cNvPr id="701444" name="Picture 4" descr="fig02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3" y="2224088"/>
            <a:ext cx="8294687" cy="306546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EDC0A587-805D-4504-A2A6-EA2AB370C0B2}" type="slidenum">
              <a:rPr lang="en-US"/>
              <a:pPr/>
              <a:t>72</a:t>
            </a:fld>
            <a:endParaRPr lang="en-CA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Model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/>
              <a:t>Network Model is able to model complex relationships and represents semantics of add/delete on the relationships.</a:t>
            </a:r>
          </a:p>
          <a:p>
            <a:pPr lvl="1">
              <a:lnSpc>
                <a:spcPct val="90000"/>
              </a:lnSpc>
            </a:pPr>
            <a:r>
              <a:rPr lang="en-US"/>
              <a:t>Can handle most situations for modeling using record types and relationship types.</a:t>
            </a:r>
          </a:p>
          <a:p>
            <a:pPr lvl="1">
              <a:lnSpc>
                <a:spcPct val="90000"/>
              </a:lnSpc>
            </a:pPr>
            <a:r>
              <a:rPr lang="en-US"/>
              <a:t>Language is navigational; uses constructs like FIND, FIND member, FIND owner, FIND NEXT within set, GET, etc. </a:t>
            </a:r>
          </a:p>
          <a:p>
            <a:pPr lvl="2">
              <a:lnSpc>
                <a:spcPct val="90000"/>
              </a:lnSpc>
            </a:pPr>
            <a:r>
              <a:rPr lang="en-US"/>
              <a:t>Programmers can do optimal navigation through the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41FDD24B-BC25-4542-A7CB-EAD3AA595EB8}" type="slidenum">
              <a:rPr lang="en-US"/>
              <a:pPr/>
              <a:t>73</a:t>
            </a:fld>
            <a:endParaRPr lang="en-CA"/>
          </a:p>
        </p:txBody>
      </p:sp>
      <p:sp>
        <p:nvSpPr>
          <p:cNvPr id="69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Model</a:t>
            </a:r>
          </a:p>
        </p:txBody>
      </p:sp>
      <p:sp>
        <p:nvSpPr>
          <p:cNvPr id="69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Disadvantages:</a:t>
            </a:r>
          </a:p>
          <a:p>
            <a:pPr lvl="1"/>
            <a:r>
              <a:rPr lang="en-US"/>
              <a:t>Navigational and procedural nature of processing</a:t>
            </a:r>
          </a:p>
          <a:p>
            <a:pPr lvl="1"/>
            <a:r>
              <a:rPr lang="en-US"/>
              <a:t>Database contains a complex array of pointers that thread through a set of records.</a:t>
            </a:r>
          </a:p>
          <a:p>
            <a:pPr lvl="2"/>
            <a:r>
              <a:rPr lang="en-US"/>
              <a:t>Little scope for automated “query optimization”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46247931-2878-421E-92B3-F3908EAEB32B}" type="slidenum">
              <a:rPr lang="en-US"/>
              <a:pPr/>
              <a:t>74</a:t>
            </a:fld>
            <a:endParaRPr lang="en-CA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Data Models 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Hierarchical Data Model:</a:t>
            </a:r>
          </a:p>
          <a:p>
            <a:pPr lvl="1"/>
            <a:r>
              <a:rPr lang="en-US"/>
              <a:t>Initially implemented in a joint effort by IBM and North American Rockwell around 1965. Resulted in the IMS family of systems.</a:t>
            </a:r>
          </a:p>
          <a:p>
            <a:pPr lvl="1"/>
            <a:r>
              <a:rPr lang="en-US"/>
              <a:t>IBM’s IMS product had (and still has) a very large customer base worldwide</a:t>
            </a:r>
          </a:p>
          <a:p>
            <a:pPr lvl="1"/>
            <a:r>
              <a:rPr lang="en-US"/>
              <a:t>Hierarchical model was formalized based on the IMS system</a:t>
            </a:r>
          </a:p>
          <a:p>
            <a:pPr lvl="1"/>
            <a:r>
              <a:rPr lang="en-US"/>
              <a:t>Other systems based on this model: System 2k (SAS inc.)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27379A52-AEDC-43E6-8D9E-40ED07220E59}" type="slidenum">
              <a:rPr lang="en-US"/>
              <a:pPr/>
              <a:t>75</a:t>
            </a:fld>
            <a:endParaRPr lang="en-CA"/>
          </a:p>
        </p:txBody>
      </p:sp>
      <p:sp>
        <p:nvSpPr>
          <p:cNvPr id="69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Model</a:t>
            </a:r>
          </a:p>
        </p:txBody>
      </p:sp>
      <p:sp>
        <p:nvSpPr>
          <p:cNvPr id="69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Advantages:</a:t>
            </a:r>
          </a:p>
          <a:p>
            <a:pPr lvl="1"/>
            <a:r>
              <a:rPr lang="en-US" sz="2200"/>
              <a:t>Simple to construct and operate</a:t>
            </a:r>
          </a:p>
          <a:p>
            <a:pPr lvl="1"/>
            <a:r>
              <a:rPr lang="en-US" sz="2200"/>
              <a:t>Corresponds to a number of natural hierarchically organized domains, e.g., organization (“org”) chart</a:t>
            </a:r>
          </a:p>
          <a:p>
            <a:pPr lvl="1"/>
            <a:r>
              <a:rPr lang="en-US" sz="2200"/>
              <a:t>Language is simple: </a:t>
            </a:r>
          </a:p>
          <a:p>
            <a:pPr lvl="2"/>
            <a:r>
              <a:rPr lang="en-US" sz="2000"/>
              <a:t>Uses constructs like GET, GET UNIQUE, GET NEXT, GET NEXT WITHIN PARENT, etc.</a:t>
            </a:r>
          </a:p>
          <a:p>
            <a:r>
              <a:rPr lang="en-US" sz="2400"/>
              <a:t>Disadvantages:</a:t>
            </a:r>
          </a:p>
          <a:p>
            <a:pPr lvl="1"/>
            <a:r>
              <a:rPr lang="en-US" sz="2200"/>
              <a:t>Navigational and procedural nature of processing</a:t>
            </a:r>
          </a:p>
          <a:p>
            <a:pPr lvl="1"/>
            <a:r>
              <a:rPr lang="en-US" sz="2200"/>
              <a:t>Database is visualized as a linear arrangement of records</a:t>
            </a:r>
          </a:p>
          <a:p>
            <a:pPr lvl="1"/>
            <a:r>
              <a:rPr lang="en-US" sz="2200"/>
              <a:t>Little scope for "query optimization"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500BE586-B7E8-4953-BD8A-C711A3B9A169}" type="slidenum">
              <a:rPr lang="en-US"/>
              <a:pPr/>
              <a:t>76</a:t>
            </a:fld>
            <a:endParaRPr lang="en-CA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Data Models 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Relational Model: </a:t>
            </a:r>
          </a:p>
          <a:p>
            <a:pPr lvl="1"/>
            <a:r>
              <a:rPr lang="en-US" sz="2200"/>
              <a:t>Proposed in 1970 by E.F. Codd (IBM), first commercial system in 1981-82.</a:t>
            </a:r>
          </a:p>
          <a:p>
            <a:pPr lvl="1"/>
            <a:r>
              <a:rPr lang="en-US" sz="2200"/>
              <a:t>Now in several commercial products (e.g. DB2, ORACLE, MS SQL Server, SYBASE, INFORMIX).</a:t>
            </a:r>
          </a:p>
          <a:p>
            <a:pPr lvl="1"/>
            <a:r>
              <a:rPr lang="en-US" sz="2200"/>
              <a:t>Several free open source implementations, e.g. MySQL, PostgreSQL</a:t>
            </a:r>
          </a:p>
          <a:p>
            <a:pPr lvl="1"/>
            <a:r>
              <a:rPr lang="en-US" sz="2200"/>
              <a:t>Currently most dominant for developing database applications.</a:t>
            </a:r>
          </a:p>
          <a:p>
            <a:pPr lvl="1"/>
            <a:r>
              <a:rPr lang="en-US" sz="2200"/>
              <a:t>SQL relational standards: SQL-89 (SQL1), SQL-92 (SQL2), SQL-99, SQL3, …</a:t>
            </a:r>
          </a:p>
          <a:p>
            <a:pPr lvl="1"/>
            <a:r>
              <a:rPr lang="en-US" sz="2200"/>
              <a:t>Chapters 5 through 11 describe this model in detail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740A13D2-431D-4774-8023-D196CB2397DF}" type="slidenum">
              <a:rPr lang="en-US"/>
              <a:pPr/>
              <a:t>77</a:t>
            </a:fld>
            <a:endParaRPr lang="en-CA"/>
          </a:p>
        </p:txBody>
      </p:sp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Data Models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Object-oriented Data Models:</a:t>
            </a:r>
          </a:p>
          <a:p>
            <a:pPr lvl="1"/>
            <a:r>
              <a:rPr lang="en-US" sz="2200"/>
              <a:t>Several models have been proposed for implementing in a database system. </a:t>
            </a:r>
          </a:p>
          <a:p>
            <a:pPr lvl="1"/>
            <a:r>
              <a:rPr lang="en-US" sz="2200"/>
              <a:t>One set comprises models of persistent O-O Programming Languages such as C++ (e.g., in OBJECTSTORE or VERSANT), and Smalltalk (e.g., in GEMSTONE).</a:t>
            </a:r>
          </a:p>
          <a:p>
            <a:pPr lvl="1"/>
            <a:r>
              <a:rPr lang="en-US" sz="2200"/>
              <a:t>Additionally, systems like O2, ORION (at MCC - then ITASCA), IRIS (at H.P.- used in Open OODB).</a:t>
            </a:r>
          </a:p>
          <a:p>
            <a:pPr lvl="1"/>
            <a:r>
              <a:rPr lang="en-US" sz="2200"/>
              <a:t>Object Database Standard: ODMG-93, ODMG-version 2.0, ODMG-version 3.0.</a:t>
            </a:r>
          </a:p>
          <a:p>
            <a:pPr lvl="1"/>
            <a:r>
              <a:rPr lang="en-US" sz="2200"/>
              <a:t>Chapters 20 and 21 describe this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3213E85E-47EB-4394-8C5D-85EA8A086113}" type="slidenum">
              <a:rPr lang="en-US"/>
              <a:pPr/>
              <a:t>78</a:t>
            </a:fld>
            <a:endParaRPr lang="en-CA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Data Models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Object-Relational Models: </a:t>
            </a:r>
          </a:p>
          <a:p>
            <a:pPr lvl="1"/>
            <a:r>
              <a:rPr lang="en-US"/>
              <a:t>Most Recent Trend. Started with Informix Universal Server.</a:t>
            </a:r>
          </a:p>
          <a:p>
            <a:pPr lvl="1"/>
            <a:r>
              <a:rPr lang="en-US"/>
              <a:t>Relational systems incorporate concepts from object databases leading to object-relational.</a:t>
            </a:r>
          </a:p>
          <a:p>
            <a:pPr lvl="1"/>
            <a:r>
              <a:rPr lang="en-US"/>
              <a:t>Exemplified in the latest versions of Oracle-10i, DB2, and SQL Server and other DBMSs.</a:t>
            </a:r>
          </a:p>
          <a:p>
            <a:pPr lvl="1"/>
            <a:r>
              <a:rPr lang="en-US"/>
              <a:t>Standards included in SQL-99 and expected to be enhanced in future SQL standards.</a:t>
            </a:r>
          </a:p>
          <a:p>
            <a:pPr lvl="1"/>
            <a:r>
              <a:rPr lang="en-US"/>
              <a:t>Chapter 22 describes this model.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Slide 3- </a:t>
            </a:r>
            <a:fld id="{FEEE1A15-78F0-4490-8EDA-D3B7FFA29847}" type="slidenum">
              <a:rPr lang="en-US"/>
              <a:pPr/>
              <a:t>79</a:t>
            </a:fld>
            <a:endParaRPr lang="en-CA" dirty="0"/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Overview of Database Design Process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 Database Application (COMPANY)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 Model Concepts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Entities and Attributes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Entity Types, Value Sets, and Key Attributes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Relationships and Relationship Types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Weak Entity Types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Roles and Attributes in Relationship Types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 Diagrams - Notation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 Diagram for COMPANY Schema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Alternative Notations – UML class diagrams, others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91CAD68F-AB11-4F63-850E-A49D493CDDD4}" type="slidenum">
              <a:rPr lang="en-US"/>
              <a:pPr/>
              <a:t>8</a:t>
            </a:fld>
            <a:endParaRPr lang="en-CA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Database</a:t>
            </a:r>
            <a:br>
              <a:rPr lang="en-US"/>
            </a:br>
            <a:r>
              <a:rPr lang="en-US"/>
              <a:t>(with a Conceptual Data Model)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Mini-world for the example:</a:t>
            </a:r>
          </a:p>
          <a:p>
            <a:pPr lvl="1"/>
            <a:r>
              <a:rPr lang="en-US"/>
              <a:t>Part of a UNIVERSITY environment.</a:t>
            </a:r>
          </a:p>
          <a:p>
            <a:r>
              <a:rPr lang="en-US" b="1"/>
              <a:t>Some mini-world </a:t>
            </a:r>
            <a:r>
              <a:rPr lang="en-US" b="1" i="1"/>
              <a:t>entities</a:t>
            </a:r>
            <a:r>
              <a:rPr lang="en-US" b="1"/>
              <a:t>:</a:t>
            </a:r>
          </a:p>
          <a:p>
            <a:pPr lvl="1"/>
            <a:r>
              <a:rPr lang="en-US"/>
              <a:t>STUDENTs</a:t>
            </a:r>
          </a:p>
          <a:p>
            <a:pPr lvl="1"/>
            <a:r>
              <a:rPr lang="en-US"/>
              <a:t>COURSEs</a:t>
            </a:r>
          </a:p>
          <a:p>
            <a:pPr lvl="1"/>
            <a:r>
              <a:rPr lang="en-US"/>
              <a:t>SECTIONs (of COURSEs)</a:t>
            </a:r>
          </a:p>
          <a:p>
            <a:pPr lvl="1"/>
            <a:r>
              <a:rPr lang="en-US"/>
              <a:t>(academic) DEPARTMENTs</a:t>
            </a:r>
          </a:p>
          <a:p>
            <a:pPr lvl="1"/>
            <a:r>
              <a:rPr lang="en-US"/>
              <a:t>INSTRUCTORs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3104FC6-3A9B-41C1-81E1-845D6CBA5C84}" type="slidenum">
              <a:rPr lang="en-US"/>
              <a:pPr/>
              <a:t>80</a:t>
            </a:fld>
            <a:endParaRPr lang="en-CA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 of Database Design Process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main activities:</a:t>
            </a:r>
          </a:p>
          <a:p>
            <a:pPr lvl="1"/>
            <a:r>
              <a:rPr lang="en-US"/>
              <a:t>Database design</a:t>
            </a:r>
          </a:p>
          <a:p>
            <a:pPr lvl="1"/>
            <a:r>
              <a:rPr lang="en-US"/>
              <a:t>Applications design</a:t>
            </a:r>
          </a:p>
          <a:p>
            <a:r>
              <a:rPr lang="en-US"/>
              <a:t>Focus in this chapter on database design</a:t>
            </a:r>
          </a:p>
          <a:p>
            <a:pPr lvl="1"/>
            <a:r>
              <a:rPr lang="en-US"/>
              <a:t>To design the conceptual schema for a database application</a:t>
            </a:r>
          </a:p>
          <a:p>
            <a:r>
              <a:rPr lang="en-US"/>
              <a:t>Applications design focuses on the programs and interfaces that access the database</a:t>
            </a:r>
          </a:p>
          <a:p>
            <a:pPr lvl="1"/>
            <a:r>
              <a:rPr lang="en-US"/>
              <a:t>Generally considered part of 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0872297-B6DE-45C8-B940-12F19CEFC786}" type="slidenum">
              <a:rPr lang="en-US"/>
              <a:pPr/>
              <a:t>81</a:t>
            </a:fld>
            <a:endParaRPr lang="en-CA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 of Database Design Process</a:t>
            </a:r>
          </a:p>
        </p:txBody>
      </p:sp>
      <p:pic>
        <p:nvPicPr>
          <p:cNvPr id="910340" name="Picture 4" descr="fig03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272088" cy="50625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28EB0097-5B55-4CC2-A65E-739CD0841C6C}" type="slidenum">
              <a:rPr lang="en-US"/>
              <a:pPr/>
              <a:t>82</a:t>
            </a:fld>
            <a:endParaRPr lang="en-CA"/>
          </a:p>
        </p:txBody>
      </p:sp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COMPANY Database</a:t>
            </a:r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need to create a database schema design based on the following (simplified) </a:t>
            </a:r>
            <a:r>
              <a:rPr lang="en-US" b="1"/>
              <a:t>requirements</a:t>
            </a:r>
            <a:r>
              <a:rPr lang="en-US"/>
              <a:t> of the COMPANY Database:</a:t>
            </a:r>
          </a:p>
          <a:p>
            <a:pPr lvl="1">
              <a:lnSpc>
                <a:spcPct val="90000"/>
              </a:lnSpc>
            </a:pPr>
            <a:r>
              <a:rPr lang="en-US"/>
              <a:t>The company is organized into DEPARTMENTs. Each department has a name, number and an employee who </a:t>
            </a:r>
            <a:r>
              <a:rPr lang="en-US" i="1"/>
              <a:t>manages</a:t>
            </a:r>
            <a:r>
              <a:rPr lang="en-US"/>
              <a:t> the department. We keep track of the start date of the department manager. A department may have several locations.</a:t>
            </a:r>
          </a:p>
          <a:p>
            <a:pPr lvl="1">
              <a:lnSpc>
                <a:spcPct val="90000"/>
              </a:lnSpc>
            </a:pPr>
            <a:r>
              <a:rPr lang="en-US"/>
              <a:t>Each department </a:t>
            </a:r>
            <a:r>
              <a:rPr lang="en-US" i="1"/>
              <a:t>controls</a:t>
            </a:r>
            <a:r>
              <a:rPr lang="en-US"/>
              <a:t> a number of PROJECTs. Each project has a unique name, unique number and is located at a single location.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871BD8B-4400-4F18-8270-B5E28AB9D2EC}" type="slidenum">
              <a:rPr lang="en-US"/>
              <a:pPr/>
              <a:t>83</a:t>
            </a:fld>
            <a:endParaRPr lang="en-CA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COMPANY Database (Contd.)</a:t>
            </a:r>
          </a:p>
        </p:txBody>
      </p:sp>
      <p:sp>
        <p:nvSpPr>
          <p:cNvPr id="82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We store each EMPLOYEE’s social security number, address, salary, sex, and birthdate. </a:t>
            </a:r>
          </a:p>
          <a:p>
            <a:pPr lvl="2">
              <a:lnSpc>
                <a:spcPct val="90000"/>
              </a:lnSpc>
            </a:pPr>
            <a:r>
              <a:rPr lang="en-US"/>
              <a:t>Each employee </a:t>
            </a:r>
            <a:r>
              <a:rPr lang="en-US" i="1"/>
              <a:t>works for</a:t>
            </a:r>
            <a:r>
              <a:rPr lang="en-US"/>
              <a:t> one department but may </a:t>
            </a:r>
            <a:r>
              <a:rPr lang="en-US" i="1"/>
              <a:t>work on</a:t>
            </a:r>
            <a:r>
              <a:rPr lang="en-US"/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/>
              <a:t>We keep track of the number of hours per week that an employee currently works on each project.</a:t>
            </a:r>
          </a:p>
          <a:p>
            <a:pPr lvl="2">
              <a:lnSpc>
                <a:spcPct val="90000"/>
              </a:lnSpc>
            </a:pPr>
            <a:r>
              <a:rPr lang="en-US"/>
              <a:t>We also keep track of the </a:t>
            </a:r>
            <a:r>
              <a:rPr lang="en-US" i="1"/>
              <a:t>direct supervisor</a:t>
            </a:r>
            <a:r>
              <a:rPr lang="en-US"/>
              <a:t> of each employee.</a:t>
            </a:r>
          </a:p>
          <a:p>
            <a:pPr lvl="1">
              <a:lnSpc>
                <a:spcPct val="90000"/>
              </a:lnSpc>
            </a:pPr>
            <a:r>
              <a:rPr lang="en-US"/>
              <a:t>Each employee may </a:t>
            </a:r>
            <a:r>
              <a:rPr lang="en-US" i="1"/>
              <a:t>have</a:t>
            </a:r>
            <a:r>
              <a:rPr lang="en-US"/>
              <a:t> a number of DEPENDENTs.</a:t>
            </a:r>
          </a:p>
          <a:p>
            <a:pPr lvl="2">
              <a:lnSpc>
                <a:spcPct val="90000"/>
              </a:lnSpc>
            </a:pPr>
            <a:r>
              <a:rPr lang="en-US"/>
              <a:t>For each dependent, we keep track of their name, sex, birthdate, and relationship to the employee.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A3A62DB4-B206-4FD9-AC3C-32D2B7556BF9}" type="slidenum">
              <a:rPr lang="en-US"/>
              <a:pPr/>
              <a:t>84</a:t>
            </a:fld>
            <a:endParaRPr lang="en-CA"/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Model Concepts</a:t>
            </a:r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Entities are specific objects or things in the mini-world that are represented in the database.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For example the EMPLOYEE John Smith, the Research DEPARTMENT, the ProductX PROJECT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For example an EMPLOYEE entity may have the attributes Name, SSN, Address, Sex, BirthDate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For example a specific employee entity may have Name='John Smith', SSN='123456789', Address ='731, Fondren, Houston, TX', Sex='M', BirthDate='09-JAN-55‘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Each attribute has a </a:t>
            </a:r>
            <a:r>
              <a:rPr lang="en-US" sz="2200" i="1"/>
              <a:t>value set</a:t>
            </a:r>
            <a:r>
              <a:rPr lang="en-US" sz="2200"/>
              <a:t> (or data type) associated with it – e.g. integer, string, subrange, enumerated type,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FAE0F3BA-8E96-42BE-824B-4C8181C46B68}" type="slidenum">
              <a:rPr lang="en-US"/>
              <a:pPr/>
              <a:t>85</a:t>
            </a:fld>
            <a:endParaRPr lang="en-CA"/>
          </a:p>
        </p:txBody>
      </p:sp>
      <p:sp>
        <p:nvSpPr>
          <p:cNvPr id="82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 (1)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Simple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Each entity has a single atomic value for the attribute. For example, SSN or Sex.</a:t>
            </a:r>
          </a:p>
          <a:p>
            <a:pPr>
              <a:lnSpc>
                <a:spcPct val="80000"/>
              </a:lnSpc>
            </a:pPr>
            <a:r>
              <a:rPr lang="en-US" sz="2400"/>
              <a:t>Composite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The attribute may be composed of several components. For example:</a:t>
            </a:r>
          </a:p>
          <a:p>
            <a:pPr lvl="2">
              <a:lnSpc>
                <a:spcPct val="80000"/>
              </a:lnSpc>
            </a:pPr>
            <a:r>
              <a:rPr lang="en-US" sz="1900"/>
              <a:t>Address(Apt#, House#, Street, City, State, ZipCode, Country), or</a:t>
            </a:r>
          </a:p>
          <a:p>
            <a:pPr lvl="2">
              <a:lnSpc>
                <a:spcPct val="80000"/>
              </a:lnSpc>
            </a:pPr>
            <a:r>
              <a:rPr lang="en-US" sz="1900"/>
              <a:t>Name(FirstName, MiddleName, LastName).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sz="2400"/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An entity may have multiple values for that attribute. For example, Color of a CAR or PreviousDegrees of a STUDENT.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Denoted as {Color} or {PreviousDegrees}.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CDC852F5-E55A-4A36-8515-846C39D36ACE}" type="slidenum">
              <a:rPr lang="en-US"/>
              <a:pPr/>
              <a:t>86</a:t>
            </a:fld>
            <a:endParaRPr lang="en-CA"/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 (2)</a:t>
            </a:r>
          </a:p>
        </p:txBody>
      </p:sp>
      <p:sp>
        <p:nvSpPr>
          <p:cNvPr id="829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/>
              <a:t>For example, PreviousDegrees of a STUDENT is a composite multi-valued attribute denoted by {PreviousDegrees (College, Year, Degree, Field)}</a:t>
            </a:r>
          </a:p>
          <a:p>
            <a:pPr lvl="1"/>
            <a:r>
              <a:rPr lang="en-US"/>
              <a:t>Multiple PreviousDegrees values can exist</a:t>
            </a:r>
          </a:p>
          <a:p>
            <a:pPr lvl="1"/>
            <a:r>
              <a:rPr lang="en-US"/>
              <a:t>Each has four subcomponent attributes:</a:t>
            </a:r>
          </a:p>
          <a:p>
            <a:pPr lvl="2"/>
            <a:r>
              <a:rPr lang="en-US"/>
              <a:t>College, Year, Degree, Field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2F7DA30-86A5-4521-8555-FB12A16492F6}" type="slidenum">
              <a:rPr lang="en-US"/>
              <a:pPr/>
              <a:t>87</a:t>
            </a:fld>
            <a:endParaRPr lang="en-CA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composite attribute</a:t>
            </a:r>
          </a:p>
        </p:txBody>
      </p:sp>
      <p:pic>
        <p:nvPicPr>
          <p:cNvPr id="901124" name="Picture 4" descr="fig03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38" y="2362200"/>
            <a:ext cx="8061325" cy="32988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219509D-715A-49D9-B7B5-FC648E9C5BF1}" type="slidenum">
              <a:rPr lang="en-US"/>
              <a:pPr/>
              <a:t>88</a:t>
            </a:fld>
            <a:endParaRPr lang="en-CA"/>
          </a:p>
        </p:txBody>
      </p:sp>
      <p:sp>
        <p:nvSpPr>
          <p:cNvPr id="83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Types and Key Attributes (1)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Entities with the same basic attributes are grouped or typed into an entity type. </a:t>
            </a:r>
          </a:p>
          <a:p>
            <a:pPr lvl="1"/>
            <a:r>
              <a:rPr lang="en-US" sz="3000"/>
              <a:t>For example, the entity type EMPLOYEE and PROJECT.</a:t>
            </a:r>
          </a:p>
          <a:p>
            <a:r>
              <a:rPr lang="en-US" sz="320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sz="3000"/>
              <a:t>For example, SSN of EMPLOYEE.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ABF3C41-41F8-4E04-B607-755032689868}" type="slidenum">
              <a:rPr lang="en-US"/>
              <a:pPr/>
              <a:t>89</a:t>
            </a:fld>
            <a:endParaRPr lang="en-CA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Types and Key Attributes (2)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key attribute may be composite. </a:t>
            </a:r>
          </a:p>
          <a:p>
            <a:pPr lvl="1"/>
            <a:r>
              <a:rPr lang="en-US" sz="2800"/>
              <a:t>VehicleTagNumber is a key of the CAR entity type with components (Number, State).</a:t>
            </a:r>
          </a:p>
          <a:p>
            <a:r>
              <a:rPr lang="en-US"/>
              <a:t>An entity type may have more than one key. </a:t>
            </a:r>
          </a:p>
          <a:p>
            <a:pPr lvl="1"/>
            <a:r>
              <a:rPr lang="en-US" sz="2800"/>
              <a:t>The CAR entity type may have two keys:</a:t>
            </a:r>
          </a:p>
          <a:p>
            <a:pPr lvl="2"/>
            <a:r>
              <a:rPr lang="en-US"/>
              <a:t>VehicleIdentificationNumber (popularly called VIN)</a:t>
            </a:r>
          </a:p>
          <a:p>
            <a:pPr lvl="2"/>
            <a:r>
              <a:rPr lang="en-US"/>
              <a:t>VehicleTagNumber (Number, State), aka license plate number.</a:t>
            </a:r>
          </a:p>
          <a:p>
            <a:r>
              <a:rPr lang="en-US"/>
              <a:t>Each key is </a:t>
            </a:r>
            <a:r>
              <a:rPr lang="en-US" u="sng"/>
              <a:t>underlined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20A24614-E792-4454-BE90-EB21734F5A2D}" type="slidenum">
              <a:rPr lang="en-US"/>
              <a:pPr/>
              <a:t>9</a:t>
            </a:fld>
            <a:endParaRPr lang="en-CA"/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Database</a:t>
            </a:r>
            <a:br>
              <a:rPr lang="en-US"/>
            </a:br>
            <a:r>
              <a:rPr lang="en-US"/>
              <a:t>(with a Conceptual Data Model)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Some mini-world </a:t>
            </a:r>
            <a:r>
              <a:rPr lang="en-US" sz="2400" b="1" i="1"/>
              <a:t>relationships</a:t>
            </a:r>
            <a:r>
              <a:rPr lang="en-US" sz="2400" b="1"/>
              <a:t>:</a:t>
            </a:r>
          </a:p>
          <a:p>
            <a:pPr lvl="1"/>
            <a:r>
              <a:rPr lang="en-US" sz="2200"/>
              <a:t>SECTIONs </a:t>
            </a:r>
            <a:r>
              <a:rPr lang="en-US" sz="2200" i="1"/>
              <a:t>are of specific</a:t>
            </a:r>
            <a:r>
              <a:rPr lang="en-US" sz="2200"/>
              <a:t> COURSEs</a:t>
            </a:r>
          </a:p>
          <a:p>
            <a:pPr lvl="1"/>
            <a:r>
              <a:rPr lang="en-US" sz="2200"/>
              <a:t>STUDENTs </a:t>
            </a:r>
            <a:r>
              <a:rPr lang="en-US" sz="2200" i="1"/>
              <a:t>take</a:t>
            </a:r>
            <a:r>
              <a:rPr lang="en-US" sz="2200"/>
              <a:t> SECTIONs</a:t>
            </a:r>
          </a:p>
          <a:p>
            <a:pPr lvl="1"/>
            <a:r>
              <a:rPr lang="en-US" sz="2200"/>
              <a:t>COURSEs </a:t>
            </a:r>
            <a:r>
              <a:rPr lang="en-US" sz="2200" i="1"/>
              <a:t>have  prerequisite</a:t>
            </a:r>
            <a:r>
              <a:rPr lang="en-US" sz="2200"/>
              <a:t> COURSEs</a:t>
            </a:r>
          </a:p>
          <a:p>
            <a:pPr lvl="1"/>
            <a:r>
              <a:rPr lang="en-US" sz="2200"/>
              <a:t>INSTRUCTORs </a:t>
            </a:r>
            <a:r>
              <a:rPr lang="en-US" sz="2200" i="1"/>
              <a:t>teach</a:t>
            </a:r>
            <a:r>
              <a:rPr lang="en-US" sz="2200"/>
              <a:t>  SECTIONs</a:t>
            </a:r>
          </a:p>
          <a:p>
            <a:pPr lvl="1"/>
            <a:r>
              <a:rPr lang="en-US" sz="2200"/>
              <a:t>COURSEs </a:t>
            </a:r>
            <a:r>
              <a:rPr lang="en-US" sz="2200" i="1"/>
              <a:t>are offered by</a:t>
            </a:r>
            <a:r>
              <a:rPr lang="en-US" sz="2200"/>
              <a:t>  DEPARTMENTs</a:t>
            </a:r>
          </a:p>
          <a:p>
            <a:pPr lvl="1"/>
            <a:r>
              <a:rPr lang="en-US" sz="2200"/>
              <a:t>STUDENTs </a:t>
            </a:r>
            <a:r>
              <a:rPr lang="en-US" sz="2200" i="1"/>
              <a:t>major in</a:t>
            </a:r>
            <a:r>
              <a:rPr lang="en-US" sz="2200"/>
              <a:t>  DEPARTMENTs</a:t>
            </a:r>
          </a:p>
          <a:p>
            <a:endParaRPr lang="en-US" sz="2400"/>
          </a:p>
          <a:p>
            <a:r>
              <a:rPr lang="en-US" sz="2400"/>
              <a:t>Note: The above entities and relationships are typically expressed in a conceptual data model, such as the ENTITY-RELATIONSHIP data model (see Chapters 3, 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2AF8B0A9-28AD-414A-94F3-F245FEFDD0A2}" type="slidenum">
              <a:rPr lang="en-US"/>
              <a:pPr/>
              <a:t>90</a:t>
            </a:fld>
            <a:endParaRPr lang="en-CA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an Entity type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ER diagrams, an entity type is displayed in a rectangular box</a:t>
            </a:r>
          </a:p>
          <a:p>
            <a:pPr>
              <a:lnSpc>
                <a:spcPct val="90000"/>
              </a:lnSpc>
            </a:pPr>
            <a:r>
              <a:rPr lang="en-US"/>
              <a:t>Attributes are displayed in ovals</a:t>
            </a:r>
          </a:p>
          <a:p>
            <a:pPr lvl="1">
              <a:lnSpc>
                <a:spcPct val="90000"/>
              </a:lnSpc>
            </a:pPr>
            <a:r>
              <a:rPr lang="en-US"/>
              <a:t>Each attribute is connected to its entity type</a:t>
            </a:r>
          </a:p>
          <a:p>
            <a:pPr lvl="1">
              <a:lnSpc>
                <a:spcPct val="90000"/>
              </a:lnSpc>
            </a:pPr>
            <a:r>
              <a:rPr lang="en-US"/>
              <a:t>Components of a composite attribute are connected to the oval representing the composite attribute</a:t>
            </a:r>
          </a:p>
          <a:p>
            <a:pPr lvl="1">
              <a:lnSpc>
                <a:spcPct val="90000"/>
              </a:lnSpc>
            </a:pPr>
            <a:r>
              <a:rPr lang="en-US"/>
              <a:t>Each key attribute is underlined</a:t>
            </a:r>
          </a:p>
          <a:p>
            <a:pPr lvl="1">
              <a:lnSpc>
                <a:spcPct val="90000"/>
              </a:lnSpc>
            </a:pPr>
            <a:r>
              <a:rPr lang="en-US"/>
              <a:t>Multivalued attributes displayed in double ovals</a:t>
            </a:r>
          </a:p>
          <a:p>
            <a:pPr>
              <a:lnSpc>
                <a:spcPct val="90000"/>
              </a:lnSpc>
            </a:pPr>
            <a:r>
              <a:rPr lang="en-US"/>
              <a:t>See CAR example on next slide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42F4D0E-582E-4C85-A696-E31526571CAD}" type="slidenum">
              <a:rPr lang="en-US"/>
              <a:pPr/>
              <a:t>91</a:t>
            </a:fld>
            <a:endParaRPr lang="en-CA"/>
          </a:p>
        </p:txBody>
      </p:sp>
      <p:sp>
        <p:nvSpPr>
          <p:cNvPr id="91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Entity Type CAR with two keys and a corresponding Entity Set</a:t>
            </a:r>
          </a:p>
        </p:txBody>
      </p:sp>
      <p:pic>
        <p:nvPicPr>
          <p:cNvPr id="913412" name="Picture 1028" descr="fig03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010400" cy="49085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0C53977-7EE6-402D-A2BD-E9B422E5FA3E}" type="slidenum">
              <a:rPr lang="en-US"/>
              <a:pPr/>
              <a:t>92</a:t>
            </a:fld>
            <a:endParaRPr lang="en-CA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entity type will have a collection of entities stored in the database</a:t>
            </a:r>
          </a:p>
          <a:p>
            <a:pPr lvl="1"/>
            <a:r>
              <a:rPr lang="en-US"/>
              <a:t>Called the </a:t>
            </a:r>
            <a:r>
              <a:rPr lang="en-US" b="1"/>
              <a:t>entity set</a:t>
            </a:r>
          </a:p>
          <a:p>
            <a:r>
              <a:rPr lang="en-US"/>
              <a:t>Previous slide shows three CAR entity instances in the entity set for CAR</a:t>
            </a:r>
          </a:p>
          <a:p>
            <a:r>
              <a:rPr lang="en-US"/>
              <a:t>Same name (CAR) used to refer to both the entity type and the entity set</a:t>
            </a:r>
          </a:p>
          <a:p>
            <a:r>
              <a:rPr lang="en-US"/>
              <a:t>Entity set is the current </a:t>
            </a:r>
            <a:r>
              <a:rPr lang="en-US" i="1"/>
              <a:t>state</a:t>
            </a:r>
            <a:r>
              <a:rPr lang="en-US"/>
              <a:t> of the entities of that type that are stored in the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8C106BA-3070-45D0-84A0-4A9E7F0A8484}" type="slidenum">
              <a:rPr lang="en-US"/>
              <a:pPr/>
              <a:t>93</a:t>
            </a:fld>
            <a:endParaRPr lang="en-CA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Design of Entity Types for the </a:t>
            </a:r>
            <a:r>
              <a:rPr lang="en-US" sz="2400"/>
              <a:t>COMPANY </a:t>
            </a:r>
            <a:r>
              <a:rPr lang="en-US"/>
              <a:t>Database Schema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the requirements, we can identify four initial entity types in the COMPANY database:</a:t>
            </a:r>
          </a:p>
          <a:p>
            <a:pPr lvl="1"/>
            <a:r>
              <a:rPr lang="en-US"/>
              <a:t>DEPARTMENT</a:t>
            </a:r>
          </a:p>
          <a:p>
            <a:pPr lvl="1"/>
            <a:r>
              <a:rPr lang="en-US"/>
              <a:t>PROJECT</a:t>
            </a:r>
          </a:p>
          <a:p>
            <a:pPr lvl="1"/>
            <a:r>
              <a:rPr lang="en-US"/>
              <a:t>EMPLOYEE</a:t>
            </a:r>
          </a:p>
          <a:p>
            <a:pPr lvl="1"/>
            <a:r>
              <a:rPr lang="en-US"/>
              <a:t>DEPENDENT</a:t>
            </a:r>
          </a:p>
          <a:p>
            <a:r>
              <a:rPr lang="en-US"/>
              <a:t>Their initial design is shown on the following slide</a:t>
            </a:r>
          </a:p>
          <a:p>
            <a:r>
              <a:rPr lang="en-US"/>
              <a:t>The initial attributes shown are derived from the requirements description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CAD02429-67D5-4882-9DF4-BB64D00B8B13}" type="slidenum">
              <a:rPr lang="en-US"/>
              <a:pPr/>
              <a:t>94</a:t>
            </a:fld>
            <a:endParaRPr lang="en-CA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Design of Entity Types:</a:t>
            </a:r>
            <a:br>
              <a:rPr lang="en-US"/>
            </a:br>
            <a:r>
              <a:rPr lang="en-US" sz="2400"/>
              <a:t>EMPLOYEE, DEPARTMENT, PROJECT, DEPENDENT</a:t>
            </a:r>
          </a:p>
        </p:txBody>
      </p:sp>
      <p:pic>
        <p:nvPicPr>
          <p:cNvPr id="916484" name="Picture 4" descr="fig03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59338" cy="47990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F8B7F4B-54D9-4BAD-8FA9-794CD766287A}" type="slidenum">
              <a:rPr lang="en-US"/>
              <a:pPr/>
              <a:t>95</a:t>
            </a:fld>
            <a:endParaRPr lang="en-CA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Refining the initial design by introducing </a:t>
            </a:r>
            <a:r>
              <a:rPr lang="en-US" sz="3200" b="1"/>
              <a:t>relationships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initial design is typically not complete</a:t>
            </a:r>
          </a:p>
          <a:p>
            <a:r>
              <a:rPr lang="en-US"/>
              <a:t>Some aspects in the requirements will be represented as </a:t>
            </a:r>
            <a:r>
              <a:rPr lang="en-US" b="1"/>
              <a:t>relationships</a:t>
            </a:r>
            <a:endParaRPr lang="en-US"/>
          </a:p>
          <a:p>
            <a:r>
              <a:rPr lang="en-US"/>
              <a:t>ER model has three main concepts:</a:t>
            </a:r>
          </a:p>
          <a:p>
            <a:pPr lvl="1"/>
            <a:r>
              <a:rPr lang="en-US"/>
              <a:t>Entities (and their entity types and entity sets)</a:t>
            </a:r>
          </a:p>
          <a:p>
            <a:pPr lvl="1"/>
            <a:r>
              <a:rPr lang="en-US"/>
              <a:t>Attributes (simple, composite, multivalued)</a:t>
            </a:r>
          </a:p>
          <a:p>
            <a:pPr lvl="1"/>
            <a:r>
              <a:rPr lang="en-US"/>
              <a:t>Relationships (and their relationship types and relationship sets)</a:t>
            </a:r>
          </a:p>
          <a:p>
            <a:r>
              <a:rPr lang="en-US"/>
              <a:t>We introduce relationship concepts next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8EA8EC8-A659-43D6-9B65-E78741CD68AA}" type="slidenum">
              <a:rPr lang="en-US"/>
              <a:pPr/>
              <a:t>96</a:t>
            </a:fld>
            <a:endParaRPr lang="en-CA"/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Relationships and Relationship Types (1)</a:t>
            </a:r>
          </a:p>
        </p:txBody>
      </p:sp>
      <p:sp>
        <p:nvSpPr>
          <p:cNvPr id="83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b="1"/>
              <a:t>relationship</a:t>
            </a:r>
            <a:r>
              <a:rPr lang="en-US" sz="2400"/>
              <a:t> relates two or more distinct entities with a specific meaning.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For example, EMPLOYEE John Smith </a:t>
            </a:r>
            <a:r>
              <a:rPr lang="en-US" sz="2100" i="1"/>
              <a:t>works on</a:t>
            </a:r>
            <a:r>
              <a:rPr lang="en-US" sz="2100"/>
              <a:t> the ProductX PROJECT, or EMPLOYEE Franklin Wong </a:t>
            </a:r>
            <a:r>
              <a:rPr lang="en-US" sz="2100" i="1"/>
              <a:t>manages</a:t>
            </a:r>
            <a:r>
              <a:rPr lang="en-US" sz="2100"/>
              <a:t> the Research DEPARTMENT.</a:t>
            </a:r>
          </a:p>
          <a:p>
            <a:pPr>
              <a:lnSpc>
                <a:spcPct val="80000"/>
              </a:lnSpc>
            </a:pPr>
            <a:r>
              <a:rPr lang="en-US" sz="2400"/>
              <a:t>Relationships of the same type are grouped or typed into a </a:t>
            </a:r>
            <a:r>
              <a:rPr lang="en-US" sz="2400" b="1"/>
              <a:t>relationship type</a:t>
            </a:r>
            <a:r>
              <a:rPr lang="en-US" sz="2400"/>
              <a:t>.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For example, the WORKS_ON relationship type in which EMPLOYEEs and PROJECTs participate, or the MANAGES relationship type in which EMPLOYEEs and DEPARTMENTs participate.</a:t>
            </a:r>
          </a:p>
          <a:p>
            <a:pPr>
              <a:lnSpc>
                <a:spcPct val="80000"/>
              </a:lnSpc>
            </a:pPr>
            <a:r>
              <a:rPr lang="en-US" sz="2400"/>
              <a:t>The degree of a relationship type is the number of participating entity types. 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Both MANAGES and WORKS_ON are </a:t>
            </a:r>
            <a:r>
              <a:rPr lang="en-US" sz="2100" i="1"/>
              <a:t>binary</a:t>
            </a:r>
            <a:r>
              <a:rPr lang="en-US" sz="2100"/>
              <a:t> relationships.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4351041-471C-4877-8956-FCA4AFFD17BA}" type="slidenum">
              <a:rPr lang="en-US"/>
              <a:pPr/>
              <a:t>97</a:t>
            </a:fld>
            <a:endParaRPr lang="en-CA"/>
          </a:p>
        </p:txBody>
      </p:sp>
      <p:sp>
        <p:nvSpPr>
          <p:cNvPr id="841743" name="Rectangle 15"/>
          <p:cNvSpPr>
            <a:spLocks noGrp="1" noChangeArrowheads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noFill/>
          <a:ln/>
        </p:spPr>
        <p:txBody>
          <a:bodyPr/>
          <a:lstStyle/>
          <a:p>
            <a:r>
              <a:rPr lang="en-US" sz="2800"/>
              <a:t>Relationship instances of the WORKS_FOR N:1 relationship between EMPLOYEE and DEPARTMENT</a:t>
            </a:r>
          </a:p>
        </p:txBody>
      </p:sp>
      <p:pic>
        <p:nvPicPr>
          <p:cNvPr id="841759" name="Picture 31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8138"/>
            <a:ext cx="7924800" cy="47244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A2763752-BF06-472C-BBE8-AC72D7B5D7F4}" type="slidenum">
              <a:rPr lang="en-US"/>
              <a:pPr/>
              <a:t>98</a:t>
            </a:fld>
            <a:endParaRPr lang="en-CA"/>
          </a:p>
        </p:txBody>
      </p:sp>
      <p:sp>
        <p:nvSpPr>
          <p:cNvPr id="843796" name="Rectangle 20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/>
        </p:spPr>
        <p:txBody>
          <a:bodyPr/>
          <a:lstStyle/>
          <a:p>
            <a:r>
              <a:rPr lang="en-US" sz="2800"/>
              <a:t>Relationship instances of the M:N  WORKS_ON relationship between EMPLOYEE and PROJECT</a:t>
            </a:r>
          </a:p>
        </p:txBody>
      </p:sp>
      <p:sp>
        <p:nvSpPr>
          <p:cNvPr id="843797" name="Text Box 21"/>
          <p:cNvSpPr txBox="1">
            <a:spLocks noChangeArrowheads="1"/>
          </p:cNvSpPr>
          <p:nvPr/>
        </p:nvSpPr>
        <p:spPr bwMode="auto">
          <a:xfrm>
            <a:off x="685800" y="1822450"/>
            <a:ext cx="809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843814" name="Picture 38" descr="fig03_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1644650"/>
            <a:ext cx="6948487" cy="4783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7A067E7-5874-4EE1-A380-1CB67D29A204}" type="slidenum">
              <a:rPr lang="en-US"/>
              <a:pPr/>
              <a:t>99</a:t>
            </a:fld>
            <a:endParaRPr lang="en-CA"/>
          </a:p>
        </p:txBody>
      </p:sp>
      <p:sp>
        <p:nvSpPr>
          <p:cNvPr id="918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Relationship type vs. relationship set (1)</a:t>
            </a:r>
          </a:p>
        </p:txBody>
      </p:sp>
      <p:sp>
        <p:nvSpPr>
          <p:cNvPr id="9185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Relationship Type:</a:t>
            </a:r>
          </a:p>
          <a:p>
            <a:pPr lvl="1"/>
            <a:r>
              <a:rPr lang="en-US"/>
              <a:t>Is the schema description of a relationship</a:t>
            </a:r>
          </a:p>
          <a:p>
            <a:pPr lvl="1"/>
            <a:r>
              <a:rPr lang="en-US"/>
              <a:t>Identifies the relationship name and the participating entity types</a:t>
            </a:r>
          </a:p>
          <a:p>
            <a:pPr lvl="1"/>
            <a:r>
              <a:rPr lang="en-US"/>
              <a:t>Also identifies certain relationship constraints</a:t>
            </a:r>
          </a:p>
          <a:p>
            <a:r>
              <a:rPr lang="en-US"/>
              <a:t>Relationship Set:</a:t>
            </a:r>
          </a:p>
          <a:p>
            <a:pPr lvl="1"/>
            <a:r>
              <a:rPr lang="en-US"/>
              <a:t>The current set of relationship instances represented in the database</a:t>
            </a:r>
          </a:p>
          <a:p>
            <a:pPr lvl="1"/>
            <a:r>
              <a:rPr lang="en-US"/>
              <a:t>The current </a:t>
            </a:r>
            <a:r>
              <a:rPr lang="en-US" i="1"/>
              <a:t>state</a:t>
            </a:r>
            <a:r>
              <a:rPr lang="en-US"/>
              <a:t> of a relationship type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977</TotalTime>
  <Words>10159</Words>
  <Application>Microsoft Office PowerPoint</Application>
  <PresentationFormat>Letter Paper (8.5x11 in)</PresentationFormat>
  <Paragraphs>1301</Paragraphs>
  <Slides>173</Slides>
  <Notes>136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173</vt:i4>
      </vt:variant>
    </vt:vector>
  </HeadingPairs>
  <TitlesOfParts>
    <vt:vector size="182" baseType="lpstr">
      <vt:lpstr>Arial</vt:lpstr>
      <vt:lpstr>Arial Narrow</vt:lpstr>
      <vt:lpstr>Symbol</vt:lpstr>
      <vt:lpstr>Tahoma</vt:lpstr>
      <vt:lpstr>Times New Roman</vt:lpstr>
      <vt:lpstr>Wingdings</vt:lpstr>
      <vt:lpstr>ヒラギノ角ゴ Pro W3</vt:lpstr>
      <vt:lpstr>Blends</vt:lpstr>
      <vt:lpstr>1_Blends</vt:lpstr>
      <vt:lpstr>Unit 1</vt:lpstr>
      <vt:lpstr>Outline</vt:lpstr>
      <vt:lpstr>Types of Databases and Database Applications</vt:lpstr>
      <vt:lpstr>Basic Definitions</vt:lpstr>
      <vt:lpstr>Simplified database system environment</vt:lpstr>
      <vt:lpstr>Typical DBMS Functionality</vt:lpstr>
      <vt:lpstr>Typical DBMS Functionality</vt:lpstr>
      <vt:lpstr>Example of a Database (with a Conceptual Data Model)</vt:lpstr>
      <vt:lpstr>Example of a Database (with a Conceptual Data Model)</vt:lpstr>
      <vt:lpstr>Example of a simple database</vt:lpstr>
      <vt:lpstr>Main Characteristics of the Database Approach</vt:lpstr>
      <vt:lpstr>Example of a simplified database catalog</vt:lpstr>
      <vt:lpstr>Main Characteristics of the Database Approach (continued)</vt:lpstr>
      <vt:lpstr>Main Characteristics of the Database Approach (continued)</vt:lpstr>
      <vt:lpstr>Database Users</vt:lpstr>
      <vt:lpstr>Database Users</vt:lpstr>
      <vt:lpstr>Categories of End-users</vt:lpstr>
      <vt:lpstr>Categories of End-users (continued)</vt:lpstr>
      <vt:lpstr>Advantages of Using the Database Approach</vt:lpstr>
      <vt:lpstr>Advantages of Using the Database Approach (continued)</vt:lpstr>
      <vt:lpstr>Additional Implications of Using the Database Approach</vt:lpstr>
      <vt:lpstr>Additional Implications of Using the Database Approach (continued)</vt:lpstr>
      <vt:lpstr>Historical Development of Database Technology</vt:lpstr>
      <vt:lpstr>Historical Development of Database Technology (continued)</vt:lpstr>
      <vt:lpstr>Historical Development of Database Technology (continued)</vt:lpstr>
      <vt:lpstr>Extending Database Capabilities</vt:lpstr>
      <vt:lpstr> When not to use a DBMS</vt:lpstr>
      <vt:lpstr> When not to use a DBMS</vt:lpstr>
      <vt:lpstr>Outline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 vs. Database State</vt:lpstr>
      <vt:lpstr>Database Schema  vs. Database State (continued)</vt:lpstr>
      <vt:lpstr>Example of a Database Schema</vt:lpstr>
      <vt:lpstr>Example of a database state</vt:lpstr>
      <vt:lpstr>Three-Schema Architecture</vt:lpstr>
      <vt:lpstr>Three-Schema Architecture</vt:lpstr>
      <vt:lpstr>The three-schema architecture</vt:lpstr>
      <vt:lpstr>Three-Schema Architecture</vt:lpstr>
      <vt:lpstr>Data Independence</vt:lpstr>
      <vt:lpstr>Data Independence (continued)</vt:lpstr>
      <vt:lpstr>DBMS Languages</vt:lpstr>
      <vt:lpstr>DBMS Languages</vt:lpstr>
      <vt:lpstr>DBMS Languages</vt:lpstr>
      <vt:lpstr>Types of DML</vt:lpstr>
      <vt:lpstr>DBMS Interfaces</vt:lpstr>
      <vt:lpstr>DBMS Programming Language Interfaces</vt:lpstr>
      <vt:lpstr>User-Friendly DBMS Interfaces</vt:lpstr>
      <vt:lpstr>Other DBMS Interfaces</vt:lpstr>
      <vt:lpstr>Database System Utilities</vt:lpstr>
      <vt:lpstr>Other Tools</vt:lpstr>
      <vt:lpstr>Other Tools</vt:lpstr>
      <vt:lpstr>Typical DBMS Component Modules</vt:lpstr>
      <vt:lpstr>Centralized and  Client-Server DBMS Architectures </vt:lpstr>
      <vt:lpstr>A Physical Centralized Architecture</vt:lpstr>
      <vt:lpstr>Basic 2-tier Client-Server Architectures</vt:lpstr>
      <vt:lpstr>Logical two-tier client server architecture</vt:lpstr>
      <vt:lpstr>Clients</vt:lpstr>
      <vt:lpstr>DBMS Server</vt:lpstr>
      <vt:lpstr>Two Tier Client-Server Architecture</vt:lpstr>
      <vt:lpstr>Three Tier Client-Server Architecture</vt:lpstr>
      <vt:lpstr>Three-tier client-server architecture</vt:lpstr>
      <vt:lpstr>Classification of DBMSs</vt:lpstr>
      <vt:lpstr>Variations of Distributed DBMSs (DDBMSs)</vt:lpstr>
      <vt:lpstr>Cost considerations for DBMSs</vt:lpstr>
      <vt:lpstr>History of Data Models </vt:lpstr>
      <vt:lpstr>History of Data Models </vt:lpstr>
      <vt:lpstr>Example of Network Model Schema</vt:lpstr>
      <vt:lpstr>Network Model</vt:lpstr>
      <vt:lpstr>Network Model</vt:lpstr>
      <vt:lpstr>History of Data Models </vt:lpstr>
      <vt:lpstr>Hierarchical Model</vt:lpstr>
      <vt:lpstr>History of Data Models </vt:lpstr>
      <vt:lpstr>History of Data Models</vt:lpstr>
      <vt:lpstr>History of Data Models</vt:lpstr>
      <vt:lpstr>Outline</vt:lpstr>
      <vt:lpstr>Overview of Database Design Process</vt:lpstr>
      <vt:lpstr>Overview of Database Design Process</vt:lpstr>
      <vt:lpstr>Example COMPANY Database</vt:lpstr>
      <vt:lpstr>Example COMPANY Database (Contd.)</vt:lpstr>
      <vt:lpstr>ER Model Concepts</vt:lpstr>
      <vt:lpstr>Types of Attributes (1)</vt:lpstr>
      <vt:lpstr>Types of Attributes (2)</vt:lpstr>
      <vt:lpstr>Example of a composite attribute</vt:lpstr>
      <vt:lpstr>Entity Types and Key Attributes (1)</vt:lpstr>
      <vt:lpstr>Entity Types and Key Attributes (2)</vt:lpstr>
      <vt:lpstr>Displaying an Entity type</vt:lpstr>
      <vt:lpstr>Entity Type CAR with two keys and a corresponding Entity Set</vt:lpstr>
      <vt:lpstr>Entity Set</vt:lpstr>
      <vt:lpstr>Initial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 (1)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 (1)</vt:lpstr>
      <vt:lpstr>Relationship type vs. relationship set (2)</vt:lpstr>
      <vt:lpstr>Refining the COMPANY database schema by introducing relationships</vt:lpstr>
      <vt:lpstr>ER DIAGRAM – Relationship Types are: WORKS_FOR, MANAGES, WORKS_ON, CONTROLS, SUPERVISION, DEPENDENTS_OF</vt:lpstr>
      <vt:lpstr>Discussion on Relationship Types</vt:lpstr>
      <vt:lpstr>Recursive Relationship Type</vt:lpstr>
      <vt:lpstr>Weak Entity Types</vt:lpstr>
      <vt:lpstr>Constraints on Relationships</vt:lpstr>
      <vt:lpstr>Many-to-one (N:1) Relationship</vt:lpstr>
      <vt:lpstr>Many-to-many (M:N) Relationship</vt:lpstr>
      <vt:lpstr>Displaying a recursive relationship</vt:lpstr>
      <vt:lpstr>A Recursive Relationship Supervision`</vt:lpstr>
      <vt:lpstr>Participation Constraints</vt:lpstr>
      <vt:lpstr>Recursive Relationship Type is: SUPERVISION (participation role names are shown)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Data Modeling Tools</vt:lpstr>
      <vt:lpstr>PowerPoint Presentation</vt:lpstr>
      <vt:lpstr>Extended Entity-Relationship (EER) Model (in next chapter)</vt:lpstr>
      <vt:lpstr>Chapter Outline</vt:lpstr>
      <vt:lpstr>Subclasses and Superclasses (1)</vt:lpstr>
      <vt:lpstr>PowerPoint Presentation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PowerPoint Presentation</vt:lpstr>
      <vt:lpstr>Generalization</vt:lpstr>
      <vt:lpstr>PowerPoint Presentation</vt:lpstr>
      <vt:lpstr>Generalization and Specialization (1)</vt:lpstr>
      <vt:lpstr>Generalization and Specialization (2)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Constraints on Specialization and Generalization (5)</vt:lpstr>
      <vt:lpstr>Constraints on Specialization and Generalization (6)</vt:lpstr>
      <vt:lpstr>Example of disjoint partial Specialization</vt:lpstr>
      <vt:lpstr>PowerPoint Presentation</vt:lpstr>
      <vt:lpstr>Specialization/Generalization Hierarchies, Lattices &amp; Shared Subclasses (1)</vt:lpstr>
      <vt:lpstr>PowerPoint Presentation</vt:lpstr>
      <vt:lpstr>Specialization/Generalization Hierarchies, Lattices &amp; Shared Subclasses (2)</vt:lpstr>
      <vt:lpstr>Specialization/Generalization Hierarchies, Lattices &amp; Shared Subclasses (3)</vt:lpstr>
      <vt:lpstr>Specialization / Generalization Lattice Example (UNIVERSITY)</vt:lpstr>
      <vt:lpstr>Categories (UNION TYPES) (1)</vt:lpstr>
      <vt:lpstr>Categories (UNION TYPES) (2)</vt:lpstr>
      <vt:lpstr>Two categories (UNION types): OWNER, REGISTERED_VEHICLE</vt:lpstr>
      <vt:lpstr>Formal Definitions of EER Model (1)</vt:lpstr>
      <vt:lpstr>Formal Definitions of EER Model (2)</vt:lpstr>
      <vt:lpstr>Formal Definitions of EER Model (3)</vt:lpstr>
      <vt:lpstr>Formal Definitions of EER Model (4)</vt:lpstr>
      <vt:lpstr>Alternative diagrammatic notations</vt:lpstr>
      <vt:lpstr>UML Example for Displaying Specialization / Generalization</vt:lpstr>
      <vt:lpstr>Alternative Diagrammatic Notations</vt:lpstr>
      <vt:lpstr>General Conceptual Modeling Concepts</vt:lpstr>
      <vt:lpstr>Ontologies</vt:lpstr>
    </vt:vector>
  </TitlesOfParts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lastModifiedBy>Richa Choudhary</cp:lastModifiedBy>
  <cp:revision>52</cp:revision>
  <cp:lastPrinted>2001-11-04T00:51:13Z</cp:lastPrinted>
  <dcterms:created xsi:type="dcterms:W3CDTF">2005-02-25T19:46:41Z</dcterms:created>
  <dcterms:modified xsi:type="dcterms:W3CDTF">2023-02-14T06:12:32Z</dcterms:modified>
</cp:coreProperties>
</file>