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handoutMasterIdLst>
    <p:handoutMasterId r:id="rId34"/>
  </p:handoutMasterIdLst>
  <p:sldIdLst>
    <p:sldId id="324" r:id="rId2"/>
    <p:sldId id="327" r:id="rId3"/>
    <p:sldId id="329" r:id="rId4"/>
    <p:sldId id="330" r:id="rId5"/>
    <p:sldId id="331" r:id="rId6"/>
    <p:sldId id="332" r:id="rId7"/>
    <p:sldId id="333" r:id="rId8"/>
    <p:sldId id="334" r:id="rId9"/>
    <p:sldId id="335" r:id="rId10"/>
    <p:sldId id="336" r:id="rId11"/>
    <p:sldId id="337" r:id="rId12"/>
    <p:sldId id="338" r:id="rId13"/>
    <p:sldId id="339" r:id="rId14"/>
    <p:sldId id="341" r:id="rId15"/>
    <p:sldId id="342" r:id="rId16"/>
    <p:sldId id="343" r:id="rId17"/>
    <p:sldId id="344" r:id="rId18"/>
    <p:sldId id="345"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pitchFamily="34" charset="0"/>
        <a:ea typeface="+mn-ea"/>
        <a:cs typeface="+mn-cs"/>
      </a:defRPr>
    </a:lvl1pPr>
    <a:lvl2pPr marL="457200" algn="l" rtl="0" fontAlgn="base">
      <a:spcBef>
        <a:spcPct val="0"/>
      </a:spcBef>
      <a:spcAft>
        <a:spcPct val="0"/>
      </a:spcAft>
      <a:defRPr sz="2400" kern="1200">
        <a:solidFill>
          <a:schemeClr val="tx1"/>
        </a:solidFill>
        <a:latin typeface="Arial" pitchFamily="34" charset="0"/>
        <a:ea typeface="+mn-ea"/>
        <a:cs typeface="+mn-cs"/>
      </a:defRPr>
    </a:lvl2pPr>
    <a:lvl3pPr marL="914400" algn="l" rtl="0" fontAlgn="base">
      <a:spcBef>
        <a:spcPct val="0"/>
      </a:spcBef>
      <a:spcAft>
        <a:spcPct val="0"/>
      </a:spcAft>
      <a:defRPr sz="2400" kern="1200">
        <a:solidFill>
          <a:schemeClr val="tx1"/>
        </a:solidFill>
        <a:latin typeface="Arial" pitchFamily="34" charset="0"/>
        <a:ea typeface="+mn-ea"/>
        <a:cs typeface="+mn-cs"/>
      </a:defRPr>
    </a:lvl3pPr>
    <a:lvl4pPr marL="1371600" algn="l" rtl="0" fontAlgn="base">
      <a:spcBef>
        <a:spcPct val="0"/>
      </a:spcBef>
      <a:spcAft>
        <a:spcPct val="0"/>
      </a:spcAft>
      <a:defRPr sz="2400" kern="1200">
        <a:solidFill>
          <a:schemeClr val="tx1"/>
        </a:solidFill>
        <a:latin typeface="Arial" pitchFamily="34" charset="0"/>
        <a:ea typeface="+mn-ea"/>
        <a:cs typeface="+mn-cs"/>
      </a:defRPr>
    </a:lvl4pPr>
    <a:lvl5pPr marL="1828800" algn="l"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9900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Objects="1">
      <p:cViewPr>
        <p:scale>
          <a:sx n="75" d="100"/>
          <a:sy n="75" d="100"/>
        </p:scale>
        <p:origin x="-1152" y="144"/>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38"/>
    </p:cViewPr>
  </p:sorterViewPr>
  <p:notesViewPr>
    <p:cSldViewPr snapToObjects="1">
      <p:cViewPr>
        <p:scale>
          <a:sx n="100" d="100"/>
          <a:sy n="100" d="100"/>
        </p:scale>
        <p:origin x="-780" y="21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ahoma" pitchFamily="34" charset="0"/>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ahoma" pitchFamily="34" charset="0"/>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ahoma" pitchFamily="34" charset="0"/>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ahoma" pitchFamily="34" charset="0"/>
              </a:defRPr>
            </a:lvl1pPr>
          </a:lstStyle>
          <a:p>
            <a:pPr>
              <a:defRPr/>
            </a:pPr>
            <a:fld id="{C9AE0D69-FF55-466F-BA23-8ECF52277BC5}" type="slidenum">
              <a:rPr lang="en-CA"/>
              <a:pPr>
                <a:defRPr/>
              </a:pPr>
              <a:t>‹#›</a:t>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ahoma" pitchFamily="34" charset="0"/>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ahoma" pitchFamily="34" charset="0"/>
              </a:defRPr>
            </a:lvl1pPr>
          </a:lstStyle>
          <a:p>
            <a:pPr>
              <a:defRPr/>
            </a:pPr>
            <a:endParaRPr lang="en-CA"/>
          </a:p>
        </p:txBody>
      </p:sp>
      <p:sp>
        <p:nvSpPr>
          <p:cNvPr id="6963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ahoma" pitchFamily="34" charset="0"/>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ahoma" pitchFamily="34" charset="0"/>
              </a:defRPr>
            </a:lvl1pPr>
          </a:lstStyle>
          <a:p>
            <a:pPr>
              <a:defRPr/>
            </a:pPr>
            <a:fld id="{52E6C3D1-7A05-456E-AF51-325917A97FB1}" type="slidenum">
              <a:rPr lang="en-CA"/>
              <a:pPr>
                <a:defRPr/>
              </a:pPr>
              <a:t>‹#›</a:t>
            </a:fld>
            <a:endParaRPr lang="en-C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6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C5502DD-317D-4FB9-BA8A-2BDE6A880206}" type="slidenum">
              <a:rPr lang="en-CA"/>
              <a:pPr/>
              <a:t>1</a:t>
            </a:fld>
            <a:endParaRPr lang="en-CA"/>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E984716-077B-4DDE-94B8-E0511F1217BE}" type="slidenum">
              <a:rPr lang="en-CA"/>
              <a:pPr/>
              <a:t>10</a:t>
            </a:fld>
            <a:endParaRPr lang="en-CA"/>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D03AFFC-396E-421E-B710-DCBB7F7339B1}" type="slidenum">
              <a:rPr lang="en-CA"/>
              <a:pPr/>
              <a:t>11</a:t>
            </a:fld>
            <a:endParaRPr lang="en-CA"/>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B650085-C966-4EAA-AE5E-3A1D4F707E54}" type="slidenum">
              <a:rPr lang="en-CA"/>
              <a:pPr/>
              <a:t>12</a:t>
            </a:fld>
            <a:endParaRPr lang="en-CA"/>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10525879-1893-4EFF-A4FA-29BFCE118473}" type="slidenum">
              <a:rPr lang="en-CA"/>
              <a:pPr/>
              <a:t>13</a:t>
            </a:fld>
            <a:endParaRPr lang="en-CA"/>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3DCE3BE-A173-4098-B596-99F90966B246}" type="slidenum">
              <a:rPr lang="en-CA"/>
              <a:pPr/>
              <a:t>14</a:t>
            </a:fld>
            <a:endParaRPr lang="en-CA"/>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696CAB9C-A033-4013-87DC-C4EF788E68E4}" type="slidenum">
              <a:rPr lang="en-CA"/>
              <a:pPr/>
              <a:t>15</a:t>
            </a:fld>
            <a:endParaRPr lang="en-CA"/>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4BAE285-7BDB-4BFA-9FAB-244F64476D1C}" type="slidenum">
              <a:rPr lang="en-CA"/>
              <a:pPr/>
              <a:t>16</a:t>
            </a:fld>
            <a:endParaRPr lang="en-CA"/>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B2C64E7-6831-4BC0-98F9-67F170BEAB45}" type="slidenum">
              <a:rPr lang="en-CA"/>
              <a:pPr/>
              <a:t>17</a:t>
            </a:fld>
            <a:endParaRPr lang="en-CA"/>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274AD87-3279-41A5-91AD-90AAD432C6D2}" type="slidenum">
              <a:rPr lang="en-CA"/>
              <a:pPr/>
              <a:t>18</a:t>
            </a:fld>
            <a:endParaRPr lang="en-CA"/>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F2FFE40-BCCD-4AC2-B418-070AEC5AA0DA}" type="slidenum">
              <a:rPr lang="en-CA"/>
              <a:pPr/>
              <a:t>19</a:t>
            </a:fld>
            <a:endParaRPr lang="en-CA"/>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64C589E-8633-4CD2-8603-024A78234F58}" type="slidenum">
              <a:rPr lang="en-CA"/>
              <a:pPr/>
              <a:t>2</a:t>
            </a:fld>
            <a:endParaRPr lang="en-CA"/>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DA9EB36-A913-41E1-A028-A1B7C2F14477}" type="slidenum">
              <a:rPr lang="en-CA"/>
              <a:pPr/>
              <a:t>20</a:t>
            </a:fld>
            <a:endParaRPr lang="en-CA"/>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4F8CE49-A837-4625-AB6B-EFA8201827F7}" type="slidenum">
              <a:rPr lang="en-CA"/>
              <a:pPr/>
              <a:t>21</a:t>
            </a:fld>
            <a:endParaRPr lang="en-CA"/>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407CC12B-295E-45E7-90E3-1966DF30A32B}" type="slidenum">
              <a:rPr lang="en-CA"/>
              <a:pPr/>
              <a:t>22</a:t>
            </a:fld>
            <a:endParaRPr lang="en-CA"/>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B6CB46BD-C74B-4B0A-A8B2-5B49124C8BC5}" type="slidenum">
              <a:rPr lang="en-CA"/>
              <a:pPr/>
              <a:t>23</a:t>
            </a:fld>
            <a:endParaRPr lang="en-CA"/>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BF08597-7F33-4818-8EF2-66741501A14C}" type="slidenum">
              <a:rPr lang="en-CA"/>
              <a:pPr/>
              <a:t>24</a:t>
            </a:fld>
            <a:endParaRPr lang="en-CA"/>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C312074-9F49-4ABE-8CC0-85A88C313225}" type="slidenum">
              <a:rPr lang="en-CA"/>
              <a:pPr/>
              <a:t>25</a:t>
            </a:fld>
            <a:endParaRPr lang="en-CA"/>
          </a:p>
        </p:txBody>
      </p:sp>
      <p:sp>
        <p:nvSpPr>
          <p:cNvPr id="98307" name="Rectangle 2"/>
          <p:cNvSpPr>
            <a:spLocks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AA450697-9C6C-4111-8355-66FAAF84AC12}" type="slidenum">
              <a:rPr lang="en-CA"/>
              <a:pPr/>
              <a:t>26</a:t>
            </a:fld>
            <a:endParaRPr lang="en-CA"/>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7DD45823-381C-4557-A871-0CDBAB933025}" type="slidenum">
              <a:rPr lang="en-CA"/>
              <a:pPr/>
              <a:t>27</a:t>
            </a:fld>
            <a:endParaRPr lang="en-CA"/>
          </a:p>
        </p:txBody>
      </p:sp>
      <p:sp>
        <p:nvSpPr>
          <p:cNvPr id="100355" name="Rectangle 2"/>
          <p:cNvSpPr>
            <a:spLocks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7C2A18B-B9DD-4C0F-885C-1576AC9F6B80}" type="slidenum">
              <a:rPr lang="en-CA"/>
              <a:pPr/>
              <a:t>28</a:t>
            </a:fld>
            <a:endParaRPr lang="en-CA"/>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FCB12C18-9715-4A47-A99C-30AA9A797864}" type="slidenum">
              <a:rPr lang="en-CA"/>
              <a:pPr/>
              <a:t>29</a:t>
            </a:fld>
            <a:endParaRPr lang="en-CA"/>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D0CEA6C-1F27-491A-922C-CADD336B8BB6}" type="slidenum">
              <a:rPr lang="en-CA"/>
              <a:pPr/>
              <a:t>3</a:t>
            </a:fld>
            <a:endParaRPr lang="en-CA"/>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13B3A5DC-46F4-4884-946B-A0B96F454C09}" type="slidenum">
              <a:rPr lang="en-CA"/>
              <a:pPr/>
              <a:t>30</a:t>
            </a:fld>
            <a:endParaRPr lang="en-CA"/>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364B0C3-902C-46BF-892F-1EC3E8B051DA}" type="slidenum">
              <a:rPr lang="en-CA"/>
              <a:pPr/>
              <a:t>31</a:t>
            </a:fld>
            <a:endParaRPr lang="en-CA"/>
          </a:p>
        </p:txBody>
      </p:sp>
      <p:sp>
        <p:nvSpPr>
          <p:cNvPr id="104451" name="Rectangle 2"/>
          <p:cNvSpPr>
            <a:spLocks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87DE287-AD35-4C2F-AA85-70BAA61A8E9F}" type="slidenum">
              <a:rPr lang="en-CA"/>
              <a:pPr/>
              <a:t>4</a:t>
            </a:fld>
            <a:endParaRPr lang="en-CA"/>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2948E14B-D896-4F5D-B16A-6E8BFFC732E5}" type="slidenum">
              <a:rPr lang="en-CA"/>
              <a:pPr/>
              <a:t>5</a:t>
            </a:fld>
            <a:endParaRPr lang="en-CA"/>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8529D90-A526-4D16-AD64-1173681BD55F}" type="slidenum">
              <a:rPr lang="en-CA"/>
              <a:pPr/>
              <a:t>6</a:t>
            </a:fld>
            <a:endParaRPr lang="en-CA"/>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14C901EB-9B24-41A7-B56C-3578DEEA6711}" type="slidenum">
              <a:rPr lang="en-CA"/>
              <a:pPr/>
              <a:t>7</a:t>
            </a:fld>
            <a:endParaRPr lang="en-CA"/>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9137CD99-9456-491D-AFF7-E5F65A16F0D1}" type="slidenum">
              <a:rPr lang="en-CA"/>
              <a:pPr/>
              <a:t>8</a:t>
            </a:fld>
            <a:endParaRPr lang="en-CA"/>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D8BF8C4-2C66-47C7-9E90-BC94081ABAD6}" type="slidenum">
              <a:rPr lang="en-CA"/>
              <a:pPr/>
              <a:t>9</a:t>
            </a:fld>
            <a:endParaRPr lang="en-CA"/>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4000"/>
                </a:srgbClr>
              </a:gs>
              <a:gs pos="100000">
                <a:srgbClr val="677228">
                  <a:gamma/>
                  <a:shade val="87843"/>
                  <a:invGamma/>
                </a:srgbClr>
              </a:gs>
            </a:gsLst>
            <a:lin ang="5400000" scaled="1"/>
          </a:gradFill>
          <a:ln w="9525">
            <a:noFill/>
            <a:miter lim="800000"/>
            <a:headEnd/>
            <a:tailEnd/>
          </a:ln>
          <a:effectLst/>
        </p:spPr>
        <p:txBody>
          <a:bodyPr wrap="none" anchor="ctr"/>
          <a:lstStyle/>
          <a:p>
            <a:pPr>
              <a:defRPr/>
            </a:pPr>
            <a:endParaRPr lang="en-US"/>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4000"/>
            </a:srgbClr>
          </a:solidFill>
          <a:ln w="9525">
            <a:noFill/>
            <a:miter lim="800000"/>
            <a:headEnd/>
            <a:tailEnd/>
          </a:ln>
          <a:effectLst/>
        </p:spPr>
        <p:txBody>
          <a:bodyPr wrap="none" anchor="ctr"/>
          <a:lstStyle/>
          <a:p>
            <a:pPr>
              <a:defRPr/>
            </a:pPr>
            <a:endParaRPr lang="en-US"/>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w="9525">
            <a:noFill/>
            <a:miter lim="800000"/>
            <a:headEnd/>
            <a:tailEnd/>
          </a:ln>
          <a:effectLst/>
        </p:spPr>
        <p:txBody>
          <a:bodyPr wrap="none" anchor="ctr"/>
          <a:lstStyle/>
          <a:p>
            <a:pPr>
              <a:defRPr/>
            </a:pPr>
            <a:endParaRPr lang="en-US"/>
          </a:p>
        </p:txBody>
      </p:sp>
      <p:pic>
        <p:nvPicPr>
          <p:cNvPr id="7" name="Picture 35" descr="awtri_4c UPDATE_color"/>
          <p:cNvPicPr>
            <a:picLocks noChangeAspect="1" noChangeArrowheads="1"/>
          </p:cNvPicPr>
          <p:nvPr/>
        </p:nvPicPr>
        <p:blipFill>
          <a:blip r:embed="rId2"/>
          <a:srcRect/>
          <a:stretch>
            <a:fillRect/>
          </a:stretch>
        </p:blipFill>
        <p:spPr bwMode="auto">
          <a:xfrm>
            <a:off x="76200" y="5949950"/>
            <a:ext cx="684213" cy="831850"/>
          </a:xfrm>
          <a:prstGeom prst="rect">
            <a:avLst/>
          </a:prstGeom>
          <a:noFill/>
          <a:ln w="9525">
            <a:noFill/>
            <a:miter lim="800000"/>
            <a:headEnd/>
            <a:tailEnd/>
          </a:ln>
        </p:spPr>
      </p:pic>
      <p:pic>
        <p:nvPicPr>
          <p:cNvPr id="8" name="Picture 46" descr="elmasri_thumb"/>
          <p:cNvPicPr>
            <a:picLocks noChangeAspect="1" noChangeArrowheads="1"/>
          </p:cNvPicPr>
          <p:nvPr userDrawn="1"/>
        </p:nvPicPr>
        <p:blipFill>
          <a:blip r:embed="rId3"/>
          <a:srcRect/>
          <a:stretch>
            <a:fillRect/>
          </a:stretch>
        </p:blipFill>
        <p:spPr bwMode="auto">
          <a:xfrm>
            <a:off x="7419975" y="2514600"/>
            <a:ext cx="1724025" cy="2143125"/>
          </a:xfrm>
          <a:prstGeom prst="rect">
            <a:avLst/>
          </a:prstGeom>
          <a:noFill/>
          <a:ln w="9525">
            <a:noFill/>
            <a:miter lim="800000"/>
            <a:headEnd/>
            <a:tailEnd/>
          </a:ln>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900" smtClean="0"/>
            </a:lvl1pPr>
          </a:lstStyle>
          <a:p>
            <a:pPr>
              <a:defRPr/>
            </a:pPr>
            <a:r>
              <a:rPr lang="en-US"/>
              <a:t>Copyright © 2007 </a:t>
            </a:r>
            <a:r>
              <a:rPr lang="en-US">
                <a:solidFill>
                  <a:srgbClr val="000000"/>
                </a:solidFill>
              </a:rPr>
              <a:t>Ramez Elmasri and Shamkant B. Navathe</a:t>
            </a:r>
          </a:p>
        </p:txBody>
      </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15- </a:t>
            </a:r>
            <a:fld id="{82B890C6-CF49-4E72-8236-45E1DE36F2BD}" type="slidenum">
              <a:rPr lang="en-US"/>
              <a:pPr>
                <a:defRPr/>
              </a:pPr>
              <a:t>‹#›</a:t>
            </a:fld>
            <a:endParaRPr lang="en-CA"/>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15- </a:t>
            </a:r>
            <a:fld id="{69C8615D-F2FD-4B35-B4A1-9A55BD177CF6}" type="slidenum">
              <a:rPr lang="en-US"/>
              <a:pPr>
                <a:defRPr/>
              </a:pPr>
              <a:t>‹#›</a:t>
            </a:fld>
            <a:endParaRPr lang="en-C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15- </a:t>
            </a:r>
            <a:fld id="{A6FD4303-2DB0-452A-9701-76CDA249375D}" type="slidenum">
              <a:rPr lang="en-US"/>
              <a:pPr>
                <a:defRPr/>
              </a:pPr>
              <a:t>‹#›</a:t>
            </a:fld>
            <a:endParaRPr lang="en-C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15- </a:t>
            </a:r>
            <a:fld id="{9BCB324C-8FD3-46A1-B1AF-A6E26E0603FC}" type="slidenum">
              <a:rPr lang="en-US"/>
              <a:pPr>
                <a:defRPr/>
              </a:pPr>
              <a:t>‹#›</a:t>
            </a:fld>
            <a:endParaRPr lang="en-CA"/>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15- </a:t>
            </a:r>
            <a:fld id="{1EBBFAEE-3A6F-4207-ACF5-CD5AD086E438}" type="slidenum">
              <a:rPr lang="en-US"/>
              <a:pPr>
                <a:defRPr/>
              </a:pPr>
              <a:t>‹#›</a:t>
            </a:fld>
            <a:endParaRPr lang="en-CA"/>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r>
              <a:rPr lang="en-US"/>
              <a:t>Slide 15- </a:t>
            </a:r>
            <a:fld id="{065B39F3-6EA2-45CC-A6CF-4114B6546DAA}" type="slidenum">
              <a:rPr lang="en-US"/>
              <a:pPr>
                <a:defRPr/>
              </a:pPr>
              <a:t>‹#›</a:t>
            </a:fld>
            <a:endParaRPr lang="en-CA"/>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a:t>Slide 15- </a:t>
            </a:r>
            <a:fld id="{30D66B8D-555A-4447-AF15-7D920F39F4C8}" type="slidenum">
              <a:rPr lang="en-US"/>
              <a:pPr>
                <a:defRPr/>
              </a:pPr>
              <a:t>‹#›</a:t>
            </a:fld>
            <a:endParaRPr lang="en-CA"/>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t>Slide 15- </a:t>
            </a:r>
            <a:fld id="{A553E637-71A3-4F50-8790-AC4DCE901A7F}" type="slidenum">
              <a:rPr lang="en-US"/>
              <a:pPr>
                <a:defRPr/>
              </a:pPr>
              <a:t>‹#›</a:t>
            </a:fld>
            <a:endParaRPr lang="en-CA"/>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15- </a:t>
            </a:r>
            <a:fld id="{E5870EFB-5EBD-4925-B0CE-B562D43E321A}" type="slidenum">
              <a:rPr lang="en-US"/>
              <a:pPr>
                <a:defRPr/>
              </a:pPr>
              <a:t>‹#›</a:t>
            </a:fld>
            <a:endParaRPr lang="en-CA"/>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15- </a:t>
            </a:r>
            <a:fld id="{6C34C466-F511-479A-808B-2C02206C3B88}" type="slidenum">
              <a:rPr lang="en-US"/>
              <a:pPr>
                <a:defRPr/>
              </a:pPr>
              <a:t>‹#›</a:t>
            </a:fld>
            <a:endParaRPr lang="en-CA"/>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w="9525">
              <a:noFill/>
              <a:miter lim="800000"/>
              <a:headEnd/>
              <a:tailEnd/>
            </a:ln>
            <a:effectLst/>
          </p:spPr>
          <p:txBody>
            <a:bodyPr wrap="none" anchor="ctr"/>
            <a:lstStyle/>
            <a:p>
              <a:pPr algn="ctr">
                <a:defRPr/>
              </a:pPr>
              <a:endParaRPr kumimoji="1" lang="en-US" sz="3200">
                <a:latin typeface="Tahoma" pitchFamily="34" charset="0"/>
              </a:endParaRPr>
            </a:p>
          </p:txBody>
        </p:sp>
        <p:grpSp>
          <p:nvGrpSpPr>
            <p:cNvPr id="1033"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w="9525">
            <a:noFill/>
            <a:miter lim="800000"/>
            <a:headEnd/>
            <a:tailEnd/>
          </a:ln>
          <a:effectLst/>
        </p:spPr>
        <p:txBody>
          <a:bodyPr vert="eaVert" wrap="none" anchor="ctr"/>
          <a:lstStyle/>
          <a:p>
            <a:pPr algn="ctr">
              <a:defRPr/>
            </a:pPr>
            <a:endParaRPr kumimoji="1" lang="en-US" sz="3200">
              <a:latin typeface="Tahoma" pitchFamily="34" charset="0"/>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smtClean="0">
                <a:solidFill>
                  <a:srgbClr val="990033"/>
                </a:solidFill>
              </a:defRPr>
            </a:lvl1pPr>
          </a:lstStyle>
          <a:p>
            <a:pPr>
              <a:defRPr/>
            </a:pPr>
            <a:r>
              <a:rPr lang="en-US"/>
              <a:t>Slide 15- </a:t>
            </a:r>
            <a:fld id="{3CFB0425-FD2C-491B-BE1E-34A5B96ACEF4}" type="slidenum">
              <a:rPr lang="en-US"/>
              <a:pPr>
                <a:defRPr/>
              </a:pPr>
              <a:t>‹#›</a:t>
            </a:fld>
            <a:endParaRPr lang="en-CA"/>
          </a:p>
        </p:txBody>
      </p:sp>
      <p:sp>
        <p:nvSpPr>
          <p:cNvPr id="1030" name="Rectangle 21"/>
          <p:cNvSpPr>
            <a:spLocks noGrp="1" noChangeArrowheads="1"/>
          </p:cNvSpPr>
          <p:nvPr>
            <p:ph type="body" idx="1"/>
          </p:nvPr>
        </p:nvSpPr>
        <p:spPr bwMode="auto">
          <a:xfrm>
            <a:off x="239713" y="1600200"/>
            <a:ext cx="8294687" cy="457200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02" name="Rectangle 30"/>
          <p:cNvSpPr>
            <a:spLocks noChangeArrowheads="1"/>
          </p:cNvSpPr>
          <p:nvPr/>
        </p:nvSpPr>
        <p:spPr bwMode="auto">
          <a:xfrm>
            <a:off x="838200" y="6397625"/>
            <a:ext cx="4495800" cy="457200"/>
          </a:xfrm>
          <a:prstGeom prst="rect">
            <a:avLst/>
          </a:prstGeom>
          <a:noFill/>
          <a:ln w="9525">
            <a:noFill/>
            <a:miter lim="800000"/>
            <a:headEnd/>
            <a:tailEnd/>
          </a:ln>
          <a:effectLst/>
        </p:spPr>
        <p:txBody>
          <a:bodyPr anchor="b"/>
          <a:lstStyle/>
          <a:p>
            <a:pPr>
              <a:defRPr/>
            </a:pPr>
            <a:r>
              <a:rPr lang="en-US" sz="900"/>
              <a:t>Copyright © 2007 </a:t>
            </a:r>
            <a:r>
              <a:rPr lang="en-US" sz="900">
                <a:solidFill>
                  <a:srgbClr val="000000"/>
                </a:solidFill>
              </a:rPr>
              <a:t>Ramez Elmasri and Shamkant B. Navathe</a:t>
            </a:r>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j-ea"/>
          <a:cs typeface="+mj-cs"/>
        </a:defRPr>
      </a:lvl1pPr>
      <a:lvl2pPr algn="l" rtl="0" eaLnBrk="0" fontAlgn="base" hangingPunct="0">
        <a:spcBef>
          <a:spcPct val="0"/>
        </a:spcBef>
        <a:spcAft>
          <a:spcPct val="0"/>
        </a:spcAft>
        <a:defRPr sz="3600">
          <a:solidFill>
            <a:srgbClr val="800000"/>
          </a:solidFill>
          <a:latin typeface="Arial" pitchFamily="34" charset="0"/>
        </a:defRPr>
      </a:lvl2pPr>
      <a:lvl3pPr algn="l" rtl="0" eaLnBrk="0" fontAlgn="base" hangingPunct="0">
        <a:spcBef>
          <a:spcPct val="0"/>
        </a:spcBef>
        <a:spcAft>
          <a:spcPct val="0"/>
        </a:spcAft>
        <a:defRPr sz="3600">
          <a:solidFill>
            <a:srgbClr val="800000"/>
          </a:solidFill>
          <a:latin typeface="Arial" pitchFamily="34" charset="0"/>
        </a:defRPr>
      </a:lvl3pPr>
      <a:lvl4pPr algn="l" rtl="0" eaLnBrk="0" fontAlgn="base" hangingPunct="0">
        <a:spcBef>
          <a:spcPct val="0"/>
        </a:spcBef>
        <a:spcAft>
          <a:spcPct val="0"/>
        </a:spcAft>
        <a:defRPr sz="3600">
          <a:solidFill>
            <a:srgbClr val="800000"/>
          </a:solidFill>
          <a:latin typeface="Arial" pitchFamily="34" charset="0"/>
        </a:defRPr>
      </a:lvl4pPr>
      <a:lvl5pPr algn="l" rtl="0" eaLnBrk="0" fontAlgn="base" hangingPunct="0">
        <a:spcBef>
          <a:spcPct val="0"/>
        </a:spcBef>
        <a:spcAft>
          <a:spcPct val="0"/>
        </a:spcAft>
        <a:defRPr sz="3600">
          <a:solidFill>
            <a:srgbClr val="800000"/>
          </a:solidFill>
          <a:latin typeface="Arial" pitchFamily="34" charset="0"/>
        </a:defRPr>
      </a:lvl5pPr>
      <a:lvl6pPr marL="457200" algn="l" rtl="0" fontAlgn="base">
        <a:spcBef>
          <a:spcPct val="0"/>
        </a:spcBef>
        <a:spcAft>
          <a:spcPct val="0"/>
        </a:spcAft>
        <a:defRPr sz="3600">
          <a:solidFill>
            <a:srgbClr val="800000"/>
          </a:solidFill>
          <a:latin typeface="Arial" pitchFamily="34" charset="0"/>
        </a:defRPr>
      </a:lvl6pPr>
      <a:lvl7pPr marL="914400" algn="l" rtl="0" fontAlgn="base">
        <a:spcBef>
          <a:spcPct val="0"/>
        </a:spcBef>
        <a:spcAft>
          <a:spcPct val="0"/>
        </a:spcAft>
        <a:defRPr sz="3600">
          <a:solidFill>
            <a:srgbClr val="800000"/>
          </a:solidFill>
          <a:latin typeface="Arial" pitchFamily="34" charset="0"/>
        </a:defRPr>
      </a:lvl7pPr>
      <a:lvl8pPr marL="1371600" algn="l" rtl="0" fontAlgn="base">
        <a:spcBef>
          <a:spcPct val="0"/>
        </a:spcBef>
        <a:spcAft>
          <a:spcPct val="0"/>
        </a:spcAft>
        <a:defRPr sz="3600">
          <a:solidFill>
            <a:srgbClr val="800000"/>
          </a:solidFill>
          <a:latin typeface="Arial" pitchFamily="34" charset="0"/>
        </a:defRPr>
      </a:lvl8pPr>
      <a:lvl9pPr marL="1828800" algn="l" rtl="0" fontAlgn="base">
        <a:spcBef>
          <a:spcPct val="0"/>
        </a:spcBef>
        <a:spcAft>
          <a:spcPct val="0"/>
        </a:spcAft>
        <a:defRPr sz="3600">
          <a:solidFill>
            <a:srgbClr val="800000"/>
          </a:solidFill>
          <a:latin typeface="Arial" pitchFamily="34" charset="0"/>
        </a:defRPr>
      </a:lvl9pPr>
    </p:titleStyle>
    <p:bodyStyle>
      <a:lvl1pPr marL="342900" indent="-342900" algn="l" rtl="0" eaLnBrk="0" fontAlgn="base" hangingPunct="0">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pitchFamily="2"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pitchFamily="2"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pitchFamily="2" charset="2"/>
        <a:buChar char="n"/>
        <a:defRPr sz="20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9"/>
          <p:cNvSpPr>
            <a:spLocks noGrp="1" noChangeArrowheads="1"/>
          </p:cNvSpPr>
          <p:nvPr>
            <p:ph type="ftr" sz="quarter" idx="10"/>
          </p:nvPr>
        </p:nvSpPr>
        <p:spPr>
          <a:noFill/>
        </p:spPr>
        <p:txBody>
          <a:bodyPr/>
          <a:lstStyle/>
          <a:p>
            <a:r>
              <a:rPr lang="en-US"/>
              <a:t>Copyright © 2007 </a:t>
            </a:r>
            <a:r>
              <a:rPr lang="en-US">
                <a:solidFill>
                  <a:srgbClr val="000000"/>
                </a:solidFill>
              </a:rPr>
              <a:t>Ramez Elmasri and Shamkant B. Navathe</a:t>
            </a:r>
          </a:p>
        </p:txBody>
      </p:sp>
      <p:sp>
        <p:nvSpPr>
          <p:cNvPr id="4099" name="Rectangle 2" descr="Pink tissue paper"/>
          <p:cNvSpPr>
            <a:spLocks noGrp="1" noChangeArrowheads="1"/>
          </p:cNvSpPr>
          <p:nvPr>
            <p:ph type="ctrTitle"/>
          </p:nvPr>
        </p:nvSpPr>
        <p:spPr/>
        <p:txBody>
          <a:bodyPr/>
          <a:lstStyle/>
          <a:p>
            <a:pPr eaLnBrk="1" hangingPunct="1"/>
            <a:r>
              <a:rPr lang="en-US" dirty="0" smtClean="0"/>
              <a:t>Unit III</a:t>
            </a:r>
            <a:endParaRPr lang="en-US" dirty="0" smtClean="0"/>
          </a:p>
        </p:txBody>
      </p:sp>
      <p:sp>
        <p:nvSpPr>
          <p:cNvPr id="4100" name="Rectangle 3" descr="Pink tissue paper"/>
          <p:cNvSpPr>
            <a:spLocks noGrp="1" noChangeArrowheads="1"/>
          </p:cNvSpPr>
          <p:nvPr>
            <p:ph type="subTitle" idx="1"/>
          </p:nvPr>
        </p:nvSpPr>
        <p:spPr/>
        <p:txBody>
          <a:bodyPr/>
          <a:lstStyle/>
          <a:p>
            <a:pPr eaLnBrk="1" hangingPunct="1"/>
            <a:r>
              <a:rPr lang="en-US" smtClean="0"/>
              <a:t>Algorithms for Query Processing and Optimization</a:t>
            </a:r>
          </a:p>
        </p:txBody>
      </p:sp>
      <p:sp>
        <p:nvSpPr>
          <p:cNvPr id="4101" name="Rectangle 4" descr="Pink tissue paper"/>
          <p:cNvSpPr>
            <a:spLocks noChangeArrowheads="1"/>
          </p:cNvSpPr>
          <p:nvPr/>
        </p:nvSpPr>
        <p:spPr bwMode="auto">
          <a:xfrm>
            <a:off x="61913" y="2655888"/>
            <a:ext cx="184150" cy="579437"/>
          </a:xfrm>
          <a:prstGeom prst="rect">
            <a:avLst/>
          </a:prstGeom>
          <a:noFill/>
          <a:ln w="9525">
            <a:noFill/>
            <a:miter lim="800000"/>
            <a:headEnd/>
            <a:tailEnd/>
          </a:ln>
        </p:spPr>
        <p:txBody>
          <a:bodyPr wrap="none" anchor="ctr">
            <a:spAutoFit/>
          </a:bodyPr>
          <a:lstStyle/>
          <a:p>
            <a:pPr algn="ctr">
              <a:spcBef>
                <a:spcPct val="20000"/>
              </a:spcBef>
              <a:buClr>
                <a:srgbClr val="990033"/>
              </a:buClr>
              <a:buSzPct val="60000"/>
              <a:buFont typeface="Wingdings" pitchFamily="2" charset="2"/>
              <a:buNone/>
            </a:pPr>
            <a:endParaRPr lang="en-US" sz="3200">
              <a:solidFill>
                <a:schemeClr val="tx2"/>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r>
              <a:rPr lang="en-US"/>
              <a:t>Slide 15- </a:t>
            </a:r>
            <a:fld id="{55955119-24DB-4F6D-93E3-ABCB6F2580AD}" type="slidenum">
              <a:rPr lang="en-US"/>
              <a:pPr/>
              <a:t>10</a:t>
            </a:fld>
            <a:endParaRPr lang="en-CA"/>
          </a:p>
        </p:txBody>
      </p:sp>
      <p:sp>
        <p:nvSpPr>
          <p:cNvPr id="13315" name="Rectangle 6"/>
          <p:cNvSpPr>
            <a:spLocks noGrp="1" noChangeArrowheads="1"/>
          </p:cNvSpPr>
          <p:nvPr>
            <p:ph type="title"/>
          </p:nvPr>
        </p:nvSpPr>
        <p:spPr/>
        <p:txBody>
          <a:bodyPr/>
          <a:lstStyle/>
          <a:p>
            <a:pPr eaLnBrk="1" hangingPunct="1"/>
            <a:r>
              <a:rPr lang="en-US" sz="3200" smtClean="0"/>
              <a:t>Algorithms for SELECT and JOIN Operations (2)</a:t>
            </a:r>
          </a:p>
        </p:txBody>
      </p:sp>
      <p:sp>
        <p:nvSpPr>
          <p:cNvPr id="13316" name="Rectangle 7"/>
          <p:cNvSpPr>
            <a:spLocks noGrp="1" noChangeArrowheads="1"/>
          </p:cNvSpPr>
          <p:nvPr>
            <p:ph type="body" idx="1"/>
          </p:nvPr>
        </p:nvSpPr>
        <p:spPr/>
        <p:txBody>
          <a:bodyPr/>
          <a:lstStyle/>
          <a:p>
            <a:pPr eaLnBrk="1" hangingPunct="1">
              <a:lnSpc>
                <a:spcPct val="80000"/>
              </a:lnSpc>
            </a:pPr>
            <a:r>
              <a:rPr lang="en-US" sz="2400" smtClean="0"/>
              <a:t>Implementing the SELECT Operation (contd.):</a:t>
            </a:r>
          </a:p>
          <a:p>
            <a:pPr eaLnBrk="1" hangingPunct="1">
              <a:lnSpc>
                <a:spcPct val="80000"/>
              </a:lnSpc>
            </a:pPr>
            <a:r>
              <a:rPr lang="en-US" sz="2400" smtClean="0"/>
              <a:t>Search Methods for Simple Selection:</a:t>
            </a:r>
          </a:p>
          <a:p>
            <a:pPr lvl="1" eaLnBrk="1" hangingPunct="1">
              <a:lnSpc>
                <a:spcPct val="80000"/>
              </a:lnSpc>
            </a:pPr>
            <a:r>
              <a:rPr lang="en-US" sz="2200" smtClean="0"/>
              <a:t>S1 </a:t>
            </a:r>
            <a:r>
              <a:rPr lang="en-US" sz="2200" b="1" smtClean="0"/>
              <a:t>Linear search</a:t>
            </a:r>
            <a:r>
              <a:rPr lang="en-US" sz="2200" smtClean="0"/>
              <a:t> (brute force):</a:t>
            </a:r>
          </a:p>
          <a:p>
            <a:pPr lvl="2" eaLnBrk="1" hangingPunct="1">
              <a:lnSpc>
                <a:spcPct val="80000"/>
              </a:lnSpc>
            </a:pPr>
            <a:r>
              <a:rPr lang="en-US" sz="2000" smtClean="0"/>
              <a:t>Retrieve every record in the file, and test whether its attribute values satisfy the selection condition.</a:t>
            </a:r>
          </a:p>
          <a:p>
            <a:pPr lvl="1" eaLnBrk="1" hangingPunct="1">
              <a:lnSpc>
                <a:spcPct val="80000"/>
              </a:lnSpc>
            </a:pPr>
            <a:r>
              <a:rPr lang="en-US" sz="2200" smtClean="0"/>
              <a:t>S2 </a:t>
            </a:r>
            <a:r>
              <a:rPr lang="en-US" sz="2200" b="1" smtClean="0"/>
              <a:t>Binary search</a:t>
            </a:r>
            <a:r>
              <a:rPr lang="en-US" sz="2200" smtClean="0"/>
              <a:t>:</a:t>
            </a:r>
          </a:p>
          <a:p>
            <a:pPr lvl="2" eaLnBrk="1" hangingPunct="1">
              <a:lnSpc>
                <a:spcPct val="80000"/>
              </a:lnSpc>
            </a:pPr>
            <a:r>
              <a:rPr lang="en-US" sz="2000" smtClean="0"/>
              <a:t>If the selection condition involves an equality comparison on a key attribute on which the file is ordered, binary search (which is more efficient than linear search) can be used. (See OP1).</a:t>
            </a:r>
          </a:p>
          <a:p>
            <a:pPr lvl="1" eaLnBrk="1" hangingPunct="1">
              <a:lnSpc>
                <a:spcPct val="80000"/>
              </a:lnSpc>
            </a:pPr>
            <a:r>
              <a:rPr lang="en-US" sz="2200" smtClean="0"/>
              <a:t>S3 </a:t>
            </a:r>
            <a:r>
              <a:rPr lang="en-US" sz="2200" b="1" smtClean="0"/>
              <a:t>Using a primary index or hash key to retrieve a single record</a:t>
            </a:r>
            <a:r>
              <a:rPr lang="en-US" sz="2200" smtClean="0"/>
              <a:t>:</a:t>
            </a:r>
          </a:p>
          <a:p>
            <a:pPr lvl="2" eaLnBrk="1" hangingPunct="1">
              <a:lnSpc>
                <a:spcPct val="80000"/>
              </a:lnSpc>
            </a:pPr>
            <a:r>
              <a:rPr lang="en-US" sz="2000" smtClean="0"/>
              <a:t>If the selection condition involves an equality comparison on a key attribute with a primary index (or a hash key), use the primary index (or the hash key) to retrieve the record.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a:t>Slide 15- </a:t>
            </a:r>
            <a:fld id="{0E3BE7BF-C68D-4D74-A7D0-9A6D1C85BE07}" type="slidenum">
              <a:rPr lang="en-US"/>
              <a:pPr/>
              <a:t>11</a:t>
            </a:fld>
            <a:endParaRPr lang="en-CA"/>
          </a:p>
        </p:txBody>
      </p:sp>
      <p:sp>
        <p:nvSpPr>
          <p:cNvPr id="14339" name="Rectangle 6"/>
          <p:cNvSpPr>
            <a:spLocks noGrp="1" noChangeArrowheads="1"/>
          </p:cNvSpPr>
          <p:nvPr>
            <p:ph type="title"/>
          </p:nvPr>
        </p:nvSpPr>
        <p:spPr/>
        <p:txBody>
          <a:bodyPr/>
          <a:lstStyle/>
          <a:p>
            <a:pPr eaLnBrk="1" hangingPunct="1"/>
            <a:r>
              <a:rPr lang="en-US" sz="3200" smtClean="0"/>
              <a:t>Algorithms for SELECT and JOIN Operations (3)</a:t>
            </a:r>
          </a:p>
        </p:txBody>
      </p:sp>
      <p:sp>
        <p:nvSpPr>
          <p:cNvPr id="14340" name="Rectangle 7"/>
          <p:cNvSpPr>
            <a:spLocks noGrp="1" noChangeArrowheads="1"/>
          </p:cNvSpPr>
          <p:nvPr>
            <p:ph type="body" idx="1"/>
          </p:nvPr>
        </p:nvSpPr>
        <p:spPr/>
        <p:txBody>
          <a:bodyPr/>
          <a:lstStyle/>
          <a:p>
            <a:pPr eaLnBrk="1" hangingPunct="1">
              <a:lnSpc>
                <a:spcPct val="80000"/>
              </a:lnSpc>
            </a:pPr>
            <a:r>
              <a:rPr lang="en-US" sz="2000" smtClean="0"/>
              <a:t>Implementing the SELECT Operation (contd.):</a:t>
            </a:r>
          </a:p>
          <a:p>
            <a:pPr eaLnBrk="1" hangingPunct="1">
              <a:lnSpc>
                <a:spcPct val="80000"/>
              </a:lnSpc>
            </a:pPr>
            <a:r>
              <a:rPr lang="en-US" sz="2000" smtClean="0"/>
              <a:t>Search Methods for Simple Selection:</a:t>
            </a:r>
          </a:p>
          <a:p>
            <a:pPr lvl="1" eaLnBrk="1" hangingPunct="1">
              <a:lnSpc>
                <a:spcPct val="80000"/>
              </a:lnSpc>
            </a:pPr>
            <a:r>
              <a:rPr lang="en-US" sz="2000" smtClean="0"/>
              <a:t>S4 </a:t>
            </a:r>
            <a:r>
              <a:rPr lang="en-US" sz="2000" b="1" smtClean="0"/>
              <a:t>Using a primary index to retrieve multiple records</a:t>
            </a:r>
            <a:r>
              <a:rPr lang="en-US" sz="2000" smtClean="0"/>
              <a:t>:</a:t>
            </a:r>
          </a:p>
          <a:p>
            <a:pPr lvl="2" eaLnBrk="1" hangingPunct="1">
              <a:lnSpc>
                <a:spcPct val="80000"/>
              </a:lnSpc>
            </a:pPr>
            <a:r>
              <a:rPr lang="en-US" sz="1800" smtClean="0"/>
              <a:t>If the comparison condition is &gt;, ≥, &lt;, or ≤ on a key field with a primary index, use the index to find the record satisfying the corresponding equality condition, then retrieve all subsequent records in the (ordered) file. </a:t>
            </a:r>
          </a:p>
          <a:p>
            <a:pPr lvl="1" eaLnBrk="1" hangingPunct="1">
              <a:lnSpc>
                <a:spcPct val="80000"/>
              </a:lnSpc>
            </a:pPr>
            <a:r>
              <a:rPr lang="en-US" sz="2000" smtClean="0"/>
              <a:t>S5 </a:t>
            </a:r>
            <a:r>
              <a:rPr lang="en-US" sz="2000" b="1" smtClean="0"/>
              <a:t>Using a clustering index to retrieve multiple records</a:t>
            </a:r>
            <a:r>
              <a:rPr lang="en-US" sz="2000" smtClean="0"/>
              <a:t>:</a:t>
            </a:r>
          </a:p>
          <a:p>
            <a:pPr lvl="2" eaLnBrk="1" hangingPunct="1">
              <a:lnSpc>
                <a:spcPct val="80000"/>
              </a:lnSpc>
            </a:pPr>
            <a:r>
              <a:rPr lang="en-US" sz="1800" smtClean="0"/>
              <a:t>If the selection condition involves an equality comparison on a non-key attribute with a clustering index, use the clustering index to retrieve all the records satisfying the selection condition.</a:t>
            </a:r>
          </a:p>
          <a:p>
            <a:pPr lvl="1" eaLnBrk="1" hangingPunct="1">
              <a:lnSpc>
                <a:spcPct val="80000"/>
              </a:lnSpc>
            </a:pPr>
            <a:r>
              <a:rPr lang="en-US" sz="2000" smtClean="0"/>
              <a:t>S6 </a:t>
            </a:r>
            <a:r>
              <a:rPr lang="en-US" sz="2000" b="1" smtClean="0"/>
              <a:t>Using a secondary (B+-tree) index</a:t>
            </a:r>
            <a:r>
              <a:rPr lang="en-US" sz="2000" smtClean="0"/>
              <a:t>:</a:t>
            </a:r>
          </a:p>
          <a:p>
            <a:pPr lvl="2" eaLnBrk="1" hangingPunct="1">
              <a:lnSpc>
                <a:spcPct val="80000"/>
              </a:lnSpc>
            </a:pPr>
            <a:r>
              <a:rPr lang="en-US" sz="1800" smtClean="0"/>
              <a:t>On an equality comparison, this search method can be used to retrieve a single record if the indexing field has unique values (is a key) or to retrieve multiple records if the indexing field is not a key.</a:t>
            </a:r>
          </a:p>
          <a:p>
            <a:pPr lvl="2" eaLnBrk="1" hangingPunct="1">
              <a:lnSpc>
                <a:spcPct val="80000"/>
              </a:lnSpc>
            </a:pPr>
            <a:r>
              <a:rPr lang="en-US" sz="1800" smtClean="0"/>
              <a:t>In addition, it can be used to retrieve records on conditions involving &gt;,&gt;=, &lt;, or &lt;=. (FOR RANGE QUERIES)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r>
              <a:rPr lang="en-US"/>
              <a:t>Slide 15- </a:t>
            </a:r>
            <a:fld id="{7857A186-C512-4D31-B13E-498E933EB439}" type="slidenum">
              <a:rPr lang="en-US"/>
              <a:pPr/>
              <a:t>12</a:t>
            </a:fld>
            <a:endParaRPr lang="en-CA"/>
          </a:p>
        </p:txBody>
      </p:sp>
      <p:sp>
        <p:nvSpPr>
          <p:cNvPr id="15363" name="Rectangle 6"/>
          <p:cNvSpPr>
            <a:spLocks noGrp="1" noChangeArrowheads="1"/>
          </p:cNvSpPr>
          <p:nvPr>
            <p:ph type="title"/>
          </p:nvPr>
        </p:nvSpPr>
        <p:spPr/>
        <p:txBody>
          <a:bodyPr/>
          <a:lstStyle/>
          <a:p>
            <a:pPr eaLnBrk="1" hangingPunct="1"/>
            <a:r>
              <a:rPr lang="en-US" sz="3200" smtClean="0"/>
              <a:t>Algorithms for SELECT and JOIN Operations (4)</a:t>
            </a:r>
          </a:p>
        </p:txBody>
      </p:sp>
      <p:sp>
        <p:nvSpPr>
          <p:cNvPr id="15364" name="Rectangle 7"/>
          <p:cNvSpPr>
            <a:spLocks noGrp="1" noChangeArrowheads="1"/>
          </p:cNvSpPr>
          <p:nvPr>
            <p:ph type="body" idx="1"/>
          </p:nvPr>
        </p:nvSpPr>
        <p:spPr/>
        <p:txBody>
          <a:bodyPr/>
          <a:lstStyle/>
          <a:p>
            <a:pPr eaLnBrk="1" hangingPunct="1">
              <a:lnSpc>
                <a:spcPct val="90000"/>
              </a:lnSpc>
            </a:pPr>
            <a:r>
              <a:rPr lang="en-US" sz="2400" smtClean="0"/>
              <a:t>Implementing the SELECT Operation (contd.):</a:t>
            </a:r>
          </a:p>
          <a:p>
            <a:pPr eaLnBrk="1" hangingPunct="1">
              <a:lnSpc>
                <a:spcPct val="90000"/>
              </a:lnSpc>
            </a:pPr>
            <a:r>
              <a:rPr lang="en-US" sz="2400" smtClean="0"/>
              <a:t>Search Methods for Simple Selection:</a:t>
            </a:r>
          </a:p>
          <a:p>
            <a:pPr lvl="1" eaLnBrk="1" hangingPunct="1">
              <a:lnSpc>
                <a:spcPct val="90000"/>
              </a:lnSpc>
            </a:pPr>
            <a:r>
              <a:rPr lang="en-US" sz="2200" smtClean="0"/>
              <a:t>S7 </a:t>
            </a:r>
            <a:r>
              <a:rPr lang="en-US" sz="2200" b="1" smtClean="0"/>
              <a:t>Conjunctive selection</a:t>
            </a:r>
            <a:r>
              <a:rPr lang="en-US" sz="2200" smtClean="0"/>
              <a:t>:</a:t>
            </a:r>
          </a:p>
          <a:p>
            <a:pPr lvl="2" eaLnBrk="1" hangingPunct="1">
              <a:lnSpc>
                <a:spcPct val="90000"/>
              </a:lnSpc>
            </a:pPr>
            <a:r>
              <a:rPr lang="en-US" sz="2000" smtClean="0"/>
              <a:t>If an attribute involved in any single simple condition in the conjunctive condition has an access path that permits the use of one of the methods S2 to S6, use that condition to retrieve the records and then check whether each retrieved record satisfies the remaining simple conditions in the conjunctive condition.</a:t>
            </a:r>
          </a:p>
          <a:p>
            <a:pPr lvl="1" eaLnBrk="1" hangingPunct="1">
              <a:lnSpc>
                <a:spcPct val="90000"/>
              </a:lnSpc>
            </a:pPr>
            <a:r>
              <a:rPr lang="en-US" sz="2200" smtClean="0"/>
              <a:t>S8 </a:t>
            </a:r>
            <a:r>
              <a:rPr lang="en-US" sz="2200" b="1" smtClean="0"/>
              <a:t>Conjunctive selection using a composite index</a:t>
            </a:r>
          </a:p>
          <a:p>
            <a:pPr lvl="2" eaLnBrk="1" hangingPunct="1">
              <a:lnSpc>
                <a:spcPct val="90000"/>
              </a:lnSpc>
            </a:pPr>
            <a:r>
              <a:rPr lang="en-US" sz="2000" smtClean="0"/>
              <a:t>If two or more attributes are involved in equality conditions in the conjunctive condition and a composite index (or hash structure) exists on the combined field, we can use the index directly.</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r>
              <a:rPr lang="en-US"/>
              <a:t>Slide 15- </a:t>
            </a:r>
            <a:fld id="{80844303-3C14-4A5B-9789-81D1DFF71B77}" type="slidenum">
              <a:rPr lang="en-US"/>
              <a:pPr/>
              <a:t>13</a:t>
            </a:fld>
            <a:endParaRPr lang="en-CA"/>
          </a:p>
        </p:txBody>
      </p:sp>
      <p:sp>
        <p:nvSpPr>
          <p:cNvPr id="16387" name="Rectangle 6"/>
          <p:cNvSpPr>
            <a:spLocks noGrp="1" noChangeArrowheads="1"/>
          </p:cNvSpPr>
          <p:nvPr>
            <p:ph type="title"/>
          </p:nvPr>
        </p:nvSpPr>
        <p:spPr/>
        <p:txBody>
          <a:bodyPr/>
          <a:lstStyle/>
          <a:p>
            <a:pPr eaLnBrk="1" hangingPunct="1"/>
            <a:r>
              <a:rPr lang="en-US" sz="3200" smtClean="0"/>
              <a:t>Algorithms for SELECT and JOIN Operations (5)</a:t>
            </a:r>
          </a:p>
        </p:txBody>
      </p:sp>
      <p:sp>
        <p:nvSpPr>
          <p:cNvPr id="16388" name="Rectangle 7"/>
          <p:cNvSpPr>
            <a:spLocks noGrp="1" noChangeArrowheads="1"/>
          </p:cNvSpPr>
          <p:nvPr>
            <p:ph type="body" idx="1"/>
          </p:nvPr>
        </p:nvSpPr>
        <p:spPr/>
        <p:txBody>
          <a:bodyPr/>
          <a:lstStyle/>
          <a:p>
            <a:pPr eaLnBrk="1" hangingPunct="1">
              <a:lnSpc>
                <a:spcPct val="80000"/>
              </a:lnSpc>
            </a:pPr>
            <a:r>
              <a:rPr lang="en-US" sz="2400" smtClean="0"/>
              <a:t>Implementing the SELECT Operation (contd.):</a:t>
            </a:r>
          </a:p>
          <a:p>
            <a:pPr eaLnBrk="1" hangingPunct="1">
              <a:lnSpc>
                <a:spcPct val="80000"/>
              </a:lnSpc>
            </a:pPr>
            <a:r>
              <a:rPr lang="en-US" sz="2400" smtClean="0"/>
              <a:t>Search Methods for Complex Selection:</a:t>
            </a:r>
          </a:p>
          <a:p>
            <a:pPr lvl="1" eaLnBrk="1" hangingPunct="1">
              <a:lnSpc>
                <a:spcPct val="80000"/>
              </a:lnSpc>
            </a:pPr>
            <a:r>
              <a:rPr lang="en-US" sz="2200" smtClean="0"/>
              <a:t>S9 </a:t>
            </a:r>
            <a:r>
              <a:rPr lang="en-US" sz="2200" b="1" smtClean="0"/>
              <a:t>Conjunctive selection by intersection of record pointers</a:t>
            </a:r>
            <a:r>
              <a:rPr lang="en-US" sz="2200" smtClean="0"/>
              <a:t>:</a:t>
            </a:r>
          </a:p>
          <a:p>
            <a:pPr lvl="2" eaLnBrk="1" hangingPunct="1">
              <a:lnSpc>
                <a:spcPct val="80000"/>
              </a:lnSpc>
            </a:pPr>
            <a:r>
              <a:rPr lang="en-US" sz="2000" smtClean="0"/>
              <a:t>This method is possible if secondary indexes are available on all (or some of) the fields involved in equality comparison conditions in the conjunctive condition and if the indexes include record pointers (rather than block pointers).</a:t>
            </a:r>
          </a:p>
          <a:p>
            <a:pPr lvl="2" eaLnBrk="1" hangingPunct="1">
              <a:lnSpc>
                <a:spcPct val="80000"/>
              </a:lnSpc>
            </a:pPr>
            <a:r>
              <a:rPr lang="en-US" sz="2000" smtClean="0"/>
              <a:t>Each index can be used to retrieve the record pointers that satisfy the individual condition.</a:t>
            </a:r>
          </a:p>
          <a:p>
            <a:pPr lvl="2" eaLnBrk="1" hangingPunct="1">
              <a:lnSpc>
                <a:spcPct val="80000"/>
              </a:lnSpc>
            </a:pPr>
            <a:r>
              <a:rPr lang="en-US" sz="2000" smtClean="0"/>
              <a:t>The intersection of these sets of record pointers gives the record pointers that satisfy the conjunctive condition, which are then used to retrieve those records directly.</a:t>
            </a:r>
          </a:p>
          <a:p>
            <a:pPr lvl="2" eaLnBrk="1" hangingPunct="1">
              <a:lnSpc>
                <a:spcPct val="80000"/>
              </a:lnSpc>
            </a:pPr>
            <a:r>
              <a:rPr lang="en-US" sz="2000" smtClean="0"/>
              <a:t>If only some of the conditions have secondary indexes, each retrieved record is further tested to determine whether it satisfies the remaining conditions.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r>
              <a:rPr lang="en-US"/>
              <a:t>Slide 15- </a:t>
            </a:r>
            <a:fld id="{3E8A4C3A-4C0B-421C-9192-465ACB783F37}" type="slidenum">
              <a:rPr lang="en-US"/>
              <a:pPr/>
              <a:t>14</a:t>
            </a:fld>
            <a:endParaRPr lang="en-CA"/>
          </a:p>
        </p:txBody>
      </p:sp>
      <p:sp>
        <p:nvSpPr>
          <p:cNvPr id="17411" name="Rectangle 6"/>
          <p:cNvSpPr>
            <a:spLocks noGrp="1" noChangeArrowheads="1"/>
          </p:cNvSpPr>
          <p:nvPr>
            <p:ph type="title"/>
          </p:nvPr>
        </p:nvSpPr>
        <p:spPr/>
        <p:txBody>
          <a:bodyPr/>
          <a:lstStyle/>
          <a:p>
            <a:pPr eaLnBrk="1" hangingPunct="1"/>
            <a:r>
              <a:rPr lang="en-US" sz="3200" smtClean="0"/>
              <a:t>Algorithms for SELECT and JOIN Operations (7)</a:t>
            </a:r>
          </a:p>
        </p:txBody>
      </p:sp>
      <p:sp>
        <p:nvSpPr>
          <p:cNvPr id="17412" name="Rectangle 7"/>
          <p:cNvSpPr>
            <a:spLocks noGrp="1" noChangeArrowheads="1"/>
          </p:cNvSpPr>
          <p:nvPr>
            <p:ph type="body" idx="1"/>
          </p:nvPr>
        </p:nvSpPr>
        <p:spPr/>
        <p:txBody>
          <a:bodyPr/>
          <a:lstStyle/>
          <a:p>
            <a:pPr eaLnBrk="1" hangingPunct="1">
              <a:lnSpc>
                <a:spcPct val="90000"/>
              </a:lnSpc>
            </a:pPr>
            <a:r>
              <a:rPr lang="en-US" sz="2400" smtClean="0"/>
              <a:t>Implementing the SELECT Operation (contd.):</a:t>
            </a:r>
          </a:p>
          <a:p>
            <a:pPr lvl="1" eaLnBrk="1" hangingPunct="1">
              <a:lnSpc>
                <a:spcPct val="90000"/>
              </a:lnSpc>
            </a:pPr>
            <a:r>
              <a:rPr lang="en-US" sz="2200" smtClean="0"/>
              <a:t>Whenever a </a:t>
            </a:r>
            <a:r>
              <a:rPr lang="en-US" sz="2200" b="1" smtClean="0"/>
              <a:t>single condition</a:t>
            </a:r>
            <a:r>
              <a:rPr lang="en-US" sz="2200" smtClean="0"/>
              <a:t> specifies the selection, we can only check whether an access path exists on the attribute involved in that condition.</a:t>
            </a:r>
          </a:p>
          <a:p>
            <a:pPr lvl="2" eaLnBrk="1" hangingPunct="1">
              <a:lnSpc>
                <a:spcPct val="90000"/>
              </a:lnSpc>
            </a:pPr>
            <a:r>
              <a:rPr lang="en-US" sz="2000" smtClean="0"/>
              <a:t>If an access path exists, the method corresponding to that access path is used; otherwise, the “brute force” linear search approach of method S1 is used. (See OP1, OP2 and OP3)</a:t>
            </a:r>
          </a:p>
          <a:p>
            <a:pPr lvl="1" eaLnBrk="1" hangingPunct="1">
              <a:lnSpc>
                <a:spcPct val="90000"/>
              </a:lnSpc>
            </a:pPr>
            <a:r>
              <a:rPr lang="en-US" sz="2200" smtClean="0"/>
              <a:t>For </a:t>
            </a:r>
            <a:r>
              <a:rPr lang="en-US" sz="2200" b="1" smtClean="0"/>
              <a:t>conjunctive selection conditions</a:t>
            </a:r>
            <a:r>
              <a:rPr lang="en-US" sz="2200" smtClean="0"/>
              <a:t>, whenever </a:t>
            </a:r>
            <a:r>
              <a:rPr lang="en-US" sz="2200" i="1" smtClean="0"/>
              <a:t>more than one</a:t>
            </a:r>
            <a:r>
              <a:rPr lang="en-US" sz="2200" smtClean="0"/>
              <a:t> of the attributes involved in the conditions have an access path, query optimization should be done to choose the access path that </a:t>
            </a:r>
            <a:r>
              <a:rPr lang="en-US" sz="2200" i="1" smtClean="0"/>
              <a:t>retrieves the fewest records</a:t>
            </a:r>
            <a:r>
              <a:rPr lang="en-US" sz="2200" smtClean="0"/>
              <a:t> in the most efficient way. </a:t>
            </a:r>
          </a:p>
          <a:p>
            <a:pPr lvl="1" eaLnBrk="1" hangingPunct="1">
              <a:lnSpc>
                <a:spcPct val="90000"/>
              </a:lnSpc>
            </a:pPr>
            <a:r>
              <a:rPr lang="en-US" sz="2200" b="1" smtClean="0"/>
              <a:t>Disjunctive selection conditions</a:t>
            </a:r>
            <a:r>
              <a:rPr lang="en-US" sz="2200" smtClean="0"/>
              <a:t>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r>
              <a:rPr lang="en-US"/>
              <a:t>Slide 15- </a:t>
            </a:r>
            <a:fld id="{4EF7DFCD-394B-453A-B5AD-6852444E8DA3}" type="slidenum">
              <a:rPr lang="en-US"/>
              <a:pPr/>
              <a:t>15</a:t>
            </a:fld>
            <a:endParaRPr lang="en-CA"/>
          </a:p>
        </p:txBody>
      </p:sp>
      <p:sp>
        <p:nvSpPr>
          <p:cNvPr id="18435" name="Rectangle 31"/>
          <p:cNvSpPr>
            <a:spLocks noGrp="1" noChangeArrowheads="1"/>
          </p:cNvSpPr>
          <p:nvPr>
            <p:ph type="title"/>
          </p:nvPr>
        </p:nvSpPr>
        <p:spPr/>
        <p:txBody>
          <a:bodyPr/>
          <a:lstStyle/>
          <a:p>
            <a:pPr eaLnBrk="1" hangingPunct="1"/>
            <a:r>
              <a:rPr lang="en-US" sz="3200" smtClean="0"/>
              <a:t>Algorithms for SELECT and JOIN Operations (8)</a:t>
            </a:r>
          </a:p>
        </p:txBody>
      </p:sp>
      <p:sp>
        <p:nvSpPr>
          <p:cNvPr id="18436" name="Rectangle 32"/>
          <p:cNvSpPr>
            <a:spLocks noGrp="1" noChangeArrowheads="1"/>
          </p:cNvSpPr>
          <p:nvPr>
            <p:ph type="body" idx="1"/>
          </p:nvPr>
        </p:nvSpPr>
        <p:spPr/>
        <p:txBody>
          <a:bodyPr/>
          <a:lstStyle/>
          <a:p>
            <a:pPr eaLnBrk="1" hangingPunct="1"/>
            <a:r>
              <a:rPr lang="en-US" smtClean="0"/>
              <a:t>Implementing the JOIN Operation:</a:t>
            </a:r>
          </a:p>
          <a:p>
            <a:pPr lvl="1" eaLnBrk="1" hangingPunct="1"/>
            <a:r>
              <a:rPr lang="en-US" smtClean="0"/>
              <a:t>Join (EQUIJOIN, NATURAL JOIN)</a:t>
            </a:r>
          </a:p>
          <a:p>
            <a:pPr lvl="2" eaLnBrk="1" hangingPunct="1"/>
            <a:r>
              <a:rPr lang="en-US" smtClean="0"/>
              <a:t>two–way join: a join on two files</a:t>
            </a:r>
          </a:p>
          <a:p>
            <a:pPr lvl="2" eaLnBrk="1" hangingPunct="1"/>
            <a:r>
              <a:rPr lang="en-US" smtClean="0"/>
              <a:t>e.g.	 R    </a:t>
            </a:r>
            <a:r>
              <a:rPr lang="en-US" baseline="-25000" smtClean="0"/>
              <a:t>A=B</a:t>
            </a:r>
            <a:r>
              <a:rPr lang="en-US" smtClean="0"/>
              <a:t> S </a:t>
            </a:r>
          </a:p>
          <a:p>
            <a:pPr lvl="2" eaLnBrk="1" hangingPunct="1"/>
            <a:r>
              <a:rPr lang="en-US" smtClean="0"/>
              <a:t>multi-way joins: joins involving more than two files. </a:t>
            </a:r>
          </a:p>
          <a:p>
            <a:pPr lvl="2" eaLnBrk="1" hangingPunct="1"/>
            <a:r>
              <a:rPr lang="en-US" smtClean="0"/>
              <a:t>e.g. R    </a:t>
            </a:r>
            <a:r>
              <a:rPr lang="en-US" baseline="-25000" smtClean="0"/>
              <a:t>A=B</a:t>
            </a:r>
            <a:r>
              <a:rPr lang="en-US" smtClean="0"/>
              <a:t>   S    </a:t>
            </a:r>
            <a:r>
              <a:rPr lang="en-US" baseline="-25000" smtClean="0"/>
              <a:t>C=D</a:t>
            </a:r>
            <a:r>
              <a:rPr lang="en-US" smtClean="0"/>
              <a:t> T </a:t>
            </a:r>
          </a:p>
          <a:p>
            <a:pPr eaLnBrk="1" hangingPunct="1"/>
            <a:r>
              <a:rPr lang="en-US" smtClean="0"/>
              <a:t>Examples</a:t>
            </a:r>
          </a:p>
          <a:p>
            <a:pPr lvl="1" eaLnBrk="1" hangingPunct="1"/>
            <a:r>
              <a:rPr lang="en-US" smtClean="0"/>
              <a:t>(OP6): EMPLOYEE     </a:t>
            </a:r>
            <a:r>
              <a:rPr lang="en-US" sz="2400" baseline="-25000" smtClean="0">
                <a:solidFill>
                  <a:schemeClr val="tx2"/>
                </a:solidFill>
              </a:rPr>
              <a:t>DNO=DNUMBER</a:t>
            </a:r>
            <a:r>
              <a:rPr lang="en-US" smtClean="0"/>
              <a:t> DEPARTMENT</a:t>
            </a:r>
          </a:p>
          <a:p>
            <a:pPr lvl="1" eaLnBrk="1" hangingPunct="1"/>
            <a:r>
              <a:rPr lang="en-US" smtClean="0"/>
              <a:t>(OP7): DEPARTMENT     </a:t>
            </a:r>
            <a:r>
              <a:rPr lang="en-US" sz="2000" baseline="-25000" smtClean="0">
                <a:solidFill>
                  <a:schemeClr val="tx2"/>
                </a:solidFill>
              </a:rPr>
              <a:t>MGRSSN=SSN</a:t>
            </a:r>
            <a:r>
              <a:rPr lang="en-US" smtClean="0"/>
              <a:t> EMPLOYEE </a:t>
            </a:r>
          </a:p>
        </p:txBody>
      </p:sp>
      <p:grpSp>
        <p:nvGrpSpPr>
          <p:cNvPr id="18437" name="Group 4"/>
          <p:cNvGrpSpPr>
            <a:grpSpLocks/>
          </p:cNvGrpSpPr>
          <p:nvPr/>
        </p:nvGrpSpPr>
        <p:grpSpPr bwMode="auto">
          <a:xfrm>
            <a:off x="2514600" y="3178175"/>
            <a:ext cx="219075" cy="174625"/>
            <a:chOff x="377" y="2904"/>
            <a:chExt cx="154" cy="110"/>
          </a:xfrm>
        </p:grpSpPr>
        <p:sp>
          <p:nvSpPr>
            <p:cNvPr id="18458" name="Line 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18459" name="Line 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18460" name="Line 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18461" name="Line 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18438" name="Group 9"/>
          <p:cNvGrpSpPr>
            <a:grpSpLocks/>
          </p:cNvGrpSpPr>
          <p:nvPr/>
        </p:nvGrpSpPr>
        <p:grpSpPr bwMode="auto">
          <a:xfrm>
            <a:off x="3505200" y="4038600"/>
            <a:ext cx="219075" cy="174625"/>
            <a:chOff x="377" y="2904"/>
            <a:chExt cx="154" cy="110"/>
          </a:xfrm>
        </p:grpSpPr>
        <p:sp>
          <p:nvSpPr>
            <p:cNvPr id="18454"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18455"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18456"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18457"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18439" name="Group 14"/>
          <p:cNvGrpSpPr>
            <a:grpSpLocks/>
          </p:cNvGrpSpPr>
          <p:nvPr/>
        </p:nvGrpSpPr>
        <p:grpSpPr bwMode="auto">
          <a:xfrm>
            <a:off x="2362200" y="4060825"/>
            <a:ext cx="219075" cy="174625"/>
            <a:chOff x="377" y="2904"/>
            <a:chExt cx="154" cy="110"/>
          </a:xfrm>
        </p:grpSpPr>
        <p:sp>
          <p:nvSpPr>
            <p:cNvPr id="18450" name="Line 1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18451" name="Line 1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18452" name="Line 1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18453" name="Line 1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18440" name="Group 19"/>
          <p:cNvGrpSpPr>
            <a:grpSpLocks/>
          </p:cNvGrpSpPr>
          <p:nvPr/>
        </p:nvGrpSpPr>
        <p:grpSpPr bwMode="auto">
          <a:xfrm>
            <a:off x="4572000" y="5387975"/>
            <a:ext cx="219075" cy="174625"/>
            <a:chOff x="377" y="2904"/>
            <a:chExt cx="154" cy="110"/>
          </a:xfrm>
        </p:grpSpPr>
        <p:sp>
          <p:nvSpPr>
            <p:cNvPr id="18446" name="Line 2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18447" name="Line 2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18448" name="Line 2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18449" name="Line 2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18441" name="Group 24"/>
          <p:cNvGrpSpPr>
            <a:grpSpLocks/>
          </p:cNvGrpSpPr>
          <p:nvPr/>
        </p:nvGrpSpPr>
        <p:grpSpPr bwMode="auto">
          <a:xfrm>
            <a:off x="4191000" y="4984750"/>
            <a:ext cx="219075" cy="174625"/>
            <a:chOff x="377" y="2904"/>
            <a:chExt cx="154" cy="110"/>
          </a:xfrm>
        </p:grpSpPr>
        <p:sp>
          <p:nvSpPr>
            <p:cNvPr id="18442" name="Line 2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18443" name="Line 2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18444" name="Line 2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18445" name="Line 2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r>
              <a:rPr lang="en-US"/>
              <a:t>Slide 15- </a:t>
            </a:r>
            <a:fld id="{2F059A49-C69B-4F45-B09C-823CD0904A3C}" type="slidenum">
              <a:rPr lang="en-US"/>
              <a:pPr/>
              <a:t>16</a:t>
            </a:fld>
            <a:endParaRPr lang="en-CA"/>
          </a:p>
        </p:txBody>
      </p:sp>
      <p:sp>
        <p:nvSpPr>
          <p:cNvPr id="19459" name="Rectangle 6"/>
          <p:cNvSpPr>
            <a:spLocks noGrp="1" noChangeArrowheads="1"/>
          </p:cNvSpPr>
          <p:nvPr>
            <p:ph type="title"/>
          </p:nvPr>
        </p:nvSpPr>
        <p:spPr/>
        <p:txBody>
          <a:bodyPr/>
          <a:lstStyle/>
          <a:p>
            <a:pPr eaLnBrk="1" hangingPunct="1"/>
            <a:r>
              <a:rPr lang="en-US" sz="3200" smtClean="0"/>
              <a:t>Algorithms for SELECT and JOIN Operations (9)</a:t>
            </a:r>
          </a:p>
        </p:txBody>
      </p:sp>
      <p:sp>
        <p:nvSpPr>
          <p:cNvPr id="19460" name="Rectangle 7"/>
          <p:cNvSpPr>
            <a:spLocks noGrp="1" noChangeArrowheads="1"/>
          </p:cNvSpPr>
          <p:nvPr>
            <p:ph type="body" idx="1"/>
          </p:nvPr>
        </p:nvSpPr>
        <p:spPr/>
        <p:txBody>
          <a:bodyPr/>
          <a:lstStyle/>
          <a:p>
            <a:pPr eaLnBrk="1" hangingPunct="1"/>
            <a:r>
              <a:rPr lang="en-US" sz="2400" smtClean="0"/>
              <a:t>Implementing the JOIN Operation (contd.):</a:t>
            </a:r>
          </a:p>
          <a:p>
            <a:pPr eaLnBrk="1" hangingPunct="1"/>
            <a:r>
              <a:rPr lang="en-US" sz="2400" smtClean="0"/>
              <a:t>Methods for implementing joins:</a:t>
            </a:r>
          </a:p>
          <a:p>
            <a:pPr lvl="1" eaLnBrk="1" hangingPunct="1"/>
            <a:r>
              <a:rPr lang="en-US" sz="2200" smtClean="0"/>
              <a:t>J1 </a:t>
            </a:r>
            <a:r>
              <a:rPr lang="en-US" sz="2200" b="1" smtClean="0"/>
              <a:t>Nested-loop join</a:t>
            </a:r>
            <a:r>
              <a:rPr lang="en-US" sz="2200" smtClean="0"/>
              <a:t> (brute force):</a:t>
            </a:r>
          </a:p>
          <a:p>
            <a:pPr lvl="2" eaLnBrk="1" hangingPunct="1"/>
            <a:r>
              <a:rPr lang="en-US" sz="2000" smtClean="0"/>
              <a:t>For each record t in R (outer loop), retrieve every record s from S (inner loop) and test whether the two records satisfy the join condition t[A] = s[B].</a:t>
            </a:r>
          </a:p>
          <a:p>
            <a:pPr lvl="1" eaLnBrk="1" hangingPunct="1"/>
            <a:r>
              <a:rPr lang="en-US" sz="2200" smtClean="0"/>
              <a:t>J2 </a:t>
            </a:r>
            <a:r>
              <a:rPr lang="en-US" sz="2200" b="1" smtClean="0"/>
              <a:t>Single-loop join</a:t>
            </a:r>
            <a:r>
              <a:rPr lang="en-US" sz="2200" smtClean="0"/>
              <a:t> (Using an access structure to retrieve the matching records):</a:t>
            </a:r>
          </a:p>
          <a:p>
            <a:pPr lvl="2" eaLnBrk="1" hangingPunct="1"/>
            <a:r>
              <a:rPr lang="en-US" sz="2000" smtClean="0"/>
              <a:t>If an index (or hash key) exists for one of the two join attributes — say, B of S — retrieve each record t in R, one at a time, and then use the access structure to retrieve directly all matching records s from S that satisfy s[B] = t[A].</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r>
              <a:rPr lang="en-US"/>
              <a:t>Slide 15- </a:t>
            </a:r>
            <a:fld id="{353AB79C-D2B8-44FC-8AAE-6FB1852A4940}" type="slidenum">
              <a:rPr lang="en-US"/>
              <a:pPr/>
              <a:t>17</a:t>
            </a:fld>
            <a:endParaRPr lang="en-CA"/>
          </a:p>
        </p:txBody>
      </p:sp>
      <p:sp>
        <p:nvSpPr>
          <p:cNvPr id="20483" name="Rectangle 6"/>
          <p:cNvSpPr>
            <a:spLocks noGrp="1" noChangeArrowheads="1"/>
          </p:cNvSpPr>
          <p:nvPr>
            <p:ph type="title"/>
          </p:nvPr>
        </p:nvSpPr>
        <p:spPr/>
        <p:txBody>
          <a:bodyPr/>
          <a:lstStyle/>
          <a:p>
            <a:pPr eaLnBrk="1" hangingPunct="1"/>
            <a:r>
              <a:rPr lang="en-US" sz="3200" smtClean="0"/>
              <a:t>Algorithms for SELECT and JOIN Operations (10)</a:t>
            </a:r>
          </a:p>
        </p:txBody>
      </p:sp>
      <p:sp>
        <p:nvSpPr>
          <p:cNvPr id="20484" name="Rectangle 7"/>
          <p:cNvSpPr>
            <a:spLocks noGrp="1" noChangeArrowheads="1"/>
          </p:cNvSpPr>
          <p:nvPr>
            <p:ph type="body" idx="1"/>
          </p:nvPr>
        </p:nvSpPr>
        <p:spPr/>
        <p:txBody>
          <a:bodyPr/>
          <a:lstStyle/>
          <a:p>
            <a:pPr eaLnBrk="1" hangingPunct="1"/>
            <a:r>
              <a:rPr lang="en-US" sz="2400" smtClean="0"/>
              <a:t>Implementing the JOIN Operation (contd.):</a:t>
            </a:r>
          </a:p>
          <a:p>
            <a:pPr eaLnBrk="1" hangingPunct="1"/>
            <a:r>
              <a:rPr lang="en-US" sz="2400" smtClean="0"/>
              <a:t>Methods for implementing joins:</a:t>
            </a:r>
          </a:p>
          <a:p>
            <a:pPr lvl="1" eaLnBrk="1" hangingPunct="1"/>
            <a:r>
              <a:rPr lang="en-US" sz="2200" smtClean="0"/>
              <a:t>J3 </a:t>
            </a:r>
            <a:r>
              <a:rPr lang="en-US" sz="2200" b="1" smtClean="0"/>
              <a:t>Sort-merge join</a:t>
            </a:r>
            <a:r>
              <a:rPr lang="en-US" sz="2200" smtClean="0"/>
              <a:t>:</a:t>
            </a:r>
          </a:p>
          <a:p>
            <a:pPr lvl="2" eaLnBrk="1" hangingPunct="1"/>
            <a:r>
              <a:rPr lang="en-US" sz="2000" smtClean="0"/>
              <a:t>If the records of R and S are </a:t>
            </a:r>
            <a:r>
              <a:rPr lang="en-US" sz="2000" i="1" smtClean="0"/>
              <a:t>physically sorted</a:t>
            </a:r>
            <a:r>
              <a:rPr lang="en-US" sz="2000" smtClean="0"/>
              <a:t> (</a:t>
            </a:r>
            <a:r>
              <a:rPr lang="en-US" sz="2000" i="1" smtClean="0"/>
              <a:t>ordered</a:t>
            </a:r>
            <a:r>
              <a:rPr lang="en-US" sz="2000" smtClean="0"/>
              <a:t>) by value of the join attributes A and B, respectively, we can implement the join in the most efficient way possible.</a:t>
            </a:r>
          </a:p>
          <a:p>
            <a:pPr lvl="2" eaLnBrk="1" hangingPunct="1"/>
            <a:r>
              <a:rPr lang="en-US" sz="2000" smtClean="0"/>
              <a:t>Both files are scanned in order of the join attributes, matching the records that have the same values for A and B.</a:t>
            </a:r>
          </a:p>
          <a:p>
            <a:pPr lvl="2" eaLnBrk="1" hangingPunct="1"/>
            <a:r>
              <a:rPr lang="en-US" sz="2000" smtClean="0"/>
              <a:t>In this method, the records of each file are scanned only once each for matching with the other file—unless both A and B are non-key attributes, in which case the method needs to be modified slightly.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r>
              <a:rPr lang="en-US"/>
              <a:t>Slide 15- </a:t>
            </a:r>
            <a:fld id="{7ED23CB2-4FFC-4886-AC00-C49C404649E5}" type="slidenum">
              <a:rPr lang="en-US"/>
              <a:pPr/>
              <a:t>18</a:t>
            </a:fld>
            <a:endParaRPr lang="en-CA"/>
          </a:p>
        </p:txBody>
      </p:sp>
      <p:sp>
        <p:nvSpPr>
          <p:cNvPr id="21507" name="Rectangle 6"/>
          <p:cNvSpPr>
            <a:spLocks noGrp="1" noChangeArrowheads="1"/>
          </p:cNvSpPr>
          <p:nvPr>
            <p:ph type="title"/>
          </p:nvPr>
        </p:nvSpPr>
        <p:spPr/>
        <p:txBody>
          <a:bodyPr/>
          <a:lstStyle/>
          <a:p>
            <a:pPr eaLnBrk="1" hangingPunct="1"/>
            <a:r>
              <a:rPr lang="en-US" sz="3200" smtClean="0"/>
              <a:t>Algorithms for SELECT and JOIN Operations (11)</a:t>
            </a:r>
          </a:p>
        </p:txBody>
      </p:sp>
      <p:sp>
        <p:nvSpPr>
          <p:cNvPr id="21508" name="Rectangle 7"/>
          <p:cNvSpPr>
            <a:spLocks noGrp="1" noChangeArrowheads="1"/>
          </p:cNvSpPr>
          <p:nvPr>
            <p:ph type="body" idx="1"/>
          </p:nvPr>
        </p:nvSpPr>
        <p:spPr/>
        <p:txBody>
          <a:bodyPr/>
          <a:lstStyle/>
          <a:p>
            <a:pPr eaLnBrk="1" hangingPunct="1">
              <a:lnSpc>
                <a:spcPct val="90000"/>
              </a:lnSpc>
            </a:pPr>
            <a:r>
              <a:rPr lang="en-US" smtClean="0"/>
              <a:t>Implementing the JOIN Operation (contd.):</a:t>
            </a:r>
          </a:p>
          <a:p>
            <a:pPr eaLnBrk="1" hangingPunct="1">
              <a:lnSpc>
                <a:spcPct val="90000"/>
              </a:lnSpc>
            </a:pPr>
            <a:r>
              <a:rPr lang="en-US" smtClean="0"/>
              <a:t>Methods for implementing joins:</a:t>
            </a:r>
          </a:p>
          <a:p>
            <a:pPr lvl="1" eaLnBrk="1" hangingPunct="1">
              <a:lnSpc>
                <a:spcPct val="90000"/>
              </a:lnSpc>
            </a:pPr>
            <a:r>
              <a:rPr lang="en-US" smtClean="0"/>
              <a:t>J4 </a:t>
            </a:r>
            <a:r>
              <a:rPr lang="en-US" b="1" smtClean="0"/>
              <a:t>Hash-join</a:t>
            </a:r>
            <a:r>
              <a:rPr lang="en-US" smtClean="0"/>
              <a:t>:</a:t>
            </a:r>
          </a:p>
          <a:p>
            <a:pPr lvl="2" eaLnBrk="1" hangingPunct="1">
              <a:lnSpc>
                <a:spcPct val="90000"/>
              </a:lnSpc>
            </a:pPr>
            <a:r>
              <a:rPr lang="en-US" smtClean="0"/>
              <a:t>The records of files R and S are both hashed to the </a:t>
            </a:r>
            <a:r>
              <a:rPr lang="en-US" i="1" smtClean="0"/>
              <a:t>same hash file</a:t>
            </a:r>
            <a:r>
              <a:rPr lang="en-US" smtClean="0"/>
              <a:t>, using the </a:t>
            </a:r>
            <a:r>
              <a:rPr lang="en-US" i="1" smtClean="0"/>
              <a:t>same hashing function</a:t>
            </a:r>
            <a:r>
              <a:rPr lang="en-US" smtClean="0"/>
              <a:t> on the join attributes A of R and B of S as hash keys.</a:t>
            </a:r>
          </a:p>
          <a:p>
            <a:pPr lvl="2" eaLnBrk="1" hangingPunct="1">
              <a:lnSpc>
                <a:spcPct val="90000"/>
              </a:lnSpc>
            </a:pPr>
            <a:r>
              <a:rPr lang="en-US" smtClean="0"/>
              <a:t>A single pass through the file with fewer records (say, R) hashes its records to the hash file buckets.</a:t>
            </a:r>
          </a:p>
          <a:p>
            <a:pPr lvl="2" eaLnBrk="1" hangingPunct="1">
              <a:lnSpc>
                <a:spcPct val="90000"/>
              </a:lnSpc>
            </a:pPr>
            <a:r>
              <a:rPr lang="en-US" smtClean="0"/>
              <a:t>A single pass through the other file (S) then hashes each of its records to the appropriate bucket, where the record is combined with all matching records from R.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r>
              <a:rPr lang="en-US"/>
              <a:t>Slide 15- </a:t>
            </a:r>
            <a:fld id="{9EC663CC-A4B9-43AE-A20B-1B104F31BCC2}" type="slidenum">
              <a:rPr lang="en-US"/>
              <a:pPr/>
              <a:t>19</a:t>
            </a:fld>
            <a:endParaRPr lang="en-CA"/>
          </a:p>
        </p:txBody>
      </p:sp>
      <p:sp>
        <p:nvSpPr>
          <p:cNvPr id="24579" name="Rectangle 6"/>
          <p:cNvSpPr>
            <a:spLocks noGrp="1" noChangeArrowheads="1"/>
          </p:cNvSpPr>
          <p:nvPr>
            <p:ph type="title"/>
          </p:nvPr>
        </p:nvSpPr>
        <p:spPr/>
        <p:txBody>
          <a:bodyPr/>
          <a:lstStyle/>
          <a:p>
            <a:pPr eaLnBrk="1" hangingPunct="1"/>
            <a:r>
              <a:rPr lang="en-US" sz="3200" smtClean="0"/>
              <a:t>Algorithms for SELECT and JOIN Operations (14)</a:t>
            </a:r>
          </a:p>
        </p:txBody>
      </p:sp>
      <p:sp>
        <p:nvSpPr>
          <p:cNvPr id="24580" name="Rectangle 7"/>
          <p:cNvSpPr>
            <a:spLocks noGrp="1" noChangeArrowheads="1"/>
          </p:cNvSpPr>
          <p:nvPr>
            <p:ph type="body" idx="1"/>
          </p:nvPr>
        </p:nvSpPr>
        <p:spPr/>
        <p:txBody>
          <a:bodyPr/>
          <a:lstStyle/>
          <a:p>
            <a:pPr eaLnBrk="1" hangingPunct="1"/>
            <a:r>
              <a:rPr lang="en-US" smtClean="0"/>
              <a:t>Implementing the JOIN Operation (contd.):</a:t>
            </a:r>
          </a:p>
          <a:p>
            <a:pPr eaLnBrk="1" hangingPunct="1"/>
            <a:r>
              <a:rPr lang="en-US" smtClean="0"/>
              <a:t>Factors affecting JOIN performance</a:t>
            </a:r>
          </a:p>
          <a:p>
            <a:pPr lvl="1" eaLnBrk="1" hangingPunct="1"/>
            <a:r>
              <a:rPr lang="en-US" smtClean="0"/>
              <a:t>Available buffer space</a:t>
            </a:r>
          </a:p>
          <a:p>
            <a:pPr lvl="1" eaLnBrk="1" hangingPunct="1"/>
            <a:r>
              <a:rPr lang="en-US" smtClean="0"/>
              <a:t>Join selection factor</a:t>
            </a:r>
          </a:p>
          <a:p>
            <a:pPr lvl="1" eaLnBrk="1" hangingPunct="1"/>
            <a:r>
              <a:rPr lang="en-US" smtClean="0"/>
              <a:t>Choice of inner VS outer relation</a:t>
            </a:r>
          </a:p>
          <a:p>
            <a:pPr eaLnBrk="1" hangingPunct="1">
              <a:buFont typeface="Wingdings" pitchFamily="2" charset="2"/>
              <a:buNone/>
            </a:pPr>
            <a:endParaRPr lang="en-US" smtClean="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r>
              <a:rPr lang="en-US"/>
              <a:t>Slide 15- </a:t>
            </a:r>
            <a:fld id="{A29FD887-1C2E-47E1-9F17-BE68A10EED97}" type="slidenum">
              <a:rPr lang="en-US"/>
              <a:pPr/>
              <a:t>2</a:t>
            </a:fld>
            <a:endParaRPr lang="en-CA"/>
          </a:p>
        </p:txBody>
      </p:sp>
      <p:sp>
        <p:nvSpPr>
          <p:cNvPr id="5123" name="Rectangle 6"/>
          <p:cNvSpPr>
            <a:spLocks noGrp="1" noChangeArrowheads="1"/>
          </p:cNvSpPr>
          <p:nvPr>
            <p:ph type="title"/>
          </p:nvPr>
        </p:nvSpPr>
        <p:spPr/>
        <p:txBody>
          <a:bodyPr/>
          <a:lstStyle/>
          <a:p>
            <a:pPr eaLnBrk="1" hangingPunct="1"/>
            <a:r>
              <a:rPr lang="en-US" smtClean="0"/>
              <a:t>Chapter Outline (1)</a:t>
            </a:r>
          </a:p>
        </p:txBody>
      </p:sp>
      <p:sp>
        <p:nvSpPr>
          <p:cNvPr id="5124" name="Rectangle 7"/>
          <p:cNvSpPr>
            <a:spLocks noGrp="1" noChangeArrowheads="1"/>
          </p:cNvSpPr>
          <p:nvPr>
            <p:ph type="body" idx="1"/>
          </p:nvPr>
        </p:nvSpPr>
        <p:spPr/>
        <p:txBody>
          <a:bodyPr/>
          <a:lstStyle/>
          <a:p>
            <a:pPr eaLnBrk="1" hangingPunct="1">
              <a:lnSpc>
                <a:spcPct val="80000"/>
              </a:lnSpc>
              <a:buFont typeface="Wingdings" pitchFamily="2" charset="2"/>
              <a:buNone/>
            </a:pPr>
            <a:r>
              <a:rPr lang="en-US" sz="2400" dirty="0" smtClean="0"/>
              <a:t>1. </a:t>
            </a:r>
            <a:r>
              <a:rPr lang="en-US" sz="2400" dirty="0" smtClean="0"/>
              <a:t>Introduction to Query Processing</a:t>
            </a:r>
          </a:p>
          <a:p>
            <a:pPr eaLnBrk="1" hangingPunct="1">
              <a:lnSpc>
                <a:spcPct val="80000"/>
              </a:lnSpc>
              <a:buFont typeface="Wingdings" pitchFamily="2" charset="2"/>
              <a:buNone/>
            </a:pPr>
            <a:r>
              <a:rPr lang="en-US" sz="2400" dirty="0" smtClean="0"/>
              <a:t>2. </a:t>
            </a:r>
            <a:r>
              <a:rPr lang="en-US" sz="2400" dirty="0" smtClean="0"/>
              <a:t>Translating SQL Queries into Relational Algebra </a:t>
            </a:r>
          </a:p>
          <a:p>
            <a:pPr eaLnBrk="1" hangingPunct="1">
              <a:lnSpc>
                <a:spcPct val="80000"/>
              </a:lnSpc>
              <a:buFont typeface="Wingdings" pitchFamily="2" charset="2"/>
              <a:buNone/>
            </a:pPr>
            <a:r>
              <a:rPr lang="en-US" sz="2400" dirty="0" smtClean="0"/>
              <a:t>3. </a:t>
            </a:r>
            <a:r>
              <a:rPr lang="en-US" sz="2400" dirty="0" smtClean="0"/>
              <a:t>Algorithms for External Sorting</a:t>
            </a:r>
          </a:p>
          <a:p>
            <a:pPr eaLnBrk="1" hangingPunct="1">
              <a:lnSpc>
                <a:spcPct val="80000"/>
              </a:lnSpc>
              <a:buFont typeface="Wingdings" pitchFamily="2" charset="2"/>
              <a:buNone/>
            </a:pPr>
            <a:r>
              <a:rPr lang="en-US" sz="2400" dirty="0" smtClean="0"/>
              <a:t>4. </a:t>
            </a:r>
            <a:r>
              <a:rPr lang="en-US" sz="2400" dirty="0" smtClean="0"/>
              <a:t>Algorithms for SELECT and JOIN Operations</a:t>
            </a:r>
          </a:p>
          <a:p>
            <a:pPr eaLnBrk="1" hangingPunct="1">
              <a:lnSpc>
                <a:spcPct val="80000"/>
              </a:lnSpc>
              <a:buFont typeface="Wingdings" pitchFamily="2" charset="2"/>
              <a:buNone/>
            </a:pPr>
            <a:r>
              <a:rPr lang="en-US" sz="2400" dirty="0" smtClean="0"/>
              <a:t>5. </a:t>
            </a:r>
            <a:r>
              <a:rPr lang="en-US" sz="2400" dirty="0" smtClean="0"/>
              <a:t>Algorithms for PROJECT and SET Operations</a:t>
            </a:r>
          </a:p>
          <a:p>
            <a:pPr eaLnBrk="1" hangingPunct="1">
              <a:lnSpc>
                <a:spcPct val="80000"/>
              </a:lnSpc>
              <a:buFont typeface="Wingdings" pitchFamily="2" charset="2"/>
              <a:buNone/>
            </a:pPr>
            <a:r>
              <a:rPr lang="en-US" sz="2400" dirty="0" smtClean="0"/>
              <a:t>6. </a:t>
            </a:r>
            <a:r>
              <a:rPr lang="en-US" sz="2400" dirty="0" smtClean="0"/>
              <a:t>Implementing Aggregate Operations and Outer </a:t>
            </a:r>
            <a:r>
              <a:rPr lang="en-US" sz="2400" dirty="0" smtClean="0"/>
              <a:t>Joins</a:t>
            </a:r>
            <a:endParaRPr lang="en-US" sz="2400" dirty="0" smtClean="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r>
              <a:rPr lang="en-US"/>
              <a:t>Slide 15- </a:t>
            </a:r>
            <a:fld id="{0875C6AC-CD43-4A65-AB6C-1D151A592BD3}" type="slidenum">
              <a:rPr lang="en-US"/>
              <a:pPr/>
              <a:t>20</a:t>
            </a:fld>
            <a:endParaRPr lang="en-CA"/>
          </a:p>
        </p:txBody>
      </p:sp>
      <p:sp>
        <p:nvSpPr>
          <p:cNvPr id="25603" name="Rectangle 6"/>
          <p:cNvSpPr>
            <a:spLocks noGrp="1" noChangeArrowheads="1"/>
          </p:cNvSpPr>
          <p:nvPr>
            <p:ph type="title"/>
          </p:nvPr>
        </p:nvSpPr>
        <p:spPr/>
        <p:txBody>
          <a:bodyPr/>
          <a:lstStyle/>
          <a:p>
            <a:pPr eaLnBrk="1" hangingPunct="1"/>
            <a:r>
              <a:rPr lang="en-US" sz="3200" smtClean="0"/>
              <a:t>Algorithms for SELECT and JOIN Operations (15)</a:t>
            </a:r>
          </a:p>
        </p:txBody>
      </p:sp>
      <p:sp>
        <p:nvSpPr>
          <p:cNvPr id="25604" name="Rectangle 7"/>
          <p:cNvSpPr>
            <a:spLocks noGrp="1" noChangeArrowheads="1"/>
          </p:cNvSpPr>
          <p:nvPr>
            <p:ph type="body" idx="1"/>
          </p:nvPr>
        </p:nvSpPr>
        <p:spPr/>
        <p:txBody>
          <a:bodyPr/>
          <a:lstStyle/>
          <a:p>
            <a:pPr eaLnBrk="1" hangingPunct="1">
              <a:lnSpc>
                <a:spcPct val="80000"/>
              </a:lnSpc>
            </a:pPr>
            <a:r>
              <a:rPr lang="en-US" sz="2400" smtClean="0"/>
              <a:t>Implementing the JOIN Operation (contd.):</a:t>
            </a:r>
          </a:p>
          <a:p>
            <a:pPr eaLnBrk="1" hangingPunct="1">
              <a:lnSpc>
                <a:spcPct val="80000"/>
              </a:lnSpc>
            </a:pPr>
            <a:r>
              <a:rPr lang="en-US" sz="2400" smtClean="0"/>
              <a:t>Other types of JOIN algorithms</a:t>
            </a:r>
          </a:p>
          <a:p>
            <a:pPr eaLnBrk="1" hangingPunct="1">
              <a:lnSpc>
                <a:spcPct val="80000"/>
              </a:lnSpc>
            </a:pPr>
            <a:r>
              <a:rPr lang="en-US" sz="2400" smtClean="0"/>
              <a:t>Partition hash join</a:t>
            </a:r>
          </a:p>
          <a:p>
            <a:pPr lvl="1" eaLnBrk="1" hangingPunct="1">
              <a:lnSpc>
                <a:spcPct val="80000"/>
              </a:lnSpc>
            </a:pPr>
            <a:r>
              <a:rPr lang="en-US" sz="2200" smtClean="0"/>
              <a:t>Partitioning phase:</a:t>
            </a:r>
          </a:p>
          <a:p>
            <a:pPr lvl="2" eaLnBrk="1" hangingPunct="1">
              <a:lnSpc>
                <a:spcPct val="80000"/>
              </a:lnSpc>
            </a:pPr>
            <a:r>
              <a:rPr lang="en-US" sz="2000" smtClean="0"/>
              <a:t>Each file (R and S) is first partitioned into M partitions using a partitioning hash function on the join attributes: </a:t>
            </a:r>
          </a:p>
          <a:p>
            <a:pPr lvl="3" eaLnBrk="1" hangingPunct="1">
              <a:lnSpc>
                <a:spcPct val="80000"/>
              </a:lnSpc>
            </a:pPr>
            <a:r>
              <a:rPr lang="en-US" sz="1800" smtClean="0"/>
              <a:t>R1 , R2 , R3 ,  ...... Rm  and S1 , S2 , S3 , ...... Sm</a:t>
            </a:r>
          </a:p>
          <a:p>
            <a:pPr lvl="2" eaLnBrk="1" hangingPunct="1">
              <a:lnSpc>
                <a:spcPct val="80000"/>
              </a:lnSpc>
            </a:pPr>
            <a:r>
              <a:rPr lang="en-US" sz="2000" smtClean="0"/>
              <a:t>Minimum number of in-memory buffers needed for the 	partitioning phase: M+1. </a:t>
            </a:r>
          </a:p>
          <a:p>
            <a:pPr lvl="2" eaLnBrk="1" hangingPunct="1">
              <a:lnSpc>
                <a:spcPct val="80000"/>
              </a:lnSpc>
            </a:pPr>
            <a:r>
              <a:rPr lang="en-US" sz="2000" smtClean="0"/>
              <a:t>A disk sub-file is created per partition to store the tuples 	for that partition.  </a:t>
            </a:r>
          </a:p>
          <a:p>
            <a:pPr lvl="1" eaLnBrk="1" hangingPunct="1">
              <a:lnSpc>
                <a:spcPct val="80000"/>
              </a:lnSpc>
            </a:pPr>
            <a:r>
              <a:rPr lang="en-US" sz="2200" smtClean="0"/>
              <a:t>Joining or probing phase:</a:t>
            </a:r>
          </a:p>
          <a:p>
            <a:pPr lvl="2" eaLnBrk="1" hangingPunct="1">
              <a:lnSpc>
                <a:spcPct val="80000"/>
              </a:lnSpc>
            </a:pPr>
            <a:r>
              <a:rPr lang="en-US" sz="2000" smtClean="0"/>
              <a:t>Involves M iterations, one per partitioned file.</a:t>
            </a:r>
          </a:p>
          <a:p>
            <a:pPr lvl="2" eaLnBrk="1" hangingPunct="1">
              <a:lnSpc>
                <a:spcPct val="80000"/>
              </a:lnSpc>
            </a:pPr>
            <a:r>
              <a:rPr lang="en-US" sz="2000" smtClean="0"/>
              <a:t>Iteration i involves joining  partitions Ri and Si.</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r>
              <a:rPr lang="en-US"/>
              <a:t>Slide 15- </a:t>
            </a:r>
            <a:fld id="{DA0AC17F-FBA7-48D9-B69C-8ACB0EE2C4C0}" type="slidenum">
              <a:rPr lang="en-US"/>
              <a:pPr/>
              <a:t>21</a:t>
            </a:fld>
            <a:endParaRPr lang="en-CA"/>
          </a:p>
        </p:txBody>
      </p:sp>
      <p:sp>
        <p:nvSpPr>
          <p:cNvPr id="26627" name="Rectangle 6"/>
          <p:cNvSpPr>
            <a:spLocks noGrp="1" noChangeArrowheads="1"/>
          </p:cNvSpPr>
          <p:nvPr>
            <p:ph type="title"/>
          </p:nvPr>
        </p:nvSpPr>
        <p:spPr/>
        <p:txBody>
          <a:bodyPr/>
          <a:lstStyle/>
          <a:p>
            <a:pPr eaLnBrk="1" hangingPunct="1"/>
            <a:r>
              <a:rPr lang="en-US" sz="3200" smtClean="0"/>
              <a:t>Algorithms for SELECT and JOIN Operations (16)</a:t>
            </a:r>
          </a:p>
        </p:txBody>
      </p:sp>
      <p:sp>
        <p:nvSpPr>
          <p:cNvPr id="26628" name="Rectangle 7"/>
          <p:cNvSpPr>
            <a:spLocks noGrp="1" noChangeArrowheads="1"/>
          </p:cNvSpPr>
          <p:nvPr>
            <p:ph type="body" idx="1"/>
          </p:nvPr>
        </p:nvSpPr>
        <p:spPr/>
        <p:txBody>
          <a:bodyPr/>
          <a:lstStyle/>
          <a:p>
            <a:pPr marL="533400" indent="-533400" eaLnBrk="1" hangingPunct="1"/>
            <a:r>
              <a:rPr lang="en-US" smtClean="0"/>
              <a:t>Implementing the JOIN Operation (contd.):</a:t>
            </a:r>
          </a:p>
          <a:p>
            <a:pPr marL="533400" indent="-533400" eaLnBrk="1" hangingPunct="1"/>
            <a:r>
              <a:rPr lang="en-US" smtClean="0"/>
              <a:t>Partitioned Hash Join Procedure:</a:t>
            </a:r>
          </a:p>
          <a:p>
            <a:pPr marL="952500" lvl="1" indent="-495300" eaLnBrk="1" hangingPunct="1"/>
            <a:r>
              <a:rPr lang="en-US" smtClean="0"/>
              <a:t>Assume  Ri is smaller than Si.</a:t>
            </a:r>
          </a:p>
          <a:p>
            <a:pPr marL="1371600" lvl="2" indent="-457200" eaLnBrk="1" hangingPunct="1">
              <a:buSzTx/>
              <a:buFont typeface="Wingdings" pitchFamily="2" charset="2"/>
              <a:buAutoNum type="arabicPeriod"/>
            </a:pPr>
            <a:r>
              <a:rPr lang="en-US" smtClean="0"/>
              <a:t>Copy records from Ri  into memory buffers.</a:t>
            </a:r>
          </a:p>
          <a:p>
            <a:pPr marL="1371600" lvl="2" indent="-457200" eaLnBrk="1" hangingPunct="1">
              <a:buSzTx/>
              <a:buFont typeface="Wingdings" pitchFamily="2" charset="2"/>
              <a:buAutoNum type="arabicPeriod"/>
            </a:pPr>
            <a:r>
              <a:rPr lang="en-US" smtClean="0"/>
              <a:t>Read all blocks from Si, one at a time and each record from Si is used to </a:t>
            </a:r>
            <a:r>
              <a:rPr lang="en-US" i="1" smtClean="0"/>
              <a:t>probe</a:t>
            </a:r>
            <a:r>
              <a:rPr lang="en-US" smtClean="0"/>
              <a:t> for a matching record(s) from partition Si.</a:t>
            </a:r>
          </a:p>
          <a:p>
            <a:pPr marL="1371600" lvl="2" indent="-457200" eaLnBrk="1" hangingPunct="1">
              <a:buSzTx/>
              <a:buFont typeface="Wingdings" pitchFamily="2" charset="2"/>
              <a:buAutoNum type="arabicPeriod"/>
            </a:pPr>
            <a:r>
              <a:rPr lang="en-US" smtClean="0"/>
              <a:t>Write matching record from Ri after joining to the record from Si into the result file.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r>
              <a:rPr lang="en-US"/>
              <a:t>Slide 15- </a:t>
            </a:r>
            <a:fld id="{B793AD6E-F9AB-48C1-83D3-3ED90EDF74FF}" type="slidenum">
              <a:rPr lang="en-US"/>
              <a:pPr/>
              <a:t>22</a:t>
            </a:fld>
            <a:endParaRPr lang="en-CA"/>
          </a:p>
        </p:txBody>
      </p:sp>
      <p:sp>
        <p:nvSpPr>
          <p:cNvPr id="27651" name="Rectangle 6"/>
          <p:cNvSpPr>
            <a:spLocks noGrp="1" noChangeArrowheads="1"/>
          </p:cNvSpPr>
          <p:nvPr>
            <p:ph type="title"/>
          </p:nvPr>
        </p:nvSpPr>
        <p:spPr/>
        <p:txBody>
          <a:bodyPr/>
          <a:lstStyle/>
          <a:p>
            <a:pPr eaLnBrk="1" hangingPunct="1"/>
            <a:r>
              <a:rPr lang="en-US" sz="3200" smtClean="0"/>
              <a:t>Algorithms for SELECT and JOIN Operations (17)</a:t>
            </a:r>
          </a:p>
        </p:txBody>
      </p:sp>
      <p:sp>
        <p:nvSpPr>
          <p:cNvPr id="27652" name="Rectangle 7"/>
          <p:cNvSpPr>
            <a:spLocks noGrp="1" noChangeArrowheads="1"/>
          </p:cNvSpPr>
          <p:nvPr>
            <p:ph type="body" idx="1"/>
          </p:nvPr>
        </p:nvSpPr>
        <p:spPr/>
        <p:txBody>
          <a:bodyPr/>
          <a:lstStyle/>
          <a:p>
            <a:pPr marL="533400" indent="-533400" eaLnBrk="1" hangingPunct="1"/>
            <a:r>
              <a:rPr lang="en-US" sz="2400" smtClean="0"/>
              <a:t>Implementing the JOIN Operation (contd.):</a:t>
            </a:r>
          </a:p>
          <a:p>
            <a:pPr marL="533400" indent="-533400" eaLnBrk="1" hangingPunct="1"/>
            <a:r>
              <a:rPr lang="en-US" sz="2400" smtClean="0"/>
              <a:t>Cost analysis of partition hash join:</a:t>
            </a:r>
          </a:p>
          <a:p>
            <a:pPr marL="952500" lvl="1" indent="-495300" eaLnBrk="1" hangingPunct="1">
              <a:buSzTx/>
              <a:buFont typeface="Wingdings" pitchFamily="2" charset="2"/>
              <a:buAutoNum type="arabicPeriod"/>
            </a:pPr>
            <a:r>
              <a:rPr lang="en-US" sz="2200" smtClean="0"/>
              <a:t>Reading and writing each record from R and S during the partitioning phase:</a:t>
            </a:r>
            <a:br>
              <a:rPr lang="en-US" sz="2200" smtClean="0"/>
            </a:br>
            <a:r>
              <a:rPr lang="en-US" sz="2200" smtClean="0"/>
              <a:t>		(b</a:t>
            </a:r>
            <a:r>
              <a:rPr lang="en-US" sz="2200" baseline="-25000" smtClean="0"/>
              <a:t>R</a:t>
            </a:r>
            <a:r>
              <a:rPr lang="en-US" sz="2200" smtClean="0"/>
              <a:t>  +  b</a:t>
            </a:r>
            <a:r>
              <a:rPr lang="en-US" sz="2200" baseline="-25000" smtClean="0"/>
              <a:t>S</a:t>
            </a:r>
            <a:r>
              <a:rPr lang="en-US" sz="2200" smtClean="0"/>
              <a:t>),  (b</a:t>
            </a:r>
            <a:r>
              <a:rPr lang="en-US" sz="2200" baseline="-25000" smtClean="0"/>
              <a:t>R</a:t>
            </a:r>
            <a:r>
              <a:rPr lang="en-US" sz="2200" smtClean="0"/>
              <a:t>  +  b</a:t>
            </a:r>
            <a:r>
              <a:rPr lang="en-US" sz="2200" baseline="-25000" smtClean="0"/>
              <a:t>S</a:t>
            </a:r>
            <a:r>
              <a:rPr lang="en-US" sz="2200" smtClean="0"/>
              <a:t>)</a:t>
            </a:r>
          </a:p>
          <a:p>
            <a:pPr marL="952500" lvl="1" indent="-495300" eaLnBrk="1" hangingPunct="1">
              <a:buSzTx/>
              <a:buFont typeface="Wingdings" pitchFamily="2" charset="2"/>
              <a:buAutoNum type="arabicPeriod"/>
            </a:pPr>
            <a:r>
              <a:rPr lang="en-US" sz="2200" smtClean="0"/>
              <a:t>Reading each record during the joining phase:</a:t>
            </a:r>
            <a:br>
              <a:rPr lang="en-US" sz="2200" smtClean="0"/>
            </a:br>
            <a:r>
              <a:rPr lang="en-US" sz="2200" smtClean="0"/>
              <a:t>		(b</a:t>
            </a:r>
            <a:r>
              <a:rPr lang="en-US" sz="2200" baseline="-25000" smtClean="0"/>
              <a:t>R</a:t>
            </a:r>
            <a:r>
              <a:rPr lang="en-US" sz="2200" smtClean="0"/>
              <a:t>  +  b</a:t>
            </a:r>
            <a:r>
              <a:rPr lang="en-US" sz="2200" baseline="-25000" smtClean="0"/>
              <a:t>S</a:t>
            </a:r>
            <a:r>
              <a:rPr lang="en-US" sz="2200" smtClean="0"/>
              <a:t>)</a:t>
            </a:r>
          </a:p>
          <a:p>
            <a:pPr marL="952500" lvl="1" indent="-495300" eaLnBrk="1" hangingPunct="1">
              <a:buSzTx/>
              <a:buFont typeface="Wingdings" pitchFamily="2" charset="2"/>
              <a:buAutoNum type="arabicPeriod"/>
            </a:pPr>
            <a:r>
              <a:rPr lang="en-US" sz="2200" smtClean="0"/>
              <a:t>Writing the result of join:</a:t>
            </a:r>
            <a:br>
              <a:rPr lang="en-US" sz="2200" smtClean="0"/>
            </a:br>
            <a:r>
              <a:rPr lang="en-US" sz="2200" smtClean="0"/>
              <a:t>		 b</a:t>
            </a:r>
            <a:r>
              <a:rPr lang="en-US" sz="2200" baseline="-25000" smtClean="0"/>
              <a:t>RES</a:t>
            </a:r>
            <a:endParaRPr lang="en-US" sz="2200" smtClean="0"/>
          </a:p>
          <a:p>
            <a:pPr marL="533400" indent="-533400" eaLnBrk="1" hangingPunct="1"/>
            <a:r>
              <a:rPr lang="en-US" sz="2400" smtClean="0"/>
              <a:t>Total Cost:</a:t>
            </a:r>
          </a:p>
          <a:p>
            <a:pPr marL="952500" lvl="1" indent="-495300" eaLnBrk="1" hangingPunct="1"/>
            <a:r>
              <a:rPr lang="en-US" sz="2200" smtClean="0"/>
              <a:t>3* (b</a:t>
            </a:r>
            <a:r>
              <a:rPr lang="en-US" sz="2200" baseline="-25000" smtClean="0"/>
              <a:t>R</a:t>
            </a:r>
            <a:r>
              <a:rPr lang="en-US" sz="2200" smtClean="0"/>
              <a:t>  +  b</a:t>
            </a:r>
            <a:r>
              <a:rPr lang="en-US" sz="2200" baseline="-25000" smtClean="0"/>
              <a:t>S</a:t>
            </a:r>
            <a:r>
              <a:rPr lang="en-US" sz="2200" smtClean="0"/>
              <a:t>) + b</a:t>
            </a:r>
            <a:r>
              <a:rPr lang="en-US" sz="2200" baseline="-25000" smtClean="0"/>
              <a:t>RES</a:t>
            </a:r>
            <a:endParaRPr lang="en-US" sz="2200" smtClean="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r>
              <a:rPr lang="en-US"/>
              <a:t>Slide 15- </a:t>
            </a:r>
            <a:fld id="{52E8792E-1C72-47A7-B673-64A15804E4F7}" type="slidenum">
              <a:rPr lang="en-US"/>
              <a:pPr/>
              <a:t>23</a:t>
            </a:fld>
            <a:endParaRPr lang="en-CA"/>
          </a:p>
        </p:txBody>
      </p:sp>
      <p:sp>
        <p:nvSpPr>
          <p:cNvPr id="28675" name="Rectangle 6"/>
          <p:cNvSpPr>
            <a:spLocks noGrp="1" noChangeArrowheads="1"/>
          </p:cNvSpPr>
          <p:nvPr>
            <p:ph type="title"/>
          </p:nvPr>
        </p:nvSpPr>
        <p:spPr/>
        <p:txBody>
          <a:bodyPr/>
          <a:lstStyle/>
          <a:p>
            <a:pPr eaLnBrk="1" hangingPunct="1"/>
            <a:r>
              <a:rPr lang="en-US" sz="3200" smtClean="0"/>
              <a:t>Algorithms for SELECT and JOIN Operations (18)</a:t>
            </a:r>
          </a:p>
        </p:txBody>
      </p:sp>
      <p:sp>
        <p:nvSpPr>
          <p:cNvPr id="28676" name="Rectangle 7"/>
          <p:cNvSpPr>
            <a:spLocks noGrp="1" noChangeArrowheads="1"/>
          </p:cNvSpPr>
          <p:nvPr>
            <p:ph type="body" idx="1"/>
          </p:nvPr>
        </p:nvSpPr>
        <p:spPr/>
        <p:txBody>
          <a:bodyPr/>
          <a:lstStyle/>
          <a:p>
            <a:pPr eaLnBrk="1" hangingPunct="1">
              <a:lnSpc>
                <a:spcPct val="80000"/>
              </a:lnSpc>
            </a:pPr>
            <a:r>
              <a:rPr lang="en-US" sz="2400" smtClean="0"/>
              <a:t>Implementing the JOIN Operation (contd.):</a:t>
            </a:r>
          </a:p>
          <a:p>
            <a:pPr eaLnBrk="1" hangingPunct="1">
              <a:lnSpc>
                <a:spcPct val="80000"/>
              </a:lnSpc>
            </a:pPr>
            <a:r>
              <a:rPr lang="en-US" sz="2400" b="1" smtClean="0"/>
              <a:t>Hybrid hash join:</a:t>
            </a:r>
          </a:p>
          <a:p>
            <a:pPr lvl="1" eaLnBrk="1" hangingPunct="1">
              <a:lnSpc>
                <a:spcPct val="80000"/>
              </a:lnSpc>
            </a:pPr>
            <a:r>
              <a:rPr lang="en-US" sz="2200" smtClean="0"/>
              <a:t>Same as partitioned hash join except: </a:t>
            </a:r>
          </a:p>
          <a:p>
            <a:pPr lvl="2" eaLnBrk="1" hangingPunct="1">
              <a:lnSpc>
                <a:spcPct val="80000"/>
              </a:lnSpc>
            </a:pPr>
            <a:r>
              <a:rPr lang="en-US" sz="2000" smtClean="0"/>
              <a:t>Joining phase of one of the partitions is included during the partitioning phase. </a:t>
            </a:r>
          </a:p>
          <a:p>
            <a:pPr lvl="1" eaLnBrk="1" hangingPunct="1">
              <a:lnSpc>
                <a:spcPct val="80000"/>
              </a:lnSpc>
            </a:pPr>
            <a:r>
              <a:rPr lang="en-US" sz="2200" b="1" smtClean="0"/>
              <a:t>Partitioning phase</a:t>
            </a:r>
            <a:r>
              <a:rPr lang="en-US" sz="2200" smtClean="0"/>
              <a:t>:</a:t>
            </a:r>
          </a:p>
          <a:p>
            <a:pPr lvl="2" eaLnBrk="1" hangingPunct="1">
              <a:lnSpc>
                <a:spcPct val="80000"/>
              </a:lnSpc>
            </a:pPr>
            <a:r>
              <a:rPr lang="en-US" sz="2000" smtClean="0"/>
              <a:t>Allocate buffers for smaller relation- one block for each of the M-1 partitions, remaining blocks to partition 1.</a:t>
            </a:r>
          </a:p>
          <a:p>
            <a:pPr lvl="2" eaLnBrk="1" hangingPunct="1">
              <a:lnSpc>
                <a:spcPct val="80000"/>
              </a:lnSpc>
            </a:pPr>
            <a:r>
              <a:rPr lang="en-US" sz="2000" smtClean="0"/>
              <a:t>Repeat for the larger relation in the pass through S.)</a:t>
            </a:r>
          </a:p>
          <a:p>
            <a:pPr lvl="1" eaLnBrk="1" hangingPunct="1">
              <a:lnSpc>
                <a:spcPct val="80000"/>
              </a:lnSpc>
            </a:pPr>
            <a:r>
              <a:rPr lang="en-US" sz="2200" b="1" smtClean="0"/>
              <a:t>Joining phase</a:t>
            </a:r>
            <a:r>
              <a:rPr lang="en-US" sz="2200" smtClean="0"/>
              <a:t>:</a:t>
            </a:r>
          </a:p>
          <a:p>
            <a:pPr lvl="2" eaLnBrk="1" hangingPunct="1">
              <a:lnSpc>
                <a:spcPct val="80000"/>
              </a:lnSpc>
            </a:pPr>
            <a:r>
              <a:rPr lang="en-US" sz="2000" smtClean="0"/>
              <a:t>M-1 iterations are needed for the partitions R2 , R3 , R4 ,  ......Rm and S2 , S3 , S4 ,  ......Sm. R1 and S1  are joined during the partitioning of S1, and results of joining R1 and  S1 are already written to the disk by the end of partitioning phase.</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r>
              <a:rPr lang="en-US"/>
              <a:t>Slide 15- </a:t>
            </a:r>
            <a:fld id="{9D27EA99-CA22-4C2F-8CA5-1B50856C6348}" type="slidenum">
              <a:rPr lang="en-US"/>
              <a:pPr/>
              <a:t>24</a:t>
            </a:fld>
            <a:endParaRPr lang="en-CA"/>
          </a:p>
        </p:txBody>
      </p:sp>
      <p:sp>
        <p:nvSpPr>
          <p:cNvPr id="29699" name="Rectangle 7"/>
          <p:cNvSpPr>
            <a:spLocks noGrp="1" noChangeArrowheads="1"/>
          </p:cNvSpPr>
          <p:nvPr>
            <p:ph type="title"/>
          </p:nvPr>
        </p:nvSpPr>
        <p:spPr/>
        <p:txBody>
          <a:bodyPr/>
          <a:lstStyle/>
          <a:p>
            <a:pPr eaLnBrk="1" hangingPunct="1"/>
            <a:r>
              <a:rPr lang="en-US" sz="3200" smtClean="0"/>
              <a:t>4. Algorithms for PROJECT and SET Operations (1)</a:t>
            </a:r>
          </a:p>
        </p:txBody>
      </p:sp>
      <p:sp>
        <p:nvSpPr>
          <p:cNvPr id="29700" name="Rectangle 8"/>
          <p:cNvSpPr>
            <a:spLocks noGrp="1" noChangeArrowheads="1"/>
          </p:cNvSpPr>
          <p:nvPr>
            <p:ph type="body" idx="1"/>
          </p:nvPr>
        </p:nvSpPr>
        <p:spPr>
          <a:noFill/>
        </p:spPr>
        <p:txBody>
          <a:bodyPr/>
          <a:lstStyle/>
          <a:p>
            <a:pPr marL="457200" indent="-457200" eaLnBrk="1" hangingPunct="1">
              <a:lnSpc>
                <a:spcPct val="80000"/>
              </a:lnSpc>
            </a:pPr>
            <a:r>
              <a:rPr lang="en-US" sz="2400" smtClean="0">
                <a:cs typeface="Times New Roman" pitchFamily="18" charset="0"/>
              </a:rPr>
              <a:t>Algorithm for PROJECT operations (Figure 15.3b)</a:t>
            </a:r>
          </a:p>
          <a:p>
            <a:pPr marL="457200" indent="-457200" eaLnBrk="1" hangingPunct="1">
              <a:lnSpc>
                <a:spcPct val="80000"/>
              </a:lnSpc>
              <a:buFont typeface="Wingdings" pitchFamily="2" charset="2"/>
              <a:buNone/>
            </a:pPr>
            <a:r>
              <a:rPr lang="en-US" sz="3200" b="1" smtClean="0">
                <a:latin typeface="Symbol" pitchFamily="18" charset="2"/>
              </a:rPr>
              <a:t>	</a:t>
            </a:r>
            <a:r>
              <a:rPr lang="en-US" sz="2400" smtClean="0"/>
              <a:t> </a:t>
            </a:r>
            <a:r>
              <a:rPr lang="en-US" sz="2400" baseline="-25000" smtClean="0"/>
              <a:t>&lt;attribute list&gt;</a:t>
            </a:r>
            <a:r>
              <a:rPr lang="en-US" sz="2400" smtClean="0"/>
              <a:t>(R)</a:t>
            </a:r>
          </a:p>
          <a:p>
            <a:pPr marL="457200" indent="-457200" eaLnBrk="1" hangingPunct="1">
              <a:lnSpc>
                <a:spcPct val="80000"/>
              </a:lnSpc>
              <a:buFont typeface="Wingdings" pitchFamily="2" charset="2"/>
              <a:buNone/>
            </a:pPr>
            <a:endParaRPr lang="en-US" sz="2400" smtClean="0">
              <a:cs typeface="Times New Roman" pitchFamily="18" charset="0"/>
            </a:endParaRPr>
          </a:p>
          <a:p>
            <a:pPr marL="876300" lvl="1" indent="-419100" eaLnBrk="1" hangingPunct="1">
              <a:lnSpc>
                <a:spcPct val="80000"/>
              </a:lnSpc>
              <a:buSzTx/>
              <a:buFont typeface="Wingdings" pitchFamily="2" charset="2"/>
              <a:buAutoNum type="arabicPeriod"/>
            </a:pPr>
            <a:r>
              <a:rPr lang="en-US" sz="2200" smtClean="0">
                <a:cs typeface="Times New Roman" pitchFamily="18" charset="0"/>
              </a:rPr>
              <a:t> If &lt;attribute list&gt; has a key of relation R, extract all tuples from R with only the values for the attributes in &lt;attribute list&gt;.</a:t>
            </a:r>
          </a:p>
          <a:p>
            <a:pPr marL="876300" lvl="1" indent="-419100" eaLnBrk="1" hangingPunct="1">
              <a:lnSpc>
                <a:spcPct val="80000"/>
              </a:lnSpc>
              <a:buSzTx/>
              <a:buFont typeface="Wingdings" pitchFamily="2" charset="2"/>
              <a:buAutoNum type="arabicPeriod"/>
            </a:pPr>
            <a:r>
              <a:rPr lang="en-US" sz="2200" smtClean="0">
                <a:cs typeface="Times New Roman" pitchFamily="18" charset="0"/>
              </a:rPr>
              <a:t> If &lt;attribute list&gt; does NOT include a key of relation R, duplicated tuples must be removed from the results. </a:t>
            </a:r>
          </a:p>
          <a:p>
            <a:pPr marL="457200" indent="-457200" eaLnBrk="1" hangingPunct="1">
              <a:lnSpc>
                <a:spcPct val="80000"/>
              </a:lnSpc>
            </a:pPr>
            <a:endParaRPr lang="en-US" sz="2400" smtClean="0">
              <a:cs typeface="Times New Roman" pitchFamily="18" charset="0"/>
            </a:endParaRPr>
          </a:p>
          <a:p>
            <a:pPr marL="457200" indent="-457200" eaLnBrk="1" hangingPunct="1">
              <a:lnSpc>
                <a:spcPct val="80000"/>
              </a:lnSpc>
            </a:pPr>
            <a:r>
              <a:rPr lang="en-US" sz="2400" smtClean="0">
                <a:cs typeface="Times New Roman" pitchFamily="18" charset="0"/>
              </a:rPr>
              <a:t>Methods to remove duplicate tuples</a:t>
            </a:r>
          </a:p>
          <a:p>
            <a:pPr marL="876300" lvl="1" indent="-419100" eaLnBrk="1" hangingPunct="1">
              <a:lnSpc>
                <a:spcPct val="80000"/>
              </a:lnSpc>
              <a:buSzTx/>
              <a:buFont typeface="Wingdings" pitchFamily="2" charset="2"/>
              <a:buAutoNum type="arabicPeriod"/>
            </a:pPr>
            <a:r>
              <a:rPr lang="en-US" sz="2200" smtClean="0">
                <a:cs typeface="Times New Roman" pitchFamily="18" charset="0"/>
              </a:rPr>
              <a:t> Sorting</a:t>
            </a:r>
          </a:p>
          <a:p>
            <a:pPr marL="876300" lvl="1" indent="-419100" eaLnBrk="1" hangingPunct="1">
              <a:lnSpc>
                <a:spcPct val="80000"/>
              </a:lnSpc>
              <a:buSzTx/>
              <a:buFont typeface="Wingdings" pitchFamily="2" charset="2"/>
              <a:buAutoNum type="arabicPeriod"/>
            </a:pPr>
            <a:r>
              <a:rPr lang="en-US" sz="2200" smtClean="0">
                <a:cs typeface="Times New Roman" pitchFamily="18" charset="0"/>
              </a:rPr>
              <a:t> Hashing</a:t>
            </a:r>
          </a:p>
          <a:p>
            <a:pPr marL="457200" indent="-457200" eaLnBrk="1" hangingPunct="1">
              <a:lnSpc>
                <a:spcPct val="80000"/>
              </a:lnSpc>
            </a:pPr>
            <a:endParaRPr lang="en-US" sz="2400" smtClean="0"/>
          </a:p>
        </p:txBody>
      </p:sp>
      <p:sp>
        <p:nvSpPr>
          <p:cNvPr id="29701" name="Rectangle 4"/>
          <p:cNvSpPr>
            <a:spLocks noChangeArrowheads="1"/>
          </p:cNvSpPr>
          <p:nvPr/>
        </p:nvSpPr>
        <p:spPr bwMode="auto">
          <a:xfrm>
            <a:off x="685800" y="1320800"/>
            <a:ext cx="8242300" cy="4978400"/>
          </a:xfrm>
          <a:prstGeom prst="rect">
            <a:avLst/>
          </a:prstGeom>
          <a:noFill/>
          <a:ln w="9525">
            <a:noFill/>
            <a:miter lim="800000"/>
            <a:headEnd/>
            <a:tailEnd/>
          </a:ln>
        </p:spPr>
        <p:txBody>
          <a:bodyPr/>
          <a:lstStyle/>
          <a:p>
            <a:pPr marL="609600" indent="-609600">
              <a:lnSpc>
                <a:spcPct val="90000"/>
              </a:lnSpc>
              <a:spcBef>
                <a:spcPct val="20000"/>
              </a:spcBef>
              <a:buClr>
                <a:srgbClr val="FF0000"/>
              </a:buClr>
              <a:buFont typeface="Wingdings" pitchFamily="2" charset="2"/>
              <a:buNone/>
            </a:pPr>
            <a:endParaRPr lang="en-US">
              <a:solidFill>
                <a:schemeClr val="bg2"/>
              </a:solidFill>
              <a:latin typeface="Times New Roman" pitchFamily="18" charset="0"/>
              <a:cs typeface="Times New Roman" pitchFamily="18" charset="0"/>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r>
              <a:rPr lang="en-US"/>
              <a:t>Slide 15- </a:t>
            </a:r>
            <a:fld id="{84E0B6F9-7159-4FE8-8D9A-14292F42038B}" type="slidenum">
              <a:rPr lang="en-US"/>
              <a:pPr/>
              <a:t>25</a:t>
            </a:fld>
            <a:endParaRPr lang="en-CA"/>
          </a:p>
        </p:txBody>
      </p:sp>
      <p:sp>
        <p:nvSpPr>
          <p:cNvPr id="30723" name="Rectangle 9"/>
          <p:cNvSpPr>
            <a:spLocks noGrp="1" noChangeArrowheads="1"/>
          </p:cNvSpPr>
          <p:nvPr>
            <p:ph type="title"/>
          </p:nvPr>
        </p:nvSpPr>
        <p:spPr/>
        <p:txBody>
          <a:bodyPr/>
          <a:lstStyle/>
          <a:p>
            <a:pPr eaLnBrk="1" hangingPunct="1"/>
            <a:r>
              <a:rPr lang="en-US" sz="3200" smtClean="0"/>
              <a:t>Algorithms for PROJECT and SET Operations (2)</a:t>
            </a:r>
          </a:p>
        </p:txBody>
      </p:sp>
      <p:sp>
        <p:nvSpPr>
          <p:cNvPr id="30724" name="Rectangle 10"/>
          <p:cNvSpPr>
            <a:spLocks noGrp="1" noChangeArrowheads="1"/>
          </p:cNvSpPr>
          <p:nvPr>
            <p:ph type="body" idx="1"/>
          </p:nvPr>
        </p:nvSpPr>
        <p:spPr/>
        <p:txBody>
          <a:bodyPr/>
          <a:lstStyle/>
          <a:p>
            <a:pPr eaLnBrk="1" hangingPunct="1">
              <a:lnSpc>
                <a:spcPct val="80000"/>
              </a:lnSpc>
            </a:pPr>
            <a:r>
              <a:rPr lang="en-US" sz="2400" b="1" smtClean="0"/>
              <a:t>Algorithm for SET operations</a:t>
            </a:r>
          </a:p>
          <a:p>
            <a:pPr eaLnBrk="1" hangingPunct="1">
              <a:lnSpc>
                <a:spcPct val="80000"/>
              </a:lnSpc>
            </a:pPr>
            <a:r>
              <a:rPr lang="en-US" sz="2400" b="1" smtClean="0"/>
              <a:t>Set operations</a:t>
            </a:r>
            <a:r>
              <a:rPr lang="en-US" sz="2400" smtClean="0"/>
              <a:t>:</a:t>
            </a:r>
          </a:p>
          <a:p>
            <a:pPr lvl="1" eaLnBrk="1" hangingPunct="1">
              <a:lnSpc>
                <a:spcPct val="80000"/>
              </a:lnSpc>
            </a:pPr>
            <a:r>
              <a:rPr lang="en-US" sz="2200" smtClean="0"/>
              <a:t>UNION, INTERSECTION, SET DIFFERENCE and CARTESIAN PRODUCT</a:t>
            </a:r>
          </a:p>
          <a:p>
            <a:pPr eaLnBrk="1" hangingPunct="1">
              <a:lnSpc>
                <a:spcPct val="80000"/>
              </a:lnSpc>
            </a:pPr>
            <a:r>
              <a:rPr lang="en-US" sz="2400" b="1" smtClean="0"/>
              <a:t>CARTESIAN PRODUCT</a:t>
            </a:r>
            <a:r>
              <a:rPr lang="en-US" sz="2400" smtClean="0"/>
              <a:t> of relations R and S include all possible combinations of  records from R and S. The attribute of the result include all attributes of R and S. </a:t>
            </a:r>
          </a:p>
          <a:p>
            <a:pPr eaLnBrk="1" hangingPunct="1">
              <a:lnSpc>
                <a:spcPct val="80000"/>
              </a:lnSpc>
            </a:pPr>
            <a:r>
              <a:rPr lang="en-US" sz="2400" b="1" smtClean="0"/>
              <a:t>Cost analysis</a:t>
            </a:r>
            <a:r>
              <a:rPr lang="en-US" sz="2400" smtClean="0"/>
              <a:t> of CARTESIAN PRODUCT </a:t>
            </a:r>
          </a:p>
          <a:p>
            <a:pPr lvl="1" eaLnBrk="1" hangingPunct="1">
              <a:lnSpc>
                <a:spcPct val="80000"/>
              </a:lnSpc>
            </a:pPr>
            <a:r>
              <a:rPr lang="en-US" sz="2200" smtClean="0"/>
              <a:t>If R has n records and j attributes and S has m records and k attributes, the result relation will have n*m records and j+k attributes.</a:t>
            </a:r>
          </a:p>
          <a:p>
            <a:pPr eaLnBrk="1" hangingPunct="1">
              <a:lnSpc>
                <a:spcPct val="80000"/>
              </a:lnSpc>
            </a:pPr>
            <a:r>
              <a:rPr lang="en-US" sz="2400" smtClean="0"/>
              <a:t>CARTESIAN PRODUCT operation is </a:t>
            </a:r>
            <a:r>
              <a:rPr lang="en-US" sz="2400" b="1" smtClean="0"/>
              <a:t>very</a:t>
            </a:r>
            <a:r>
              <a:rPr lang="en-US" sz="2400" smtClean="0"/>
              <a:t> </a:t>
            </a:r>
            <a:r>
              <a:rPr lang="en-US" sz="2400" b="1" smtClean="0"/>
              <a:t>expensive</a:t>
            </a:r>
            <a:r>
              <a:rPr lang="en-US" sz="2400" smtClean="0"/>
              <a:t> and should be avoided if possible.</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a:t>Slide 15- </a:t>
            </a:r>
            <a:fld id="{597F4247-14CF-419B-AF44-D2EA7959CD90}" type="slidenum">
              <a:rPr lang="en-US"/>
              <a:pPr/>
              <a:t>26</a:t>
            </a:fld>
            <a:endParaRPr lang="en-CA"/>
          </a:p>
        </p:txBody>
      </p:sp>
      <p:sp>
        <p:nvSpPr>
          <p:cNvPr id="31747" name="Rectangle 13"/>
          <p:cNvSpPr>
            <a:spLocks noGrp="1" noChangeArrowheads="1"/>
          </p:cNvSpPr>
          <p:nvPr>
            <p:ph type="title"/>
          </p:nvPr>
        </p:nvSpPr>
        <p:spPr/>
        <p:txBody>
          <a:bodyPr/>
          <a:lstStyle/>
          <a:p>
            <a:pPr eaLnBrk="1" hangingPunct="1"/>
            <a:r>
              <a:rPr lang="en-US" sz="3200" smtClean="0"/>
              <a:t>Algorithms for PROJECT and SET Operations (3)</a:t>
            </a:r>
          </a:p>
        </p:txBody>
      </p:sp>
      <p:sp>
        <p:nvSpPr>
          <p:cNvPr id="31748" name="Rectangle 14"/>
          <p:cNvSpPr>
            <a:spLocks noGrp="1" noChangeArrowheads="1"/>
          </p:cNvSpPr>
          <p:nvPr>
            <p:ph type="body" idx="1"/>
          </p:nvPr>
        </p:nvSpPr>
        <p:spPr/>
        <p:txBody>
          <a:bodyPr/>
          <a:lstStyle/>
          <a:p>
            <a:pPr eaLnBrk="1" hangingPunct="1">
              <a:lnSpc>
                <a:spcPct val="80000"/>
              </a:lnSpc>
            </a:pPr>
            <a:r>
              <a:rPr lang="en-US" sz="2400" b="1" smtClean="0"/>
              <a:t>Algorithm for SET operations (contd.)</a:t>
            </a:r>
          </a:p>
          <a:p>
            <a:pPr eaLnBrk="1" hangingPunct="1">
              <a:lnSpc>
                <a:spcPct val="80000"/>
              </a:lnSpc>
            </a:pPr>
            <a:r>
              <a:rPr lang="en-US" sz="2400" b="1" smtClean="0"/>
              <a:t>UNION</a:t>
            </a:r>
            <a:r>
              <a:rPr lang="en-US" sz="2400" smtClean="0"/>
              <a:t> (See Figure 15.3c) </a:t>
            </a:r>
          </a:p>
          <a:p>
            <a:pPr lvl="1" eaLnBrk="1" hangingPunct="1">
              <a:lnSpc>
                <a:spcPct val="80000"/>
              </a:lnSpc>
            </a:pPr>
            <a:r>
              <a:rPr lang="en-US" sz="2200" smtClean="0"/>
              <a:t>Sort the two relations on the same attributes.</a:t>
            </a:r>
          </a:p>
          <a:p>
            <a:pPr lvl="1" eaLnBrk="1" hangingPunct="1">
              <a:lnSpc>
                <a:spcPct val="80000"/>
              </a:lnSpc>
            </a:pPr>
            <a:r>
              <a:rPr lang="en-US" sz="2200" smtClean="0"/>
              <a:t>Scan and merge both sorted files concurrently, whenever the same tuple exists in both relations, only one is kept in the merged results.</a:t>
            </a:r>
          </a:p>
          <a:p>
            <a:pPr eaLnBrk="1" hangingPunct="1">
              <a:lnSpc>
                <a:spcPct val="80000"/>
              </a:lnSpc>
            </a:pPr>
            <a:r>
              <a:rPr lang="en-US" sz="2400" b="1" smtClean="0"/>
              <a:t>INTERSECTION</a:t>
            </a:r>
            <a:r>
              <a:rPr lang="en-US" sz="2400" smtClean="0"/>
              <a:t> (See Figure 15.3d)</a:t>
            </a:r>
          </a:p>
          <a:p>
            <a:pPr lvl="1" eaLnBrk="1" hangingPunct="1">
              <a:lnSpc>
                <a:spcPct val="80000"/>
              </a:lnSpc>
            </a:pPr>
            <a:r>
              <a:rPr lang="en-US" sz="2200" smtClean="0"/>
              <a:t>Sort the two relations on the same attributes.</a:t>
            </a:r>
          </a:p>
          <a:p>
            <a:pPr lvl="1" eaLnBrk="1" hangingPunct="1">
              <a:lnSpc>
                <a:spcPct val="80000"/>
              </a:lnSpc>
            </a:pPr>
            <a:r>
              <a:rPr lang="en-US" sz="2200" smtClean="0"/>
              <a:t>Scan and merge both sorted files concurrently, keep in the merged results only those tuples that appear in both relations.</a:t>
            </a:r>
          </a:p>
          <a:p>
            <a:pPr eaLnBrk="1" hangingPunct="1">
              <a:lnSpc>
                <a:spcPct val="80000"/>
              </a:lnSpc>
            </a:pPr>
            <a:r>
              <a:rPr lang="en-US" sz="2400" b="1" smtClean="0"/>
              <a:t>SET DIFFERENCE R-S</a:t>
            </a:r>
            <a:r>
              <a:rPr lang="en-US" sz="2400" smtClean="0"/>
              <a:t> (See Figure 15.3e)</a:t>
            </a:r>
          </a:p>
          <a:p>
            <a:pPr lvl="1" eaLnBrk="1" hangingPunct="1">
              <a:lnSpc>
                <a:spcPct val="80000"/>
              </a:lnSpc>
            </a:pPr>
            <a:r>
              <a:rPr lang="en-US" sz="2200" smtClean="0"/>
              <a:t>Keep in the merged results only those tuples that appear in relation R but not in relation 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r>
              <a:rPr lang="en-US"/>
              <a:t>Slide 15- </a:t>
            </a:r>
            <a:fld id="{1DB8AAFE-D6E4-49FC-BA52-D49D89BDA6A3}" type="slidenum">
              <a:rPr lang="en-US"/>
              <a:pPr/>
              <a:t>27</a:t>
            </a:fld>
            <a:endParaRPr lang="en-CA"/>
          </a:p>
        </p:txBody>
      </p:sp>
      <p:sp>
        <p:nvSpPr>
          <p:cNvPr id="32771" name="Rectangle 9"/>
          <p:cNvSpPr>
            <a:spLocks noGrp="1" noChangeArrowheads="1"/>
          </p:cNvSpPr>
          <p:nvPr>
            <p:ph type="title"/>
          </p:nvPr>
        </p:nvSpPr>
        <p:spPr/>
        <p:txBody>
          <a:bodyPr/>
          <a:lstStyle/>
          <a:p>
            <a:pPr eaLnBrk="1" hangingPunct="1"/>
            <a:r>
              <a:rPr lang="en-US" sz="3200" smtClean="0"/>
              <a:t>5. Implementing Aggregate Operations and Outer Joins (1)</a:t>
            </a:r>
          </a:p>
        </p:txBody>
      </p:sp>
      <p:sp>
        <p:nvSpPr>
          <p:cNvPr id="32772" name="Rectangle 10"/>
          <p:cNvSpPr>
            <a:spLocks noGrp="1" noChangeArrowheads="1"/>
          </p:cNvSpPr>
          <p:nvPr>
            <p:ph type="body" idx="1"/>
          </p:nvPr>
        </p:nvSpPr>
        <p:spPr/>
        <p:txBody>
          <a:bodyPr/>
          <a:lstStyle/>
          <a:p>
            <a:pPr eaLnBrk="1" hangingPunct="1">
              <a:lnSpc>
                <a:spcPct val="90000"/>
              </a:lnSpc>
            </a:pPr>
            <a:r>
              <a:rPr lang="en-US" sz="2000" smtClean="0"/>
              <a:t>Implementing Aggregate Operations:</a:t>
            </a:r>
          </a:p>
          <a:p>
            <a:pPr eaLnBrk="1" hangingPunct="1">
              <a:lnSpc>
                <a:spcPct val="90000"/>
              </a:lnSpc>
            </a:pPr>
            <a:r>
              <a:rPr lang="en-US" sz="2000" b="1" smtClean="0"/>
              <a:t>Aggregate operators</a:t>
            </a:r>
            <a:r>
              <a:rPr lang="en-US" sz="2000" smtClean="0"/>
              <a:t>:</a:t>
            </a:r>
          </a:p>
          <a:p>
            <a:pPr lvl="1" eaLnBrk="1" hangingPunct="1">
              <a:lnSpc>
                <a:spcPct val="90000"/>
              </a:lnSpc>
            </a:pPr>
            <a:r>
              <a:rPr lang="en-US" sz="2000" b="1" smtClean="0"/>
              <a:t>MIN, MAX, SUM, COUNT </a:t>
            </a:r>
            <a:r>
              <a:rPr lang="en-US" sz="2000" smtClean="0"/>
              <a:t>and</a:t>
            </a:r>
            <a:r>
              <a:rPr lang="en-US" sz="2000" b="1" smtClean="0"/>
              <a:t> AVG </a:t>
            </a:r>
          </a:p>
          <a:p>
            <a:pPr eaLnBrk="1" hangingPunct="1">
              <a:lnSpc>
                <a:spcPct val="90000"/>
              </a:lnSpc>
            </a:pPr>
            <a:r>
              <a:rPr lang="en-US" sz="2000" smtClean="0"/>
              <a:t>Options to implement aggregate operators:</a:t>
            </a:r>
          </a:p>
          <a:p>
            <a:pPr lvl="1" eaLnBrk="1" hangingPunct="1">
              <a:lnSpc>
                <a:spcPct val="90000"/>
              </a:lnSpc>
            </a:pPr>
            <a:r>
              <a:rPr lang="en-US" sz="2000" b="1" smtClean="0"/>
              <a:t>Table Scan</a:t>
            </a:r>
          </a:p>
          <a:p>
            <a:pPr lvl="1" eaLnBrk="1" hangingPunct="1">
              <a:lnSpc>
                <a:spcPct val="90000"/>
              </a:lnSpc>
            </a:pPr>
            <a:r>
              <a:rPr lang="en-US" sz="2000" b="1" smtClean="0"/>
              <a:t>Index</a:t>
            </a:r>
          </a:p>
          <a:p>
            <a:pPr eaLnBrk="1" hangingPunct="1">
              <a:lnSpc>
                <a:spcPct val="90000"/>
              </a:lnSpc>
            </a:pPr>
            <a:r>
              <a:rPr lang="en-US" sz="2000" smtClean="0"/>
              <a:t>Example</a:t>
            </a:r>
          </a:p>
          <a:p>
            <a:pPr lvl="1" eaLnBrk="1" hangingPunct="1">
              <a:lnSpc>
                <a:spcPct val="90000"/>
              </a:lnSpc>
            </a:pPr>
            <a:r>
              <a:rPr lang="en-US" sz="2000" smtClean="0"/>
              <a:t>SELECT 	MAX (SALARY) </a:t>
            </a:r>
          </a:p>
          <a:p>
            <a:pPr lvl="1" eaLnBrk="1" hangingPunct="1">
              <a:lnSpc>
                <a:spcPct val="90000"/>
              </a:lnSpc>
            </a:pPr>
            <a:r>
              <a:rPr lang="en-US" sz="2000" smtClean="0"/>
              <a:t>FROM 	EMPLOYEE; </a:t>
            </a:r>
          </a:p>
          <a:p>
            <a:pPr eaLnBrk="1" hangingPunct="1">
              <a:lnSpc>
                <a:spcPct val="90000"/>
              </a:lnSpc>
            </a:pPr>
            <a:r>
              <a:rPr lang="en-US" sz="2000" smtClean="0"/>
              <a:t>If an (ascending) index on SALARY exists for the employee relation, then the optimizer could decide on traversing the index for the largest value, which would entail following the right most pointer in each index node from the root to a leaf. </a:t>
            </a:r>
          </a:p>
          <a:p>
            <a:pPr eaLnBrk="1" hangingPunct="1">
              <a:lnSpc>
                <a:spcPct val="90000"/>
              </a:lnSpc>
            </a:pPr>
            <a:endParaRPr lang="en-US" sz="2000" smtClean="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r>
              <a:rPr lang="en-US"/>
              <a:t>Slide 15- </a:t>
            </a:r>
            <a:fld id="{662AEBAC-8ACD-4252-8EBA-8B4B9C347DFE}" type="slidenum">
              <a:rPr lang="en-US"/>
              <a:pPr/>
              <a:t>28</a:t>
            </a:fld>
            <a:endParaRPr lang="en-CA"/>
          </a:p>
        </p:txBody>
      </p:sp>
      <p:sp>
        <p:nvSpPr>
          <p:cNvPr id="33795" name="Rectangle 9"/>
          <p:cNvSpPr>
            <a:spLocks noGrp="1" noChangeArrowheads="1"/>
          </p:cNvSpPr>
          <p:nvPr>
            <p:ph type="title"/>
          </p:nvPr>
        </p:nvSpPr>
        <p:spPr/>
        <p:txBody>
          <a:bodyPr/>
          <a:lstStyle/>
          <a:p>
            <a:pPr eaLnBrk="1" hangingPunct="1"/>
            <a:r>
              <a:rPr lang="en-US" sz="3200" smtClean="0"/>
              <a:t>Implementing Aggregate Operations and Outer Joins (2)</a:t>
            </a:r>
          </a:p>
        </p:txBody>
      </p:sp>
      <p:sp>
        <p:nvSpPr>
          <p:cNvPr id="33796" name="Rectangle 10"/>
          <p:cNvSpPr>
            <a:spLocks noGrp="1" noChangeArrowheads="1"/>
          </p:cNvSpPr>
          <p:nvPr>
            <p:ph type="body" idx="1"/>
          </p:nvPr>
        </p:nvSpPr>
        <p:spPr/>
        <p:txBody>
          <a:bodyPr/>
          <a:lstStyle/>
          <a:p>
            <a:pPr eaLnBrk="1" hangingPunct="1">
              <a:lnSpc>
                <a:spcPct val="90000"/>
              </a:lnSpc>
            </a:pPr>
            <a:r>
              <a:rPr lang="en-US" sz="2000" smtClean="0"/>
              <a:t>Implementing Aggregate Operations (contd.):</a:t>
            </a:r>
          </a:p>
          <a:p>
            <a:pPr eaLnBrk="1" hangingPunct="1">
              <a:lnSpc>
                <a:spcPct val="90000"/>
              </a:lnSpc>
            </a:pPr>
            <a:r>
              <a:rPr lang="en-US" sz="2000" b="1" smtClean="0"/>
              <a:t>SUM, COUNT and AVG  </a:t>
            </a:r>
          </a:p>
          <a:p>
            <a:pPr eaLnBrk="1" hangingPunct="1">
              <a:lnSpc>
                <a:spcPct val="90000"/>
              </a:lnSpc>
            </a:pPr>
            <a:r>
              <a:rPr lang="en-US" sz="2000" smtClean="0"/>
              <a:t>For a </a:t>
            </a:r>
            <a:r>
              <a:rPr lang="en-US" sz="2000" b="1" smtClean="0"/>
              <a:t>dense index</a:t>
            </a:r>
            <a:r>
              <a:rPr lang="en-US" sz="2000" smtClean="0"/>
              <a:t> (each record has one index entry):</a:t>
            </a:r>
          </a:p>
          <a:p>
            <a:pPr lvl="1" eaLnBrk="1" hangingPunct="1">
              <a:lnSpc>
                <a:spcPct val="90000"/>
              </a:lnSpc>
            </a:pPr>
            <a:r>
              <a:rPr lang="en-US" sz="2000" smtClean="0"/>
              <a:t>Apply the associated computation to the values in the index. </a:t>
            </a:r>
          </a:p>
          <a:p>
            <a:pPr eaLnBrk="1" hangingPunct="1">
              <a:lnSpc>
                <a:spcPct val="90000"/>
              </a:lnSpc>
            </a:pPr>
            <a:r>
              <a:rPr lang="en-US" sz="2000" smtClean="0"/>
              <a:t>For a </a:t>
            </a:r>
            <a:r>
              <a:rPr lang="en-US" sz="2000" b="1" smtClean="0"/>
              <a:t>non-dense index</a:t>
            </a:r>
            <a:r>
              <a:rPr lang="en-US" sz="2000" smtClean="0"/>
              <a:t>:</a:t>
            </a:r>
          </a:p>
          <a:p>
            <a:pPr lvl="1" eaLnBrk="1" hangingPunct="1">
              <a:lnSpc>
                <a:spcPct val="90000"/>
              </a:lnSpc>
            </a:pPr>
            <a:r>
              <a:rPr lang="en-US" sz="2000" smtClean="0"/>
              <a:t>Actual number of records associated with each index entry must be accounted for  </a:t>
            </a:r>
          </a:p>
          <a:p>
            <a:pPr eaLnBrk="1" hangingPunct="1">
              <a:lnSpc>
                <a:spcPct val="90000"/>
              </a:lnSpc>
            </a:pPr>
            <a:r>
              <a:rPr lang="en-US" sz="2000" smtClean="0"/>
              <a:t>With </a:t>
            </a:r>
            <a:r>
              <a:rPr lang="en-US" sz="2000" b="1" smtClean="0"/>
              <a:t>GROUP BY</a:t>
            </a:r>
            <a:r>
              <a:rPr lang="en-US" sz="2000" smtClean="0"/>
              <a:t>: the aggregate operator must be applied  separately to each group of tuples. </a:t>
            </a:r>
          </a:p>
          <a:p>
            <a:pPr lvl="1" eaLnBrk="1" hangingPunct="1">
              <a:lnSpc>
                <a:spcPct val="90000"/>
              </a:lnSpc>
            </a:pPr>
            <a:r>
              <a:rPr lang="en-US" sz="2000" smtClean="0"/>
              <a:t>Use sorting or hashing on the group attributes to partition the file into the appropriate groups;</a:t>
            </a:r>
          </a:p>
          <a:p>
            <a:pPr lvl="1" eaLnBrk="1" hangingPunct="1">
              <a:lnSpc>
                <a:spcPct val="90000"/>
              </a:lnSpc>
            </a:pPr>
            <a:r>
              <a:rPr lang="en-US" sz="2000" smtClean="0"/>
              <a:t>Computes the aggregate function for the tuples in each group. </a:t>
            </a:r>
          </a:p>
          <a:p>
            <a:pPr eaLnBrk="1" hangingPunct="1">
              <a:lnSpc>
                <a:spcPct val="90000"/>
              </a:lnSpc>
            </a:pPr>
            <a:r>
              <a:rPr lang="en-US" sz="2000" smtClean="0"/>
              <a:t>What if we have </a:t>
            </a:r>
            <a:r>
              <a:rPr lang="en-US" sz="2000" b="1" smtClean="0"/>
              <a:t>Clustering index</a:t>
            </a:r>
            <a:r>
              <a:rPr lang="en-US" sz="2000" smtClean="0"/>
              <a:t> on the grouping attributes?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r>
              <a:rPr lang="en-US"/>
              <a:t>Slide 15- </a:t>
            </a:r>
            <a:fld id="{BF069E53-B0EF-407C-9ED2-DA1E62AE9F92}" type="slidenum">
              <a:rPr lang="en-US"/>
              <a:pPr/>
              <a:t>29</a:t>
            </a:fld>
            <a:endParaRPr lang="en-CA"/>
          </a:p>
        </p:txBody>
      </p:sp>
      <p:sp>
        <p:nvSpPr>
          <p:cNvPr id="34819" name="Rectangle 10"/>
          <p:cNvSpPr>
            <a:spLocks noGrp="1" noChangeArrowheads="1"/>
          </p:cNvSpPr>
          <p:nvPr>
            <p:ph type="title"/>
          </p:nvPr>
        </p:nvSpPr>
        <p:spPr/>
        <p:txBody>
          <a:bodyPr/>
          <a:lstStyle/>
          <a:p>
            <a:pPr eaLnBrk="1" hangingPunct="1"/>
            <a:r>
              <a:rPr lang="en-US" sz="3200" smtClean="0"/>
              <a:t>Implementing Aggregate Operations and Outer Joins (3)</a:t>
            </a:r>
          </a:p>
        </p:txBody>
      </p:sp>
      <p:sp>
        <p:nvSpPr>
          <p:cNvPr id="34820" name="Rectangle 11"/>
          <p:cNvSpPr>
            <a:spLocks noGrp="1" noChangeArrowheads="1"/>
          </p:cNvSpPr>
          <p:nvPr>
            <p:ph type="body" idx="1"/>
          </p:nvPr>
        </p:nvSpPr>
        <p:spPr/>
        <p:txBody>
          <a:bodyPr/>
          <a:lstStyle/>
          <a:p>
            <a:pPr eaLnBrk="1" hangingPunct="1">
              <a:lnSpc>
                <a:spcPct val="80000"/>
              </a:lnSpc>
            </a:pPr>
            <a:r>
              <a:rPr lang="en-US" sz="1800" smtClean="0"/>
              <a:t>Implementing Outer Join:</a:t>
            </a:r>
          </a:p>
          <a:p>
            <a:pPr eaLnBrk="1" hangingPunct="1">
              <a:lnSpc>
                <a:spcPct val="80000"/>
              </a:lnSpc>
            </a:pPr>
            <a:r>
              <a:rPr lang="en-US" sz="1800" b="1" smtClean="0"/>
              <a:t>Outer Join Operators</a:t>
            </a:r>
            <a:r>
              <a:rPr lang="en-US" sz="1800" smtClean="0"/>
              <a:t>:</a:t>
            </a:r>
          </a:p>
          <a:p>
            <a:pPr lvl="1" eaLnBrk="1" hangingPunct="1">
              <a:lnSpc>
                <a:spcPct val="80000"/>
              </a:lnSpc>
            </a:pPr>
            <a:r>
              <a:rPr lang="en-US" sz="1700" b="1" smtClean="0"/>
              <a:t>LEFT OUTER JOIN</a:t>
            </a:r>
          </a:p>
          <a:p>
            <a:pPr lvl="1" eaLnBrk="1" hangingPunct="1">
              <a:lnSpc>
                <a:spcPct val="80000"/>
              </a:lnSpc>
            </a:pPr>
            <a:r>
              <a:rPr lang="en-US" sz="1700" b="1" smtClean="0"/>
              <a:t>RIGHT OUTER JOIN</a:t>
            </a:r>
          </a:p>
          <a:p>
            <a:pPr lvl="1" eaLnBrk="1" hangingPunct="1">
              <a:lnSpc>
                <a:spcPct val="80000"/>
              </a:lnSpc>
            </a:pPr>
            <a:r>
              <a:rPr lang="en-US" sz="1700" b="1" smtClean="0"/>
              <a:t>FULL OUTER JOIN</a:t>
            </a:r>
            <a:r>
              <a:rPr lang="en-US" sz="1700" smtClean="0"/>
              <a:t>.</a:t>
            </a:r>
          </a:p>
          <a:p>
            <a:pPr eaLnBrk="1" hangingPunct="1">
              <a:lnSpc>
                <a:spcPct val="80000"/>
              </a:lnSpc>
            </a:pPr>
            <a:r>
              <a:rPr lang="en-US" sz="1800" smtClean="0"/>
              <a:t>The full outer join produces a result which is equivalent to the union of the results of the left and right outer joins. </a:t>
            </a:r>
          </a:p>
          <a:p>
            <a:pPr eaLnBrk="1" hangingPunct="1">
              <a:lnSpc>
                <a:spcPct val="80000"/>
              </a:lnSpc>
            </a:pPr>
            <a:r>
              <a:rPr lang="en-US" sz="1800" smtClean="0"/>
              <a:t>Example:</a:t>
            </a:r>
          </a:p>
          <a:p>
            <a:pPr lvl="1" eaLnBrk="1" hangingPunct="1">
              <a:lnSpc>
                <a:spcPct val="80000"/>
              </a:lnSpc>
              <a:buFont typeface="Wingdings" pitchFamily="2" charset="2"/>
              <a:buNone/>
            </a:pPr>
            <a:r>
              <a:rPr lang="en-US" sz="1700" b="1" smtClean="0">
                <a:solidFill>
                  <a:schemeClr val="bg2"/>
                </a:solidFill>
              </a:rPr>
              <a:t>SELECT	</a:t>
            </a:r>
            <a:r>
              <a:rPr lang="en-US" sz="1700" smtClean="0">
                <a:solidFill>
                  <a:schemeClr val="bg2"/>
                </a:solidFill>
              </a:rPr>
              <a:t>FNAME, DNAME </a:t>
            </a:r>
          </a:p>
          <a:p>
            <a:pPr lvl="1" eaLnBrk="1" hangingPunct="1">
              <a:lnSpc>
                <a:spcPct val="80000"/>
              </a:lnSpc>
              <a:buFont typeface="Wingdings" pitchFamily="2" charset="2"/>
              <a:buNone/>
            </a:pPr>
            <a:r>
              <a:rPr lang="en-US" sz="1700" b="1" smtClean="0">
                <a:solidFill>
                  <a:schemeClr val="bg2"/>
                </a:solidFill>
              </a:rPr>
              <a:t>FROM	</a:t>
            </a:r>
            <a:r>
              <a:rPr lang="en-US" sz="1700" smtClean="0">
                <a:solidFill>
                  <a:schemeClr val="bg2"/>
                </a:solidFill>
              </a:rPr>
              <a:t>(EMPLOYEE </a:t>
            </a:r>
            <a:r>
              <a:rPr lang="en-US" sz="1700" b="1" smtClean="0">
                <a:solidFill>
                  <a:schemeClr val="bg2"/>
                </a:solidFill>
              </a:rPr>
              <a:t>LEFT OUTER JOIN</a:t>
            </a:r>
            <a:r>
              <a:rPr lang="en-US" sz="1700" smtClean="0">
                <a:solidFill>
                  <a:schemeClr val="bg2"/>
                </a:solidFill>
              </a:rPr>
              <a:t> DEPARTMENT </a:t>
            </a:r>
          </a:p>
          <a:p>
            <a:pPr lvl="1" eaLnBrk="1" hangingPunct="1">
              <a:lnSpc>
                <a:spcPct val="80000"/>
              </a:lnSpc>
              <a:buFont typeface="Wingdings" pitchFamily="2" charset="2"/>
              <a:buNone/>
            </a:pPr>
            <a:r>
              <a:rPr lang="en-US" sz="1700" smtClean="0">
                <a:solidFill>
                  <a:schemeClr val="bg2"/>
                </a:solidFill>
              </a:rPr>
              <a:t>               	</a:t>
            </a:r>
            <a:r>
              <a:rPr lang="en-US" sz="1700" b="1" smtClean="0">
                <a:solidFill>
                  <a:schemeClr val="bg2"/>
                </a:solidFill>
              </a:rPr>
              <a:t>ON</a:t>
            </a:r>
            <a:r>
              <a:rPr lang="en-US" sz="1700" smtClean="0">
                <a:solidFill>
                  <a:schemeClr val="bg2"/>
                </a:solidFill>
              </a:rPr>
              <a:t> DNO = DNUMBER); </a:t>
            </a:r>
            <a:endParaRPr lang="en-US" sz="1700" smtClean="0"/>
          </a:p>
          <a:p>
            <a:pPr eaLnBrk="1" hangingPunct="1">
              <a:lnSpc>
                <a:spcPct val="80000"/>
              </a:lnSpc>
            </a:pPr>
            <a:r>
              <a:rPr lang="en-US" sz="1800" smtClean="0"/>
              <a:t>Note: The result of this query is a table of employee names and their associated departments. It is similar to a regular join result, with the exception that if an employee does  not have an associated department, the employee's name will still appear in the resulting table, although the department name would be indicated as null. </a:t>
            </a:r>
          </a:p>
          <a:p>
            <a:pPr eaLnBrk="1" hangingPunct="1">
              <a:lnSpc>
                <a:spcPct val="80000"/>
              </a:lnSpc>
            </a:pPr>
            <a:endParaRPr lang="en-US" sz="1800" smtClean="0"/>
          </a:p>
        </p:txBody>
      </p:sp>
      <p:sp>
        <p:nvSpPr>
          <p:cNvPr id="34821" name="Rectangle 3"/>
          <p:cNvSpPr>
            <a:spLocks noChangeArrowheads="1"/>
          </p:cNvSpPr>
          <p:nvPr/>
        </p:nvSpPr>
        <p:spPr bwMode="auto">
          <a:xfrm>
            <a:off x="685800" y="1282700"/>
            <a:ext cx="8458200" cy="4965700"/>
          </a:xfrm>
          <a:prstGeom prst="rect">
            <a:avLst/>
          </a:prstGeom>
          <a:noFill/>
          <a:ln w="9525">
            <a:noFill/>
            <a:miter lim="800000"/>
            <a:headEnd/>
            <a:tailEnd/>
          </a:ln>
        </p:spPr>
        <p:txBody>
          <a:bodyPr/>
          <a:lstStyle/>
          <a:p>
            <a:pPr marL="457200" indent="-457200">
              <a:spcBef>
                <a:spcPct val="20000"/>
              </a:spcBef>
              <a:buClr>
                <a:srgbClr val="FF0000"/>
              </a:buClr>
              <a:buFont typeface="Wingdings" pitchFamily="2" charset="2"/>
              <a:buNone/>
            </a:pPr>
            <a:endParaRPr lang="en-US" sz="2000">
              <a:solidFill>
                <a:schemeClr val="bg2"/>
              </a:solidFill>
              <a:latin typeface="New York" charset="0"/>
              <a:cs typeface="Times New Roman" pitchFamily="18"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r>
              <a:rPr lang="en-US"/>
              <a:t>Slide 15- </a:t>
            </a:r>
            <a:fld id="{28902374-A99F-4AA8-B6A8-5892C2283AEB}" type="slidenum">
              <a:rPr lang="en-US"/>
              <a:pPr/>
              <a:t>3</a:t>
            </a:fld>
            <a:endParaRPr lang="en-CA"/>
          </a:p>
        </p:txBody>
      </p:sp>
      <p:sp>
        <p:nvSpPr>
          <p:cNvPr id="6147" name="Rectangle 6"/>
          <p:cNvSpPr>
            <a:spLocks noGrp="1" noChangeArrowheads="1"/>
          </p:cNvSpPr>
          <p:nvPr>
            <p:ph type="title"/>
          </p:nvPr>
        </p:nvSpPr>
        <p:spPr/>
        <p:txBody>
          <a:bodyPr/>
          <a:lstStyle/>
          <a:p>
            <a:pPr eaLnBrk="1" hangingPunct="1"/>
            <a:r>
              <a:rPr lang="en-US" sz="3200" dirty="0" smtClean="0"/>
              <a:t>1. </a:t>
            </a:r>
            <a:r>
              <a:rPr lang="en-US" sz="3200" dirty="0" smtClean="0"/>
              <a:t>Introduction to Query Processing (1)</a:t>
            </a:r>
          </a:p>
        </p:txBody>
      </p:sp>
      <p:sp>
        <p:nvSpPr>
          <p:cNvPr id="6148" name="Rectangle 7"/>
          <p:cNvSpPr>
            <a:spLocks noGrp="1" noChangeArrowheads="1"/>
          </p:cNvSpPr>
          <p:nvPr>
            <p:ph type="body" idx="1"/>
          </p:nvPr>
        </p:nvSpPr>
        <p:spPr/>
        <p:txBody>
          <a:bodyPr/>
          <a:lstStyle/>
          <a:p>
            <a:pPr eaLnBrk="1" hangingPunct="1"/>
            <a:r>
              <a:rPr lang="en-US" b="1" dirty="0" smtClean="0"/>
              <a:t>Query optimization</a:t>
            </a:r>
            <a:r>
              <a:rPr lang="en-US" dirty="0" smtClean="0"/>
              <a:t>:</a:t>
            </a:r>
          </a:p>
          <a:p>
            <a:pPr lvl="1" eaLnBrk="1" hangingPunct="1"/>
            <a:r>
              <a:rPr lang="en-US" dirty="0" smtClean="0"/>
              <a:t>The process of choosing a suitable execution strategy for processing a query.</a:t>
            </a:r>
          </a:p>
          <a:p>
            <a:pPr eaLnBrk="1" hangingPunct="1"/>
            <a:r>
              <a:rPr lang="en-US" dirty="0" smtClean="0"/>
              <a:t>Two internal representations of a query:</a:t>
            </a:r>
          </a:p>
          <a:p>
            <a:pPr lvl="1" eaLnBrk="1" hangingPunct="1"/>
            <a:r>
              <a:rPr lang="en-US" b="1" dirty="0" smtClean="0"/>
              <a:t>Query Tree</a:t>
            </a:r>
          </a:p>
          <a:p>
            <a:pPr lvl="1" eaLnBrk="1" hangingPunct="1"/>
            <a:r>
              <a:rPr lang="en-US" b="1" dirty="0" smtClean="0"/>
              <a:t>Query Graph</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r>
              <a:rPr lang="en-US"/>
              <a:t>Slide 15- </a:t>
            </a:r>
            <a:fld id="{07872E81-AF35-40B5-B16C-747CEA955B95}" type="slidenum">
              <a:rPr lang="en-US"/>
              <a:pPr/>
              <a:t>30</a:t>
            </a:fld>
            <a:endParaRPr lang="en-CA"/>
          </a:p>
        </p:txBody>
      </p:sp>
      <p:sp>
        <p:nvSpPr>
          <p:cNvPr id="35843" name="Rectangle 9"/>
          <p:cNvSpPr>
            <a:spLocks noGrp="1" noChangeArrowheads="1"/>
          </p:cNvSpPr>
          <p:nvPr>
            <p:ph type="title"/>
          </p:nvPr>
        </p:nvSpPr>
        <p:spPr/>
        <p:txBody>
          <a:bodyPr/>
          <a:lstStyle/>
          <a:p>
            <a:pPr eaLnBrk="1" hangingPunct="1"/>
            <a:r>
              <a:rPr lang="en-US" sz="3200" smtClean="0"/>
              <a:t>Implementing Aggregate Operations and Outer Joins (4)</a:t>
            </a:r>
          </a:p>
        </p:txBody>
      </p:sp>
      <p:sp>
        <p:nvSpPr>
          <p:cNvPr id="35844" name="Rectangle 10"/>
          <p:cNvSpPr>
            <a:spLocks noGrp="1" noChangeArrowheads="1"/>
          </p:cNvSpPr>
          <p:nvPr>
            <p:ph type="body" idx="1"/>
          </p:nvPr>
        </p:nvSpPr>
        <p:spPr/>
        <p:txBody>
          <a:bodyPr/>
          <a:lstStyle/>
          <a:p>
            <a:pPr eaLnBrk="1" hangingPunct="1"/>
            <a:r>
              <a:rPr lang="en-US" sz="2400" smtClean="0"/>
              <a:t>Implementing Outer Join (contd.):</a:t>
            </a:r>
          </a:p>
          <a:p>
            <a:pPr eaLnBrk="1" hangingPunct="1"/>
            <a:r>
              <a:rPr lang="en-US" sz="2400" b="1" smtClean="0"/>
              <a:t>Modifying Join Algorithms</a:t>
            </a:r>
            <a:r>
              <a:rPr lang="en-US" sz="2400" smtClean="0"/>
              <a:t>:</a:t>
            </a:r>
          </a:p>
          <a:p>
            <a:pPr lvl="1" eaLnBrk="1" hangingPunct="1"/>
            <a:r>
              <a:rPr lang="en-US" sz="2200" smtClean="0"/>
              <a:t>Nested Loop or Sort-Merge joins can be modified to implement outer join. E.g.,</a:t>
            </a:r>
          </a:p>
          <a:p>
            <a:pPr lvl="2" eaLnBrk="1" hangingPunct="1"/>
            <a:r>
              <a:rPr lang="en-US" sz="2000" smtClean="0"/>
              <a:t>For left outer join, use the left relation as outer relation and construct result from every tuple in the left relation.</a:t>
            </a:r>
          </a:p>
          <a:p>
            <a:pPr lvl="2" eaLnBrk="1" hangingPunct="1"/>
            <a:r>
              <a:rPr lang="en-US" sz="2000" smtClean="0"/>
              <a:t>If there is a match, the concatenated tuple is saved in the result.</a:t>
            </a:r>
          </a:p>
          <a:p>
            <a:pPr lvl="2" eaLnBrk="1" hangingPunct="1"/>
            <a:r>
              <a:rPr lang="en-US" sz="2000" smtClean="0"/>
              <a:t>However, if an outer tuple does not match, then the tuple is still included in the result but is padded with a null value(s).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r>
              <a:rPr lang="en-US"/>
              <a:t>Slide 15- </a:t>
            </a:r>
            <a:fld id="{34D6EC0F-D760-44B7-A2CC-A5DFB1B2EE45}" type="slidenum">
              <a:rPr lang="en-US"/>
              <a:pPr/>
              <a:t>31</a:t>
            </a:fld>
            <a:endParaRPr lang="en-CA"/>
          </a:p>
        </p:txBody>
      </p:sp>
      <p:sp>
        <p:nvSpPr>
          <p:cNvPr id="36867" name="Rectangle 14"/>
          <p:cNvSpPr>
            <a:spLocks noGrp="1" noChangeArrowheads="1"/>
          </p:cNvSpPr>
          <p:nvPr>
            <p:ph type="title"/>
          </p:nvPr>
        </p:nvSpPr>
        <p:spPr/>
        <p:txBody>
          <a:bodyPr/>
          <a:lstStyle/>
          <a:p>
            <a:pPr eaLnBrk="1" hangingPunct="1"/>
            <a:r>
              <a:rPr lang="en-US" sz="3200" smtClean="0"/>
              <a:t>Implementing Aggregate Operations and Outer Joins (5)</a:t>
            </a:r>
          </a:p>
        </p:txBody>
      </p:sp>
      <p:sp>
        <p:nvSpPr>
          <p:cNvPr id="36868" name="Rectangle 15"/>
          <p:cNvSpPr>
            <a:spLocks noGrp="1" noChangeArrowheads="1"/>
          </p:cNvSpPr>
          <p:nvPr>
            <p:ph type="body" idx="1"/>
          </p:nvPr>
        </p:nvSpPr>
        <p:spPr/>
        <p:txBody>
          <a:bodyPr/>
          <a:lstStyle/>
          <a:p>
            <a:pPr eaLnBrk="1" hangingPunct="1">
              <a:lnSpc>
                <a:spcPct val="80000"/>
              </a:lnSpc>
            </a:pPr>
            <a:r>
              <a:rPr lang="en-US" sz="2000" smtClean="0"/>
              <a:t>Implementing Outer Join (contd.):</a:t>
            </a:r>
          </a:p>
          <a:p>
            <a:pPr eaLnBrk="1" hangingPunct="1">
              <a:lnSpc>
                <a:spcPct val="80000"/>
              </a:lnSpc>
            </a:pPr>
            <a:r>
              <a:rPr lang="en-US" sz="2000" smtClean="0"/>
              <a:t>Executing  a  combination of   relational algebra operators. </a:t>
            </a:r>
          </a:p>
          <a:p>
            <a:pPr eaLnBrk="1" hangingPunct="1">
              <a:lnSpc>
                <a:spcPct val="80000"/>
              </a:lnSpc>
            </a:pPr>
            <a:r>
              <a:rPr lang="en-US" sz="2000" smtClean="0"/>
              <a:t>Implement the previous left outer join example 	</a:t>
            </a:r>
          </a:p>
          <a:p>
            <a:pPr lvl="1" eaLnBrk="1" hangingPunct="1">
              <a:lnSpc>
                <a:spcPct val="80000"/>
              </a:lnSpc>
            </a:pPr>
            <a:r>
              <a:rPr lang="en-US" sz="2000" smtClean="0"/>
              <a:t>{Compute the JOIN of the EMPLOYEE and DEPARTMENT tables}</a:t>
            </a:r>
          </a:p>
          <a:p>
            <a:pPr lvl="2" eaLnBrk="1" hangingPunct="1">
              <a:lnSpc>
                <a:spcPct val="80000"/>
              </a:lnSpc>
            </a:pPr>
            <a:r>
              <a:rPr lang="en-US" sz="1800" smtClean="0"/>
              <a:t>TEMP1</a:t>
            </a:r>
            <a:r>
              <a:rPr lang="en-US" sz="1800" smtClean="0">
                <a:sym typeface="Wingdings 3" pitchFamily="18" charset="2"/>
              </a:rPr>
              <a:t></a:t>
            </a:r>
            <a:r>
              <a:rPr lang="en-US" sz="2000" b="1" smtClean="0">
                <a:latin typeface="Symbol" pitchFamily="18" charset="2"/>
              </a:rPr>
              <a:t></a:t>
            </a:r>
            <a:r>
              <a:rPr lang="en-US" sz="1800" baseline="-25000" smtClean="0"/>
              <a:t>FNAME,DNAME</a:t>
            </a:r>
            <a:r>
              <a:rPr lang="en-US" sz="1800" smtClean="0"/>
              <a:t>(EMPLOYEE      </a:t>
            </a:r>
            <a:r>
              <a:rPr lang="en-US" sz="1800" baseline="-25000" smtClean="0"/>
              <a:t>DNO=DNUMBER</a:t>
            </a:r>
            <a:r>
              <a:rPr lang="en-US" sz="1800" smtClean="0"/>
              <a:t> DEPARTMENT)  </a:t>
            </a:r>
          </a:p>
          <a:p>
            <a:pPr lvl="1" eaLnBrk="1" hangingPunct="1">
              <a:lnSpc>
                <a:spcPct val="80000"/>
              </a:lnSpc>
            </a:pPr>
            <a:r>
              <a:rPr lang="en-US" sz="2000" smtClean="0"/>
              <a:t>{Find the EMPLOYEEs that do not appear in the JOIN}</a:t>
            </a:r>
          </a:p>
          <a:p>
            <a:pPr lvl="2" eaLnBrk="1" hangingPunct="1">
              <a:lnSpc>
                <a:spcPct val="80000"/>
              </a:lnSpc>
            </a:pPr>
            <a:r>
              <a:rPr lang="en-US" sz="1800" smtClean="0"/>
              <a:t>TEMP2 </a:t>
            </a:r>
            <a:r>
              <a:rPr lang="en-US" sz="1800" smtClean="0">
                <a:sym typeface="Wingdings 3" pitchFamily="18" charset="2"/>
              </a:rPr>
              <a:t> </a:t>
            </a:r>
            <a:r>
              <a:rPr lang="en-US" sz="2000" b="1" smtClean="0">
                <a:latin typeface="Symbol" pitchFamily="18" charset="2"/>
              </a:rPr>
              <a:t></a:t>
            </a:r>
            <a:r>
              <a:rPr lang="en-US" sz="1800" smtClean="0"/>
              <a:t> </a:t>
            </a:r>
            <a:r>
              <a:rPr lang="en-US" sz="1800" baseline="-25000" smtClean="0"/>
              <a:t>FNAME</a:t>
            </a:r>
            <a:r>
              <a:rPr lang="en-US" sz="1800" smtClean="0"/>
              <a:t> (EMPLOYEE)  - </a:t>
            </a:r>
            <a:r>
              <a:rPr lang="en-US" sz="2000" b="1" smtClean="0">
                <a:latin typeface="Symbol" pitchFamily="18" charset="2"/>
              </a:rPr>
              <a:t></a:t>
            </a:r>
            <a:r>
              <a:rPr lang="en-US" sz="1800" baseline="-25000" smtClean="0"/>
              <a:t>FNAME</a:t>
            </a:r>
            <a:r>
              <a:rPr lang="en-US" sz="1800" smtClean="0"/>
              <a:t> (Temp1)</a:t>
            </a:r>
          </a:p>
          <a:p>
            <a:pPr lvl="1" eaLnBrk="1" hangingPunct="1">
              <a:lnSpc>
                <a:spcPct val="80000"/>
              </a:lnSpc>
            </a:pPr>
            <a:r>
              <a:rPr lang="en-US" sz="2000" smtClean="0"/>
              <a:t>{Pad each tuple in TEMP2 with a null DNAME field} 		</a:t>
            </a:r>
          </a:p>
          <a:p>
            <a:pPr lvl="2" eaLnBrk="1" hangingPunct="1">
              <a:lnSpc>
                <a:spcPct val="80000"/>
              </a:lnSpc>
            </a:pPr>
            <a:r>
              <a:rPr lang="en-US" sz="1800" smtClean="0"/>
              <a:t>TEMP2 </a:t>
            </a:r>
            <a:r>
              <a:rPr lang="en-US" sz="1800" smtClean="0">
                <a:sym typeface="Wingdings 3" pitchFamily="18" charset="2"/>
              </a:rPr>
              <a:t></a:t>
            </a:r>
            <a:r>
              <a:rPr lang="en-US" sz="1800" smtClean="0"/>
              <a:t>  TEMP2  x   'null' </a:t>
            </a:r>
          </a:p>
          <a:p>
            <a:pPr lvl="1" eaLnBrk="1" hangingPunct="1">
              <a:lnSpc>
                <a:spcPct val="80000"/>
              </a:lnSpc>
            </a:pPr>
            <a:r>
              <a:rPr lang="en-US" sz="2000" smtClean="0"/>
              <a:t>{UNION  the temporary tables to produce the LEFT OUTER JOIN}                </a:t>
            </a:r>
          </a:p>
          <a:p>
            <a:pPr lvl="2" eaLnBrk="1" hangingPunct="1">
              <a:lnSpc>
                <a:spcPct val="80000"/>
              </a:lnSpc>
            </a:pPr>
            <a:r>
              <a:rPr lang="en-US" sz="1800" smtClean="0"/>
              <a:t>RESULT  </a:t>
            </a:r>
            <a:r>
              <a:rPr lang="en-US" sz="1800" smtClean="0">
                <a:sym typeface="Wingdings 3" pitchFamily="18" charset="2"/>
              </a:rPr>
              <a:t></a:t>
            </a:r>
            <a:r>
              <a:rPr lang="en-US" sz="1800" smtClean="0"/>
              <a:t> TEMP1 </a:t>
            </a:r>
            <a:r>
              <a:rPr lang="en-US" sz="1800" smtClean="0">
                <a:latin typeface="Lucida Grande" pitchFamily="71" charset="0"/>
              </a:rPr>
              <a:t>υ</a:t>
            </a:r>
            <a:r>
              <a:rPr lang="en-US" sz="1800" smtClean="0"/>
              <a:t>  TEMP2 </a:t>
            </a:r>
          </a:p>
          <a:p>
            <a:pPr eaLnBrk="1" hangingPunct="1">
              <a:lnSpc>
                <a:spcPct val="80000"/>
              </a:lnSpc>
            </a:pPr>
            <a:r>
              <a:rPr lang="en-US" sz="2000" smtClean="0"/>
              <a:t>The cost of the outer join, as computed above, would include the cost of the  associated steps (i.e., join, projections and union).</a:t>
            </a:r>
          </a:p>
        </p:txBody>
      </p:sp>
      <p:grpSp>
        <p:nvGrpSpPr>
          <p:cNvPr id="36869" name="Group 4"/>
          <p:cNvGrpSpPr>
            <a:grpSpLocks/>
          </p:cNvGrpSpPr>
          <p:nvPr/>
        </p:nvGrpSpPr>
        <p:grpSpPr bwMode="auto">
          <a:xfrm>
            <a:off x="5114925" y="3101975"/>
            <a:ext cx="219075" cy="174625"/>
            <a:chOff x="377" y="2904"/>
            <a:chExt cx="154" cy="110"/>
          </a:xfrm>
        </p:grpSpPr>
        <p:sp>
          <p:nvSpPr>
            <p:cNvPr id="36870" name="Line 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36871" name="Line 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36872" name="Line 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36873" name="Line 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0"/>
          </p:nvPr>
        </p:nvSpPr>
        <p:spPr>
          <a:noFill/>
        </p:spPr>
        <p:txBody>
          <a:bodyPr/>
          <a:lstStyle/>
          <a:p>
            <a:r>
              <a:rPr lang="en-US"/>
              <a:t>Slide 15- </a:t>
            </a:r>
            <a:fld id="{8F61449B-6B2B-4348-B61C-90FC6191E9A3}" type="slidenum">
              <a:rPr lang="en-US"/>
              <a:pPr/>
              <a:t>4</a:t>
            </a:fld>
            <a:endParaRPr lang="en-CA"/>
          </a:p>
        </p:txBody>
      </p:sp>
      <p:sp>
        <p:nvSpPr>
          <p:cNvPr id="7171" name="Rectangle 8"/>
          <p:cNvSpPr>
            <a:spLocks noGrp="1" noChangeArrowheads="1"/>
          </p:cNvSpPr>
          <p:nvPr>
            <p:ph type="title"/>
          </p:nvPr>
        </p:nvSpPr>
        <p:spPr/>
        <p:txBody>
          <a:bodyPr/>
          <a:lstStyle/>
          <a:p>
            <a:pPr eaLnBrk="1" hangingPunct="1"/>
            <a:r>
              <a:rPr lang="en-US" smtClean="0"/>
              <a:t>Introduction to Query Processing (2)</a:t>
            </a:r>
          </a:p>
        </p:txBody>
      </p:sp>
      <p:pic>
        <p:nvPicPr>
          <p:cNvPr id="7172" name="Picture 10" descr="fig15_01"/>
          <p:cNvPicPr>
            <a:picLocks noChangeAspect="1" noChangeArrowheads="1"/>
          </p:cNvPicPr>
          <p:nvPr/>
        </p:nvPicPr>
        <p:blipFill>
          <a:blip r:embed="rId3"/>
          <a:srcRect/>
          <a:stretch>
            <a:fillRect/>
          </a:stretch>
        </p:blipFill>
        <p:spPr bwMode="auto">
          <a:xfrm>
            <a:off x="923925" y="1646238"/>
            <a:ext cx="7381875" cy="4705350"/>
          </a:xfrm>
          <a:prstGeom prst="rect">
            <a:avLst/>
          </a:prstGeom>
          <a:noFill/>
          <a:ln w="9525">
            <a:noFill/>
            <a:miter lim="800000"/>
            <a:headEnd/>
            <a:tailEnd/>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r>
              <a:rPr lang="en-US"/>
              <a:t>Slide 15- </a:t>
            </a:r>
            <a:fld id="{F1765744-B32D-4497-9DBE-10ADCC3EE617}" type="slidenum">
              <a:rPr lang="en-US"/>
              <a:pPr/>
              <a:t>5</a:t>
            </a:fld>
            <a:endParaRPr lang="en-CA"/>
          </a:p>
        </p:txBody>
      </p:sp>
      <p:sp>
        <p:nvSpPr>
          <p:cNvPr id="8195" name="Rectangle 6"/>
          <p:cNvSpPr>
            <a:spLocks noGrp="1" noChangeArrowheads="1"/>
          </p:cNvSpPr>
          <p:nvPr>
            <p:ph type="title"/>
          </p:nvPr>
        </p:nvSpPr>
        <p:spPr/>
        <p:txBody>
          <a:bodyPr/>
          <a:lstStyle/>
          <a:p>
            <a:pPr eaLnBrk="1" hangingPunct="1"/>
            <a:r>
              <a:rPr lang="en-US" sz="3200" smtClean="0"/>
              <a:t>1. Translating SQL Queries into Relational Algebra (1)</a:t>
            </a:r>
          </a:p>
        </p:txBody>
      </p:sp>
      <p:sp>
        <p:nvSpPr>
          <p:cNvPr id="8196" name="Rectangle 7"/>
          <p:cNvSpPr>
            <a:spLocks noGrp="1" noChangeArrowheads="1"/>
          </p:cNvSpPr>
          <p:nvPr>
            <p:ph type="body" idx="1"/>
          </p:nvPr>
        </p:nvSpPr>
        <p:spPr/>
        <p:txBody>
          <a:bodyPr/>
          <a:lstStyle/>
          <a:p>
            <a:pPr eaLnBrk="1" hangingPunct="1">
              <a:lnSpc>
                <a:spcPct val="90000"/>
              </a:lnSpc>
            </a:pPr>
            <a:r>
              <a:rPr lang="en-US" b="1" smtClean="0"/>
              <a:t>Query block</a:t>
            </a:r>
            <a:r>
              <a:rPr lang="en-US" smtClean="0"/>
              <a:t>: </a:t>
            </a:r>
          </a:p>
          <a:p>
            <a:pPr lvl="1" eaLnBrk="1" hangingPunct="1">
              <a:lnSpc>
                <a:spcPct val="90000"/>
              </a:lnSpc>
            </a:pPr>
            <a:r>
              <a:rPr lang="en-US" smtClean="0"/>
              <a:t>The basic unit that can be translated into the algebraic operators and optimized.</a:t>
            </a:r>
          </a:p>
          <a:p>
            <a:pPr eaLnBrk="1" hangingPunct="1">
              <a:lnSpc>
                <a:spcPct val="90000"/>
              </a:lnSpc>
            </a:pPr>
            <a:r>
              <a:rPr lang="en-US" smtClean="0"/>
              <a:t>A query block contains a single SELECT-FROM-WHERE expression, as well as GROUP BY and HAVING clause if these are part of the block.</a:t>
            </a:r>
          </a:p>
          <a:p>
            <a:pPr eaLnBrk="1" hangingPunct="1">
              <a:lnSpc>
                <a:spcPct val="90000"/>
              </a:lnSpc>
            </a:pPr>
            <a:r>
              <a:rPr lang="en-US" b="1" smtClean="0"/>
              <a:t>Nested queries</a:t>
            </a:r>
            <a:r>
              <a:rPr lang="en-US" smtClean="0"/>
              <a:t> within a query are identified as separate query blocks.</a:t>
            </a:r>
          </a:p>
          <a:p>
            <a:pPr eaLnBrk="1" hangingPunct="1">
              <a:lnSpc>
                <a:spcPct val="90000"/>
              </a:lnSpc>
            </a:pPr>
            <a:r>
              <a:rPr lang="en-US" smtClean="0"/>
              <a:t>Aggregate operators in SQL must be included in the extended algebra.</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r>
              <a:rPr lang="en-US"/>
              <a:t>Slide 15- </a:t>
            </a:r>
            <a:fld id="{05B11D1F-F841-476F-A17C-31ADCB578FA0}" type="slidenum">
              <a:rPr lang="en-US"/>
              <a:pPr/>
              <a:t>6</a:t>
            </a:fld>
            <a:endParaRPr lang="en-CA"/>
          </a:p>
        </p:txBody>
      </p:sp>
      <p:sp>
        <p:nvSpPr>
          <p:cNvPr id="9219" name="Rectangle 17"/>
          <p:cNvSpPr>
            <a:spLocks noGrp="1" noChangeArrowheads="1"/>
          </p:cNvSpPr>
          <p:nvPr>
            <p:ph type="title"/>
          </p:nvPr>
        </p:nvSpPr>
        <p:spPr/>
        <p:txBody>
          <a:bodyPr/>
          <a:lstStyle/>
          <a:p>
            <a:pPr eaLnBrk="1" hangingPunct="1"/>
            <a:r>
              <a:rPr lang="en-US" sz="3200" smtClean="0"/>
              <a:t>Translating SQL Queries into Relational Algebra (2)</a:t>
            </a:r>
          </a:p>
        </p:txBody>
      </p:sp>
      <p:sp>
        <p:nvSpPr>
          <p:cNvPr id="9220" name="Rectangle 18"/>
          <p:cNvSpPr>
            <a:spLocks noGrp="1" noChangeArrowheads="1"/>
          </p:cNvSpPr>
          <p:nvPr>
            <p:ph type="body" idx="1"/>
          </p:nvPr>
        </p:nvSpPr>
        <p:spPr>
          <a:xfrm>
            <a:off x="762000" y="1676400"/>
            <a:ext cx="7912100" cy="1676400"/>
          </a:xfrm>
          <a:ln>
            <a:solidFill>
              <a:schemeClr val="tx1"/>
            </a:solidFill>
          </a:ln>
        </p:spPr>
        <p:txBody>
          <a:bodyPr/>
          <a:lstStyle/>
          <a:p>
            <a:pPr marL="0" indent="0" eaLnBrk="1" hangingPunct="1">
              <a:lnSpc>
                <a:spcPct val="90000"/>
              </a:lnSpc>
              <a:buClr>
                <a:srgbClr val="FF0000"/>
              </a:buClr>
              <a:buSzTx/>
              <a:buFont typeface="Wingdings" pitchFamily="2" charset="2"/>
              <a:buNone/>
            </a:pPr>
            <a:r>
              <a:rPr lang="en-US" sz="2000" b="1" smtClean="0">
                <a:solidFill>
                  <a:schemeClr val="bg2"/>
                </a:solidFill>
                <a:latin typeface="Times New Roman" pitchFamily="18" charset="0"/>
              </a:rPr>
              <a:t>SELECT</a:t>
            </a:r>
            <a:r>
              <a:rPr lang="en-US" sz="2000" smtClean="0">
                <a:solidFill>
                  <a:schemeClr val="bg2"/>
                </a:solidFill>
                <a:latin typeface="Times New Roman" pitchFamily="18" charset="0"/>
              </a:rPr>
              <a:t> 	LNAME, FNAME</a:t>
            </a:r>
          </a:p>
          <a:p>
            <a:pPr marL="0" indent="0" eaLnBrk="1" hangingPunct="1">
              <a:lnSpc>
                <a:spcPct val="90000"/>
              </a:lnSpc>
              <a:buClr>
                <a:srgbClr val="FF0000"/>
              </a:buClr>
              <a:buSzTx/>
              <a:buFont typeface="Wingdings" pitchFamily="2" charset="2"/>
              <a:buNone/>
            </a:pPr>
            <a:r>
              <a:rPr lang="en-US" sz="2000" b="1" smtClean="0">
                <a:solidFill>
                  <a:schemeClr val="bg2"/>
                </a:solidFill>
                <a:latin typeface="Times New Roman" pitchFamily="18" charset="0"/>
              </a:rPr>
              <a:t>FROM</a:t>
            </a:r>
            <a:r>
              <a:rPr lang="en-US" sz="2000" smtClean="0">
                <a:solidFill>
                  <a:schemeClr val="bg2"/>
                </a:solidFill>
                <a:latin typeface="Times New Roman" pitchFamily="18" charset="0"/>
              </a:rPr>
              <a:t> 		EMPLOYEE</a:t>
            </a:r>
          </a:p>
          <a:p>
            <a:pPr marL="0" indent="0" eaLnBrk="1" hangingPunct="1">
              <a:lnSpc>
                <a:spcPct val="90000"/>
              </a:lnSpc>
              <a:buClr>
                <a:srgbClr val="FF0000"/>
              </a:buClr>
              <a:buSzTx/>
              <a:buFont typeface="Wingdings" pitchFamily="2" charset="2"/>
              <a:buNone/>
            </a:pPr>
            <a:r>
              <a:rPr lang="en-US" sz="2000" b="1" smtClean="0">
                <a:solidFill>
                  <a:schemeClr val="bg2"/>
                </a:solidFill>
                <a:latin typeface="Times New Roman" pitchFamily="18" charset="0"/>
              </a:rPr>
              <a:t>WHERE</a:t>
            </a:r>
            <a:r>
              <a:rPr lang="en-US" sz="2000" smtClean="0">
                <a:solidFill>
                  <a:schemeClr val="bg2"/>
                </a:solidFill>
                <a:latin typeface="Times New Roman" pitchFamily="18" charset="0"/>
              </a:rPr>
              <a:t> 	SALARY &gt; (	</a:t>
            </a:r>
            <a:r>
              <a:rPr lang="en-US" sz="2000" b="1" smtClean="0">
                <a:solidFill>
                  <a:schemeClr val="bg2"/>
                </a:solidFill>
                <a:latin typeface="Times New Roman" pitchFamily="18" charset="0"/>
              </a:rPr>
              <a:t>SELECT</a:t>
            </a:r>
            <a:r>
              <a:rPr lang="en-US" sz="2000" smtClean="0">
                <a:solidFill>
                  <a:schemeClr val="bg2"/>
                </a:solidFill>
                <a:latin typeface="Times New Roman" pitchFamily="18" charset="0"/>
              </a:rPr>
              <a:t> 	MAX (SALARY)</a:t>
            </a:r>
          </a:p>
          <a:p>
            <a:pPr marL="0" indent="0" eaLnBrk="1" hangingPunct="1">
              <a:lnSpc>
                <a:spcPct val="90000"/>
              </a:lnSpc>
              <a:buClr>
                <a:srgbClr val="FF0000"/>
              </a:buClr>
              <a:buSzTx/>
              <a:buFont typeface="Wingdings" pitchFamily="2" charset="2"/>
              <a:buNone/>
            </a:pPr>
            <a:r>
              <a:rPr lang="en-US" sz="2000" smtClean="0">
                <a:solidFill>
                  <a:schemeClr val="bg2"/>
                </a:solidFill>
                <a:latin typeface="Times New Roman" pitchFamily="18" charset="0"/>
              </a:rPr>
              <a:t>				</a:t>
            </a:r>
            <a:r>
              <a:rPr lang="en-US" sz="2000" b="1" smtClean="0">
                <a:solidFill>
                  <a:schemeClr val="bg2"/>
                </a:solidFill>
                <a:latin typeface="Times New Roman" pitchFamily="18" charset="0"/>
              </a:rPr>
              <a:t>FROM</a:t>
            </a:r>
            <a:r>
              <a:rPr lang="en-US" sz="2000" smtClean="0">
                <a:solidFill>
                  <a:schemeClr val="bg2"/>
                </a:solidFill>
                <a:latin typeface="Times New Roman" pitchFamily="18" charset="0"/>
              </a:rPr>
              <a:t>		EMPLOYEE</a:t>
            </a:r>
          </a:p>
          <a:p>
            <a:pPr marL="0" indent="0" eaLnBrk="1" hangingPunct="1">
              <a:lnSpc>
                <a:spcPct val="90000"/>
              </a:lnSpc>
              <a:buClr>
                <a:srgbClr val="FF0000"/>
              </a:buClr>
              <a:buSzTx/>
              <a:buFont typeface="Wingdings" pitchFamily="2" charset="2"/>
              <a:buNone/>
            </a:pPr>
            <a:r>
              <a:rPr lang="en-US" sz="2000" smtClean="0">
                <a:solidFill>
                  <a:schemeClr val="bg2"/>
                </a:solidFill>
                <a:latin typeface="Times New Roman" pitchFamily="18" charset="0"/>
              </a:rPr>
              <a:t>				</a:t>
            </a:r>
            <a:r>
              <a:rPr lang="en-US" sz="2000" b="1" smtClean="0">
                <a:solidFill>
                  <a:schemeClr val="bg2"/>
                </a:solidFill>
                <a:latin typeface="Times New Roman" pitchFamily="18" charset="0"/>
              </a:rPr>
              <a:t>WHERE</a:t>
            </a:r>
            <a:r>
              <a:rPr lang="en-US" sz="2000" smtClean="0">
                <a:solidFill>
                  <a:schemeClr val="bg2"/>
                </a:solidFill>
                <a:latin typeface="Times New Roman" pitchFamily="18" charset="0"/>
              </a:rPr>
              <a:t> 	DNO = 5);</a:t>
            </a:r>
          </a:p>
        </p:txBody>
      </p:sp>
      <p:sp>
        <p:nvSpPr>
          <p:cNvPr id="9221" name="Text Box 4"/>
          <p:cNvSpPr txBox="1">
            <a:spLocks noChangeArrowheads="1"/>
          </p:cNvSpPr>
          <p:nvPr/>
        </p:nvSpPr>
        <p:spPr bwMode="auto">
          <a:xfrm>
            <a:off x="4813300" y="4292600"/>
            <a:ext cx="4025900" cy="1046163"/>
          </a:xfrm>
          <a:prstGeom prst="rect">
            <a:avLst/>
          </a:prstGeom>
          <a:noFill/>
          <a:ln w="9525">
            <a:solidFill>
              <a:schemeClr val="bg2"/>
            </a:solidFill>
            <a:miter lim="800000"/>
            <a:headEnd/>
            <a:tailEnd/>
          </a:ln>
        </p:spPr>
        <p:txBody>
          <a:bodyPr>
            <a:spAutoFit/>
          </a:bodyPr>
          <a:lstStyle/>
          <a:p>
            <a:pPr>
              <a:lnSpc>
                <a:spcPct val="90000"/>
              </a:lnSpc>
              <a:spcBef>
                <a:spcPct val="20000"/>
              </a:spcBef>
              <a:buClr>
                <a:srgbClr val="FF0000"/>
              </a:buClr>
              <a:buFont typeface="Wingdings" pitchFamily="2" charset="2"/>
              <a:buNone/>
            </a:pPr>
            <a:r>
              <a:rPr lang="en-US" sz="2000" b="1">
                <a:solidFill>
                  <a:schemeClr val="bg2"/>
                </a:solidFill>
                <a:latin typeface="Times New Roman" pitchFamily="18" charset="0"/>
              </a:rPr>
              <a:t>SELECT</a:t>
            </a:r>
            <a:r>
              <a:rPr lang="en-US" sz="2000">
                <a:solidFill>
                  <a:schemeClr val="bg2"/>
                </a:solidFill>
                <a:latin typeface="Times New Roman" pitchFamily="18" charset="0"/>
              </a:rPr>
              <a:t>	MAX (SALARY)</a:t>
            </a:r>
          </a:p>
          <a:p>
            <a:pPr>
              <a:lnSpc>
                <a:spcPct val="90000"/>
              </a:lnSpc>
              <a:spcBef>
                <a:spcPct val="20000"/>
              </a:spcBef>
              <a:buClr>
                <a:srgbClr val="FF0000"/>
              </a:buClr>
              <a:buFont typeface="Wingdings" pitchFamily="2" charset="2"/>
              <a:buNone/>
            </a:pPr>
            <a:r>
              <a:rPr lang="en-US" sz="2000" b="1">
                <a:solidFill>
                  <a:schemeClr val="bg2"/>
                </a:solidFill>
                <a:latin typeface="Times New Roman" pitchFamily="18" charset="0"/>
              </a:rPr>
              <a:t>FROM</a:t>
            </a:r>
            <a:r>
              <a:rPr lang="en-US" sz="2000">
                <a:solidFill>
                  <a:schemeClr val="bg2"/>
                </a:solidFill>
                <a:latin typeface="Times New Roman" pitchFamily="18" charset="0"/>
              </a:rPr>
              <a:t>		EMPLOYEE</a:t>
            </a:r>
          </a:p>
          <a:p>
            <a:pPr>
              <a:lnSpc>
                <a:spcPct val="90000"/>
              </a:lnSpc>
              <a:spcBef>
                <a:spcPct val="20000"/>
              </a:spcBef>
              <a:buClr>
                <a:srgbClr val="FF0000"/>
              </a:buClr>
              <a:buFont typeface="Wingdings" pitchFamily="2" charset="2"/>
              <a:buNone/>
            </a:pPr>
            <a:r>
              <a:rPr lang="en-US" sz="2000" b="1">
                <a:solidFill>
                  <a:schemeClr val="bg2"/>
                </a:solidFill>
                <a:latin typeface="Times New Roman" pitchFamily="18" charset="0"/>
              </a:rPr>
              <a:t>WHERE</a:t>
            </a:r>
            <a:r>
              <a:rPr lang="en-US" sz="2000">
                <a:solidFill>
                  <a:schemeClr val="bg2"/>
                </a:solidFill>
                <a:latin typeface="Times New Roman" pitchFamily="18" charset="0"/>
              </a:rPr>
              <a:t> 	DNO = 5</a:t>
            </a:r>
          </a:p>
        </p:txBody>
      </p:sp>
      <p:sp>
        <p:nvSpPr>
          <p:cNvPr id="9222" name="Text Box 5"/>
          <p:cNvSpPr txBox="1">
            <a:spLocks noChangeArrowheads="1"/>
          </p:cNvSpPr>
          <p:nvPr/>
        </p:nvSpPr>
        <p:spPr bwMode="auto">
          <a:xfrm>
            <a:off x="520700" y="4140200"/>
            <a:ext cx="4140200" cy="1136650"/>
          </a:xfrm>
          <a:prstGeom prst="rect">
            <a:avLst/>
          </a:prstGeom>
          <a:noFill/>
          <a:ln w="9525">
            <a:solidFill>
              <a:schemeClr val="bg2"/>
            </a:solidFill>
            <a:miter lim="800000"/>
            <a:headEnd/>
            <a:tailEnd/>
          </a:ln>
        </p:spPr>
        <p:txBody>
          <a:bodyPr>
            <a:spAutoFit/>
          </a:bodyPr>
          <a:lstStyle/>
          <a:p>
            <a:pPr>
              <a:spcBef>
                <a:spcPct val="20000"/>
              </a:spcBef>
              <a:buClr>
                <a:srgbClr val="FF0000"/>
              </a:buClr>
              <a:buFont typeface="Wingdings" pitchFamily="2" charset="2"/>
              <a:buNone/>
            </a:pPr>
            <a:r>
              <a:rPr lang="en-US" sz="2000" b="1">
                <a:solidFill>
                  <a:schemeClr val="bg2"/>
                </a:solidFill>
                <a:latin typeface="Times New Roman" pitchFamily="18" charset="0"/>
              </a:rPr>
              <a:t>SELECT</a:t>
            </a:r>
            <a:r>
              <a:rPr lang="en-US" sz="2000">
                <a:solidFill>
                  <a:schemeClr val="bg2"/>
                </a:solidFill>
                <a:latin typeface="Times New Roman" pitchFamily="18" charset="0"/>
              </a:rPr>
              <a:t> 	LNAME, FNAME</a:t>
            </a:r>
          </a:p>
          <a:p>
            <a:pPr>
              <a:spcBef>
                <a:spcPct val="20000"/>
              </a:spcBef>
              <a:buClr>
                <a:srgbClr val="FF0000"/>
              </a:buClr>
              <a:buFont typeface="Wingdings" pitchFamily="2" charset="2"/>
              <a:buNone/>
            </a:pPr>
            <a:r>
              <a:rPr lang="en-US" sz="2000" b="1">
                <a:solidFill>
                  <a:schemeClr val="bg2"/>
                </a:solidFill>
                <a:latin typeface="Times New Roman" pitchFamily="18" charset="0"/>
              </a:rPr>
              <a:t>FROM</a:t>
            </a:r>
            <a:r>
              <a:rPr lang="en-US" sz="2000">
                <a:solidFill>
                  <a:schemeClr val="bg2"/>
                </a:solidFill>
                <a:latin typeface="Times New Roman" pitchFamily="18" charset="0"/>
              </a:rPr>
              <a:t> 		EMPLOYEE</a:t>
            </a:r>
          </a:p>
          <a:p>
            <a:pPr>
              <a:spcBef>
                <a:spcPct val="20000"/>
              </a:spcBef>
              <a:buClr>
                <a:srgbClr val="FF0000"/>
              </a:buClr>
              <a:buFont typeface="Wingdings" pitchFamily="2" charset="2"/>
              <a:buNone/>
            </a:pPr>
            <a:r>
              <a:rPr lang="en-US" sz="2000" b="1">
                <a:solidFill>
                  <a:schemeClr val="bg2"/>
                </a:solidFill>
                <a:latin typeface="Times New Roman" pitchFamily="18" charset="0"/>
              </a:rPr>
              <a:t>WHERE</a:t>
            </a:r>
            <a:r>
              <a:rPr lang="en-US" sz="2000">
                <a:solidFill>
                  <a:schemeClr val="bg2"/>
                </a:solidFill>
                <a:latin typeface="Times New Roman" pitchFamily="18" charset="0"/>
              </a:rPr>
              <a:t> 	SALARY &gt; C</a:t>
            </a:r>
          </a:p>
        </p:txBody>
      </p:sp>
      <p:sp>
        <p:nvSpPr>
          <p:cNvPr id="9223" name="Line 6"/>
          <p:cNvSpPr>
            <a:spLocks noChangeShapeType="1"/>
          </p:cNvSpPr>
          <p:nvPr/>
        </p:nvSpPr>
        <p:spPr bwMode="auto">
          <a:xfrm>
            <a:off x="4660900" y="3492500"/>
            <a:ext cx="1588" cy="241300"/>
          </a:xfrm>
          <a:prstGeom prst="line">
            <a:avLst/>
          </a:prstGeom>
          <a:noFill/>
          <a:ln w="9525">
            <a:solidFill>
              <a:schemeClr val="tx1"/>
            </a:solidFill>
            <a:miter lim="800000"/>
            <a:headEnd/>
            <a:tailEnd type="triangle" w="med" len="med"/>
          </a:ln>
        </p:spPr>
        <p:txBody>
          <a:bodyPr wrap="none"/>
          <a:lstStyle/>
          <a:p>
            <a:endParaRPr lang="en-US"/>
          </a:p>
        </p:txBody>
      </p:sp>
      <p:sp>
        <p:nvSpPr>
          <p:cNvPr id="9224" name="Line 7"/>
          <p:cNvSpPr>
            <a:spLocks noChangeShapeType="1"/>
          </p:cNvSpPr>
          <p:nvPr/>
        </p:nvSpPr>
        <p:spPr bwMode="auto">
          <a:xfrm>
            <a:off x="2501900" y="3733800"/>
            <a:ext cx="4191000" cy="1588"/>
          </a:xfrm>
          <a:prstGeom prst="line">
            <a:avLst/>
          </a:prstGeom>
          <a:noFill/>
          <a:ln w="9525">
            <a:solidFill>
              <a:schemeClr val="bg2"/>
            </a:solidFill>
            <a:miter lim="800000"/>
            <a:headEnd/>
            <a:tailEnd/>
          </a:ln>
        </p:spPr>
        <p:txBody>
          <a:bodyPr wrap="none"/>
          <a:lstStyle/>
          <a:p>
            <a:endParaRPr lang="en-US"/>
          </a:p>
        </p:txBody>
      </p:sp>
      <p:sp>
        <p:nvSpPr>
          <p:cNvPr id="9225" name="Line 8"/>
          <p:cNvSpPr>
            <a:spLocks noChangeShapeType="1"/>
          </p:cNvSpPr>
          <p:nvPr/>
        </p:nvSpPr>
        <p:spPr bwMode="auto">
          <a:xfrm>
            <a:off x="4660900" y="3492500"/>
            <a:ext cx="1588" cy="241300"/>
          </a:xfrm>
          <a:prstGeom prst="line">
            <a:avLst/>
          </a:prstGeom>
          <a:noFill/>
          <a:ln w="9525">
            <a:solidFill>
              <a:schemeClr val="bg2"/>
            </a:solidFill>
            <a:miter lim="800000"/>
            <a:headEnd/>
            <a:tailEnd type="triangle" w="med" len="med"/>
          </a:ln>
        </p:spPr>
        <p:txBody>
          <a:bodyPr wrap="none"/>
          <a:lstStyle/>
          <a:p>
            <a:endParaRPr lang="en-US"/>
          </a:p>
        </p:txBody>
      </p:sp>
      <p:sp>
        <p:nvSpPr>
          <p:cNvPr id="9226" name="Line 9"/>
          <p:cNvSpPr>
            <a:spLocks noChangeShapeType="1"/>
          </p:cNvSpPr>
          <p:nvPr/>
        </p:nvSpPr>
        <p:spPr bwMode="auto">
          <a:xfrm>
            <a:off x="2501900" y="3733800"/>
            <a:ext cx="1588" cy="406400"/>
          </a:xfrm>
          <a:prstGeom prst="line">
            <a:avLst/>
          </a:prstGeom>
          <a:noFill/>
          <a:ln w="9525">
            <a:solidFill>
              <a:schemeClr val="bg2"/>
            </a:solidFill>
            <a:miter lim="800000"/>
            <a:headEnd/>
            <a:tailEnd type="triangle" w="med" len="med"/>
          </a:ln>
        </p:spPr>
        <p:txBody>
          <a:bodyPr wrap="none"/>
          <a:lstStyle/>
          <a:p>
            <a:endParaRPr lang="en-US"/>
          </a:p>
        </p:txBody>
      </p:sp>
      <p:sp>
        <p:nvSpPr>
          <p:cNvPr id="9227" name="Line 10"/>
          <p:cNvSpPr>
            <a:spLocks noChangeShapeType="1"/>
          </p:cNvSpPr>
          <p:nvPr/>
        </p:nvSpPr>
        <p:spPr bwMode="auto">
          <a:xfrm>
            <a:off x="6692900" y="3733800"/>
            <a:ext cx="1588" cy="406400"/>
          </a:xfrm>
          <a:prstGeom prst="line">
            <a:avLst/>
          </a:prstGeom>
          <a:noFill/>
          <a:ln w="9525">
            <a:solidFill>
              <a:schemeClr val="bg2"/>
            </a:solidFill>
            <a:miter lim="800000"/>
            <a:headEnd/>
            <a:tailEnd type="triangle" w="med" len="med"/>
          </a:ln>
        </p:spPr>
        <p:txBody>
          <a:bodyPr wrap="none"/>
          <a:lstStyle/>
          <a:p>
            <a:endParaRPr lang="en-US"/>
          </a:p>
        </p:txBody>
      </p:sp>
      <p:sp>
        <p:nvSpPr>
          <p:cNvPr id="9228" name="Text Box 11"/>
          <p:cNvSpPr txBox="1">
            <a:spLocks noChangeArrowheads="1"/>
          </p:cNvSpPr>
          <p:nvPr/>
        </p:nvSpPr>
        <p:spPr bwMode="auto">
          <a:xfrm>
            <a:off x="368300" y="5689600"/>
            <a:ext cx="4292600" cy="831850"/>
          </a:xfrm>
          <a:prstGeom prst="rect">
            <a:avLst/>
          </a:prstGeom>
          <a:noFill/>
          <a:ln w="9525">
            <a:solidFill>
              <a:schemeClr val="bg2"/>
            </a:solidFill>
            <a:miter lim="800000"/>
            <a:headEnd/>
            <a:tailEnd/>
          </a:ln>
        </p:spPr>
        <p:txBody>
          <a:bodyPr>
            <a:spAutoFit/>
          </a:bodyPr>
          <a:lstStyle/>
          <a:p>
            <a:pPr>
              <a:spcBef>
                <a:spcPct val="50000"/>
              </a:spcBef>
            </a:pPr>
            <a:r>
              <a:rPr lang="en-US">
                <a:solidFill>
                  <a:schemeClr val="bg2"/>
                </a:solidFill>
                <a:latin typeface="Lucida Grande" pitchFamily="71" charset="0"/>
                <a:cs typeface="Times New Roman" pitchFamily="18" charset="0"/>
              </a:rPr>
              <a:t>π</a:t>
            </a:r>
            <a:r>
              <a:rPr lang="en-US" sz="1800" baseline="-25000">
                <a:solidFill>
                  <a:schemeClr val="bg2"/>
                </a:solidFill>
                <a:latin typeface="Times New Roman" pitchFamily="18" charset="0"/>
              </a:rPr>
              <a:t>LNAME, FNAME</a:t>
            </a:r>
            <a:r>
              <a:rPr lang="en-US" sz="2000" baseline="-25000">
                <a:solidFill>
                  <a:schemeClr val="bg2"/>
                </a:solidFill>
                <a:latin typeface="Times New Roman" pitchFamily="18" charset="0"/>
              </a:rPr>
              <a:t> </a:t>
            </a:r>
            <a:r>
              <a:rPr lang="en-US" sz="2000">
                <a:solidFill>
                  <a:schemeClr val="bg2"/>
                </a:solidFill>
                <a:latin typeface="Times New Roman" pitchFamily="18" charset="0"/>
              </a:rPr>
              <a:t>(</a:t>
            </a:r>
            <a:r>
              <a:rPr lang="en-US">
                <a:solidFill>
                  <a:schemeClr val="bg2"/>
                </a:solidFill>
                <a:latin typeface="Lucida Grande" pitchFamily="71" charset="0"/>
                <a:cs typeface="Times New Roman" pitchFamily="18" charset="0"/>
              </a:rPr>
              <a:t>σ</a:t>
            </a:r>
            <a:r>
              <a:rPr lang="en-US" sz="1800" baseline="-25000">
                <a:solidFill>
                  <a:schemeClr val="bg2"/>
                </a:solidFill>
                <a:latin typeface="Times New Roman" pitchFamily="18" charset="0"/>
                <a:cs typeface="Times New Roman" pitchFamily="18" charset="0"/>
              </a:rPr>
              <a:t>SALARY&gt;C</a:t>
            </a:r>
            <a:r>
              <a:rPr lang="en-US" sz="2000">
                <a:solidFill>
                  <a:schemeClr val="bg2"/>
                </a:solidFill>
                <a:latin typeface="Times New Roman" pitchFamily="18" charset="0"/>
                <a:cs typeface="Times New Roman" pitchFamily="18" charset="0"/>
              </a:rPr>
              <a:t>(EMPLOYEE))</a:t>
            </a:r>
            <a:endParaRPr lang="en-US" sz="2000" baseline="-25000">
              <a:solidFill>
                <a:schemeClr val="bg2"/>
              </a:solidFill>
              <a:latin typeface="Times New Roman" pitchFamily="18" charset="0"/>
            </a:endParaRPr>
          </a:p>
        </p:txBody>
      </p:sp>
      <p:sp>
        <p:nvSpPr>
          <p:cNvPr id="9229" name="Text Box 12"/>
          <p:cNvSpPr txBox="1">
            <a:spLocks noChangeArrowheads="1"/>
          </p:cNvSpPr>
          <p:nvPr/>
        </p:nvSpPr>
        <p:spPr bwMode="auto">
          <a:xfrm>
            <a:off x="4813300" y="5689600"/>
            <a:ext cx="3860800" cy="466725"/>
          </a:xfrm>
          <a:prstGeom prst="rect">
            <a:avLst/>
          </a:prstGeom>
          <a:noFill/>
          <a:ln w="9525">
            <a:solidFill>
              <a:schemeClr val="bg2"/>
            </a:solidFill>
            <a:miter lim="800000"/>
            <a:headEnd/>
            <a:tailEnd/>
          </a:ln>
        </p:spPr>
        <p:txBody>
          <a:bodyPr>
            <a:spAutoFit/>
          </a:bodyPr>
          <a:lstStyle/>
          <a:p>
            <a:pPr>
              <a:spcBef>
                <a:spcPct val="50000"/>
              </a:spcBef>
            </a:pPr>
            <a:r>
              <a:rPr lang="en-US" sz="2000">
                <a:solidFill>
                  <a:schemeClr val="bg2"/>
                </a:solidFill>
                <a:ea typeface="Symbol" pitchFamily="18" charset="2"/>
                <a:cs typeface="Symbol" pitchFamily="18" charset="2"/>
              </a:rPr>
              <a:t>ℱ</a:t>
            </a:r>
            <a:r>
              <a:rPr lang="en-US" sz="1800" baseline="-25000">
                <a:solidFill>
                  <a:schemeClr val="bg2"/>
                </a:solidFill>
                <a:latin typeface="Times New Roman" pitchFamily="18" charset="0"/>
              </a:rPr>
              <a:t>MAX SALARY</a:t>
            </a:r>
            <a:r>
              <a:rPr lang="en-US" sz="2000" baseline="-25000">
                <a:solidFill>
                  <a:schemeClr val="bg2"/>
                </a:solidFill>
                <a:latin typeface="Times New Roman" pitchFamily="18" charset="0"/>
              </a:rPr>
              <a:t> </a:t>
            </a:r>
            <a:r>
              <a:rPr lang="en-US" sz="2000">
                <a:solidFill>
                  <a:schemeClr val="bg2"/>
                </a:solidFill>
                <a:latin typeface="Times New Roman" pitchFamily="18" charset="0"/>
              </a:rPr>
              <a:t>(</a:t>
            </a:r>
            <a:r>
              <a:rPr lang="en-US">
                <a:solidFill>
                  <a:schemeClr val="bg2"/>
                </a:solidFill>
                <a:latin typeface="Lucida Grande" pitchFamily="71" charset="0"/>
                <a:cs typeface="Times New Roman" pitchFamily="18" charset="0"/>
              </a:rPr>
              <a:t>σ</a:t>
            </a:r>
            <a:r>
              <a:rPr lang="en-US" sz="1800" baseline="-25000">
                <a:solidFill>
                  <a:schemeClr val="bg2"/>
                </a:solidFill>
                <a:latin typeface="Times New Roman" pitchFamily="18" charset="0"/>
                <a:cs typeface="Times New Roman" pitchFamily="18" charset="0"/>
              </a:rPr>
              <a:t>DNO=5 </a:t>
            </a:r>
            <a:r>
              <a:rPr lang="en-US" sz="2000">
                <a:solidFill>
                  <a:schemeClr val="bg2"/>
                </a:solidFill>
                <a:latin typeface="Times New Roman" pitchFamily="18" charset="0"/>
                <a:cs typeface="Times New Roman" pitchFamily="18" charset="0"/>
              </a:rPr>
              <a:t>(EMPLOYEE))</a:t>
            </a:r>
          </a:p>
        </p:txBody>
      </p:sp>
      <p:sp>
        <p:nvSpPr>
          <p:cNvPr id="9230" name="AutoShape 13"/>
          <p:cNvSpPr>
            <a:spLocks noChangeArrowheads="1"/>
          </p:cNvSpPr>
          <p:nvPr/>
        </p:nvSpPr>
        <p:spPr bwMode="auto">
          <a:xfrm>
            <a:off x="2330450" y="5276850"/>
            <a:ext cx="342900" cy="412750"/>
          </a:xfrm>
          <a:prstGeom prst="downArrow">
            <a:avLst>
              <a:gd name="adj1" fmla="val 50000"/>
              <a:gd name="adj2" fmla="val 30093"/>
            </a:avLst>
          </a:prstGeom>
          <a:noFill/>
          <a:ln w="9525">
            <a:solidFill>
              <a:schemeClr val="bg2"/>
            </a:solidFill>
            <a:miter lim="800000"/>
            <a:headEnd/>
            <a:tailEnd/>
          </a:ln>
        </p:spPr>
        <p:txBody>
          <a:bodyPr wrap="none" anchor="ctr"/>
          <a:lstStyle/>
          <a:p>
            <a:pPr algn="ctr"/>
            <a:endParaRPr lang="en-US">
              <a:solidFill>
                <a:schemeClr val="bg2"/>
              </a:solidFill>
              <a:latin typeface="Times New Roman" pitchFamily="18" charset="0"/>
            </a:endParaRPr>
          </a:p>
        </p:txBody>
      </p:sp>
      <p:sp>
        <p:nvSpPr>
          <p:cNvPr id="9231" name="AutoShape 14"/>
          <p:cNvSpPr>
            <a:spLocks noChangeArrowheads="1"/>
          </p:cNvSpPr>
          <p:nvPr/>
        </p:nvSpPr>
        <p:spPr bwMode="auto">
          <a:xfrm>
            <a:off x="6521450" y="5222875"/>
            <a:ext cx="342900" cy="466725"/>
          </a:xfrm>
          <a:prstGeom prst="downArrow">
            <a:avLst>
              <a:gd name="adj1" fmla="val 50000"/>
              <a:gd name="adj2" fmla="val 34028"/>
            </a:avLst>
          </a:prstGeom>
          <a:noFill/>
          <a:ln w="9525">
            <a:solidFill>
              <a:schemeClr val="bg2"/>
            </a:solidFill>
            <a:miter lim="800000"/>
            <a:headEnd/>
            <a:tailEnd/>
          </a:ln>
        </p:spPr>
        <p:txBody>
          <a:bodyPr wrap="none" anchor="ctr"/>
          <a:lstStyle/>
          <a:p>
            <a:pPr algn="ctr"/>
            <a:endParaRPr lang="en-US">
              <a:solidFill>
                <a:schemeClr val="bg2"/>
              </a:solidFill>
              <a:latin typeface="Times New Roman" pitchFamily="18"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a:t>Slide 15- </a:t>
            </a:r>
            <a:fld id="{2B33B5A9-D18B-4D98-94F2-BDE495595E81}" type="slidenum">
              <a:rPr lang="en-US"/>
              <a:pPr/>
              <a:t>7</a:t>
            </a:fld>
            <a:endParaRPr lang="en-CA"/>
          </a:p>
        </p:txBody>
      </p:sp>
      <p:sp>
        <p:nvSpPr>
          <p:cNvPr id="10243" name="Rectangle 6"/>
          <p:cNvSpPr>
            <a:spLocks noGrp="1" noChangeArrowheads="1"/>
          </p:cNvSpPr>
          <p:nvPr>
            <p:ph type="title"/>
          </p:nvPr>
        </p:nvSpPr>
        <p:spPr/>
        <p:txBody>
          <a:bodyPr/>
          <a:lstStyle/>
          <a:p>
            <a:pPr eaLnBrk="1" hangingPunct="1"/>
            <a:r>
              <a:rPr lang="en-US" smtClean="0"/>
              <a:t>2. Algorithms for External Sorting (1)</a:t>
            </a:r>
          </a:p>
        </p:txBody>
      </p:sp>
      <p:sp>
        <p:nvSpPr>
          <p:cNvPr id="10244" name="Rectangle 7"/>
          <p:cNvSpPr>
            <a:spLocks noGrp="1" noChangeArrowheads="1"/>
          </p:cNvSpPr>
          <p:nvPr>
            <p:ph type="body" idx="1"/>
          </p:nvPr>
        </p:nvSpPr>
        <p:spPr/>
        <p:txBody>
          <a:bodyPr/>
          <a:lstStyle/>
          <a:p>
            <a:pPr eaLnBrk="1" hangingPunct="1">
              <a:lnSpc>
                <a:spcPct val="80000"/>
              </a:lnSpc>
            </a:pPr>
            <a:r>
              <a:rPr lang="en-US" sz="2400" b="1" smtClean="0"/>
              <a:t>External sorting</a:t>
            </a:r>
            <a:r>
              <a:rPr lang="en-US" sz="2400" smtClean="0"/>
              <a:t>:</a:t>
            </a:r>
          </a:p>
          <a:p>
            <a:pPr lvl="1" eaLnBrk="1" hangingPunct="1">
              <a:lnSpc>
                <a:spcPct val="80000"/>
              </a:lnSpc>
            </a:pPr>
            <a:r>
              <a:rPr lang="en-US" sz="2200" smtClean="0"/>
              <a:t>Refers to sorting algorithms that are suitable for large files of records stored on disk that do not fit entirely in main memory, such as most database files.</a:t>
            </a:r>
          </a:p>
          <a:p>
            <a:pPr eaLnBrk="1" hangingPunct="1">
              <a:lnSpc>
                <a:spcPct val="80000"/>
              </a:lnSpc>
            </a:pPr>
            <a:r>
              <a:rPr lang="en-US" sz="2400" b="1" smtClean="0"/>
              <a:t>Sort-Merge strategy</a:t>
            </a:r>
            <a:r>
              <a:rPr lang="en-US" sz="2400" smtClean="0"/>
              <a:t>:</a:t>
            </a:r>
          </a:p>
          <a:p>
            <a:pPr lvl="1" eaLnBrk="1" hangingPunct="1">
              <a:lnSpc>
                <a:spcPct val="80000"/>
              </a:lnSpc>
            </a:pPr>
            <a:r>
              <a:rPr lang="en-US" sz="2200" smtClean="0"/>
              <a:t>Starts by sorting small subfiles (</a:t>
            </a:r>
            <a:r>
              <a:rPr lang="en-US" sz="2200" b="1" smtClean="0"/>
              <a:t>runs</a:t>
            </a:r>
            <a:r>
              <a:rPr lang="en-US" sz="2200" smtClean="0"/>
              <a:t>) of the main file and then merges the sorted runs, creating larger sorted subfiles that are merged in turn.</a:t>
            </a:r>
          </a:p>
          <a:p>
            <a:pPr lvl="1" eaLnBrk="1" hangingPunct="1">
              <a:lnSpc>
                <a:spcPct val="80000"/>
              </a:lnSpc>
            </a:pPr>
            <a:r>
              <a:rPr lang="en-US" sz="2200" smtClean="0"/>
              <a:t>Sorting phase: n</a:t>
            </a:r>
            <a:r>
              <a:rPr lang="en-US" sz="2200" baseline="-25000" smtClean="0"/>
              <a:t>R</a:t>
            </a:r>
            <a:r>
              <a:rPr lang="en-US" sz="2200" smtClean="0"/>
              <a:t> = </a:t>
            </a:r>
            <a:r>
              <a:rPr lang="en-US" sz="2200" smtClean="0">
                <a:sym typeface="Symbol" pitchFamily="18" charset="2"/>
              </a:rPr>
              <a:t></a:t>
            </a:r>
            <a:r>
              <a:rPr lang="en-US" sz="2200" smtClean="0"/>
              <a:t>(b/n</a:t>
            </a:r>
            <a:r>
              <a:rPr lang="en-US" sz="2200" baseline="-25000" smtClean="0"/>
              <a:t>B</a:t>
            </a:r>
            <a:r>
              <a:rPr lang="en-US" sz="2200" smtClean="0"/>
              <a:t>)</a:t>
            </a:r>
            <a:r>
              <a:rPr lang="en-US" sz="2200" smtClean="0">
                <a:sym typeface="Symbol" pitchFamily="18" charset="2"/>
              </a:rPr>
              <a:t></a:t>
            </a:r>
            <a:r>
              <a:rPr lang="en-US" sz="2200" smtClean="0"/>
              <a:t> </a:t>
            </a:r>
          </a:p>
          <a:p>
            <a:pPr lvl="1" eaLnBrk="1" hangingPunct="1">
              <a:lnSpc>
                <a:spcPct val="80000"/>
              </a:lnSpc>
            </a:pPr>
            <a:r>
              <a:rPr lang="en-US" sz="2200" smtClean="0"/>
              <a:t>Merging phase: d</a:t>
            </a:r>
            <a:r>
              <a:rPr lang="en-US" sz="2200" baseline="-25000" smtClean="0"/>
              <a:t>M</a:t>
            </a:r>
            <a:r>
              <a:rPr lang="en-US" sz="2200" smtClean="0"/>
              <a:t> = Min (n</a:t>
            </a:r>
            <a:r>
              <a:rPr lang="en-US" sz="2200" baseline="-25000" smtClean="0"/>
              <a:t>B</a:t>
            </a:r>
            <a:r>
              <a:rPr lang="en-US" sz="2200" smtClean="0"/>
              <a:t>-1, n</a:t>
            </a:r>
            <a:r>
              <a:rPr lang="en-US" sz="2200" baseline="-25000" smtClean="0"/>
              <a:t>R</a:t>
            </a:r>
            <a:r>
              <a:rPr lang="en-US" sz="2200" smtClean="0"/>
              <a:t>); n</a:t>
            </a:r>
            <a:r>
              <a:rPr lang="en-US" sz="2200" baseline="-25000" smtClean="0"/>
              <a:t>P</a:t>
            </a:r>
            <a:r>
              <a:rPr lang="en-US" sz="2200" smtClean="0"/>
              <a:t> = </a:t>
            </a:r>
            <a:r>
              <a:rPr lang="en-US" sz="2200" smtClean="0">
                <a:sym typeface="Symbol" pitchFamily="18" charset="2"/>
              </a:rPr>
              <a:t></a:t>
            </a:r>
            <a:r>
              <a:rPr lang="en-US" sz="2200" smtClean="0"/>
              <a:t>(log</a:t>
            </a:r>
            <a:r>
              <a:rPr lang="en-US" sz="2200" baseline="-25000" smtClean="0"/>
              <a:t>dM</a:t>
            </a:r>
            <a:r>
              <a:rPr lang="en-US" sz="2200" smtClean="0"/>
              <a:t>(n</a:t>
            </a:r>
            <a:r>
              <a:rPr lang="en-US" sz="2200" baseline="-25000" smtClean="0"/>
              <a:t>R</a:t>
            </a:r>
            <a:r>
              <a:rPr lang="en-US" sz="2200" smtClean="0"/>
              <a:t>))</a:t>
            </a:r>
            <a:r>
              <a:rPr lang="en-US" sz="2200" smtClean="0">
                <a:sym typeface="Symbol" pitchFamily="18" charset="2"/>
              </a:rPr>
              <a:t></a:t>
            </a:r>
            <a:endParaRPr lang="en-US" sz="2200" smtClean="0"/>
          </a:p>
          <a:p>
            <a:pPr lvl="1" eaLnBrk="1" hangingPunct="1">
              <a:lnSpc>
                <a:spcPct val="80000"/>
              </a:lnSpc>
            </a:pPr>
            <a:r>
              <a:rPr lang="en-US" sz="2200" smtClean="0"/>
              <a:t>n</a:t>
            </a:r>
            <a:r>
              <a:rPr lang="en-US" sz="2200" baseline="-25000" smtClean="0"/>
              <a:t>R</a:t>
            </a:r>
            <a:r>
              <a:rPr lang="en-US" sz="2200" smtClean="0"/>
              <a:t>: number of initial runs; b: number of file blocks; </a:t>
            </a:r>
          </a:p>
          <a:p>
            <a:pPr lvl="1" eaLnBrk="1" hangingPunct="1">
              <a:lnSpc>
                <a:spcPct val="80000"/>
              </a:lnSpc>
            </a:pPr>
            <a:r>
              <a:rPr lang="en-US" sz="2200" smtClean="0"/>
              <a:t>n</a:t>
            </a:r>
            <a:r>
              <a:rPr lang="en-US" sz="2200" baseline="-25000" smtClean="0"/>
              <a:t>B</a:t>
            </a:r>
            <a:r>
              <a:rPr lang="en-US" sz="2200" smtClean="0"/>
              <a:t>: available buffer space; d</a:t>
            </a:r>
            <a:r>
              <a:rPr lang="en-US" sz="2200" baseline="-25000" smtClean="0"/>
              <a:t>M</a:t>
            </a:r>
            <a:r>
              <a:rPr lang="en-US" sz="2200" smtClean="0"/>
              <a:t>: degree of merging;</a:t>
            </a:r>
          </a:p>
          <a:p>
            <a:pPr lvl="1" eaLnBrk="1" hangingPunct="1">
              <a:lnSpc>
                <a:spcPct val="80000"/>
              </a:lnSpc>
            </a:pPr>
            <a:r>
              <a:rPr lang="en-US" sz="2200" smtClean="0"/>
              <a:t>n</a:t>
            </a:r>
            <a:r>
              <a:rPr lang="en-US" sz="2200" baseline="-25000" smtClean="0"/>
              <a:t>P</a:t>
            </a:r>
            <a:r>
              <a:rPr lang="en-US" sz="2200" smtClean="0"/>
              <a:t>: number of passes.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0"/>
          </p:nvPr>
        </p:nvSpPr>
        <p:spPr>
          <a:noFill/>
        </p:spPr>
        <p:txBody>
          <a:bodyPr/>
          <a:lstStyle/>
          <a:p>
            <a:r>
              <a:rPr lang="en-US"/>
              <a:t>Slide 15- </a:t>
            </a:r>
            <a:fld id="{F417A3C8-6794-495B-AB4B-735414B6F394}" type="slidenum">
              <a:rPr lang="en-US"/>
              <a:pPr/>
              <a:t>8</a:t>
            </a:fld>
            <a:endParaRPr lang="en-CA"/>
          </a:p>
        </p:txBody>
      </p:sp>
      <p:sp>
        <p:nvSpPr>
          <p:cNvPr id="11267" name="Rectangle 8"/>
          <p:cNvSpPr>
            <a:spLocks noGrp="1" noChangeArrowheads="1"/>
          </p:cNvSpPr>
          <p:nvPr>
            <p:ph type="title"/>
          </p:nvPr>
        </p:nvSpPr>
        <p:spPr/>
        <p:txBody>
          <a:bodyPr/>
          <a:lstStyle/>
          <a:p>
            <a:pPr eaLnBrk="1" hangingPunct="1"/>
            <a:r>
              <a:rPr lang="en-US" smtClean="0"/>
              <a:t>Algorithms for External Sorting (2)</a:t>
            </a:r>
          </a:p>
        </p:txBody>
      </p:sp>
      <p:pic>
        <p:nvPicPr>
          <p:cNvPr id="11268" name="Picture 10" descr="fig15_02"/>
          <p:cNvPicPr>
            <a:picLocks noChangeAspect="1" noChangeArrowheads="1"/>
          </p:cNvPicPr>
          <p:nvPr/>
        </p:nvPicPr>
        <p:blipFill>
          <a:blip r:embed="rId3"/>
          <a:srcRect/>
          <a:stretch>
            <a:fillRect/>
          </a:stretch>
        </p:blipFill>
        <p:spPr bwMode="auto">
          <a:xfrm>
            <a:off x="1828800" y="1524000"/>
            <a:ext cx="5486400" cy="5026025"/>
          </a:xfrm>
          <a:prstGeom prst="rect">
            <a:avLst/>
          </a:prstGeom>
          <a:noFill/>
          <a:ln w="9525">
            <a:noFill/>
            <a:miter lim="800000"/>
            <a:headEnd/>
            <a:tailEnd/>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r>
              <a:rPr lang="en-US"/>
              <a:t>Slide 15- </a:t>
            </a:r>
            <a:fld id="{1FFFCB85-F35F-4C44-B23A-21D184FB206F}" type="slidenum">
              <a:rPr lang="en-US"/>
              <a:pPr/>
              <a:t>9</a:t>
            </a:fld>
            <a:endParaRPr lang="en-CA"/>
          </a:p>
        </p:txBody>
      </p:sp>
      <p:sp>
        <p:nvSpPr>
          <p:cNvPr id="12291" name="Rectangle 6"/>
          <p:cNvSpPr>
            <a:spLocks noGrp="1" noChangeArrowheads="1"/>
          </p:cNvSpPr>
          <p:nvPr>
            <p:ph type="title"/>
          </p:nvPr>
        </p:nvSpPr>
        <p:spPr/>
        <p:txBody>
          <a:bodyPr/>
          <a:lstStyle/>
          <a:p>
            <a:pPr eaLnBrk="1" hangingPunct="1"/>
            <a:r>
              <a:rPr lang="en-US" sz="3200" smtClean="0"/>
              <a:t>3. Algorithms for SELECT and JOIN Operations (1)</a:t>
            </a:r>
          </a:p>
        </p:txBody>
      </p:sp>
      <p:sp>
        <p:nvSpPr>
          <p:cNvPr id="12292" name="Rectangle 7"/>
          <p:cNvSpPr>
            <a:spLocks noGrp="1" noChangeArrowheads="1"/>
          </p:cNvSpPr>
          <p:nvPr>
            <p:ph type="body" idx="1"/>
          </p:nvPr>
        </p:nvSpPr>
        <p:spPr/>
        <p:txBody>
          <a:bodyPr/>
          <a:lstStyle/>
          <a:p>
            <a:pPr eaLnBrk="1" hangingPunct="1"/>
            <a:r>
              <a:rPr lang="en-US" sz="2400" smtClean="0"/>
              <a:t>Implementing the SELECT Operation</a:t>
            </a:r>
          </a:p>
          <a:p>
            <a:pPr eaLnBrk="1" hangingPunct="1"/>
            <a:endParaRPr lang="en-US" sz="2400" smtClean="0"/>
          </a:p>
          <a:p>
            <a:pPr eaLnBrk="1" hangingPunct="1"/>
            <a:r>
              <a:rPr lang="en-US" sz="2400" smtClean="0"/>
              <a:t>Examples:</a:t>
            </a:r>
          </a:p>
          <a:p>
            <a:pPr lvl="1" eaLnBrk="1" hangingPunct="1"/>
            <a:r>
              <a:rPr lang="en-US" sz="2200" smtClean="0">
                <a:cs typeface="Times New Roman" pitchFamily="18" charset="0"/>
              </a:rPr>
              <a:t>(OP1): </a:t>
            </a:r>
            <a:r>
              <a:rPr lang="en-US" sz="2200" smtClean="0">
                <a:latin typeface="Symbol" pitchFamily="18" charset="2"/>
                <a:cs typeface="Times New Roman" pitchFamily="18" charset="0"/>
              </a:rPr>
              <a:t>s</a:t>
            </a:r>
            <a:r>
              <a:rPr lang="en-US" sz="2200" smtClean="0">
                <a:cs typeface="Times New Roman" pitchFamily="18" charset="0"/>
              </a:rPr>
              <a:t> </a:t>
            </a:r>
            <a:r>
              <a:rPr lang="en-US" sz="2200" baseline="-25000" smtClean="0">
                <a:cs typeface="Times New Roman" pitchFamily="18" charset="0"/>
              </a:rPr>
              <a:t>SSN='123456789' </a:t>
            </a:r>
            <a:r>
              <a:rPr lang="en-US" sz="2200" smtClean="0">
                <a:cs typeface="Times New Roman" pitchFamily="18" charset="0"/>
              </a:rPr>
              <a:t>(EMPLOYEE)</a:t>
            </a:r>
          </a:p>
          <a:p>
            <a:pPr lvl="1" eaLnBrk="1" hangingPunct="1"/>
            <a:r>
              <a:rPr lang="en-US" sz="2200" smtClean="0">
                <a:cs typeface="Times New Roman" pitchFamily="18" charset="0"/>
              </a:rPr>
              <a:t>(OP2): </a:t>
            </a:r>
            <a:r>
              <a:rPr lang="en-US" sz="2200" smtClean="0">
                <a:latin typeface="Symbol" pitchFamily="18" charset="2"/>
                <a:cs typeface="Times New Roman" pitchFamily="18" charset="0"/>
              </a:rPr>
              <a:t>s</a:t>
            </a:r>
            <a:r>
              <a:rPr lang="en-US" sz="2200" smtClean="0">
                <a:cs typeface="Times New Roman" pitchFamily="18" charset="0"/>
              </a:rPr>
              <a:t> </a:t>
            </a:r>
            <a:r>
              <a:rPr lang="en-US" sz="2200" baseline="-25000" smtClean="0">
                <a:cs typeface="Times New Roman" pitchFamily="18" charset="0"/>
              </a:rPr>
              <a:t>DNUMBER&gt;5</a:t>
            </a:r>
            <a:r>
              <a:rPr lang="en-US" sz="2200" smtClean="0">
                <a:cs typeface="Times New Roman" pitchFamily="18" charset="0"/>
              </a:rPr>
              <a:t>(DEPARTMENT)</a:t>
            </a:r>
          </a:p>
          <a:p>
            <a:pPr lvl="1" eaLnBrk="1" hangingPunct="1"/>
            <a:r>
              <a:rPr lang="en-US" sz="2200" smtClean="0">
                <a:cs typeface="Times New Roman" pitchFamily="18" charset="0"/>
              </a:rPr>
              <a:t>(OP3): </a:t>
            </a:r>
            <a:r>
              <a:rPr lang="en-US" sz="2200" smtClean="0">
                <a:latin typeface="Symbol" pitchFamily="18" charset="2"/>
                <a:cs typeface="Times New Roman" pitchFamily="18" charset="0"/>
              </a:rPr>
              <a:t>s</a:t>
            </a:r>
            <a:r>
              <a:rPr lang="en-US" sz="2200" smtClean="0">
                <a:cs typeface="Times New Roman" pitchFamily="18" charset="0"/>
              </a:rPr>
              <a:t> </a:t>
            </a:r>
            <a:r>
              <a:rPr lang="en-US" sz="2200" baseline="-25000" smtClean="0">
                <a:cs typeface="Times New Roman" pitchFamily="18" charset="0"/>
              </a:rPr>
              <a:t>DNO=5</a:t>
            </a:r>
            <a:r>
              <a:rPr lang="en-US" sz="2200" smtClean="0">
                <a:cs typeface="Times New Roman" pitchFamily="18" charset="0"/>
              </a:rPr>
              <a:t>(EMPLOYEE)</a:t>
            </a:r>
          </a:p>
          <a:p>
            <a:pPr lvl="1" eaLnBrk="1" hangingPunct="1"/>
            <a:r>
              <a:rPr lang="en-US" sz="2200" smtClean="0">
                <a:cs typeface="Times New Roman" pitchFamily="18" charset="0"/>
              </a:rPr>
              <a:t>(OP4): </a:t>
            </a:r>
            <a:r>
              <a:rPr lang="en-US" sz="2200" smtClean="0">
                <a:latin typeface="Symbol" pitchFamily="18" charset="2"/>
                <a:cs typeface="Times New Roman" pitchFamily="18" charset="0"/>
              </a:rPr>
              <a:t>s</a:t>
            </a:r>
            <a:r>
              <a:rPr lang="en-US" sz="2200" smtClean="0">
                <a:cs typeface="Times New Roman" pitchFamily="18" charset="0"/>
              </a:rPr>
              <a:t> </a:t>
            </a:r>
            <a:r>
              <a:rPr lang="en-US" sz="2200" baseline="-25000" smtClean="0">
                <a:cs typeface="Times New Roman" pitchFamily="18" charset="0"/>
              </a:rPr>
              <a:t>DNO=5 AND SALARY&gt;30000 AND SEX=F</a:t>
            </a:r>
            <a:r>
              <a:rPr lang="en-US" sz="2200" smtClean="0">
                <a:cs typeface="Times New Roman" pitchFamily="18" charset="0"/>
              </a:rPr>
              <a:t>(EMPLOYEE)</a:t>
            </a:r>
          </a:p>
          <a:p>
            <a:pPr lvl="1" eaLnBrk="1" hangingPunct="1"/>
            <a:r>
              <a:rPr lang="en-US" sz="2200" smtClean="0">
                <a:cs typeface="Times New Roman" pitchFamily="18" charset="0"/>
              </a:rPr>
              <a:t>(OP5): </a:t>
            </a:r>
            <a:r>
              <a:rPr lang="en-US" sz="2200" smtClean="0">
                <a:latin typeface="Symbol" pitchFamily="18" charset="2"/>
                <a:cs typeface="Times New Roman" pitchFamily="18" charset="0"/>
              </a:rPr>
              <a:t>s</a:t>
            </a:r>
            <a:r>
              <a:rPr lang="en-US" sz="2200" smtClean="0">
                <a:cs typeface="Times New Roman" pitchFamily="18" charset="0"/>
              </a:rPr>
              <a:t> </a:t>
            </a:r>
            <a:r>
              <a:rPr lang="en-US" sz="2200" baseline="-25000" smtClean="0">
                <a:cs typeface="Times New Roman" pitchFamily="18" charset="0"/>
              </a:rPr>
              <a:t>ESSN=123456789 AND PNO=10</a:t>
            </a:r>
            <a:r>
              <a:rPr lang="en-US" sz="2200" smtClean="0">
                <a:cs typeface="Times New Roman" pitchFamily="18" charset="0"/>
              </a:rPr>
              <a:t>(WORKS_ON)</a:t>
            </a:r>
            <a:endParaRPr lang="en-US" sz="2200" smtClean="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1226</TotalTime>
  <Words>2574</Words>
  <Application>Microsoft PowerPoint</Application>
  <PresentationFormat>Letter Paper (8.5x11 in)</PresentationFormat>
  <Paragraphs>314</Paragraphs>
  <Slides>31</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Wingdings</vt:lpstr>
      <vt:lpstr>Tahoma</vt:lpstr>
      <vt:lpstr>Times New Roman</vt:lpstr>
      <vt:lpstr>Lucida Grande</vt:lpstr>
      <vt:lpstr>Symbol</vt:lpstr>
      <vt:lpstr>New York</vt:lpstr>
      <vt:lpstr>Wingdings 3</vt:lpstr>
      <vt:lpstr>ヒラギノ角ゴ Pro W3</vt:lpstr>
      <vt:lpstr>Marlett</vt:lpstr>
      <vt:lpstr>Blends</vt:lpstr>
      <vt:lpstr>Unit III</vt:lpstr>
      <vt:lpstr>Chapter Outline (1)</vt:lpstr>
      <vt:lpstr>1. Introduction to Query Processing (1)</vt:lpstr>
      <vt:lpstr>Introduction to Query Processing (2)</vt:lpstr>
      <vt:lpstr>1. Translating SQL Queries into Relational Algebra (1)</vt:lpstr>
      <vt:lpstr>Translating SQL Queries into Relational Algebra (2)</vt:lpstr>
      <vt:lpstr>2. Algorithms for External Sorting (1)</vt:lpstr>
      <vt:lpstr>Algorithms for External Sorting (2)</vt:lpstr>
      <vt:lpstr>3. Algorithms for SELECT and JOIN Operations (1)</vt:lpstr>
      <vt:lpstr>Algorithms for SELECT and JOIN Operations (2)</vt:lpstr>
      <vt:lpstr>Algorithms for SELECT and JOIN Operations (3)</vt:lpstr>
      <vt:lpstr>Algorithms for SELECT and JOIN Operations (4)</vt:lpstr>
      <vt:lpstr>Algorithms for SELECT and JOIN Operations (5)</vt:lpstr>
      <vt:lpstr>Algorithms for SELECT and JOIN Operations (7)</vt:lpstr>
      <vt:lpstr>Algorithms for SELECT and JOIN Operations (8)</vt:lpstr>
      <vt:lpstr>Algorithms for SELECT and JOIN Operations (9)</vt:lpstr>
      <vt:lpstr>Algorithms for SELECT and JOIN Operations (10)</vt:lpstr>
      <vt:lpstr>Algorithms for SELECT and JOIN Operations (11)</vt:lpstr>
      <vt:lpstr>Algorithms for SELECT and JOIN Operations (14)</vt:lpstr>
      <vt:lpstr>Algorithms for SELECT and JOIN Operations (15)</vt:lpstr>
      <vt:lpstr>Algorithms for SELECT and JOIN Operations (16)</vt:lpstr>
      <vt:lpstr>Algorithms for SELECT and JOIN Operations (17)</vt:lpstr>
      <vt:lpstr>Algorithms for SELECT and JOIN Operations (18)</vt:lpstr>
      <vt:lpstr>4. Algorithms for PROJECT and SET Operations (1)</vt:lpstr>
      <vt:lpstr>Algorithms for PROJECT and SET Operations (2)</vt:lpstr>
      <vt:lpstr>Algorithms for PROJECT and SET Operations (3)</vt:lpstr>
      <vt:lpstr>5. Implementing Aggregate Operations and Outer Joins (1)</vt:lpstr>
      <vt:lpstr>Implementing Aggregate Operations and Outer Joins (2)</vt:lpstr>
      <vt:lpstr>Implementing Aggregate Operations and Outer Joins (3)</vt:lpstr>
      <vt:lpstr>Implementing Aggregate Operations and Outer Joins (4)</vt:lpstr>
      <vt:lpstr>Implementing Aggregate Operations and Outer Joins (5)</vt:lpstr>
    </vt:vector>
  </TitlesOfParts>
  <Company>Copyright © 2007 Ramez Elmasri and Shamkant B. Navathe</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subject>Algorithms for Query Processing and Optimization</dc:subject>
  <dc:creator>Elmasri/Navathe</dc:creator>
  <cp:lastModifiedBy>abc</cp:lastModifiedBy>
  <cp:revision>92</cp:revision>
  <cp:lastPrinted>2001-11-04T00:51:13Z</cp:lastPrinted>
  <dcterms:created xsi:type="dcterms:W3CDTF">2005-02-25T19:46:41Z</dcterms:created>
  <dcterms:modified xsi:type="dcterms:W3CDTF">2019-10-08T12:46:11Z</dcterms:modified>
</cp:coreProperties>
</file>