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7"/>
  </p:notesMasterIdLst>
  <p:handoutMasterIdLst>
    <p:handoutMasterId r:id="rId118"/>
  </p:handoutMasterIdLst>
  <p:sldIdLst>
    <p:sldId id="324" r:id="rId2"/>
    <p:sldId id="327" r:id="rId3"/>
    <p:sldId id="328" r:id="rId4"/>
    <p:sldId id="329" r:id="rId5"/>
    <p:sldId id="330" r:id="rId6"/>
    <p:sldId id="331" r:id="rId7"/>
    <p:sldId id="332" r:id="rId8"/>
    <p:sldId id="333" r:id="rId9"/>
    <p:sldId id="334" r:id="rId10"/>
    <p:sldId id="336" r:id="rId11"/>
    <p:sldId id="337" r:id="rId12"/>
    <p:sldId id="338" r:id="rId13"/>
    <p:sldId id="339" r:id="rId14"/>
    <p:sldId id="382" r:id="rId15"/>
    <p:sldId id="383"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3" r:id="rId66"/>
    <p:sldId id="404" r:id="rId67"/>
    <p:sldId id="405" r:id="rId68"/>
    <p:sldId id="406" r:id="rId69"/>
    <p:sldId id="407" r:id="rId70"/>
    <p:sldId id="408" r:id="rId71"/>
    <p:sldId id="409" r:id="rId72"/>
    <p:sldId id="410" r:id="rId73"/>
    <p:sldId id="411" r:id="rId74"/>
    <p:sldId id="412" r:id="rId75"/>
    <p:sldId id="413" r:id="rId76"/>
    <p:sldId id="414"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7" r:id="rId90"/>
    <p:sldId id="428" r:id="rId91"/>
    <p:sldId id="429" r:id="rId92"/>
    <p:sldId id="432" r:id="rId93"/>
    <p:sldId id="433" r:id="rId94"/>
    <p:sldId id="434" r:id="rId95"/>
    <p:sldId id="435" r:id="rId96"/>
    <p:sldId id="436" r:id="rId97"/>
    <p:sldId id="437" r:id="rId98"/>
    <p:sldId id="438" r:id="rId99"/>
    <p:sldId id="439" r:id="rId100"/>
    <p:sldId id="440" r:id="rId101"/>
    <p:sldId id="441" r:id="rId102"/>
    <p:sldId id="442" r:id="rId103"/>
    <p:sldId id="443" r:id="rId104"/>
    <p:sldId id="444" r:id="rId105"/>
    <p:sldId id="445" r:id="rId106"/>
    <p:sldId id="446" r:id="rId107"/>
    <p:sldId id="447" r:id="rId108"/>
    <p:sldId id="448" r:id="rId109"/>
    <p:sldId id="449" r:id="rId110"/>
    <p:sldId id="450" r:id="rId111"/>
    <p:sldId id="451" r:id="rId112"/>
    <p:sldId id="452" r:id="rId113"/>
    <p:sldId id="453" r:id="rId114"/>
    <p:sldId id="454" r:id="rId115"/>
    <p:sldId id="455" r:id="rId116"/>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Objects="1">
      <p:cViewPr>
        <p:scale>
          <a:sx n="75" d="100"/>
          <a:sy n="75" d="100"/>
        </p:scale>
        <p:origin x="-456" y="144"/>
      </p:cViewPr>
      <p:guideLst>
        <p:guide orient="horz" pos="192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16314"/>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slide" Target="slides/slide52.xml"/><Relationship Id="rId1" Type="http://schemas.openxmlformats.org/officeDocument/2006/relationships/slide" Target="slides/slide51.xml"/><Relationship Id="rId4" Type="http://schemas.openxmlformats.org/officeDocument/2006/relationships/slide" Target="slides/slide9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F31B6B4C-E9C9-475F-806E-2EBE694D9BFD}" type="slidenum">
              <a:rPr lang="en-CA"/>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5ED8D817-4F50-4F68-BC88-3A1399D675BE}" type="slidenum">
              <a:rPr lang="en-CA"/>
              <a:pPr/>
              <a:t>‹#›</a:t>
            </a:fld>
            <a:endParaRPr lang="en-CA"/>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C456C-3B65-4CF0-A543-6A9AFE30F161}" type="slidenum">
              <a:rPr lang="en-CA"/>
              <a:pPr/>
              <a:t>1</a:t>
            </a:fld>
            <a:endParaRPr lang="en-CA"/>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96363-F2F6-4205-80AD-22559477CD09}" type="slidenum">
              <a:rPr lang="en-CA"/>
              <a:pPr/>
              <a:t>10</a:t>
            </a:fld>
            <a:endParaRPr lang="en-CA"/>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159A5-FE99-4BAD-A889-D43D306C356A}" type="slidenum">
              <a:rPr lang="en-CA"/>
              <a:pPr/>
              <a:t>100</a:t>
            </a:fld>
            <a:endParaRPr lang="en-CA"/>
          </a:p>
        </p:txBody>
      </p:sp>
      <p:sp>
        <p:nvSpPr>
          <p:cNvPr id="687106" name="Rectangle 2"/>
          <p:cNvSpPr>
            <a:spLocks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6938F-E069-41C4-B492-506E59B85160}" type="slidenum">
              <a:rPr lang="en-CA"/>
              <a:pPr/>
              <a:t>101</a:t>
            </a:fld>
            <a:endParaRPr lang="en-CA"/>
          </a:p>
        </p:txBody>
      </p:sp>
      <p:sp>
        <p:nvSpPr>
          <p:cNvPr id="689154" name="Rectangle 2"/>
          <p:cNvSpPr>
            <a:spLocks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A7AF0C-29AF-4476-9F47-6B45601C1058}" type="slidenum">
              <a:rPr lang="en-CA"/>
              <a:pPr/>
              <a:t>102</a:t>
            </a:fld>
            <a:endParaRPr lang="en-CA"/>
          </a:p>
        </p:txBody>
      </p:sp>
      <p:sp>
        <p:nvSpPr>
          <p:cNvPr id="691202" name="Rectangle 2"/>
          <p:cNvSpPr>
            <a:spLocks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A0483-AE43-4B5F-933A-E311CA78D8A7}" type="slidenum">
              <a:rPr lang="en-CA"/>
              <a:pPr/>
              <a:t>103</a:t>
            </a:fld>
            <a:endParaRPr lang="en-CA"/>
          </a:p>
        </p:txBody>
      </p:sp>
      <p:sp>
        <p:nvSpPr>
          <p:cNvPr id="693250" name="Rectangle 2"/>
          <p:cNvSpPr>
            <a:spLocks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5701B-59BD-4296-B10D-95AEA25EA1E1}" type="slidenum">
              <a:rPr lang="en-CA"/>
              <a:pPr/>
              <a:t>104</a:t>
            </a:fld>
            <a:endParaRPr lang="en-CA"/>
          </a:p>
        </p:txBody>
      </p:sp>
      <p:sp>
        <p:nvSpPr>
          <p:cNvPr id="695298" name="Rectangle 2"/>
          <p:cNvSpPr>
            <a:spLocks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D9B486-E6A6-4333-9D30-DA116B415D84}" type="slidenum">
              <a:rPr lang="en-CA"/>
              <a:pPr/>
              <a:t>105</a:t>
            </a:fld>
            <a:endParaRPr lang="en-CA"/>
          </a:p>
        </p:txBody>
      </p:sp>
      <p:sp>
        <p:nvSpPr>
          <p:cNvPr id="697346" name="Rectangle 2"/>
          <p:cNvSpPr>
            <a:spLocks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6D71B4-FA55-4381-B3C9-B7858A234818}" type="slidenum">
              <a:rPr lang="en-CA"/>
              <a:pPr/>
              <a:t>106</a:t>
            </a:fld>
            <a:endParaRPr lang="en-CA"/>
          </a:p>
        </p:txBody>
      </p:sp>
      <p:sp>
        <p:nvSpPr>
          <p:cNvPr id="699394" name="Rectangle 2"/>
          <p:cNvSpPr>
            <a:spLocks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517A2-2B7A-47EA-AB1F-FD3945F54F04}" type="slidenum">
              <a:rPr lang="en-CA"/>
              <a:pPr/>
              <a:t>107</a:t>
            </a:fld>
            <a:endParaRPr lang="en-CA"/>
          </a:p>
        </p:txBody>
      </p:sp>
      <p:sp>
        <p:nvSpPr>
          <p:cNvPr id="701442" name="Rectangle 2"/>
          <p:cNvSpPr>
            <a:spLocks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1266B-038E-4FF4-BF2D-07D722C08CB5}" type="slidenum">
              <a:rPr lang="en-CA"/>
              <a:pPr/>
              <a:t>108</a:t>
            </a:fld>
            <a:endParaRPr lang="en-CA"/>
          </a:p>
        </p:txBody>
      </p:sp>
      <p:sp>
        <p:nvSpPr>
          <p:cNvPr id="703490" name="Rectangle 2"/>
          <p:cNvSpPr>
            <a:spLocks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F7BAFF-ACF0-4623-B328-A0E0741BFB0E}" type="slidenum">
              <a:rPr lang="en-CA"/>
              <a:pPr/>
              <a:t>109</a:t>
            </a:fld>
            <a:endParaRPr lang="en-CA"/>
          </a:p>
        </p:txBody>
      </p:sp>
      <p:sp>
        <p:nvSpPr>
          <p:cNvPr id="705538" name="Rectangle 2"/>
          <p:cNvSpPr>
            <a:spLocks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F64E4-95CB-481F-9704-9F1BE8FA92BD}" type="slidenum">
              <a:rPr lang="en-CA"/>
              <a:pPr/>
              <a:t>11</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381670-AA35-433D-B3FC-045D7E5BA559}" type="slidenum">
              <a:rPr lang="en-CA"/>
              <a:pPr/>
              <a:t>110</a:t>
            </a:fld>
            <a:endParaRPr lang="en-CA"/>
          </a:p>
        </p:txBody>
      </p:sp>
      <p:sp>
        <p:nvSpPr>
          <p:cNvPr id="707586" name="Rectangle 2"/>
          <p:cNvSpPr>
            <a:spLocks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12D7-528F-4D44-8CDC-C6FB54077C31}" type="slidenum">
              <a:rPr lang="en-CA"/>
              <a:pPr/>
              <a:t>111</a:t>
            </a:fld>
            <a:endParaRPr lang="en-CA"/>
          </a:p>
        </p:txBody>
      </p:sp>
      <p:sp>
        <p:nvSpPr>
          <p:cNvPr id="709634" name="Rectangle 2"/>
          <p:cNvSpPr>
            <a:spLocks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EED93-9E2C-4D0B-92D1-E22C94ABA5B6}" type="slidenum">
              <a:rPr lang="en-CA"/>
              <a:pPr/>
              <a:t>112</a:t>
            </a:fld>
            <a:endParaRPr lang="en-CA"/>
          </a:p>
        </p:txBody>
      </p:sp>
      <p:sp>
        <p:nvSpPr>
          <p:cNvPr id="711682" name="Rectangle 2"/>
          <p:cNvSpPr>
            <a:spLocks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16FAC-5448-4A88-9892-34EFF510D28D}" type="slidenum">
              <a:rPr lang="en-CA"/>
              <a:pPr/>
              <a:t>113</a:t>
            </a:fld>
            <a:endParaRPr lang="en-CA"/>
          </a:p>
        </p:txBody>
      </p:sp>
      <p:sp>
        <p:nvSpPr>
          <p:cNvPr id="713730" name="Rectangle 2"/>
          <p:cNvSpPr>
            <a:spLocks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BC3E8-3A0F-48C0-AEA3-31D7B4F64F74}" type="slidenum">
              <a:rPr lang="en-CA"/>
              <a:pPr/>
              <a:t>114</a:t>
            </a:fld>
            <a:endParaRPr lang="en-CA"/>
          </a:p>
        </p:txBody>
      </p:sp>
      <p:sp>
        <p:nvSpPr>
          <p:cNvPr id="715778" name="Rectangle 2"/>
          <p:cNvSpPr>
            <a:spLocks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62AED-C8F3-4212-A865-B8FAF3EB5B18}" type="slidenum">
              <a:rPr lang="en-CA"/>
              <a:pPr/>
              <a:t>115</a:t>
            </a:fld>
            <a:endParaRPr lang="en-CA"/>
          </a:p>
        </p:txBody>
      </p:sp>
      <p:sp>
        <p:nvSpPr>
          <p:cNvPr id="717826" name="Rectangle 2"/>
          <p:cNvSpPr>
            <a:spLocks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8D84F-3E9F-461D-A0D5-E7BA0CE16974}" type="slidenum">
              <a:rPr lang="en-CA"/>
              <a:pPr/>
              <a:t>12</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43DCB-8691-403A-8362-3120F8FC2A49}" type="slidenum">
              <a:rPr lang="en-CA"/>
              <a:pPr/>
              <a:t>13</a:t>
            </a:fld>
            <a:endParaRPr lang="en-CA"/>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BD198F-2FB8-4E5D-B4E2-17471C23B701}" type="slidenum">
              <a:rPr lang="en-CA"/>
              <a:pPr/>
              <a:t>14</a:t>
            </a:fld>
            <a:endParaRPr lang="en-CA"/>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CA4BB-BC3C-4A67-8DC4-78944976E7D0}" type="slidenum">
              <a:rPr lang="en-CA"/>
              <a:pPr/>
              <a:t>15</a:t>
            </a:fld>
            <a:endParaRPr lang="en-CA"/>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D6D4A-3C76-4C1E-8D14-EE4230CF4AAD}" type="slidenum">
              <a:rPr lang="en-CA"/>
              <a:pPr/>
              <a:t>16</a:t>
            </a:fld>
            <a:endParaRPr lang="en-CA"/>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B84C2-0246-4CDF-9724-E5E87841DEF4}" type="slidenum">
              <a:rPr lang="en-CA"/>
              <a:pPr/>
              <a:t>17</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20877-9216-471B-A476-5B43C4DD67BA}" type="slidenum">
              <a:rPr lang="en-CA"/>
              <a:pPr/>
              <a:t>18</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4FF98-F242-45F7-82AC-795BD6AAF700}" type="slidenum">
              <a:rPr lang="en-CA"/>
              <a:pPr/>
              <a:t>19</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834FF-69B4-4CC5-96BC-5F77DD0EF0E4}" type="slidenum">
              <a:rPr lang="en-CA"/>
              <a:pPr/>
              <a:t>2</a:t>
            </a:fld>
            <a:endParaRPr lang="en-CA"/>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18C70-2808-4F9B-B352-A9AE3B638578}" type="slidenum">
              <a:rPr lang="en-CA"/>
              <a:pPr/>
              <a:t>20</a:t>
            </a:fld>
            <a:endParaRPr lang="en-CA"/>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BE295C-09D1-475F-A57C-A2747DF62086}" type="slidenum">
              <a:rPr lang="en-CA"/>
              <a:pPr/>
              <a:t>21</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A3B93-5308-4596-9E9B-F74A003413D4}" type="slidenum">
              <a:rPr lang="en-CA"/>
              <a:pPr/>
              <a:t>22</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48808-C527-4735-9009-9B37990F72D6}" type="slidenum">
              <a:rPr lang="en-CA"/>
              <a:pPr/>
              <a:t>23</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59349-8DAA-4561-8371-00FD4CCD1383}" type="slidenum">
              <a:rPr lang="en-CA"/>
              <a:pPr/>
              <a:t>24</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27C82-F59B-4CA2-AAA2-75B842CD54E2}" type="slidenum">
              <a:rPr lang="en-CA"/>
              <a:pPr/>
              <a:t>25</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DE3B4-7D9A-4658-A499-9D0C74DC6C63}" type="slidenum">
              <a:rPr lang="en-CA"/>
              <a:pPr/>
              <a:t>26</a:t>
            </a:fld>
            <a:endParaRPr lang="en-CA"/>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7CB90-E7D4-44B1-8E0A-4E32E9617ECD}" type="slidenum">
              <a:rPr lang="en-CA"/>
              <a:pPr/>
              <a:t>27</a:t>
            </a:fld>
            <a:endParaRPr lang="en-CA"/>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3F2C7-EEEA-45AC-AE19-09595D8EAA12}" type="slidenum">
              <a:rPr lang="en-CA"/>
              <a:pPr/>
              <a:t>28</a:t>
            </a:fld>
            <a:endParaRPr lang="en-CA"/>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4CC3E0-40E6-4119-90E3-D282911B81D7}" type="slidenum">
              <a:rPr lang="en-CA"/>
              <a:pPr/>
              <a:t>29</a:t>
            </a:fld>
            <a:endParaRPr lang="en-CA"/>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15D36A-65BB-435F-86F0-9743D72AA9C2}" type="slidenum">
              <a:rPr lang="en-CA"/>
              <a:pPr/>
              <a:t>3</a:t>
            </a:fld>
            <a:endParaRPr lang="en-CA"/>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4AE2F-3541-4760-AF27-D605BA601EB8}" type="slidenum">
              <a:rPr lang="en-CA"/>
              <a:pPr/>
              <a:t>30</a:t>
            </a:fld>
            <a:endParaRPr lang="en-CA"/>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905B55-EAEC-43EC-9D94-001CE54BF379}" type="slidenum">
              <a:rPr lang="en-CA"/>
              <a:pPr/>
              <a:t>31</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B467A-1346-49DD-9228-6AE477C79A93}" type="slidenum">
              <a:rPr lang="en-CA"/>
              <a:pPr/>
              <a:t>32</a:t>
            </a:fld>
            <a:endParaRPr lang="en-CA"/>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53495-9E31-4850-8764-BDCEDACA3051}" type="slidenum">
              <a:rPr lang="en-CA"/>
              <a:pPr/>
              <a:t>33</a:t>
            </a:fld>
            <a:endParaRPr lang="en-CA"/>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F9DD3-94AC-4214-9AFE-EB2AEB9D554D}" type="slidenum">
              <a:rPr lang="en-CA"/>
              <a:pPr/>
              <a:t>34</a:t>
            </a:fld>
            <a:endParaRPr lang="en-CA"/>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86AE65-2E5E-4F96-8213-94C94A1A7EE8}" type="slidenum">
              <a:rPr lang="en-CA"/>
              <a:pPr/>
              <a:t>35</a:t>
            </a:fld>
            <a:endParaRPr lang="en-CA"/>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706DB-78F0-4247-BB7A-0E3ADD216132}" type="slidenum">
              <a:rPr lang="en-CA"/>
              <a:pPr/>
              <a:t>36</a:t>
            </a:fld>
            <a:endParaRPr lang="en-CA"/>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6D3B8-D4DF-48AE-9638-6AE1951CC50D}" type="slidenum">
              <a:rPr lang="en-CA"/>
              <a:pPr/>
              <a:t>37</a:t>
            </a:fld>
            <a:endParaRPr lang="en-CA"/>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F1DE2-0770-4C1C-89BB-07A23C38BED5}" type="slidenum">
              <a:rPr lang="en-CA"/>
              <a:pPr/>
              <a:t>38</a:t>
            </a:fld>
            <a:endParaRPr lang="en-CA"/>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3BF2A-A1C5-4E15-9382-74607AB8311C}" type="slidenum">
              <a:rPr lang="en-CA"/>
              <a:pPr/>
              <a:t>39</a:t>
            </a:fld>
            <a:endParaRPr lang="en-CA"/>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E6489-F825-4CF6-8A57-B916274072FD}" type="slidenum">
              <a:rPr lang="en-CA"/>
              <a:pPr/>
              <a:t>4</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42DB1-C5EA-4A0C-BD24-0878CD2F6845}" type="slidenum">
              <a:rPr lang="en-CA"/>
              <a:pPr/>
              <a:t>40</a:t>
            </a:fld>
            <a:endParaRPr lang="en-CA"/>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774CFE-4AFD-4746-B833-B001F38D095F}" type="slidenum">
              <a:rPr lang="en-CA"/>
              <a:pPr/>
              <a:t>41</a:t>
            </a:fld>
            <a:endParaRPr lang="en-CA"/>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63E86-F3F1-482F-8149-174F64846ADD}" type="slidenum">
              <a:rPr lang="en-CA"/>
              <a:pPr/>
              <a:t>42</a:t>
            </a:fld>
            <a:endParaRPr lang="en-CA"/>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928500-3A0B-4667-B1BB-70497F551C97}" type="slidenum">
              <a:rPr lang="en-CA"/>
              <a:pPr/>
              <a:t>43</a:t>
            </a:fld>
            <a:endParaRPr lang="en-CA"/>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675EA-FBB7-4AF7-A31C-499DE96266EE}" type="slidenum">
              <a:rPr lang="en-CA"/>
              <a:pPr/>
              <a:t>44</a:t>
            </a:fld>
            <a:endParaRPr lang="en-CA"/>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AFC9A5-84CE-4444-9BFD-1F019B2A0610}" type="slidenum">
              <a:rPr lang="en-CA"/>
              <a:pPr/>
              <a:t>45</a:t>
            </a:fld>
            <a:endParaRPr lang="en-CA"/>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43084-1B9E-4A54-9D43-277234C46852}" type="slidenum">
              <a:rPr lang="en-CA"/>
              <a:pPr/>
              <a:t>46</a:t>
            </a:fld>
            <a:endParaRPr lang="en-CA"/>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16101-8657-495C-B88F-127DB37BAA83}" type="slidenum">
              <a:rPr lang="en-CA"/>
              <a:pPr/>
              <a:t>47</a:t>
            </a:fld>
            <a:endParaRPr lang="en-CA"/>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3DC68-C4AA-4077-9C32-550D8B54FEE1}" type="slidenum">
              <a:rPr lang="en-CA"/>
              <a:pPr/>
              <a:t>48</a:t>
            </a:fld>
            <a:endParaRPr lang="en-CA"/>
          </a:p>
        </p:txBody>
      </p:sp>
      <p:sp>
        <p:nvSpPr>
          <p:cNvPr id="670722" name="Rectangle 2"/>
          <p:cNvSpPr>
            <a:spLocks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4AF46-26A0-4E22-A732-754543B07181}" type="slidenum">
              <a:rPr lang="en-CA"/>
              <a:pPr/>
              <a:t>49</a:t>
            </a:fld>
            <a:endParaRPr lang="en-CA"/>
          </a:p>
        </p:txBody>
      </p:sp>
      <p:sp>
        <p:nvSpPr>
          <p:cNvPr id="672770" name="Rectangle 2"/>
          <p:cNvSpPr>
            <a:spLocks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72CCB-BBF1-451B-BDCD-983216A184ED}" type="slidenum">
              <a:rPr lang="en-CA"/>
              <a:pPr/>
              <a:t>5</a:t>
            </a:fld>
            <a:endParaRPr lang="en-CA"/>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5A0F5-3A3B-43D7-84E5-CCC74E2E984A}" type="slidenum">
              <a:rPr lang="en-CA"/>
              <a:pPr/>
              <a:t>50</a:t>
            </a:fld>
            <a:endParaRPr lang="en-CA"/>
          </a:p>
        </p:txBody>
      </p:sp>
      <p:sp>
        <p:nvSpPr>
          <p:cNvPr id="674818" name="Rectangle 2"/>
          <p:cNvSpPr>
            <a:spLocks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7097C-F406-43FB-A3AB-86BA32632276}" type="slidenum">
              <a:rPr lang="en-CA"/>
              <a:pPr/>
              <a:t>51</a:t>
            </a:fld>
            <a:endParaRPr lang="en-CA"/>
          </a:p>
        </p:txBody>
      </p:sp>
      <p:sp>
        <p:nvSpPr>
          <p:cNvPr id="676866" name="Rectangle 2"/>
          <p:cNvSpPr>
            <a:spLocks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8F996-A8C8-44FE-BC51-CDEE31C1C053}" type="slidenum">
              <a:rPr lang="en-CA"/>
              <a:pPr/>
              <a:t>52</a:t>
            </a:fld>
            <a:endParaRPr lang="en-CA"/>
          </a:p>
        </p:txBody>
      </p:sp>
      <p:sp>
        <p:nvSpPr>
          <p:cNvPr id="678914" name="Rectangle 2"/>
          <p:cNvSpPr>
            <a:spLocks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C5F3D-BC4B-4D89-9B8C-C0F2407B3900}" type="slidenum">
              <a:rPr lang="en-CA"/>
              <a:pPr/>
              <a:t>53</a:t>
            </a:fld>
            <a:endParaRPr lang="en-CA"/>
          </a:p>
        </p:txBody>
      </p:sp>
      <p:sp>
        <p:nvSpPr>
          <p:cNvPr id="680962" name="Rectangle 2"/>
          <p:cNvSpPr>
            <a:spLocks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945E8-A71B-429C-B58E-25F0D50CE163}" type="slidenum">
              <a:rPr lang="en-CA"/>
              <a:pPr/>
              <a:t>54</a:t>
            </a:fld>
            <a:endParaRPr lang="en-CA"/>
          </a:p>
        </p:txBody>
      </p:sp>
      <p:sp>
        <p:nvSpPr>
          <p:cNvPr id="683010" name="Rectangle 2"/>
          <p:cNvSpPr>
            <a:spLocks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FE46A9-0C84-47A9-AD3D-90CE62BA65DB}" type="slidenum">
              <a:rPr lang="en-CA"/>
              <a:pPr/>
              <a:t>55</a:t>
            </a:fld>
            <a:endParaRPr lang="en-CA"/>
          </a:p>
        </p:txBody>
      </p:sp>
      <p:sp>
        <p:nvSpPr>
          <p:cNvPr id="685058" name="Rectangle 2"/>
          <p:cNvSpPr>
            <a:spLocks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2A174-4CDD-4BD3-9E9F-0D2844B9BE26}" type="slidenum">
              <a:rPr lang="en-CA"/>
              <a:pPr/>
              <a:t>56</a:t>
            </a:fld>
            <a:endParaRPr lang="en-CA"/>
          </a:p>
        </p:txBody>
      </p:sp>
      <p:sp>
        <p:nvSpPr>
          <p:cNvPr id="687106" name="Rectangle 2"/>
          <p:cNvSpPr>
            <a:spLocks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E0BD0-0158-4FC3-9289-C7CBA15D3604}" type="slidenum">
              <a:rPr lang="en-CA"/>
              <a:pPr/>
              <a:t>57</a:t>
            </a:fld>
            <a:endParaRPr lang="en-CA"/>
          </a:p>
        </p:txBody>
      </p:sp>
      <p:sp>
        <p:nvSpPr>
          <p:cNvPr id="689154" name="Rectangle 2"/>
          <p:cNvSpPr>
            <a:spLocks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ACDF43-C2D3-4C28-B9D4-802E6A69ADF5}" type="slidenum">
              <a:rPr lang="en-CA"/>
              <a:pPr/>
              <a:t>58</a:t>
            </a:fld>
            <a:endParaRPr lang="en-CA"/>
          </a:p>
        </p:txBody>
      </p:sp>
      <p:sp>
        <p:nvSpPr>
          <p:cNvPr id="691202" name="Rectangle 2"/>
          <p:cNvSpPr>
            <a:spLocks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595DE-03B4-4322-9259-BDA2AE4CAEBB}" type="slidenum">
              <a:rPr lang="en-CA"/>
              <a:pPr/>
              <a:t>59</a:t>
            </a:fld>
            <a:endParaRPr lang="en-CA"/>
          </a:p>
        </p:txBody>
      </p:sp>
      <p:sp>
        <p:nvSpPr>
          <p:cNvPr id="693250" name="Rectangle 2"/>
          <p:cNvSpPr>
            <a:spLocks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DA4E1-84F4-4EE7-B764-A783BE2E934D}" type="slidenum">
              <a:rPr lang="en-CA"/>
              <a:pPr/>
              <a:t>6</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7EC968-01A0-41E9-85DE-CD1D2411593E}" type="slidenum">
              <a:rPr lang="en-CA"/>
              <a:pPr/>
              <a:t>60</a:t>
            </a:fld>
            <a:endParaRPr lang="en-CA"/>
          </a:p>
        </p:txBody>
      </p:sp>
      <p:sp>
        <p:nvSpPr>
          <p:cNvPr id="695298" name="Rectangle 2"/>
          <p:cNvSpPr>
            <a:spLocks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40D86-D54E-4EFB-BD1C-B6E8A2AF70AB}" type="slidenum">
              <a:rPr lang="en-CA"/>
              <a:pPr/>
              <a:t>61</a:t>
            </a:fld>
            <a:endParaRPr lang="en-CA"/>
          </a:p>
        </p:txBody>
      </p:sp>
      <p:sp>
        <p:nvSpPr>
          <p:cNvPr id="697346" name="Rectangle 2"/>
          <p:cNvSpPr>
            <a:spLocks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A47E48-3BD3-4E5A-93BF-6432F7AE1375}" type="slidenum">
              <a:rPr lang="en-CA"/>
              <a:pPr/>
              <a:t>62</a:t>
            </a:fld>
            <a:endParaRPr lang="en-CA"/>
          </a:p>
        </p:txBody>
      </p:sp>
      <p:sp>
        <p:nvSpPr>
          <p:cNvPr id="699394" name="Rectangle 2"/>
          <p:cNvSpPr>
            <a:spLocks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D2663-3FAB-4AD9-9A43-007CDEE7B589}" type="slidenum">
              <a:rPr lang="en-CA"/>
              <a:pPr/>
              <a:t>63</a:t>
            </a:fld>
            <a:endParaRPr lang="en-CA"/>
          </a:p>
        </p:txBody>
      </p:sp>
      <p:sp>
        <p:nvSpPr>
          <p:cNvPr id="701442" name="Rectangle 2"/>
          <p:cNvSpPr>
            <a:spLocks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1E3E1-4495-4DA8-97C2-E88A314CE2D8}" type="slidenum">
              <a:rPr lang="en-CA"/>
              <a:pPr/>
              <a:t>64</a:t>
            </a:fld>
            <a:endParaRPr lang="en-CA"/>
          </a:p>
        </p:txBody>
      </p:sp>
      <p:sp>
        <p:nvSpPr>
          <p:cNvPr id="703490" name="Rectangle 2"/>
          <p:cNvSpPr>
            <a:spLocks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6D3EE-A2F7-4001-B0D5-27C6A5F9EDC5}" type="slidenum">
              <a:rPr lang="en-CA"/>
              <a:pPr/>
              <a:t>65</a:t>
            </a:fld>
            <a:endParaRPr lang="en-CA"/>
          </a:p>
        </p:txBody>
      </p:sp>
      <p:sp>
        <p:nvSpPr>
          <p:cNvPr id="705538" name="Rectangle 2"/>
          <p:cNvSpPr>
            <a:spLocks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C035AC-9D54-43B6-959E-D8A0031EA34B}" type="slidenum">
              <a:rPr lang="en-CA"/>
              <a:pPr/>
              <a:t>66</a:t>
            </a:fld>
            <a:endParaRPr lang="en-CA"/>
          </a:p>
        </p:txBody>
      </p:sp>
      <p:sp>
        <p:nvSpPr>
          <p:cNvPr id="707586" name="Rectangle 2"/>
          <p:cNvSpPr>
            <a:spLocks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90301-684E-46AB-9FFC-C5CFF50464C6}" type="slidenum">
              <a:rPr lang="en-CA"/>
              <a:pPr/>
              <a:t>67</a:t>
            </a:fld>
            <a:endParaRPr lang="en-CA"/>
          </a:p>
        </p:txBody>
      </p:sp>
      <p:sp>
        <p:nvSpPr>
          <p:cNvPr id="709634" name="Rectangle 2"/>
          <p:cNvSpPr>
            <a:spLocks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887C6-E862-44E3-8D91-3E11862C860A}" type="slidenum">
              <a:rPr lang="en-CA"/>
              <a:pPr/>
              <a:t>68</a:t>
            </a:fld>
            <a:endParaRPr lang="en-CA"/>
          </a:p>
        </p:txBody>
      </p:sp>
      <p:sp>
        <p:nvSpPr>
          <p:cNvPr id="711682" name="Rectangle 2"/>
          <p:cNvSpPr>
            <a:spLocks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33268D-66DE-4F4C-AA6A-6CAF4643D674}" type="slidenum">
              <a:rPr lang="en-CA"/>
              <a:pPr/>
              <a:t>69</a:t>
            </a:fld>
            <a:endParaRPr lang="en-CA"/>
          </a:p>
        </p:txBody>
      </p:sp>
      <p:sp>
        <p:nvSpPr>
          <p:cNvPr id="713730" name="Rectangle 2"/>
          <p:cNvSpPr>
            <a:spLocks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C276F-E142-4EC9-A838-9B9BC67262C1}" type="slidenum">
              <a:rPr lang="en-CA"/>
              <a:pPr/>
              <a:t>7</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9CA915-EBD3-4292-98D7-B242E1F29A21}" type="slidenum">
              <a:rPr lang="en-CA"/>
              <a:pPr/>
              <a:t>70</a:t>
            </a:fld>
            <a:endParaRPr lang="en-CA"/>
          </a:p>
        </p:txBody>
      </p:sp>
      <p:sp>
        <p:nvSpPr>
          <p:cNvPr id="715778" name="Rectangle 2"/>
          <p:cNvSpPr>
            <a:spLocks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278E9-9C2E-4BA9-B441-425C9C5D1157}" type="slidenum">
              <a:rPr lang="en-CA"/>
              <a:pPr/>
              <a:t>71</a:t>
            </a:fld>
            <a:endParaRPr lang="en-CA"/>
          </a:p>
        </p:txBody>
      </p:sp>
      <p:sp>
        <p:nvSpPr>
          <p:cNvPr id="717826" name="Rectangle 2"/>
          <p:cNvSpPr>
            <a:spLocks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59EEA-DFB4-46C3-916D-82694679DC70}" type="slidenum">
              <a:rPr lang="en-CA"/>
              <a:pPr/>
              <a:t>72</a:t>
            </a:fld>
            <a:endParaRPr lang="en-CA"/>
          </a:p>
        </p:txBody>
      </p:sp>
      <p:sp>
        <p:nvSpPr>
          <p:cNvPr id="719874" name="Rectangle 2"/>
          <p:cNvSpPr>
            <a:spLocks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8B127-CDFA-44DC-90D9-4F57E1ED3CE7}" type="slidenum">
              <a:rPr lang="en-CA"/>
              <a:pPr/>
              <a:t>73</a:t>
            </a:fld>
            <a:endParaRPr lang="en-CA"/>
          </a:p>
        </p:txBody>
      </p:sp>
      <p:sp>
        <p:nvSpPr>
          <p:cNvPr id="721922" name="Rectangle 2"/>
          <p:cNvSpPr>
            <a:spLocks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BF3CD1-C738-467B-8A48-646FE4B4B06B}" type="slidenum">
              <a:rPr lang="en-CA"/>
              <a:pPr/>
              <a:t>74</a:t>
            </a:fld>
            <a:endParaRPr lang="en-CA"/>
          </a:p>
        </p:txBody>
      </p:sp>
      <p:sp>
        <p:nvSpPr>
          <p:cNvPr id="723970" name="Rectangle 2"/>
          <p:cNvSpPr>
            <a:spLocks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BC0C2-C46B-491D-907A-75A19F49DF9A}" type="slidenum">
              <a:rPr lang="en-CA"/>
              <a:pPr/>
              <a:t>75</a:t>
            </a:fld>
            <a:endParaRPr lang="en-CA"/>
          </a:p>
        </p:txBody>
      </p:sp>
      <p:sp>
        <p:nvSpPr>
          <p:cNvPr id="726018" name="Rectangle 2"/>
          <p:cNvSpPr>
            <a:spLocks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9D77A-0947-47A7-8106-6F98280D72BC}" type="slidenum">
              <a:rPr lang="en-CA"/>
              <a:pPr/>
              <a:t>76</a:t>
            </a:fld>
            <a:endParaRPr lang="en-CA"/>
          </a:p>
        </p:txBody>
      </p:sp>
      <p:sp>
        <p:nvSpPr>
          <p:cNvPr id="728066" name="Rectangle 2"/>
          <p:cNvSpPr>
            <a:spLocks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A1798-693D-4D42-8BAC-A4F359D4306A}" type="slidenum">
              <a:rPr lang="en-CA"/>
              <a:pPr/>
              <a:t>77</a:t>
            </a:fld>
            <a:endParaRPr lang="en-CA"/>
          </a:p>
        </p:txBody>
      </p:sp>
      <p:sp>
        <p:nvSpPr>
          <p:cNvPr id="730114" name="Rectangle 2"/>
          <p:cNvSpPr>
            <a:spLocks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BFE73-034E-4A5E-93E8-CAADAE9E2B53}" type="slidenum">
              <a:rPr lang="en-CA"/>
              <a:pPr/>
              <a:t>78</a:t>
            </a:fld>
            <a:endParaRPr lang="en-CA"/>
          </a:p>
        </p:txBody>
      </p:sp>
      <p:sp>
        <p:nvSpPr>
          <p:cNvPr id="732162" name="Rectangle 2"/>
          <p:cNvSpPr>
            <a:spLocks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744294-563B-43E1-ABF6-30F8423C18AE}" type="slidenum">
              <a:rPr lang="en-CA"/>
              <a:pPr/>
              <a:t>79</a:t>
            </a:fld>
            <a:endParaRPr lang="en-CA"/>
          </a:p>
        </p:txBody>
      </p:sp>
      <p:sp>
        <p:nvSpPr>
          <p:cNvPr id="734210" name="Rectangle 2"/>
          <p:cNvSpPr>
            <a:spLocks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FDCC6-4AC5-4BA5-AF99-80F809A24A9B}" type="slidenum">
              <a:rPr lang="en-CA"/>
              <a:pPr/>
              <a:t>8</a:t>
            </a:fld>
            <a:endParaRPr lang="en-CA"/>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30D71-311E-4F1A-8092-19FE65F397F0}" type="slidenum">
              <a:rPr lang="en-CA"/>
              <a:pPr/>
              <a:t>80</a:t>
            </a:fld>
            <a:endParaRPr lang="en-CA"/>
          </a:p>
        </p:txBody>
      </p:sp>
      <p:sp>
        <p:nvSpPr>
          <p:cNvPr id="736258" name="Rectangle 2"/>
          <p:cNvSpPr>
            <a:spLocks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C8BEF-01B8-410B-8A8C-F29612722C0B}" type="slidenum">
              <a:rPr lang="en-CA"/>
              <a:pPr/>
              <a:t>81</a:t>
            </a:fld>
            <a:endParaRPr lang="en-CA"/>
          </a:p>
        </p:txBody>
      </p:sp>
      <p:sp>
        <p:nvSpPr>
          <p:cNvPr id="738306" name="Rectangle 2"/>
          <p:cNvSpPr>
            <a:spLocks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0BF37-4E45-4975-B019-240AAF10F440}" type="slidenum">
              <a:rPr lang="en-CA"/>
              <a:pPr/>
              <a:t>82</a:t>
            </a:fld>
            <a:endParaRPr lang="en-CA"/>
          </a:p>
        </p:txBody>
      </p:sp>
      <p:sp>
        <p:nvSpPr>
          <p:cNvPr id="740354" name="Rectangle 2"/>
          <p:cNvSpPr>
            <a:spLocks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E7DF1F-7901-4798-91CE-BEEBF3EC84C0}" type="slidenum">
              <a:rPr lang="en-CA"/>
              <a:pPr/>
              <a:t>83</a:t>
            </a:fld>
            <a:endParaRPr lang="en-CA"/>
          </a:p>
        </p:txBody>
      </p:sp>
      <p:sp>
        <p:nvSpPr>
          <p:cNvPr id="742402" name="Rectangle 2"/>
          <p:cNvSpPr>
            <a:spLocks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8B7A66-1DF6-4B27-874D-51530D319608}" type="slidenum">
              <a:rPr lang="en-CA"/>
              <a:pPr/>
              <a:t>84</a:t>
            </a:fld>
            <a:endParaRPr lang="en-CA"/>
          </a:p>
        </p:txBody>
      </p:sp>
      <p:sp>
        <p:nvSpPr>
          <p:cNvPr id="744450" name="Rectangle 2"/>
          <p:cNvSpPr>
            <a:spLocks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54D93-AF9E-4B46-A878-ECCE3D9C9A1C}" type="slidenum">
              <a:rPr lang="en-CA"/>
              <a:pPr/>
              <a:t>85</a:t>
            </a:fld>
            <a:endParaRPr lang="en-CA"/>
          </a:p>
        </p:txBody>
      </p:sp>
      <p:sp>
        <p:nvSpPr>
          <p:cNvPr id="746498" name="Rectangle 2"/>
          <p:cNvSpPr>
            <a:spLocks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A7CF-8BC4-48B7-8A82-93115D577A33}" type="slidenum">
              <a:rPr lang="en-CA"/>
              <a:pPr/>
              <a:t>86</a:t>
            </a:fld>
            <a:endParaRPr lang="en-CA"/>
          </a:p>
        </p:txBody>
      </p:sp>
      <p:sp>
        <p:nvSpPr>
          <p:cNvPr id="748546" name="Rectangle 2"/>
          <p:cNvSpPr>
            <a:spLocks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056CF-117F-45EF-A5F8-AAF17A762B73}" type="slidenum">
              <a:rPr lang="en-CA"/>
              <a:pPr/>
              <a:t>87</a:t>
            </a:fld>
            <a:endParaRPr lang="en-CA"/>
          </a:p>
        </p:txBody>
      </p:sp>
      <p:sp>
        <p:nvSpPr>
          <p:cNvPr id="750594" name="Rectangle 2"/>
          <p:cNvSpPr>
            <a:spLocks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39999-6CE5-4845-9B0A-9E9BACF269B5}" type="slidenum">
              <a:rPr lang="en-CA"/>
              <a:pPr/>
              <a:t>88</a:t>
            </a:fld>
            <a:endParaRPr lang="en-CA"/>
          </a:p>
        </p:txBody>
      </p:sp>
      <p:sp>
        <p:nvSpPr>
          <p:cNvPr id="752642" name="Rectangle 2"/>
          <p:cNvSpPr>
            <a:spLocks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1A3967-CF8C-450B-A684-CE894CB231B2}" type="slidenum">
              <a:rPr lang="en-CA"/>
              <a:pPr/>
              <a:t>89</a:t>
            </a:fld>
            <a:endParaRPr lang="en-CA"/>
          </a:p>
        </p:txBody>
      </p:sp>
      <p:sp>
        <p:nvSpPr>
          <p:cNvPr id="754690" name="Rectangle 2"/>
          <p:cNvSpPr>
            <a:spLocks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C16AF-E890-4A3C-8950-653A738EC9DD}" type="slidenum">
              <a:rPr lang="en-CA"/>
              <a:pPr/>
              <a:t>9</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773212-AB8B-4DA6-A453-F589058CA76E}" type="slidenum">
              <a:rPr lang="en-CA"/>
              <a:pPr/>
              <a:t>90</a:t>
            </a:fld>
            <a:endParaRPr lang="en-CA"/>
          </a:p>
        </p:txBody>
      </p:sp>
      <p:sp>
        <p:nvSpPr>
          <p:cNvPr id="756738" name="Rectangle 2"/>
          <p:cNvSpPr>
            <a:spLocks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CE460-4E87-4A18-9E15-C1D6000A2915}" type="slidenum">
              <a:rPr lang="en-CA"/>
              <a:pPr/>
              <a:t>91</a:t>
            </a:fld>
            <a:endParaRPr lang="en-CA"/>
          </a:p>
        </p:txBody>
      </p:sp>
      <p:sp>
        <p:nvSpPr>
          <p:cNvPr id="758786" name="Rectangle 2"/>
          <p:cNvSpPr>
            <a:spLocks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423C7-DC9E-40DC-A761-E72C482A7A40}" type="slidenum">
              <a:rPr lang="en-CA"/>
              <a:pPr/>
              <a:t>92</a:t>
            </a:fld>
            <a:endParaRPr lang="en-CA"/>
          </a:p>
        </p:txBody>
      </p:sp>
      <p:sp>
        <p:nvSpPr>
          <p:cNvPr id="670722" name="Rectangle 2"/>
          <p:cNvSpPr>
            <a:spLocks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E0E62-72B1-4077-AACE-C396065995B9}" type="slidenum">
              <a:rPr lang="en-CA"/>
              <a:pPr/>
              <a:t>93</a:t>
            </a:fld>
            <a:endParaRPr lang="en-CA"/>
          </a:p>
        </p:txBody>
      </p:sp>
      <p:sp>
        <p:nvSpPr>
          <p:cNvPr id="672770" name="Rectangle 2"/>
          <p:cNvSpPr>
            <a:spLocks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D2BB2-9283-480A-A267-01D98C20AD9E}" type="slidenum">
              <a:rPr lang="en-CA"/>
              <a:pPr/>
              <a:t>94</a:t>
            </a:fld>
            <a:endParaRPr lang="en-CA"/>
          </a:p>
        </p:txBody>
      </p:sp>
      <p:sp>
        <p:nvSpPr>
          <p:cNvPr id="674818" name="Rectangle 2"/>
          <p:cNvSpPr>
            <a:spLocks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D49777-4503-4187-8860-772132C43612}" type="slidenum">
              <a:rPr lang="en-CA"/>
              <a:pPr/>
              <a:t>95</a:t>
            </a:fld>
            <a:endParaRPr lang="en-CA"/>
          </a:p>
        </p:txBody>
      </p:sp>
      <p:sp>
        <p:nvSpPr>
          <p:cNvPr id="676866" name="Rectangle 2"/>
          <p:cNvSpPr>
            <a:spLocks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0983A-CD23-496E-83EE-47FBB535DD49}" type="slidenum">
              <a:rPr lang="en-CA"/>
              <a:pPr/>
              <a:t>96</a:t>
            </a:fld>
            <a:endParaRPr lang="en-CA"/>
          </a:p>
        </p:txBody>
      </p:sp>
      <p:sp>
        <p:nvSpPr>
          <p:cNvPr id="678914" name="Rectangle 2"/>
          <p:cNvSpPr>
            <a:spLocks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FB395-3DC8-44AC-8AE4-4C2070680B18}" type="slidenum">
              <a:rPr lang="en-CA"/>
              <a:pPr/>
              <a:t>97</a:t>
            </a:fld>
            <a:endParaRPr lang="en-CA"/>
          </a:p>
        </p:txBody>
      </p:sp>
      <p:sp>
        <p:nvSpPr>
          <p:cNvPr id="680962" name="Rectangle 2"/>
          <p:cNvSpPr>
            <a:spLocks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75CE2-96B7-4FED-82A4-8401099CFED8}" type="slidenum">
              <a:rPr lang="en-CA"/>
              <a:pPr/>
              <a:t>98</a:t>
            </a:fld>
            <a:endParaRPr lang="en-CA"/>
          </a:p>
        </p:txBody>
      </p:sp>
      <p:sp>
        <p:nvSpPr>
          <p:cNvPr id="683010" name="Rectangle 2"/>
          <p:cNvSpPr>
            <a:spLocks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321AF-37FC-4CB3-9A55-D0EE2D92EF9A}" type="slidenum">
              <a:rPr lang="en-CA"/>
              <a:pPr/>
              <a:t>99</a:t>
            </a:fld>
            <a:endParaRPr lang="en-CA"/>
          </a:p>
        </p:txBody>
      </p:sp>
      <p:sp>
        <p:nvSpPr>
          <p:cNvPr id="685058" name="Rectangle 2"/>
          <p:cNvSpPr>
            <a:spLocks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endParaRPr lang="en-US"/>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endParaRPr lang="en-US"/>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endParaRPr lang="en-US"/>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vl1pPr>
          </a:lstStyle>
          <a:p>
            <a:r>
              <a:rPr lang="en-US"/>
              <a:t>Copyright © 2007 </a:t>
            </a:r>
            <a:r>
              <a:rPr 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pic>
        <p:nvPicPr>
          <p:cNvPr id="4131" name="Picture 35" descr="awtri_4c UPDATE_color"/>
          <p:cNvPicPr>
            <a:picLocks noChangeAspect="1" noChangeArrowheads="1"/>
          </p:cNvPicPr>
          <p:nvPr/>
        </p:nvPicPr>
        <p:blipFill>
          <a:blip r:embed="rId2"/>
          <a:srcRect/>
          <a:stretch>
            <a:fillRect/>
          </a:stretch>
        </p:blipFill>
        <p:spPr bwMode="auto">
          <a:xfrm>
            <a:off x="76200" y="5949950"/>
            <a:ext cx="684213" cy="831850"/>
          </a:xfrm>
          <a:prstGeom prst="rect">
            <a:avLst/>
          </a:prstGeom>
          <a:noFill/>
        </p:spPr>
      </p:pic>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pic>
        <p:nvPicPr>
          <p:cNvPr id="4142" name="Picture 46" descr="elmasri_thumb"/>
          <p:cNvPicPr>
            <a:picLocks noChangeAspect="1" noChangeArrowheads="1"/>
          </p:cNvPicPr>
          <p:nvPr userDrawn="1"/>
        </p:nvPicPr>
        <p:blipFill>
          <a:blip r:embed="rId3"/>
          <a:srcRect/>
          <a:stretch>
            <a:fillRect/>
          </a:stretch>
        </p:blipFill>
        <p:spPr bwMode="auto">
          <a:xfrm>
            <a:off x="7419975" y="2514600"/>
            <a:ext cx="1724025" cy="2143125"/>
          </a:xfrm>
          <a:prstGeom prst="rect">
            <a:avLst/>
          </a:prstGeom>
          <a:noFill/>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17- </a:t>
            </a:r>
            <a:fld id="{AAA7D0EE-E1E9-4C69-8A66-7E766DCC5E7A}" type="slidenum">
              <a:rPr lang="en-US"/>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17- </a:t>
            </a:r>
            <a:fld id="{5B0CA854-9AB9-457B-BE33-A339C6E57CFC}" type="slidenum">
              <a:rPr lang="en-US"/>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17- </a:t>
            </a:r>
            <a:fld id="{29D7E75B-E6DB-4066-B40C-467E00E39B84}" type="slidenum">
              <a:rPr lang="en-US"/>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Slide 17- </a:t>
            </a:r>
            <a:fld id="{F4D257CD-60DC-4A8F-A898-D70F36E372D1}" type="slidenum">
              <a:rPr lang="en-US"/>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Slide 17- </a:t>
            </a:r>
            <a:fld id="{DB36A4CF-19CE-428E-8EA0-6481424885A3}" type="slidenum">
              <a:rPr lang="en-US"/>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Slide 17- </a:t>
            </a:r>
            <a:fld id="{00A86D92-9EBA-4E9B-9504-FFEB03339001}" type="slidenum">
              <a:rPr lang="en-US"/>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Slide 17- </a:t>
            </a:r>
            <a:fld id="{84ABF8EC-C79D-46C4-B727-53595B6B24C9}" type="slidenum">
              <a:rPr lang="en-US"/>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Slide 17- </a:t>
            </a:r>
            <a:fld id="{CBF49144-BB63-43F0-BE50-8DDAEBBE23EC}" type="slidenum">
              <a:rPr lang="en-US"/>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17- </a:t>
            </a:r>
            <a:fld id="{B86FB50D-70EF-4F1F-9F39-DB7C9418592C}" type="slidenum">
              <a:rPr lang="en-US"/>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17- </a:t>
            </a:r>
            <a:fld id="{46F30398-3D52-4D8F-98DF-E7C2E3525639}" type="slidenum">
              <a:rPr lang="en-US"/>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endParaRPr kumimoji="1" 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endParaRPr kumimoji="1" lang="en-US" sz="3200">
              <a:latin typeface="Tahoma"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t>Slide 17- </a:t>
            </a:r>
            <a:fld id="{7CE06AF1-DA03-4C0B-928F-33A51F6D614A}" type="slidenum">
              <a:rPr lang="en-US"/>
              <a:pPr/>
              <a:t>‹#›</a:t>
            </a:fld>
            <a:endParaRPr lang="en-CA"/>
          </a:p>
        </p:txBody>
      </p:sp>
      <p:sp>
        <p:nvSpPr>
          <p:cNvPr id="3093"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w="9525">
            <a:noFill/>
            <a:miter lim="800000"/>
            <a:headEnd/>
            <a:tailEnd/>
          </a:ln>
          <a:effectLst/>
        </p:spPr>
        <p:txBody>
          <a:bodyPr anchor="b"/>
          <a:lstStyle/>
          <a:p>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a:ln/>
        </p:spPr>
        <p:txBody>
          <a:bodyPr/>
          <a:lstStyle/>
          <a:p>
            <a:r>
              <a:rPr lang="en-US"/>
              <a:t>Copyright © 2007 </a:t>
            </a:r>
            <a:r>
              <a:rPr lang="en-US">
                <a:solidFill>
                  <a:srgbClr val="000000"/>
                </a:solidFill>
              </a:rPr>
              <a:t>Ramez Elmasri and Shamkant B. Navathe</a:t>
            </a:r>
          </a:p>
        </p:txBody>
      </p:sp>
      <p:sp>
        <p:nvSpPr>
          <p:cNvPr id="573442" name="Rectangle 2" descr="Pink tissue paper"/>
          <p:cNvSpPr>
            <a:spLocks noGrp="1" noChangeArrowheads="1"/>
          </p:cNvSpPr>
          <p:nvPr>
            <p:ph type="ctrTitle"/>
          </p:nvPr>
        </p:nvSpPr>
        <p:spPr/>
        <p:txBody>
          <a:bodyPr/>
          <a:lstStyle/>
          <a:p>
            <a:r>
              <a:rPr lang="en-US" dirty="0" smtClean="0"/>
              <a:t>Unit 5</a:t>
            </a:r>
            <a:endParaRPr lang="en-US" dirty="0"/>
          </a:p>
        </p:txBody>
      </p:sp>
      <p:sp>
        <p:nvSpPr>
          <p:cNvPr id="573443" name="Rectangle 3" descr="Pink tissue paper"/>
          <p:cNvSpPr>
            <a:spLocks noGrp="1" noChangeArrowheads="1"/>
          </p:cNvSpPr>
          <p:nvPr>
            <p:ph type="subTitle" idx="1"/>
          </p:nvPr>
        </p:nvSpPr>
        <p:spPr/>
        <p:txBody>
          <a:bodyPr/>
          <a:lstStyle/>
          <a:p>
            <a:pPr algn="ctr"/>
            <a:r>
              <a:rPr lang="en-US" dirty="0" smtClean="0"/>
              <a:t>Transaction Management, Concurrency Control and </a:t>
            </a:r>
          </a:p>
          <a:p>
            <a:pPr algn="ctr"/>
            <a:r>
              <a:rPr lang="en-US" dirty="0" smtClean="0"/>
              <a:t>Recovery Techniques</a:t>
            </a:r>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FC849CD1-85BE-4E4B-9E45-DD29359357F1}" type="slidenum">
              <a:rPr lang="en-US"/>
              <a:pPr/>
              <a:t>10</a:t>
            </a:fld>
            <a:endParaRPr lang="en-CA"/>
          </a:p>
        </p:txBody>
      </p:sp>
      <p:sp>
        <p:nvSpPr>
          <p:cNvPr id="688133" name="Rectangle 5"/>
          <p:cNvSpPr>
            <a:spLocks noGrp="1" noChangeArrowheads="1"/>
          </p:cNvSpPr>
          <p:nvPr>
            <p:ph type="title"/>
          </p:nvPr>
        </p:nvSpPr>
        <p:spPr/>
        <p:txBody>
          <a:bodyPr/>
          <a:lstStyle/>
          <a:p>
            <a:r>
              <a:rPr lang="en-US"/>
              <a:t>Concurrent execution is uncontrolled: (a) The lost update problem. </a:t>
            </a:r>
          </a:p>
        </p:txBody>
      </p:sp>
      <p:pic>
        <p:nvPicPr>
          <p:cNvPr id="688137" name="Picture 9" descr="fig17_03a"/>
          <p:cNvPicPr>
            <a:picLocks noChangeAspect="1" noChangeArrowheads="1"/>
          </p:cNvPicPr>
          <p:nvPr/>
        </p:nvPicPr>
        <p:blipFill>
          <a:blip r:embed="rId3"/>
          <a:srcRect/>
          <a:stretch>
            <a:fillRect/>
          </a:stretch>
        </p:blipFill>
        <p:spPr bwMode="auto">
          <a:xfrm>
            <a:off x="228600" y="2133600"/>
            <a:ext cx="8534400" cy="3671888"/>
          </a:xfrm>
          <a:prstGeom prst="rect">
            <a:avLst/>
          </a:prstGeom>
          <a:noFill/>
        </p:spPr>
      </p:pic>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59A3710A-C3C3-45F6-B50B-5C7F6FF7B747}" type="slidenum">
              <a:rPr lang="en-US"/>
              <a:pPr/>
              <a:t>100</a:t>
            </a:fld>
            <a:endParaRPr lang="en-CA"/>
          </a:p>
        </p:txBody>
      </p:sp>
      <p:sp>
        <p:nvSpPr>
          <p:cNvPr id="686085" name="Rectangle 5"/>
          <p:cNvSpPr>
            <a:spLocks noGrp="1" noChangeArrowheads="1"/>
          </p:cNvSpPr>
          <p:nvPr>
            <p:ph type="title"/>
          </p:nvPr>
        </p:nvSpPr>
        <p:spPr/>
        <p:txBody>
          <a:bodyPr/>
          <a:lstStyle/>
          <a:p>
            <a:r>
              <a:rPr lang="en-US"/>
              <a:t>Database Recovery</a:t>
            </a:r>
          </a:p>
        </p:txBody>
      </p:sp>
      <p:pic>
        <p:nvPicPr>
          <p:cNvPr id="686090" name="Picture 10" descr="fig19_01b"/>
          <p:cNvPicPr>
            <a:picLocks noChangeAspect="1" noChangeArrowheads="1"/>
          </p:cNvPicPr>
          <p:nvPr/>
        </p:nvPicPr>
        <p:blipFill>
          <a:blip r:embed="rId3"/>
          <a:srcRect/>
          <a:stretch>
            <a:fillRect/>
          </a:stretch>
        </p:blipFill>
        <p:spPr bwMode="auto">
          <a:xfrm>
            <a:off x="685800" y="2133600"/>
            <a:ext cx="7785100" cy="4108450"/>
          </a:xfrm>
          <a:prstGeom prst="rect">
            <a:avLst/>
          </a:prstGeom>
          <a:noFill/>
        </p:spPr>
      </p:pic>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19- </a:t>
            </a:r>
            <a:fld id="{84F2C534-D503-4126-823F-610812EA5FEB}" type="slidenum">
              <a:rPr lang="en-US"/>
              <a:pPr/>
              <a:t>101</a:t>
            </a:fld>
            <a:endParaRPr lang="en-CA"/>
          </a:p>
        </p:txBody>
      </p:sp>
      <p:sp>
        <p:nvSpPr>
          <p:cNvPr id="688134" name="Rectangle 6"/>
          <p:cNvSpPr>
            <a:spLocks noGrp="1" noChangeArrowheads="1"/>
          </p:cNvSpPr>
          <p:nvPr>
            <p:ph type="title"/>
          </p:nvPr>
        </p:nvSpPr>
        <p:spPr/>
        <p:txBody>
          <a:bodyPr/>
          <a:lstStyle/>
          <a:p>
            <a:r>
              <a:rPr lang="en-US"/>
              <a:t>Database Recovery</a:t>
            </a:r>
          </a:p>
        </p:txBody>
      </p:sp>
      <p:sp>
        <p:nvSpPr>
          <p:cNvPr id="688135" name="Rectangle 7"/>
          <p:cNvSpPr>
            <a:spLocks noGrp="1" noChangeArrowheads="1"/>
          </p:cNvSpPr>
          <p:nvPr>
            <p:ph type="body" idx="1"/>
          </p:nvPr>
        </p:nvSpPr>
        <p:spPr>
          <a:xfrm>
            <a:off x="239713" y="1600200"/>
            <a:ext cx="8294687" cy="1295400"/>
          </a:xfrm>
        </p:spPr>
        <p:txBody>
          <a:bodyPr/>
          <a:lstStyle/>
          <a:p>
            <a:pPr>
              <a:buFont typeface="Wingdings" pitchFamily="2" charset="2"/>
              <a:buNone/>
            </a:pPr>
            <a:r>
              <a:rPr lang="en-US" sz="2400" b="1"/>
              <a:t>Roll-back</a:t>
            </a:r>
            <a:r>
              <a:rPr lang="en-US" sz="2400"/>
              <a:t>:  One execution of T1, T2 and T3 as recorded in the log.		</a:t>
            </a:r>
          </a:p>
          <a:p>
            <a:pPr lvl="1">
              <a:buFont typeface="Wingdings" pitchFamily="2" charset="2"/>
              <a:buNone/>
            </a:pPr>
            <a:endParaRPr lang="en-US" sz="2200"/>
          </a:p>
        </p:txBody>
      </p:sp>
      <p:pic>
        <p:nvPicPr>
          <p:cNvPr id="688140" name="Picture 12" descr="fig19_01c"/>
          <p:cNvPicPr>
            <a:picLocks noChangeAspect="1" noChangeArrowheads="1"/>
          </p:cNvPicPr>
          <p:nvPr/>
        </p:nvPicPr>
        <p:blipFill>
          <a:blip r:embed="rId3"/>
          <a:srcRect/>
          <a:stretch>
            <a:fillRect/>
          </a:stretch>
        </p:blipFill>
        <p:spPr bwMode="auto">
          <a:xfrm>
            <a:off x="239713" y="2819400"/>
            <a:ext cx="8523287" cy="3044825"/>
          </a:xfrm>
          <a:prstGeom prst="rect">
            <a:avLst/>
          </a:prstGeom>
          <a:noFill/>
        </p:spPr>
      </p:pic>
    </p:spTree>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B90FC7E1-E77B-45E5-92F9-FD90036B3CCE}" type="slidenum">
              <a:rPr lang="en-US"/>
              <a:pPr/>
              <a:t>102</a:t>
            </a:fld>
            <a:endParaRPr lang="en-CA"/>
          </a:p>
        </p:txBody>
      </p:sp>
      <p:sp>
        <p:nvSpPr>
          <p:cNvPr id="690180" name="Rectangle 4"/>
          <p:cNvSpPr>
            <a:spLocks noGrp="1" noChangeArrowheads="1"/>
          </p:cNvSpPr>
          <p:nvPr>
            <p:ph type="title"/>
          </p:nvPr>
        </p:nvSpPr>
        <p:spPr/>
        <p:txBody>
          <a:bodyPr/>
          <a:lstStyle/>
          <a:p>
            <a:r>
              <a:rPr lang="en-US"/>
              <a:t>Database Recovery</a:t>
            </a:r>
          </a:p>
        </p:txBody>
      </p:sp>
      <p:sp>
        <p:nvSpPr>
          <p:cNvPr id="690181" name="Rectangle 5"/>
          <p:cNvSpPr>
            <a:spLocks noGrp="1" noChangeArrowheads="1"/>
          </p:cNvSpPr>
          <p:nvPr>
            <p:ph type="body" idx="1"/>
          </p:nvPr>
        </p:nvSpPr>
        <p:spPr/>
        <p:txBody>
          <a:bodyPr/>
          <a:lstStyle/>
          <a:p>
            <a:pPr>
              <a:buFont typeface="Wingdings" pitchFamily="2" charset="2"/>
              <a:buNone/>
            </a:pPr>
            <a:r>
              <a:rPr lang="en-US" sz="2400"/>
              <a:t>Write-Ahead Logging</a:t>
            </a:r>
          </a:p>
          <a:p>
            <a:r>
              <a:rPr lang="en-US" sz="2400"/>
              <a:t>When </a:t>
            </a:r>
            <a:r>
              <a:rPr lang="en-US" sz="2400" b="1"/>
              <a:t>in-place</a:t>
            </a:r>
            <a:r>
              <a:rPr lang="en-US" sz="2400"/>
              <a:t> update (immediate or deferred) is used then log is necessary for recovery and it must be available to recovery manager.  This is achieved by </a:t>
            </a:r>
            <a:r>
              <a:rPr lang="en-US" sz="2400" b="1"/>
              <a:t>Write-Ahead Logging (WAL)</a:t>
            </a:r>
            <a:r>
              <a:rPr lang="en-US" sz="2400"/>
              <a:t> protocol.  WAL states that</a:t>
            </a:r>
          </a:p>
          <a:p>
            <a:pPr lvl="1"/>
            <a:r>
              <a:rPr lang="en-US" sz="2200" b="1"/>
              <a:t>For Undo</a:t>
            </a:r>
            <a:r>
              <a:rPr lang="en-US" sz="2200"/>
              <a:t>: Before a data item’s AFIM is flushed to the database disk (overwriting the BFIM) its BFIM must be written to the log and the log must be saved on a stable store (log disk).</a:t>
            </a:r>
          </a:p>
          <a:p>
            <a:pPr lvl="1"/>
            <a:r>
              <a:rPr lang="en-US" sz="2200" b="1"/>
              <a:t>For Redo</a:t>
            </a:r>
            <a:r>
              <a:rPr lang="en-US" sz="2200"/>
              <a:t>: Before a transaction executes its commit operation, all its AFIMs must be written to the log and the log must be saved on a stable store.</a:t>
            </a:r>
          </a:p>
        </p:txBody>
      </p:sp>
    </p:spTree>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D2F35A95-4416-4500-A072-3C817EF41359}" type="slidenum">
              <a:rPr lang="en-US"/>
              <a:pPr/>
              <a:t>103</a:t>
            </a:fld>
            <a:endParaRPr lang="en-CA"/>
          </a:p>
        </p:txBody>
      </p:sp>
      <p:sp>
        <p:nvSpPr>
          <p:cNvPr id="692228" name="Rectangle 4"/>
          <p:cNvSpPr>
            <a:spLocks noGrp="1" noChangeArrowheads="1"/>
          </p:cNvSpPr>
          <p:nvPr>
            <p:ph type="title"/>
          </p:nvPr>
        </p:nvSpPr>
        <p:spPr/>
        <p:txBody>
          <a:bodyPr/>
          <a:lstStyle/>
          <a:p>
            <a:r>
              <a:rPr lang="en-US"/>
              <a:t>Database Recovery</a:t>
            </a:r>
          </a:p>
        </p:txBody>
      </p:sp>
      <p:sp>
        <p:nvSpPr>
          <p:cNvPr id="692229" name="Rectangle 5"/>
          <p:cNvSpPr>
            <a:spLocks noGrp="1" noChangeArrowheads="1"/>
          </p:cNvSpPr>
          <p:nvPr>
            <p:ph type="body" idx="1"/>
          </p:nvPr>
        </p:nvSpPr>
        <p:spPr/>
        <p:txBody>
          <a:bodyPr/>
          <a:lstStyle/>
          <a:p>
            <a:pPr marL="533400" indent="-533400">
              <a:buFont typeface="Wingdings" pitchFamily="2" charset="2"/>
              <a:buNone/>
            </a:pPr>
            <a:r>
              <a:rPr lang="en-US" sz="2400"/>
              <a:t>7   Checkpointing</a:t>
            </a:r>
          </a:p>
          <a:p>
            <a:pPr marL="952500" lvl="1" indent="-495300"/>
            <a:r>
              <a:rPr lang="en-US" sz="2200"/>
              <a:t>Time to time (randomly or under some criteria) the database flushes its buffer to database disk to minimize the task of recovery.  The following steps defines a checkpoint operation:</a:t>
            </a:r>
          </a:p>
          <a:p>
            <a:pPr marL="1371600" lvl="2" indent="-457200">
              <a:buSzTx/>
              <a:buFont typeface="Wingdings" pitchFamily="2" charset="2"/>
              <a:buAutoNum type="arabicPeriod"/>
            </a:pPr>
            <a:r>
              <a:rPr lang="en-US" sz="2000"/>
              <a:t>Suspend execution of transactions temporarily.</a:t>
            </a:r>
          </a:p>
          <a:p>
            <a:pPr marL="1371600" lvl="2" indent="-457200">
              <a:buSzTx/>
              <a:buFont typeface="Wingdings" pitchFamily="2" charset="2"/>
              <a:buAutoNum type="arabicPeriod"/>
            </a:pPr>
            <a:r>
              <a:rPr lang="en-US" sz="2000"/>
              <a:t>Force write modified buffer data to disk.</a:t>
            </a:r>
          </a:p>
          <a:p>
            <a:pPr marL="1371600" lvl="2" indent="-457200">
              <a:buSzTx/>
              <a:buFont typeface="Wingdings" pitchFamily="2" charset="2"/>
              <a:buAutoNum type="arabicPeriod"/>
            </a:pPr>
            <a:r>
              <a:rPr lang="en-US" sz="2000"/>
              <a:t>Write a [checkpoint] record to the log, save the log to disk.</a:t>
            </a:r>
          </a:p>
          <a:p>
            <a:pPr marL="1371600" lvl="2" indent="-457200">
              <a:buSzTx/>
              <a:buFont typeface="Wingdings" pitchFamily="2" charset="2"/>
              <a:buAutoNum type="arabicPeriod"/>
            </a:pPr>
            <a:r>
              <a:rPr lang="en-US" sz="2000"/>
              <a:t>Resume normal transaction execution.</a:t>
            </a:r>
          </a:p>
          <a:p>
            <a:pPr marL="952500" lvl="1" indent="-495300"/>
            <a:r>
              <a:rPr lang="en-US" sz="2200"/>
              <a:t>During recovery redo or undo is required to transactions appearing after [checkpoint] record.</a:t>
            </a:r>
          </a:p>
        </p:txBody>
      </p:sp>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8CDEDFCD-008B-45B1-8960-487DF045E565}" type="slidenum">
              <a:rPr lang="en-US"/>
              <a:pPr/>
              <a:t>104</a:t>
            </a:fld>
            <a:endParaRPr lang="en-CA"/>
          </a:p>
        </p:txBody>
      </p:sp>
      <p:sp>
        <p:nvSpPr>
          <p:cNvPr id="694276" name="Rectangle 4"/>
          <p:cNvSpPr>
            <a:spLocks noGrp="1" noChangeArrowheads="1"/>
          </p:cNvSpPr>
          <p:nvPr>
            <p:ph type="title"/>
          </p:nvPr>
        </p:nvSpPr>
        <p:spPr/>
        <p:txBody>
          <a:bodyPr/>
          <a:lstStyle/>
          <a:p>
            <a:r>
              <a:rPr lang="en-US"/>
              <a:t>Database Recovery</a:t>
            </a:r>
          </a:p>
        </p:txBody>
      </p:sp>
      <p:sp>
        <p:nvSpPr>
          <p:cNvPr id="694277" name="Rectangle 5"/>
          <p:cNvSpPr>
            <a:spLocks noGrp="1" noChangeArrowheads="1"/>
          </p:cNvSpPr>
          <p:nvPr>
            <p:ph type="body" idx="1"/>
          </p:nvPr>
        </p:nvSpPr>
        <p:spPr/>
        <p:txBody>
          <a:bodyPr/>
          <a:lstStyle/>
          <a:p>
            <a:pPr marL="533400" indent="-533400">
              <a:lnSpc>
                <a:spcPct val="80000"/>
              </a:lnSpc>
              <a:buFont typeface="Wingdings" pitchFamily="2" charset="2"/>
              <a:buNone/>
            </a:pPr>
            <a:r>
              <a:rPr lang="en-US" sz="2400"/>
              <a:t>Steal/No-Steal and Force/No-Force</a:t>
            </a:r>
          </a:p>
          <a:p>
            <a:pPr marL="952500" lvl="1" indent="-495300">
              <a:lnSpc>
                <a:spcPct val="80000"/>
              </a:lnSpc>
            </a:pPr>
            <a:r>
              <a:rPr lang="en-US" sz="2200"/>
              <a:t>Possible ways for flushing database cache to database disk:</a:t>
            </a:r>
          </a:p>
          <a:p>
            <a:pPr marL="1371600" lvl="2" indent="-457200">
              <a:lnSpc>
                <a:spcPct val="80000"/>
              </a:lnSpc>
              <a:buSzTx/>
              <a:buFont typeface="Wingdings" pitchFamily="2" charset="2"/>
              <a:buAutoNum type="arabicPeriod"/>
            </a:pPr>
            <a:r>
              <a:rPr lang="en-US" sz="2000"/>
              <a:t>Steal: Cache can be flushed before transaction commits.</a:t>
            </a:r>
          </a:p>
          <a:p>
            <a:pPr marL="1371600" lvl="2" indent="-457200">
              <a:lnSpc>
                <a:spcPct val="80000"/>
              </a:lnSpc>
              <a:buSzTx/>
              <a:buFont typeface="Wingdings" pitchFamily="2" charset="2"/>
              <a:buAutoNum type="arabicPeriod"/>
            </a:pPr>
            <a:r>
              <a:rPr lang="en-US" sz="2000"/>
              <a:t>No-Steal: Cache cannot be flushed before transaction commit.</a:t>
            </a:r>
          </a:p>
          <a:p>
            <a:pPr marL="1371600" lvl="2" indent="-457200">
              <a:lnSpc>
                <a:spcPct val="80000"/>
              </a:lnSpc>
              <a:buSzTx/>
              <a:buFont typeface="Wingdings" pitchFamily="2" charset="2"/>
              <a:buAutoNum type="arabicPeriod"/>
            </a:pPr>
            <a:r>
              <a:rPr lang="en-US" sz="2000"/>
              <a:t>Force:  Cache is immediately flushed (forced) to disk.</a:t>
            </a:r>
          </a:p>
          <a:p>
            <a:pPr marL="1371600" lvl="2" indent="-457200">
              <a:lnSpc>
                <a:spcPct val="80000"/>
              </a:lnSpc>
              <a:buSzTx/>
              <a:buFont typeface="Wingdings" pitchFamily="2" charset="2"/>
              <a:buAutoNum type="arabicPeriod"/>
            </a:pPr>
            <a:r>
              <a:rPr lang="en-US" sz="2000"/>
              <a:t>No-Force:  Cache is deferred until transaction commits</a:t>
            </a:r>
          </a:p>
          <a:p>
            <a:pPr marL="952500" lvl="1" indent="-495300">
              <a:lnSpc>
                <a:spcPct val="80000"/>
              </a:lnSpc>
            </a:pPr>
            <a:r>
              <a:rPr lang="en-US" sz="2200"/>
              <a:t>These give rise to four different ways for handling recovery:</a:t>
            </a:r>
          </a:p>
          <a:p>
            <a:pPr marL="1371600" lvl="2" indent="-457200">
              <a:lnSpc>
                <a:spcPct val="80000"/>
              </a:lnSpc>
            </a:pPr>
            <a:r>
              <a:rPr lang="en-US" sz="2000"/>
              <a:t>Steal/No-Force (Undo/Redo)</a:t>
            </a:r>
          </a:p>
          <a:p>
            <a:pPr marL="1371600" lvl="2" indent="-457200">
              <a:lnSpc>
                <a:spcPct val="80000"/>
              </a:lnSpc>
            </a:pPr>
            <a:r>
              <a:rPr lang="en-US" sz="2000"/>
              <a:t>Steal/Force (Undo/No-redo)</a:t>
            </a:r>
          </a:p>
          <a:p>
            <a:pPr marL="1371600" lvl="2" indent="-457200">
              <a:lnSpc>
                <a:spcPct val="80000"/>
              </a:lnSpc>
            </a:pPr>
            <a:r>
              <a:rPr lang="en-US" sz="2000"/>
              <a:t>No-Steal/No-Force (Redo/No-undo) </a:t>
            </a:r>
          </a:p>
          <a:p>
            <a:pPr marL="1371600" lvl="2" indent="-457200">
              <a:lnSpc>
                <a:spcPct val="80000"/>
              </a:lnSpc>
            </a:pPr>
            <a:r>
              <a:rPr lang="en-US" sz="2000"/>
              <a:t>No-Steal/Force (No-undo/No-redo)</a:t>
            </a:r>
          </a:p>
        </p:txBody>
      </p:sp>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EE98E34A-F3DB-4ED1-9D91-8A3F4CBC1093}" type="slidenum">
              <a:rPr lang="en-US"/>
              <a:pPr/>
              <a:t>105</a:t>
            </a:fld>
            <a:endParaRPr lang="en-CA"/>
          </a:p>
        </p:txBody>
      </p:sp>
      <p:sp>
        <p:nvSpPr>
          <p:cNvPr id="696325" name="Rectangle 5"/>
          <p:cNvSpPr>
            <a:spLocks noGrp="1" noChangeArrowheads="1"/>
          </p:cNvSpPr>
          <p:nvPr>
            <p:ph type="title"/>
          </p:nvPr>
        </p:nvSpPr>
        <p:spPr/>
        <p:txBody>
          <a:bodyPr/>
          <a:lstStyle/>
          <a:p>
            <a:r>
              <a:rPr lang="en-US"/>
              <a:t>Database Recovery</a:t>
            </a:r>
          </a:p>
        </p:txBody>
      </p:sp>
      <p:sp>
        <p:nvSpPr>
          <p:cNvPr id="696326" name="Rectangle 6"/>
          <p:cNvSpPr>
            <a:spLocks noGrp="1" noChangeArrowheads="1"/>
          </p:cNvSpPr>
          <p:nvPr>
            <p:ph type="body" idx="1"/>
          </p:nvPr>
        </p:nvSpPr>
        <p:spPr/>
        <p:txBody>
          <a:bodyPr/>
          <a:lstStyle/>
          <a:p>
            <a:pPr>
              <a:lnSpc>
                <a:spcPct val="90000"/>
              </a:lnSpc>
              <a:buFont typeface="Wingdings" pitchFamily="2" charset="2"/>
              <a:buNone/>
            </a:pPr>
            <a:r>
              <a:rPr lang="en-US"/>
              <a:t>8 Recovery Scheme</a:t>
            </a:r>
          </a:p>
          <a:p>
            <a:pPr>
              <a:lnSpc>
                <a:spcPct val="90000"/>
              </a:lnSpc>
            </a:pPr>
            <a:r>
              <a:rPr lang="en-US"/>
              <a:t>Deferred Update (No Undo/Redo)</a:t>
            </a:r>
          </a:p>
          <a:p>
            <a:pPr lvl="1">
              <a:lnSpc>
                <a:spcPct val="90000"/>
              </a:lnSpc>
            </a:pPr>
            <a:r>
              <a:rPr lang="en-US"/>
              <a:t>The data update goes as follows:</a:t>
            </a:r>
          </a:p>
          <a:p>
            <a:pPr lvl="1">
              <a:lnSpc>
                <a:spcPct val="90000"/>
              </a:lnSpc>
            </a:pPr>
            <a:r>
              <a:rPr lang="en-US"/>
              <a:t>A set of transactions records their updates in the log.</a:t>
            </a:r>
          </a:p>
          <a:p>
            <a:pPr lvl="1">
              <a:lnSpc>
                <a:spcPct val="90000"/>
              </a:lnSpc>
            </a:pPr>
            <a:r>
              <a:rPr lang="en-US"/>
              <a:t>At commit point under WAL scheme these updates are saved on database disk.</a:t>
            </a:r>
          </a:p>
          <a:p>
            <a:pPr lvl="1">
              <a:lnSpc>
                <a:spcPct val="90000"/>
              </a:lnSpc>
            </a:pPr>
            <a:r>
              <a:rPr lang="en-US"/>
              <a:t>After reboot from a failure the log is used to redo all the transactions affected by this failure.  No undo is required because no AFIM is flushed to the disk before a transaction commits.</a:t>
            </a:r>
          </a:p>
        </p:txBody>
      </p:sp>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F26E926D-8047-43D9-9060-908C132E69FA}" type="slidenum">
              <a:rPr lang="en-US"/>
              <a:pPr/>
              <a:t>106</a:t>
            </a:fld>
            <a:endParaRPr lang="en-CA"/>
          </a:p>
        </p:txBody>
      </p:sp>
      <p:sp>
        <p:nvSpPr>
          <p:cNvPr id="698374" name="Rectangle 6"/>
          <p:cNvSpPr>
            <a:spLocks noGrp="1" noChangeArrowheads="1"/>
          </p:cNvSpPr>
          <p:nvPr>
            <p:ph type="title"/>
          </p:nvPr>
        </p:nvSpPr>
        <p:spPr/>
        <p:txBody>
          <a:bodyPr/>
          <a:lstStyle/>
          <a:p>
            <a:r>
              <a:rPr lang="en-US"/>
              <a:t>Database Recovery</a:t>
            </a:r>
          </a:p>
        </p:txBody>
      </p:sp>
      <p:sp>
        <p:nvSpPr>
          <p:cNvPr id="698375" name="Rectangle 7"/>
          <p:cNvSpPr>
            <a:spLocks noGrp="1" noChangeArrowheads="1"/>
          </p:cNvSpPr>
          <p:nvPr>
            <p:ph type="body" idx="1"/>
          </p:nvPr>
        </p:nvSpPr>
        <p:spPr/>
        <p:txBody>
          <a:bodyPr/>
          <a:lstStyle/>
          <a:p>
            <a:r>
              <a:rPr lang="en-US" sz="2400"/>
              <a:t>Deferred Update in a</a:t>
            </a:r>
            <a:r>
              <a:rPr lang="en-US" sz="2400">
                <a:solidFill>
                  <a:schemeClr val="folHlink"/>
                </a:solidFill>
              </a:rPr>
              <a:t> sin</a:t>
            </a:r>
            <a:r>
              <a:rPr lang="en-US" sz="2400"/>
              <a:t>gle-user system</a:t>
            </a:r>
            <a:br>
              <a:rPr lang="en-US" sz="2400"/>
            </a:br>
            <a:r>
              <a:rPr lang="en-US" sz="2400"/>
              <a:t>There is no concurrent data sharing in a single user system.  The data update goes as follows:</a:t>
            </a:r>
          </a:p>
          <a:p>
            <a:pPr lvl="1"/>
            <a:r>
              <a:rPr lang="en-US" sz="2200"/>
              <a:t>A set of transactions records their updates in the log.</a:t>
            </a:r>
          </a:p>
          <a:p>
            <a:pPr lvl="1"/>
            <a:r>
              <a:rPr lang="en-US" sz="2200"/>
              <a:t>At commit point under WAL scheme these updates are saved on database disk.</a:t>
            </a:r>
          </a:p>
          <a:p>
            <a:r>
              <a:rPr lang="en-US" sz="2400"/>
              <a:t>After reboot from a failure the log is used to redo all the transactions affected by this failure.  No undo is required because no AFIM is flushed to the disk before a transaction commits.</a:t>
            </a:r>
          </a:p>
          <a:p>
            <a:pPr lvl="1"/>
            <a:endParaRPr lang="en-US" sz="2200"/>
          </a:p>
        </p:txBody>
      </p:sp>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D2ED78C5-7498-4063-AA95-9A33D2372914}" type="slidenum">
              <a:rPr lang="en-US"/>
              <a:pPr/>
              <a:t>107</a:t>
            </a:fld>
            <a:endParaRPr lang="en-CA"/>
          </a:p>
        </p:txBody>
      </p:sp>
      <p:sp>
        <p:nvSpPr>
          <p:cNvPr id="700423" name="Rectangle 7"/>
          <p:cNvSpPr>
            <a:spLocks noGrp="1" noChangeArrowheads="1"/>
          </p:cNvSpPr>
          <p:nvPr>
            <p:ph type="title"/>
          </p:nvPr>
        </p:nvSpPr>
        <p:spPr/>
        <p:txBody>
          <a:bodyPr/>
          <a:lstStyle/>
          <a:p>
            <a:r>
              <a:rPr lang="en-US"/>
              <a:t>Database Recovery</a:t>
            </a:r>
          </a:p>
        </p:txBody>
      </p:sp>
      <p:pic>
        <p:nvPicPr>
          <p:cNvPr id="700425" name="Picture 9" descr="fig19_02"/>
          <p:cNvPicPr>
            <a:picLocks noChangeAspect="1" noChangeArrowheads="1"/>
          </p:cNvPicPr>
          <p:nvPr/>
        </p:nvPicPr>
        <p:blipFill>
          <a:blip r:embed="rId3"/>
          <a:srcRect/>
          <a:stretch>
            <a:fillRect/>
          </a:stretch>
        </p:blipFill>
        <p:spPr bwMode="auto">
          <a:xfrm>
            <a:off x="685800" y="1752600"/>
            <a:ext cx="7620000" cy="4441825"/>
          </a:xfrm>
          <a:prstGeom prst="rect">
            <a:avLst/>
          </a:prstGeom>
          <a:noFill/>
        </p:spPr>
      </p:pic>
    </p:spTree>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19- </a:t>
            </a:r>
            <a:fld id="{3ACFD908-E4EF-4200-A775-20728A3FA4C8}" type="slidenum">
              <a:rPr lang="en-US"/>
              <a:pPr/>
              <a:t>108</a:t>
            </a:fld>
            <a:endParaRPr lang="en-CA"/>
          </a:p>
        </p:txBody>
      </p:sp>
      <p:sp>
        <p:nvSpPr>
          <p:cNvPr id="702474" name="Rectangle 10"/>
          <p:cNvSpPr>
            <a:spLocks noGrp="1" noChangeArrowheads="1"/>
          </p:cNvSpPr>
          <p:nvPr>
            <p:ph type="title"/>
          </p:nvPr>
        </p:nvSpPr>
        <p:spPr/>
        <p:txBody>
          <a:bodyPr/>
          <a:lstStyle/>
          <a:p>
            <a:r>
              <a:rPr lang="en-US"/>
              <a:t>Database Recovery</a:t>
            </a:r>
          </a:p>
        </p:txBody>
      </p:sp>
      <p:sp>
        <p:nvSpPr>
          <p:cNvPr id="702475" name="Rectangle 11"/>
          <p:cNvSpPr>
            <a:spLocks noGrp="1" noChangeArrowheads="1"/>
          </p:cNvSpPr>
          <p:nvPr>
            <p:ph type="body" idx="1"/>
          </p:nvPr>
        </p:nvSpPr>
        <p:spPr>
          <a:xfrm>
            <a:off x="239713" y="1600200"/>
            <a:ext cx="8294687" cy="2940050"/>
          </a:xfrm>
        </p:spPr>
        <p:txBody>
          <a:bodyPr/>
          <a:lstStyle/>
          <a:p>
            <a:pPr>
              <a:lnSpc>
                <a:spcPct val="90000"/>
              </a:lnSpc>
              <a:buFont typeface="Wingdings" pitchFamily="2" charset="2"/>
              <a:buNone/>
            </a:pPr>
            <a:r>
              <a:rPr lang="en-US" sz="2400"/>
              <a:t>Deferred Update with concurrent users</a:t>
            </a:r>
          </a:p>
          <a:p>
            <a:pPr>
              <a:lnSpc>
                <a:spcPct val="90000"/>
              </a:lnSpc>
            </a:pPr>
            <a:r>
              <a:rPr lang="en-US" sz="2400"/>
              <a:t>This environment requires some concurrency control mechanism to guarantee </a:t>
            </a:r>
            <a:r>
              <a:rPr lang="en-US" sz="2400" b="1"/>
              <a:t>isolation</a:t>
            </a:r>
            <a:r>
              <a:rPr lang="en-US" sz="2400"/>
              <a:t> property of transactions. In a system recovery transactions which were recorded in the log after the last checkpoint were </a:t>
            </a:r>
            <a:r>
              <a:rPr lang="en-US" sz="2400" b="1"/>
              <a:t>redone</a:t>
            </a:r>
            <a:r>
              <a:rPr lang="en-US" sz="2400"/>
              <a:t>.  The recovery manager may scan some of the transactions recorded before the checkpoint to get the AFIMs.</a:t>
            </a:r>
          </a:p>
        </p:txBody>
      </p:sp>
      <p:pic>
        <p:nvPicPr>
          <p:cNvPr id="702476" name="Picture 12" descr="fig19_03"/>
          <p:cNvPicPr>
            <a:picLocks noChangeAspect="1" noChangeArrowheads="1"/>
          </p:cNvPicPr>
          <p:nvPr/>
        </p:nvPicPr>
        <p:blipFill>
          <a:blip r:embed="rId3"/>
          <a:srcRect/>
          <a:stretch>
            <a:fillRect/>
          </a:stretch>
        </p:blipFill>
        <p:spPr bwMode="auto">
          <a:xfrm>
            <a:off x="914400" y="4495800"/>
            <a:ext cx="7186613" cy="1957388"/>
          </a:xfrm>
          <a:prstGeom prst="rect">
            <a:avLst/>
          </a:prstGeom>
          <a:noFill/>
        </p:spPr>
      </p:pic>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33E638F2-D5FB-4E1E-8118-DD1272F3105D}" type="slidenum">
              <a:rPr lang="en-US"/>
              <a:pPr/>
              <a:t>109</a:t>
            </a:fld>
            <a:endParaRPr lang="en-CA"/>
          </a:p>
        </p:txBody>
      </p:sp>
      <p:sp>
        <p:nvSpPr>
          <p:cNvPr id="704519" name="Rectangle 7"/>
          <p:cNvSpPr>
            <a:spLocks noGrp="1" noChangeArrowheads="1"/>
          </p:cNvSpPr>
          <p:nvPr>
            <p:ph type="title"/>
          </p:nvPr>
        </p:nvSpPr>
        <p:spPr/>
        <p:txBody>
          <a:bodyPr/>
          <a:lstStyle/>
          <a:p>
            <a:r>
              <a:rPr lang="en-US"/>
              <a:t>Database Recovery</a:t>
            </a:r>
          </a:p>
        </p:txBody>
      </p:sp>
      <p:pic>
        <p:nvPicPr>
          <p:cNvPr id="704521" name="Picture 9" descr="fig19_04"/>
          <p:cNvPicPr>
            <a:picLocks noChangeAspect="1" noChangeArrowheads="1"/>
          </p:cNvPicPr>
          <p:nvPr/>
        </p:nvPicPr>
        <p:blipFill>
          <a:blip r:embed="rId3"/>
          <a:srcRect/>
          <a:stretch>
            <a:fillRect/>
          </a:stretch>
        </p:blipFill>
        <p:spPr bwMode="auto">
          <a:xfrm>
            <a:off x="1447800" y="1557338"/>
            <a:ext cx="5715000" cy="4919662"/>
          </a:xfrm>
          <a:prstGeom prst="rect">
            <a:avLst/>
          </a:prstGeom>
          <a:noFill/>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AACF35D5-E493-4E67-9ED9-10D21296EC73}" type="slidenum">
              <a:rPr lang="en-US"/>
              <a:pPr/>
              <a:t>11</a:t>
            </a:fld>
            <a:endParaRPr lang="en-CA"/>
          </a:p>
        </p:txBody>
      </p:sp>
      <p:sp>
        <p:nvSpPr>
          <p:cNvPr id="690181" name="Rectangle 5"/>
          <p:cNvSpPr>
            <a:spLocks noGrp="1" noChangeArrowheads="1"/>
          </p:cNvSpPr>
          <p:nvPr>
            <p:ph type="title"/>
          </p:nvPr>
        </p:nvSpPr>
        <p:spPr/>
        <p:txBody>
          <a:bodyPr/>
          <a:lstStyle/>
          <a:p>
            <a:r>
              <a:rPr lang="en-US"/>
              <a:t>Concurrent execution is uncontrolled: (b) The temporary update problem.</a:t>
            </a:r>
          </a:p>
        </p:txBody>
      </p:sp>
      <p:pic>
        <p:nvPicPr>
          <p:cNvPr id="690186" name="Picture 10" descr="fig17_03b"/>
          <p:cNvPicPr>
            <a:picLocks noChangeAspect="1" noChangeArrowheads="1"/>
          </p:cNvPicPr>
          <p:nvPr/>
        </p:nvPicPr>
        <p:blipFill>
          <a:blip r:embed="rId3"/>
          <a:srcRect/>
          <a:stretch>
            <a:fillRect/>
          </a:stretch>
        </p:blipFill>
        <p:spPr bwMode="auto">
          <a:xfrm>
            <a:off x="381000" y="2209800"/>
            <a:ext cx="8305800" cy="3570288"/>
          </a:xfrm>
          <a:prstGeom prst="rect">
            <a:avLst/>
          </a:prstGeom>
          <a:noFill/>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ADBFBB08-A332-4C2B-A56D-C4D7273060F6}" type="slidenum">
              <a:rPr lang="en-US"/>
              <a:pPr/>
              <a:t>110</a:t>
            </a:fld>
            <a:endParaRPr lang="en-CA"/>
          </a:p>
        </p:txBody>
      </p:sp>
      <p:sp>
        <p:nvSpPr>
          <p:cNvPr id="706566" name="Rectangle 6"/>
          <p:cNvSpPr>
            <a:spLocks noGrp="1" noChangeArrowheads="1"/>
          </p:cNvSpPr>
          <p:nvPr>
            <p:ph type="title"/>
          </p:nvPr>
        </p:nvSpPr>
        <p:spPr/>
        <p:txBody>
          <a:bodyPr/>
          <a:lstStyle/>
          <a:p>
            <a:r>
              <a:rPr lang="en-US"/>
              <a:t>Database Recovery</a:t>
            </a:r>
          </a:p>
        </p:txBody>
      </p:sp>
      <p:sp>
        <p:nvSpPr>
          <p:cNvPr id="706567" name="Rectangle 7"/>
          <p:cNvSpPr>
            <a:spLocks noGrp="1" noChangeArrowheads="1"/>
          </p:cNvSpPr>
          <p:nvPr>
            <p:ph type="body" idx="1"/>
          </p:nvPr>
        </p:nvSpPr>
        <p:spPr/>
        <p:txBody>
          <a:bodyPr/>
          <a:lstStyle/>
          <a:p>
            <a:pPr>
              <a:lnSpc>
                <a:spcPct val="80000"/>
              </a:lnSpc>
              <a:buFont typeface="Wingdings" pitchFamily="2" charset="2"/>
              <a:buNone/>
            </a:pPr>
            <a:r>
              <a:rPr lang="en-US" sz="2400"/>
              <a:t>Deferred Update with concurrent users</a:t>
            </a:r>
          </a:p>
          <a:p>
            <a:pPr>
              <a:lnSpc>
                <a:spcPct val="80000"/>
              </a:lnSpc>
            </a:pPr>
            <a:r>
              <a:rPr lang="en-US" sz="2400"/>
              <a:t>Two tables are required for implementing this protocol:</a:t>
            </a:r>
          </a:p>
          <a:p>
            <a:pPr lvl="1">
              <a:lnSpc>
                <a:spcPct val="80000"/>
              </a:lnSpc>
            </a:pPr>
            <a:r>
              <a:rPr lang="en-US" sz="2200" b="1"/>
              <a:t>Active table</a:t>
            </a:r>
            <a:r>
              <a:rPr lang="en-US" sz="2200"/>
              <a:t>:  All active transactions are entered in this table.</a:t>
            </a:r>
          </a:p>
          <a:p>
            <a:pPr lvl="1">
              <a:lnSpc>
                <a:spcPct val="80000"/>
              </a:lnSpc>
            </a:pPr>
            <a:r>
              <a:rPr lang="en-US" sz="2200" b="1"/>
              <a:t>Commit table</a:t>
            </a:r>
            <a:r>
              <a:rPr lang="en-US" sz="2200"/>
              <a:t>: Transactions to be committed are entered in this table.</a:t>
            </a:r>
          </a:p>
          <a:p>
            <a:pPr>
              <a:lnSpc>
                <a:spcPct val="80000"/>
              </a:lnSpc>
            </a:pPr>
            <a:endParaRPr lang="en-US" sz="2400"/>
          </a:p>
          <a:p>
            <a:pPr>
              <a:lnSpc>
                <a:spcPct val="80000"/>
              </a:lnSpc>
            </a:pPr>
            <a:r>
              <a:rPr lang="en-US" sz="2400"/>
              <a:t>During recovery, all transactions of the </a:t>
            </a:r>
            <a:r>
              <a:rPr lang="en-US" sz="2400" b="1"/>
              <a:t>commit</a:t>
            </a:r>
            <a:r>
              <a:rPr lang="en-US" sz="2400"/>
              <a:t> table are redone and all transactions of </a:t>
            </a:r>
            <a:r>
              <a:rPr lang="en-US" sz="2400" b="1"/>
              <a:t>active</a:t>
            </a:r>
            <a:r>
              <a:rPr lang="en-US" sz="2400"/>
              <a:t> tables are ignored since none of their AFIMs reached the database.  It is possible that a </a:t>
            </a:r>
            <a:r>
              <a:rPr lang="en-US" sz="2400" b="1"/>
              <a:t>commit</a:t>
            </a:r>
            <a:r>
              <a:rPr lang="en-US" sz="2400"/>
              <a:t> table transaction may be </a:t>
            </a:r>
            <a:r>
              <a:rPr lang="en-US" sz="2400" b="1"/>
              <a:t>redone</a:t>
            </a:r>
            <a:r>
              <a:rPr lang="en-US" sz="2400"/>
              <a:t> twice but this does not create any inconsistency because of a redone is “</a:t>
            </a:r>
            <a:r>
              <a:rPr lang="en-US" sz="2400" b="1"/>
              <a:t>idempotent</a:t>
            </a:r>
            <a:r>
              <a:rPr lang="en-US" sz="2400"/>
              <a:t>”, that is, one redone for an AFIM is equivalent to multiple redone for the same AFIM.  </a:t>
            </a:r>
          </a:p>
        </p:txBody>
      </p:sp>
    </p:spTree>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B3DDAFA5-6C02-473B-8C8C-F179FD523CF2}" type="slidenum">
              <a:rPr lang="en-US"/>
              <a:pPr/>
              <a:t>111</a:t>
            </a:fld>
            <a:endParaRPr lang="en-CA"/>
          </a:p>
        </p:txBody>
      </p:sp>
      <p:sp>
        <p:nvSpPr>
          <p:cNvPr id="708615" name="Rectangle 7"/>
          <p:cNvSpPr>
            <a:spLocks noGrp="1" noChangeArrowheads="1"/>
          </p:cNvSpPr>
          <p:nvPr>
            <p:ph type="title"/>
          </p:nvPr>
        </p:nvSpPr>
        <p:spPr/>
        <p:txBody>
          <a:bodyPr/>
          <a:lstStyle/>
          <a:p>
            <a:r>
              <a:rPr lang="en-US"/>
              <a:t>Database Recovery</a:t>
            </a:r>
          </a:p>
        </p:txBody>
      </p:sp>
      <p:sp>
        <p:nvSpPr>
          <p:cNvPr id="708616" name="Rectangle 8"/>
          <p:cNvSpPr>
            <a:spLocks noGrp="1" noChangeArrowheads="1"/>
          </p:cNvSpPr>
          <p:nvPr>
            <p:ph type="body" idx="1"/>
          </p:nvPr>
        </p:nvSpPr>
        <p:spPr/>
        <p:txBody>
          <a:bodyPr/>
          <a:lstStyle/>
          <a:p>
            <a:pPr>
              <a:lnSpc>
                <a:spcPct val="90000"/>
              </a:lnSpc>
              <a:buFont typeface="Wingdings" pitchFamily="2" charset="2"/>
              <a:buNone/>
            </a:pPr>
            <a:r>
              <a:rPr lang="en-US"/>
              <a:t>Recovery Techniques Based on Immediate Update</a:t>
            </a:r>
          </a:p>
          <a:p>
            <a:pPr>
              <a:lnSpc>
                <a:spcPct val="90000"/>
              </a:lnSpc>
            </a:pPr>
            <a:r>
              <a:rPr lang="en-US" b="1"/>
              <a:t>Undo/No-redo Algorithm</a:t>
            </a:r>
            <a:r>
              <a:rPr lang="en-US"/>
              <a:t> </a:t>
            </a:r>
          </a:p>
          <a:p>
            <a:pPr lvl="1">
              <a:lnSpc>
                <a:spcPct val="90000"/>
              </a:lnSpc>
            </a:pPr>
            <a:r>
              <a:rPr lang="en-US"/>
              <a:t>In this algorithm AFIMs of a transaction are flushed to the database disk under WAL before it commits.</a:t>
            </a:r>
          </a:p>
          <a:p>
            <a:pPr lvl="1">
              <a:lnSpc>
                <a:spcPct val="90000"/>
              </a:lnSpc>
            </a:pPr>
            <a:r>
              <a:rPr lang="en-US"/>
              <a:t>For this reason the recovery manager </a:t>
            </a:r>
            <a:r>
              <a:rPr lang="en-US" b="1"/>
              <a:t>undoes</a:t>
            </a:r>
            <a:r>
              <a:rPr lang="en-US"/>
              <a:t> all transactions during recovery. </a:t>
            </a:r>
          </a:p>
          <a:p>
            <a:pPr lvl="1">
              <a:lnSpc>
                <a:spcPct val="90000"/>
              </a:lnSpc>
            </a:pPr>
            <a:r>
              <a:rPr lang="en-US"/>
              <a:t>No transaction is </a:t>
            </a:r>
            <a:r>
              <a:rPr lang="en-US" b="1"/>
              <a:t>redone</a:t>
            </a:r>
            <a:r>
              <a:rPr lang="en-US"/>
              <a:t>.</a:t>
            </a:r>
          </a:p>
          <a:p>
            <a:pPr lvl="1">
              <a:lnSpc>
                <a:spcPct val="90000"/>
              </a:lnSpc>
            </a:pPr>
            <a:r>
              <a:rPr lang="en-US"/>
              <a:t>It is possible that a transaction might have completed execution and ready to commit but this transaction is also </a:t>
            </a:r>
            <a:r>
              <a:rPr lang="en-US" b="1"/>
              <a:t>undone</a:t>
            </a:r>
            <a:r>
              <a:rPr lang="en-US"/>
              <a:t>.</a:t>
            </a:r>
          </a:p>
        </p:txBody>
      </p:sp>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F0113082-FFAB-4CE4-8560-5E3CCF365481}" type="slidenum">
              <a:rPr lang="en-US"/>
              <a:pPr/>
              <a:t>112</a:t>
            </a:fld>
            <a:endParaRPr lang="en-CA"/>
          </a:p>
        </p:txBody>
      </p:sp>
      <p:sp>
        <p:nvSpPr>
          <p:cNvPr id="710665" name="Rectangle 9"/>
          <p:cNvSpPr>
            <a:spLocks noGrp="1" noChangeArrowheads="1"/>
          </p:cNvSpPr>
          <p:nvPr>
            <p:ph type="title"/>
          </p:nvPr>
        </p:nvSpPr>
        <p:spPr/>
        <p:txBody>
          <a:bodyPr/>
          <a:lstStyle/>
          <a:p>
            <a:r>
              <a:rPr lang="en-US"/>
              <a:t>Database Recovery</a:t>
            </a:r>
          </a:p>
        </p:txBody>
      </p:sp>
      <p:sp>
        <p:nvSpPr>
          <p:cNvPr id="710666" name="Rectangle 10"/>
          <p:cNvSpPr>
            <a:spLocks noGrp="1" noChangeArrowheads="1"/>
          </p:cNvSpPr>
          <p:nvPr>
            <p:ph type="body" idx="1"/>
          </p:nvPr>
        </p:nvSpPr>
        <p:spPr/>
        <p:txBody>
          <a:bodyPr/>
          <a:lstStyle/>
          <a:p>
            <a:pPr lvl="1">
              <a:lnSpc>
                <a:spcPct val="90000"/>
              </a:lnSpc>
              <a:buFont typeface="Wingdings" pitchFamily="2" charset="2"/>
              <a:buNone/>
            </a:pPr>
            <a:r>
              <a:rPr lang="en-US"/>
              <a:t>Recovery Techniques Based on Immediate Update</a:t>
            </a:r>
          </a:p>
          <a:p>
            <a:pPr lvl="1">
              <a:lnSpc>
                <a:spcPct val="90000"/>
              </a:lnSpc>
            </a:pPr>
            <a:r>
              <a:rPr lang="en-US" b="1"/>
              <a:t>Undo/Redo Algorithm</a:t>
            </a:r>
            <a:r>
              <a:rPr lang="en-US"/>
              <a:t> (</a:t>
            </a:r>
            <a:r>
              <a:rPr lang="en-US" b="1"/>
              <a:t>Single-user</a:t>
            </a:r>
            <a:r>
              <a:rPr lang="en-US"/>
              <a:t> environment)</a:t>
            </a:r>
          </a:p>
          <a:p>
            <a:pPr lvl="2">
              <a:lnSpc>
                <a:spcPct val="90000"/>
              </a:lnSpc>
            </a:pPr>
            <a:r>
              <a:rPr lang="en-US"/>
              <a:t>Recovery schemes of this category apply </a:t>
            </a:r>
            <a:r>
              <a:rPr lang="en-US" b="1"/>
              <a:t>undo</a:t>
            </a:r>
            <a:r>
              <a:rPr lang="en-US"/>
              <a:t> and also </a:t>
            </a:r>
            <a:r>
              <a:rPr lang="en-US" b="1"/>
              <a:t>redo</a:t>
            </a:r>
            <a:r>
              <a:rPr lang="en-US"/>
              <a:t> for recovery.  </a:t>
            </a:r>
          </a:p>
          <a:p>
            <a:pPr lvl="2">
              <a:lnSpc>
                <a:spcPct val="90000"/>
              </a:lnSpc>
            </a:pPr>
            <a:r>
              <a:rPr lang="en-US"/>
              <a:t>In a single-user environment no concurrency control is required but a log is maintained under WAL. </a:t>
            </a:r>
          </a:p>
          <a:p>
            <a:pPr lvl="2">
              <a:lnSpc>
                <a:spcPct val="90000"/>
              </a:lnSpc>
            </a:pPr>
            <a:r>
              <a:rPr lang="en-US"/>
              <a:t>Note that at any time there will be one transaction in the system and it will be either in the commit table or in the active table.  </a:t>
            </a:r>
          </a:p>
          <a:p>
            <a:pPr lvl="2">
              <a:lnSpc>
                <a:spcPct val="90000"/>
              </a:lnSpc>
            </a:pPr>
            <a:r>
              <a:rPr lang="en-US"/>
              <a:t>The recovery manager performs:</a:t>
            </a:r>
          </a:p>
          <a:p>
            <a:pPr lvl="3">
              <a:lnSpc>
                <a:spcPct val="90000"/>
              </a:lnSpc>
            </a:pPr>
            <a:r>
              <a:rPr lang="en-US" b="1"/>
              <a:t>Undo</a:t>
            </a:r>
            <a:r>
              <a:rPr lang="en-US"/>
              <a:t> of a transaction if it is in the </a:t>
            </a:r>
            <a:r>
              <a:rPr lang="en-US" b="1"/>
              <a:t>active</a:t>
            </a:r>
            <a:r>
              <a:rPr lang="en-US"/>
              <a:t> table.</a:t>
            </a:r>
          </a:p>
          <a:p>
            <a:pPr lvl="3">
              <a:lnSpc>
                <a:spcPct val="90000"/>
              </a:lnSpc>
            </a:pPr>
            <a:r>
              <a:rPr lang="en-US" b="1"/>
              <a:t>Redo</a:t>
            </a:r>
            <a:r>
              <a:rPr lang="en-US"/>
              <a:t> of a transaction if it is in the </a:t>
            </a:r>
            <a:r>
              <a:rPr lang="en-US" b="1"/>
              <a:t>commit</a:t>
            </a:r>
            <a:r>
              <a:rPr lang="en-US"/>
              <a:t> table.</a:t>
            </a:r>
          </a:p>
        </p:txBody>
      </p:sp>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B5144886-BB8E-4833-959A-E8C77E2E6699}" type="slidenum">
              <a:rPr lang="en-US"/>
              <a:pPr/>
              <a:t>113</a:t>
            </a:fld>
            <a:endParaRPr lang="en-CA"/>
          </a:p>
        </p:txBody>
      </p:sp>
      <p:sp>
        <p:nvSpPr>
          <p:cNvPr id="712713" name="Rectangle 9"/>
          <p:cNvSpPr>
            <a:spLocks noGrp="1" noChangeArrowheads="1"/>
          </p:cNvSpPr>
          <p:nvPr>
            <p:ph type="title"/>
          </p:nvPr>
        </p:nvSpPr>
        <p:spPr/>
        <p:txBody>
          <a:bodyPr/>
          <a:lstStyle/>
          <a:p>
            <a:r>
              <a:rPr lang="en-US"/>
              <a:t>Database Recovery</a:t>
            </a:r>
          </a:p>
        </p:txBody>
      </p:sp>
      <p:sp>
        <p:nvSpPr>
          <p:cNvPr id="712714" name="Rectangle 10"/>
          <p:cNvSpPr>
            <a:spLocks noGrp="1" noChangeArrowheads="1"/>
          </p:cNvSpPr>
          <p:nvPr>
            <p:ph type="body" idx="1"/>
          </p:nvPr>
        </p:nvSpPr>
        <p:spPr/>
        <p:txBody>
          <a:bodyPr/>
          <a:lstStyle/>
          <a:p>
            <a:pPr>
              <a:lnSpc>
                <a:spcPct val="90000"/>
              </a:lnSpc>
              <a:buFont typeface="Wingdings" pitchFamily="2" charset="2"/>
              <a:buNone/>
            </a:pPr>
            <a:r>
              <a:rPr lang="en-US" sz="2400"/>
              <a:t>Recovery Techniques Based on Immediate Update</a:t>
            </a:r>
          </a:p>
          <a:p>
            <a:pPr>
              <a:lnSpc>
                <a:spcPct val="90000"/>
              </a:lnSpc>
            </a:pPr>
            <a:r>
              <a:rPr lang="en-US" sz="2400" b="1"/>
              <a:t>Undo/Redo Algorithm</a:t>
            </a:r>
            <a:r>
              <a:rPr lang="en-US" sz="2400"/>
              <a:t> (</a:t>
            </a:r>
            <a:r>
              <a:rPr lang="en-US" sz="2400" b="1"/>
              <a:t>Concurrent</a:t>
            </a:r>
            <a:r>
              <a:rPr lang="en-US" sz="2400"/>
              <a:t> execution)</a:t>
            </a:r>
          </a:p>
          <a:p>
            <a:pPr>
              <a:lnSpc>
                <a:spcPct val="90000"/>
              </a:lnSpc>
            </a:pPr>
            <a:r>
              <a:rPr lang="en-US" sz="2400"/>
              <a:t>Recovery schemes of this category applies </a:t>
            </a:r>
            <a:r>
              <a:rPr lang="en-US" sz="2400" b="1"/>
              <a:t>undo</a:t>
            </a:r>
            <a:r>
              <a:rPr lang="en-US" sz="2400"/>
              <a:t> and also </a:t>
            </a:r>
            <a:r>
              <a:rPr lang="en-US" sz="2400" b="1"/>
              <a:t>redo</a:t>
            </a:r>
            <a:r>
              <a:rPr lang="en-US" sz="2400"/>
              <a:t> to recover the database from failure.</a:t>
            </a:r>
          </a:p>
          <a:p>
            <a:pPr>
              <a:lnSpc>
                <a:spcPct val="90000"/>
              </a:lnSpc>
            </a:pPr>
            <a:r>
              <a:rPr lang="en-US" sz="2400"/>
              <a:t> In concurrent execution environment a concurrency control is required and log is maintained under WAL.</a:t>
            </a:r>
          </a:p>
          <a:p>
            <a:pPr>
              <a:lnSpc>
                <a:spcPct val="90000"/>
              </a:lnSpc>
            </a:pPr>
            <a:r>
              <a:rPr lang="en-US" sz="2400"/>
              <a:t>Commit table records transactions to be committed and active table records active transactions.  To minimize the work of the recovery manager checkpointing is used.  </a:t>
            </a:r>
          </a:p>
          <a:p>
            <a:pPr>
              <a:lnSpc>
                <a:spcPct val="90000"/>
              </a:lnSpc>
            </a:pPr>
            <a:r>
              <a:rPr lang="en-US" sz="2400"/>
              <a:t>The recovery performs:</a:t>
            </a:r>
          </a:p>
          <a:p>
            <a:pPr lvl="1">
              <a:lnSpc>
                <a:spcPct val="90000"/>
              </a:lnSpc>
            </a:pPr>
            <a:r>
              <a:rPr lang="en-US" sz="2200" b="1"/>
              <a:t>Undo</a:t>
            </a:r>
            <a:r>
              <a:rPr lang="en-US" sz="2200"/>
              <a:t> of a transaction if it is in the </a:t>
            </a:r>
            <a:r>
              <a:rPr lang="en-US" sz="2200" b="1"/>
              <a:t>active</a:t>
            </a:r>
            <a:r>
              <a:rPr lang="en-US" sz="2200"/>
              <a:t> table.</a:t>
            </a:r>
          </a:p>
          <a:p>
            <a:pPr lvl="1">
              <a:lnSpc>
                <a:spcPct val="90000"/>
              </a:lnSpc>
            </a:pPr>
            <a:r>
              <a:rPr lang="en-US" sz="2200" b="1"/>
              <a:t>Redo</a:t>
            </a:r>
            <a:r>
              <a:rPr lang="en-US" sz="2200"/>
              <a:t> of a transaction if it is in the </a:t>
            </a:r>
            <a:r>
              <a:rPr lang="en-US" sz="2200" b="1"/>
              <a:t>commit</a:t>
            </a:r>
            <a:r>
              <a:rPr lang="en-US" sz="2200"/>
              <a:t> table.</a:t>
            </a:r>
          </a:p>
          <a:p>
            <a:pPr>
              <a:lnSpc>
                <a:spcPct val="90000"/>
              </a:lnSpc>
            </a:pPr>
            <a:endParaRPr lang="en-US" sz="2400"/>
          </a:p>
        </p:txBody>
      </p:sp>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19- </a:t>
            </a:r>
            <a:fld id="{3EFC9AFB-F07D-4828-9033-763C2ACA5D25}" type="slidenum">
              <a:rPr lang="en-US"/>
              <a:pPr/>
              <a:t>114</a:t>
            </a:fld>
            <a:endParaRPr lang="en-CA"/>
          </a:p>
        </p:txBody>
      </p:sp>
      <p:sp>
        <p:nvSpPr>
          <p:cNvPr id="714762" name="Rectangle 10"/>
          <p:cNvSpPr>
            <a:spLocks noGrp="1" noChangeArrowheads="1"/>
          </p:cNvSpPr>
          <p:nvPr>
            <p:ph type="title"/>
          </p:nvPr>
        </p:nvSpPr>
        <p:spPr/>
        <p:txBody>
          <a:bodyPr/>
          <a:lstStyle/>
          <a:p>
            <a:r>
              <a:rPr lang="en-US"/>
              <a:t>Database Recovery</a:t>
            </a:r>
          </a:p>
        </p:txBody>
      </p:sp>
      <p:sp>
        <p:nvSpPr>
          <p:cNvPr id="714763" name="Rectangle 11"/>
          <p:cNvSpPr>
            <a:spLocks noGrp="1" noChangeArrowheads="1"/>
          </p:cNvSpPr>
          <p:nvPr>
            <p:ph type="body" idx="1"/>
          </p:nvPr>
        </p:nvSpPr>
        <p:spPr>
          <a:xfrm>
            <a:off x="239713" y="1600200"/>
            <a:ext cx="8294687" cy="2209800"/>
          </a:xfrm>
        </p:spPr>
        <p:txBody>
          <a:bodyPr/>
          <a:lstStyle/>
          <a:p>
            <a:pPr>
              <a:buFont typeface="Wingdings" pitchFamily="2" charset="2"/>
              <a:buNone/>
            </a:pPr>
            <a:r>
              <a:rPr lang="en-US" sz="2400"/>
              <a:t>Shadow Paging</a:t>
            </a:r>
          </a:p>
          <a:p>
            <a:r>
              <a:rPr lang="en-US" sz="2400"/>
              <a:t>The AFIM does not overwrite its BFIM but recorded at another place on the disk.  Thus, at any time a data item has AFIM and BFIM (Shadow copy of the data item) at two different places on the disk.</a:t>
            </a:r>
          </a:p>
          <a:p>
            <a:endParaRPr lang="en-US" sz="2400"/>
          </a:p>
        </p:txBody>
      </p:sp>
      <p:graphicFrame>
        <p:nvGraphicFramePr>
          <p:cNvPr id="714757" name="Object 5"/>
          <p:cNvGraphicFramePr>
            <a:graphicFrameLocks noChangeAspect="1"/>
          </p:cNvGraphicFramePr>
          <p:nvPr>
            <p:ph idx="4294967295"/>
          </p:nvPr>
        </p:nvGraphicFramePr>
        <p:xfrm>
          <a:off x="2133600" y="3581400"/>
          <a:ext cx="4268788" cy="1906588"/>
        </p:xfrm>
        <a:graphic>
          <a:graphicData uri="http://schemas.openxmlformats.org/presentationml/2006/ole">
            <p:oleObj spid="_x0000_s7170" name="VISIO" r:id="rId4" imgW="2705040" imgH="1159920" progId="Visio.Drawing.6">
              <p:embed/>
            </p:oleObj>
          </a:graphicData>
        </a:graphic>
      </p:graphicFrame>
      <p:sp>
        <p:nvSpPr>
          <p:cNvPr id="714758" name="Rectangle 6"/>
          <p:cNvSpPr>
            <a:spLocks noChangeArrowheads="1"/>
          </p:cNvSpPr>
          <p:nvPr/>
        </p:nvSpPr>
        <p:spPr bwMode="auto">
          <a:xfrm>
            <a:off x="2066925" y="5584825"/>
            <a:ext cx="4941888" cy="822325"/>
          </a:xfrm>
          <a:prstGeom prst="rect">
            <a:avLst/>
          </a:prstGeom>
          <a:noFill/>
          <a:ln w="9525">
            <a:noFill/>
            <a:miter lim="800000"/>
            <a:headEnd/>
            <a:tailEnd/>
          </a:ln>
          <a:effectLst/>
        </p:spPr>
        <p:txBody>
          <a:bodyPr wrap="none">
            <a:spAutoFit/>
          </a:bodyPr>
          <a:lstStyle/>
          <a:p>
            <a:r>
              <a:rPr lang="en-US">
                <a:solidFill>
                  <a:schemeClr val="bg2"/>
                </a:solidFill>
                <a:latin typeface="Times New Roman" pitchFamily="71" charset="0"/>
              </a:rPr>
              <a:t>X and Y:  Shadow copies of data items</a:t>
            </a:r>
          </a:p>
          <a:p>
            <a:r>
              <a:rPr lang="en-US">
                <a:solidFill>
                  <a:schemeClr val="bg2"/>
                </a:solidFill>
                <a:latin typeface="Times New Roman" pitchFamily="71" charset="0"/>
              </a:rPr>
              <a:t>X' and Y': Current copies of data items</a:t>
            </a:r>
          </a:p>
        </p:txBody>
      </p:sp>
    </p:spTree>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19- </a:t>
            </a:r>
            <a:fld id="{31A80999-5E71-4A1C-9BB9-4AD879A59858}" type="slidenum">
              <a:rPr lang="en-US"/>
              <a:pPr/>
              <a:t>115</a:t>
            </a:fld>
            <a:endParaRPr lang="en-CA"/>
          </a:p>
        </p:txBody>
      </p:sp>
      <p:sp>
        <p:nvSpPr>
          <p:cNvPr id="716809" name="Rectangle 9"/>
          <p:cNvSpPr>
            <a:spLocks noGrp="1" noChangeArrowheads="1"/>
          </p:cNvSpPr>
          <p:nvPr>
            <p:ph type="title"/>
          </p:nvPr>
        </p:nvSpPr>
        <p:spPr/>
        <p:txBody>
          <a:bodyPr/>
          <a:lstStyle/>
          <a:p>
            <a:r>
              <a:rPr lang="en-US"/>
              <a:t>Database Recovery</a:t>
            </a:r>
          </a:p>
        </p:txBody>
      </p:sp>
      <p:sp>
        <p:nvSpPr>
          <p:cNvPr id="716810" name="Rectangle 10"/>
          <p:cNvSpPr>
            <a:spLocks noGrp="1" noChangeArrowheads="1"/>
          </p:cNvSpPr>
          <p:nvPr>
            <p:ph type="body" idx="1"/>
          </p:nvPr>
        </p:nvSpPr>
        <p:spPr>
          <a:xfrm>
            <a:off x="239713" y="1600200"/>
            <a:ext cx="8294687" cy="2124075"/>
          </a:xfrm>
        </p:spPr>
        <p:txBody>
          <a:bodyPr/>
          <a:lstStyle/>
          <a:p>
            <a:pPr>
              <a:lnSpc>
                <a:spcPct val="80000"/>
              </a:lnSpc>
              <a:buFont typeface="Wingdings" pitchFamily="2" charset="2"/>
              <a:buNone/>
            </a:pPr>
            <a:r>
              <a:rPr lang="en-US" sz="2400"/>
              <a:t>Shadow Paging</a:t>
            </a:r>
          </a:p>
          <a:p>
            <a:pPr>
              <a:lnSpc>
                <a:spcPct val="80000"/>
              </a:lnSpc>
            </a:pPr>
            <a:r>
              <a:rPr lang="en-US" sz="2400"/>
              <a:t>To manage access of data items by concurrent transactions two directories (current and shadow) are used.  </a:t>
            </a:r>
          </a:p>
          <a:p>
            <a:pPr lvl="1">
              <a:lnSpc>
                <a:spcPct val="80000"/>
              </a:lnSpc>
            </a:pPr>
            <a:r>
              <a:rPr lang="en-US" sz="2200"/>
              <a:t>The directory arrangement is illustrated below.  Here a page is a data item.</a:t>
            </a:r>
          </a:p>
          <a:p>
            <a:pPr>
              <a:lnSpc>
                <a:spcPct val="80000"/>
              </a:lnSpc>
            </a:pPr>
            <a:endParaRPr lang="en-US" sz="2400"/>
          </a:p>
        </p:txBody>
      </p:sp>
      <p:pic>
        <p:nvPicPr>
          <p:cNvPr id="716811" name="Picture 11" descr="fig19_05"/>
          <p:cNvPicPr>
            <a:picLocks noChangeAspect="1" noChangeArrowheads="1"/>
          </p:cNvPicPr>
          <p:nvPr/>
        </p:nvPicPr>
        <p:blipFill>
          <a:blip r:embed="rId3"/>
          <a:srcRect/>
          <a:stretch>
            <a:fillRect/>
          </a:stretch>
        </p:blipFill>
        <p:spPr bwMode="auto">
          <a:xfrm>
            <a:off x="1143000" y="3724275"/>
            <a:ext cx="7162800" cy="2714625"/>
          </a:xfrm>
          <a:prstGeom prst="rect">
            <a:avLst/>
          </a:prstGeom>
          <a:noFill/>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EF7A9A21-44AF-4862-BC83-5573DB8225EE}" type="slidenum">
              <a:rPr lang="en-US"/>
              <a:pPr/>
              <a:t>12</a:t>
            </a:fld>
            <a:endParaRPr lang="en-CA"/>
          </a:p>
        </p:txBody>
      </p:sp>
      <p:sp>
        <p:nvSpPr>
          <p:cNvPr id="692229" name="Rectangle 5"/>
          <p:cNvSpPr>
            <a:spLocks noGrp="1" noChangeArrowheads="1"/>
          </p:cNvSpPr>
          <p:nvPr>
            <p:ph type="title"/>
          </p:nvPr>
        </p:nvSpPr>
        <p:spPr/>
        <p:txBody>
          <a:bodyPr/>
          <a:lstStyle/>
          <a:p>
            <a:r>
              <a:rPr lang="en-US"/>
              <a:t>Concurrent execution is uncontrolled: (c) The incorrect summary problem.</a:t>
            </a:r>
          </a:p>
        </p:txBody>
      </p:sp>
      <p:pic>
        <p:nvPicPr>
          <p:cNvPr id="692233" name="Picture 9" descr="fig17_03c"/>
          <p:cNvPicPr>
            <a:picLocks noChangeAspect="1" noChangeArrowheads="1"/>
          </p:cNvPicPr>
          <p:nvPr/>
        </p:nvPicPr>
        <p:blipFill>
          <a:blip r:embed="rId3"/>
          <a:srcRect/>
          <a:stretch>
            <a:fillRect/>
          </a:stretch>
        </p:blipFill>
        <p:spPr bwMode="auto">
          <a:xfrm>
            <a:off x="838200" y="1752600"/>
            <a:ext cx="7696200" cy="4335463"/>
          </a:xfrm>
          <a:prstGeom prst="rect">
            <a:avLst/>
          </a:prstGeom>
          <a:noFill/>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9EEFF85F-DC1A-436E-912D-641B6E18E606}" type="slidenum">
              <a:rPr lang="en-US"/>
              <a:pPr/>
              <a:t>13</a:t>
            </a:fld>
            <a:endParaRPr lang="en-CA"/>
          </a:p>
        </p:txBody>
      </p:sp>
      <p:sp>
        <p:nvSpPr>
          <p:cNvPr id="694276" name="Rectangle 4"/>
          <p:cNvSpPr>
            <a:spLocks noGrp="1" noChangeArrowheads="1"/>
          </p:cNvSpPr>
          <p:nvPr>
            <p:ph type="title"/>
          </p:nvPr>
        </p:nvSpPr>
        <p:spPr/>
        <p:txBody>
          <a:bodyPr/>
          <a:lstStyle/>
          <a:p>
            <a:r>
              <a:rPr lang="en-US"/>
              <a:t>Introduction to Transaction Processing (12)</a:t>
            </a:r>
          </a:p>
        </p:txBody>
      </p:sp>
      <p:sp>
        <p:nvSpPr>
          <p:cNvPr id="694277" name="Rectangle 5"/>
          <p:cNvSpPr>
            <a:spLocks noGrp="1" noChangeArrowheads="1"/>
          </p:cNvSpPr>
          <p:nvPr>
            <p:ph type="body" idx="1"/>
          </p:nvPr>
        </p:nvSpPr>
        <p:spPr/>
        <p:txBody>
          <a:bodyPr/>
          <a:lstStyle/>
          <a:p>
            <a:pPr marL="533400" indent="-533400">
              <a:lnSpc>
                <a:spcPct val="80000"/>
              </a:lnSpc>
              <a:buFont typeface="Wingdings" pitchFamily="2" charset="2"/>
              <a:buNone/>
            </a:pPr>
            <a:r>
              <a:rPr lang="en-US" sz="2400"/>
              <a:t>Why </a:t>
            </a:r>
            <a:r>
              <a:rPr lang="en-US" sz="2400" b="1"/>
              <a:t>recovery</a:t>
            </a:r>
            <a:r>
              <a:rPr lang="en-US" sz="2400"/>
              <a:t> is needed: </a:t>
            </a:r>
          </a:p>
          <a:p>
            <a:pPr marL="533400" indent="-533400">
              <a:lnSpc>
                <a:spcPct val="80000"/>
              </a:lnSpc>
              <a:buFont typeface="Wingdings" pitchFamily="2" charset="2"/>
              <a:buNone/>
            </a:pPr>
            <a:r>
              <a:rPr lang="en-US" sz="2400"/>
              <a:t>(What causes a Transaction to fail)</a:t>
            </a:r>
          </a:p>
          <a:p>
            <a:pPr marL="952500" lvl="1" indent="-495300">
              <a:lnSpc>
                <a:spcPct val="80000"/>
              </a:lnSpc>
              <a:buSzTx/>
              <a:buFont typeface="Wingdings" pitchFamily="2" charset="2"/>
              <a:buNone/>
            </a:pPr>
            <a:r>
              <a:rPr lang="en-US" sz="2300"/>
              <a:t>1. A computer failure (system crash):</a:t>
            </a:r>
          </a:p>
          <a:p>
            <a:pPr marL="1371600" lvl="2" indent="-457200">
              <a:lnSpc>
                <a:spcPct val="80000"/>
              </a:lnSpc>
              <a:buSzTx/>
              <a:buFont typeface="Wingdings" pitchFamily="2" charset="2"/>
              <a:buNone/>
            </a:pPr>
            <a:r>
              <a:rPr lang="en-US" sz="2000"/>
              <a:t>A hardware or software error occurs in the computer system during transaction execution. If the hardware crashes, the contents of the computer’s internal memory may be lost.</a:t>
            </a:r>
          </a:p>
          <a:p>
            <a:pPr marL="952500" lvl="1" indent="-495300">
              <a:lnSpc>
                <a:spcPct val="80000"/>
              </a:lnSpc>
              <a:buSzTx/>
              <a:buFont typeface="Wingdings" pitchFamily="2" charset="2"/>
              <a:buNone/>
            </a:pPr>
            <a:r>
              <a:rPr lang="en-US" sz="2300"/>
              <a:t>2. A transaction or system error:</a:t>
            </a:r>
          </a:p>
          <a:p>
            <a:pPr marL="1371600" lvl="2" indent="-457200">
              <a:lnSpc>
                <a:spcPct val="80000"/>
              </a:lnSpc>
              <a:buSzTx/>
              <a:buFont typeface="Wingdings" pitchFamily="2" charset="2"/>
              <a:buNone/>
            </a:pPr>
            <a:r>
              <a:rPr lang="en-US" sz="2000"/>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D13D8C08-CD0B-4A80-98E7-A6B9AC72A47D}" type="slidenum">
              <a:rPr lang="en-US"/>
              <a:pPr/>
              <a:t>14</a:t>
            </a:fld>
            <a:endParaRPr lang="en-CA"/>
          </a:p>
        </p:txBody>
      </p:sp>
      <p:sp>
        <p:nvSpPr>
          <p:cNvPr id="792578" name="Rectangle 2"/>
          <p:cNvSpPr>
            <a:spLocks noGrp="1" noChangeArrowheads="1"/>
          </p:cNvSpPr>
          <p:nvPr>
            <p:ph type="title"/>
          </p:nvPr>
        </p:nvSpPr>
        <p:spPr/>
        <p:txBody>
          <a:bodyPr/>
          <a:lstStyle/>
          <a:p>
            <a:r>
              <a:rPr lang="en-US"/>
              <a:t>Introduction to Transaction Processing (13)</a:t>
            </a:r>
          </a:p>
        </p:txBody>
      </p:sp>
      <p:sp>
        <p:nvSpPr>
          <p:cNvPr id="792579" name="Rectangle 3"/>
          <p:cNvSpPr>
            <a:spLocks noGrp="1" noChangeArrowheads="1"/>
          </p:cNvSpPr>
          <p:nvPr>
            <p:ph type="body" idx="1"/>
          </p:nvPr>
        </p:nvSpPr>
        <p:spPr/>
        <p:txBody>
          <a:bodyPr/>
          <a:lstStyle/>
          <a:p>
            <a:pPr marL="533400" indent="-533400">
              <a:lnSpc>
                <a:spcPct val="80000"/>
              </a:lnSpc>
              <a:buFont typeface="Wingdings" pitchFamily="2" charset="2"/>
              <a:buNone/>
            </a:pPr>
            <a:r>
              <a:rPr lang="en-US" sz="2400"/>
              <a:t>Why </a:t>
            </a:r>
            <a:r>
              <a:rPr lang="en-US" sz="2400" b="1"/>
              <a:t>recovery</a:t>
            </a:r>
            <a:r>
              <a:rPr lang="en-US" sz="2400"/>
              <a:t> is needed (Contd.): </a:t>
            </a:r>
          </a:p>
          <a:p>
            <a:pPr marL="533400" indent="-533400">
              <a:lnSpc>
                <a:spcPct val="80000"/>
              </a:lnSpc>
              <a:buFont typeface="Wingdings" pitchFamily="2" charset="2"/>
              <a:buNone/>
            </a:pPr>
            <a:r>
              <a:rPr lang="en-US" sz="2400"/>
              <a:t>(What causes a Transaction to fail)</a:t>
            </a:r>
          </a:p>
          <a:p>
            <a:pPr marL="952500" lvl="1" indent="-495300">
              <a:lnSpc>
                <a:spcPct val="80000"/>
              </a:lnSpc>
              <a:buSzTx/>
              <a:buFont typeface="Wingdings" pitchFamily="2" charset="2"/>
              <a:buNone/>
            </a:pPr>
            <a:r>
              <a:rPr lang="en-US" sz="2300"/>
              <a:t>3. Local errors or exception conditions detected by the transaction:</a:t>
            </a:r>
          </a:p>
          <a:p>
            <a:pPr marL="1371600" lvl="2" indent="-457200">
              <a:lnSpc>
                <a:spcPct val="80000"/>
              </a:lnSpc>
              <a:buSzTx/>
              <a:buFont typeface="Wingdings" pitchFamily="2" charset="2"/>
              <a:buNone/>
            </a:pPr>
            <a:r>
              <a:rPr lang="en-US" sz="2000"/>
              <a:t>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1371600" lvl="2" indent="-457200">
              <a:lnSpc>
                <a:spcPct val="80000"/>
              </a:lnSpc>
              <a:buSzTx/>
              <a:buFont typeface="Wingdings" pitchFamily="2" charset="2"/>
              <a:buNone/>
            </a:pPr>
            <a:r>
              <a:rPr lang="en-US" sz="2000"/>
              <a:t>A programmed abort in the transaction causes it to fail.</a:t>
            </a:r>
          </a:p>
          <a:p>
            <a:pPr marL="952500" lvl="1" indent="-495300">
              <a:lnSpc>
                <a:spcPct val="80000"/>
              </a:lnSpc>
              <a:buSzTx/>
              <a:buFont typeface="Wingdings" pitchFamily="2" charset="2"/>
              <a:buNone/>
            </a:pPr>
            <a:r>
              <a:rPr lang="en-US" sz="2300"/>
              <a:t>4. Concurrency control enforcement:</a:t>
            </a:r>
          </a:p>
          <a:p>
            <a:pPr marL="1371600" lvl="2" indent="-457200">
              <a:lnSpc>
                <a:spcPct val="80000"/>
              </a:lnSpc>
              <a:buSzTx/>
              <a:buFont typeface="Wingdings" pitchFamily="2" charset="2"/>
              <a:buNone/>
            </a:pPr>
            <a:r>
              <a:rPr lang="en-US" sz="2000"/>
              <a:t>The concurrency control method may decide to abort the transaction, to be restarted later, because it violates serializability or because several transactions are in a state of deadlock (see Chapter 18).</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21FEF070-4FBE-4D61-B35C-0C4CA5C67653}" type="slidenum">
              <a:rPr lang="en-US"/>
              <a:pPr/>
              <a:t>15</a:t>
            </a:fld>
            <a:endParaRPr lang="en-CA"/>
          </a:p>
        </p:txBody>
      </p:sp>
      <p:sp>
        <p:nvSpPr>
          <p:cNvPr id="794626" name="Rectangle 2"/>
          <p:cNvSpPr>
            <a:spLocks noGrp="1" noChangeArrowheads="1"/>
          </p:cNvSpPr>
          <p:nvPr>
            <p:ph type="title"/>
          </p:nvPr>
        </p:nvSpPr>
        <p:spPr/>
        <p:txBody>
          <a:bodyPr/>
          <a:lstStyle/>
          <a:p>
            <a:r>
              <a:rPr lang="en-US"/>
              <a:t>Introduction to Transaction Processing (14)</a:t>
            </a:r>
          </a:p>
        </p:txBody>
      </p:sp>
      <p:sp>
        <p:nvSpPr>
          <p:cNvPr id="794627" name="Rectangle 3"/>
          <p:cNvSpPr>
            <a:spLocks noGrp="1" noChangeArrowheads="1"/>
          </p:cNvSpPr>
          <p:nvPr>
            <p:ph type="body" idx="1"/>
          </p:nvPr>
        </p:nvSpPr>
        <p:spPr/>
        <p:txBody>
          <a:bodyPr/>
          <a:lstStyle/>
          <a:p>
            <a:pPr marL="533400" indent="-533400">
              <a:lnSpc>
                <a:spcPct val="80000"/>
              </a:lnSpc>
              <a:buFont typeface="Wingdings" pitchFamily="2" charset="2"/>
              <a:buNone/>
            </a:pPr>
            <a:r>
              <a:rPr lang="en-US"/>
              <a:t>Why </a:t>
            </a:r>
            <a:r>
              <a:rPr lang="en-US" b="1"/>
              <a:t>recovery</a:t>
            </a:r>
            <a:r>
              <a:rPr lang="en-US"/>
              <a:t> is needed (contd.): </a:t>
            </a:r>
          </a:p>
          <a:p>
            <a:pPr marL="533400" indent="-533400">
              <a:lnSpc>
                <a:spcPct val="80000"/>
              </a:lnSpc>
              <a:buFont typeface="Wingdings" pitchFamily="2" charset="2"/>
              <a:buNone/>
            </a:pPr>
            <a:r>
              <a:rPr lang="en-US"/>
              <a:t>(What causes a Transaction to fail)</a:t>
            </a:r>
          </a:p>
          <a:p>
            <a:pPr marL="952500" lvl="1" indent="-495300">
              <a:lnSpc>
                <a:spcPct val="80000"/>
              </a:lnSpc>
              <a:buSzTx/>
              <a:buFont typeface="Wingdings" pitchFamily="2" charset="2"/>
              <a:buNone/>
            </a:pPr>
            <a:r>
              <a:rPr lang="en-US" sz="2700"/>
              <a:t>5. Disk failure:</a:t>
            </a:r>
          </a:p>
          <a:p>
            <a:pPr marL="1371600" lvl="2" indent="-457200">
              <a:lnSpc>
                <a:spcPct val="80000"/>
              </a:lnSpc>
              <a:buSzTx/>
              <a:buFont typeface="Wingdings" pitchFamily="2" charset="2"/>
              <a:buNone/>
            </a:pPr>
            <a:r>
              <a:rPr lang="en-US"/>
              <a:t>Some disk blocks may lose their data because of a read or write malfunction or because of a disk read/write head crash. This may happen during a read or a write operation of the transaction.</a:t>
            </a:r>
          </a:p>
          <a:p>
            <a:pPr marL="952500" lvl="1" indent="-495300">
              <a:lnSpc>
                <a:spcPct val="80000"/>
              </a:lnSpc>
              <a:buSzTx/>
              <a:buFont typeface="Wingdings" pitchFamily="2" charset="2"/>
              <a:buNone/>
            </a:pPr>
            <a:r>
              <a:rPr lang="en-US" sz="2700"/>
              <a:t>6. Physical problems and catastrophes:</a:t>
            </a:r>
          </a:p>
          <a:p>
            <a:pPr marL="1371600" lvl="2" indent="-457200">
              <a:lnSpc>
                <a:spcPct val="80000"/>
              </a:lnSpc>
              <a:buSzTx/>
              <a:buFont typeface="Wingdings" pitchFamily="2" charset="2"/>
              <a:buNone/>
            </a:pPr>
            <a:r>
              <a:rPr lang="en-US"/>
              <a:t>This refers to an endless list of problems that includes power or air-conditioning failure, fire, theft, sabotage, overwriting disks or tapes by mistake, and mounting of a wrong tape by the operator.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E11DC09A-8C2C-441A-AC72-98F30D16579A}" type="slidenum">
              <a:rPr lang="en-US"/>
              <a:pPr/>
              <a:t>16</a:t>
            </a:fld>
            <a:endParaRPr lang="en-CA"/>
          </a:p>
        </p:txBody>
      </p:sp>
      <p:sp>
        <p:nvSpPr>
          <p:cNvPr id="700420" name="Rectangle 4"/>
          <p:cNvSpPr>
            <a:spLocks noGrp="1" noChangeArrowheads="1"/>
          </p:cNvSpPr>
          <p:nvPr>
            <p:ph type="title"/>
          </p:nvPr>
        </p:nvSpPr>
        <p:spPr/>
        <p:txBody>
          <a:bodyPr/>
          <a:lstStyle/>
          <a:p>
            <a:r>
              <a:rPr lang="en-US" sz="3200"/>
              <a:t>2 Transaction and System Concepts (1)</a:t>
            </a:r>
          </a:p>
        </p:txBody>
      </p:sp>
      <p:sp>
        <p:nvSpPr>
          <p:cNvPr id="700421" name="Rectangle 5"/>
          <p:cNvSpPr>
            <a:spLocks noGrp="1" noChangeArrowheads="1"/>
          </p:cNvSpPr>
          <p:nvPr>
            <p:ph type="body" idx="1"/>
          </p:nvPr>
        </p:nvSpPr>
        <p:spPr/>
        <p:txBody>
          <a:bodyPr/>
          <a:lstStyle/>
          <a:p>
            <a:pPr>
              <a:lnSpc>
                <a:spcPct val="80000"/>
              </a:lnSpc>
            </a:pPr>
            <a:r>
              <a:rPr lang="en-US"/>
              <a:t>A </a:t>
            </a:r>
            <a:r>
              <a:rPr lang="en-US" b="1"/>
              <a:t>transaction</a:t>
            </a:r>
            <a:r>
              <a:rPr lang="en-US"/>
              <a:t> is an atomic unit of work that is either completed in its entirety or not done at all. </a:t>
            </a:r>
          </a:p>
          <a:p>
            <a:pPr lvl="1">
              <a:lnSpc>
                <a:spcPct val="80000"/>
              </a:lnSpc>
            </a:pPr>
            <a:r>
              <a:rPr lang="en-US" sz="2800"/>
              <a:t>For recovery purposes, the system needs to keep track of when the transaction starts, terminates, and commits or aborts.</a:t>
            </a:r>
          </a:p>
          <a:p>
            <a:pPr>
              <a:lnSpc>
                <a:spcPct val="80000"/>
              </a:lnSpc>
            </a:pPr>
            <a:r>
              <a:rPr lang="en-US" b="1"/>
              <a:t>Transaction</a:t>
            </a:r>
            <a:r>
              <a:rPr lang="en-US"/>
              <a:t> </a:t>
            </a:r>
            <a:r>
              <a:rPr lang="en-US" b="1"/>
              <a:t>states</a:t>
            </a:r>
            <a:r>
              <a:rPr lang="en-US"/>
              <a:t>:</a:t>
            </a:r>
          </a:p>
          <a:p>
            <a:pPr lvl="1">
              <a:lnSpc>
                <a:spcPct val="80000"/>
              </a:lnSpc>
            </a:pPr>
            <a:r>
              <a:rPr lang="en-US" sz="2800"/>
              <a:t>Active state</a:t>
            </a:r>
          </a:p>
          <a:p>
            <a:pPr lvl="1">
              <a:lnSpc>
                <a:spcPct val="80000"/>
              </a:lnSpc>
            </a:pPr>
            <a:r>
              <a:rPr lang="en-US" sz="2800"/>
              <a:t>Partially committed state</a:t>
            </a:r>
          </a:p>
          <a:p>
            <a:pPr lvl="1">
              <a:lnSpc>
                <a:spcPct val="80000"/>
              </a:lnSpc>
            </a:pPr>
            <a:r>
              <a:rPr lang="en-US" sz="2800"/>
              <a:t>Committed state</a:t>
            </a:r>
          </a:p>
          <a:p>
            <a:pPr lvl="1">
              <a:lnSpc>
                <a:spcPct val="80000"/>
              </a:lnSpc>
            </a:pPr>
            <a:r>
              <a:rPr lang="en-US" sz="2800"/>
              <a:t>Failed state</a:t>
            </a:r>
          </a:p>
          <a:p>
            <a:pPr lvl="1">
              <a:lnSpc>
                <a:spcPct val="80000"/>
              </a:lnSpc>
            </a:pPr>
            <a:r>
              <a:rPr lang="en-US" sz="2800"/>
              <a:t>Terminated State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34257592-6968-40DB-8260-A3A51229E811}" type="slidenum">
              <a:rPr lang="en-US"/>
              <a:pPr/>
              <a:t>17</a:t>
            </a:fld>
            <a:endParaRPr lang="en-CA"/>
          </a:p>
        </p:txBody>
      </p:sp>
      <p:sp>
        <p:nvSpPr>
          <p:cNvPr id="702468" name="Rectangle 4"/>
          <p:cNvSpPr>
            <a:spLocks noGrp="1" noChangeArrowheads="1"/>
          </p:cNvSpPr>
          <p:nvPr>
            <p:ph type="title"/>
          </p:nvPr>
        </p:nvSpPr>
        <p:spPr/>
        <p:txBody>
          <a:bodyPr/>
          <a:lstStyle/>
          <a:p>
            <a:r>
              <a:rPr lang="en-US" sz="3200"/>
              <a:t>Transaction and System Concepts (2)</a:t>
            </a:r>
          </a:p>
        </p:txBody>
      </p:sp>
      <p:sp>
        <p:nvSpPr>
          <p:cNvPr id="702469" name="Rectangle 5"/>
          <p:cNvSpPr>
            <a:spLocks noGrp="1" noChangeArrowheads="1"/>
          </p:cNvSpPr>
          <p:nvPr>
            <p:ph type="body" idx="1"/>
          </p:nvPr>
        </p:nvSpPr>
        <p:spPr/>
        <p:txBody>
          <a:bodyPr/>
          <a:lstStyle/>
          <a:p>
            <a:pPr>
              <a:lnSpc>
                <a:spcPct val="80000"/>
              </a:lnSpc>
            </a:pPr>
            <a:r>
              <a:rPr lang="en-US" sz="2400"/>
              <a:t>Recovery manager keeps track of the following operations:</a:t>
            </a:r>
          </a:p>
          <a:p>
            <a:pPr lvl="1">
              <a:lnSpc>
                <a:spcPct val="80000"/>
              </a:lnSpc>
            </a:pPr>
            <a:r>
              <a:rPr lang="en-US" sz="2100" b="1"/>
              <a:t>begin_transaction</a:t>
            </a:r>
            <a:r>
              <a:rPr lang="en-US" sz="2100"/>
              <a:t>: This marks the beginning of transaction execution.</a:t>
            </a:r>
          </a:p>
          <a:p>
            <a:pPr lvl="1">
              <a:lnSpc>
                <a:spcPct val="80000"/>
              </a:lnSpc>
            </a:pPr>
            <a:r>
              <a:rPr lang="en-US" sz="2100" b="1"/>
              <a:t>read</a:t>
            </a:r>
            <a:r>
              <a:rPr lang="en-US" sz="2100"/>
              <a:t> or </a:t>
            </a:r>
            <a:r>
              <a:rPr lang="en-US" sz="2100" b="1"/>
              <a:t>write</a:t>
            </a:r>
            <a:r>
              <a:rPr lang="en-US" sz="2100"/>
              <a:t>: These specify read or write operations on the database items that are executed as part of a transaction.</a:t>
            </a:r>
          </a:p>
          <a:p>
            <a:pPr lvl="1">
              <a:lnSpc>
                <a:spcPct val="80000"/>
              </a:lnSpc>
            </a:pPr>
            <a:r>
              <a:rPr lang="en-US" sz="2100" b="1"/>
              <a:t>end_transaction</a:t>
            </a:r>
            <a:r>
              <a:rPr lang="en-US" sz="2100"/>
              <a:t>: This specifies that read and write transaction operations have ended and marks the end limit of transaction execution.</a:t>
            </a:r>
          </a:p>
          <a:p>
            <a:pPr lvl="2">
              <a:lnSpc>
                <a:spcPct val="80000"/>
              </a:lnSpc>
            </a:pPr>
            <a:r>
              <a:rPr lang="en-US" sz="2000"/>
              <a:t>At this point it may be necessary to check whether the changes introduced by the transaction can be permanently applied to the database or whether the transaction has to be aborted because it violates concurrency control or for some other reason.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7DAB924E-9BC8-4117-9D50-E92719927860}" type="slidenum">
              <a:rPr lang="en-US"/>
              <a:pPr/>
              <a:t>18</a:t>
            </a:fld>
            <a:endParaRPr lang="en-CA"/>
          </a:p>
        </p:txBody>
      </p:sp>
      <p:sp>
        <p:nvSpPr>
          <p:cNvPr id="704516" name="Rectangle 4"/>
          <p:cNvSpPr>
            <a:spLocks noGrp="1" noChangeArrowheads="1"/>
          </p:cNvSpPr>
          <p:nvPr>
            <p:ph type="title"/>
          </p:nvPr>
        </p:nvSpPr>
        <p:spPr/>
        <p:txBody>
          <a:bodyPr/>
          <a:lstStyle/>
          <a:p>
            <a:r>
              <a:rPr lang="en-US" sz="3200"/>
              <a:t>Transaction and System Concepts (3)</a:t>
            </a:r>
          </a:p>
        </p:txBody>
      </p:sp>
      <p:sp>
        <p:nvSpPr>
          <p:cNvPr id="704517" name="Rectangle 5"/>
          <p:cNvSpPr>
            <a:spLocks noGrp="1" noChangeArrowheads="1"/>
          </p:cNvSpPr>
          <p:nvPr>
            <p:ph type="body" idx="1"/>
          </p:nvPr>
        </p:nvSpPr>
        <p:spPr/>
        <p:txBody>
          <a:bodyPr/>
          <a:lstStyle/>
          <a:p>
            <a:r>
              <a:rPr lang="en-US"/>
              <a:t>Recovery manager keeps track of the following operations (cont):</a:t>
            </a:r>
          </a:p>
          <a:p>
            <a:pPr lvl="1"/>
            <a:r>
              <a:rPr lang="en-US" b="1"/>
              <a:t>commit_transaction</a:t>
            </a:r>
            <a:r>
              <a:rPr lang="en-US"/>
              <a:t>: This signals a successful end of the transaction so that any changes (updates) executed by the transaction can be safely committed to the database and will not be undone.</a:t>
            </a:r>
          </a:p>
          <a:p>
            <a:pPr lvl="1"/>
            <a:r>
              <a:rPr lang="en-US" b="1"/>
              <a:t>rollback</a:t>
            </a:r>
            <a:r>
              <a:rPr lang="en-US"/>
              <a:t> (or </a:t>
            </a:r>
            <a:r>
              <a:rPr lang="en-US" b="1"/>
              <a:t>abort</a:t>
            </a:r>
            <a:r>
              <a:rPr lang="en-US"/>
              <a:t>): This signals that the transaction has ended unsuccessfully, so that any changes or effects that the transaction may have applied to the database must be undone.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4F1612C6-36E9-4852-A171-BC5399CA056F}" type="slidenum">
              <a:rPr lang="en-US"/>
              <a:pPr/>
              <a:t>19</a:t>
            </a:fld>
            <a:endParaRPr lang="en-CA"/>
          </a:p>
        </p:txBody>
      </p:sp>
      <p:sp>
        <p:nvSpPr>
          <p:cNvPr id="706564" name="Rectangle 4"/>
          <p:cNvSpPr>
            <a:spLocks noGrp="1" noChangeArrowheads="1"/>
          </p:cNvSpPr>
          <p:nvPr>
            <p:ph type="title"/>
          </p:nvPr>
        </p:nvSpPr>
        <p:spPr/>
        <p:txBody>
          <a:bodyPr/>
          <a:lstStyle/>
          <a:p>
            <a:r>
              <a:rPr lang="en-US" sz="3200"/>
              <a:t>Transaction and System Concepts (4)</a:t>
            </a:r>
          </a:p>
        </p:txBody>
      </p:sp>
      <p:sp>
        <p:nvSpPr>
          <p:cNvPr id="706565" name="Rectangle 5"/>
          <p:cNvSpPr>
            <a:spLocks noGrp="1" noChangeArrowheads="1"/>
          </p:cNvSpPr>
          <p:nvPr>
            <p:ph type="body" idx="1"/>
          </p:nvPr>
        </p:nvSpPr>
        <p:spPr/>
        <p:txBody>
          <a:bodyPr/>
          <a:lstStyle/>
          <a:p>
            <a:r>
              <a:rPr lang="en-US"/>
              <a:t>Recovery techniques use the following operators:</a:t>
            </a:r>
          </a:p>
          <a:p>
            <a:pPr lvl="1"/>
            <a:r>
              <a:rPr lang="en-US" b="1"/>
              <a:t>undo</a:t>
            </a:r>
            <a:r>
              <a:rPr lang="en-US"/>
              <a:t>: Similar to rollback except that it applies to a single operation rather than to a whole transaction.</a:t>
            </a:r>
          </a:p>
          <a:p>
            <a:pPr lvl="1"/>
            <a:r>
              <a:rPr lang="en-US" b="1"/>
              <a:t>redo</a:t>
            </a:r>
            <a:r>
              <a:rPr lang="en-US"/>
              <a:t>: This specifies that certain </a:t>
            </a:r>
            <a:r>
              <a:rPr lang="en-US" i="1"/>
              <a:t>transaction</a:t>
            </a:r>
            <a:r>
              <a:rPr lang="en-US"/>
              <a:t> </a:t>
            </a:r>
            <a:r>
              <a:rPr lang="en-US" i="1"/>
              <a:t>operations</a:t>
            </a:r>
            <a:r>
              <a:rPr lang="en-US"/>
              <a:t> must be </a:t>
            </a:r>
            <a:r>
              <a:rPr lang="en-US" i="1"/>
              <a:t>redone</a:t>
            </a:r>
            <a:r>
              <a:rPr lang="en-US"/>
              <a:t> to ensure that all the operations of a committed transaction have been applied successfully to the database.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64CDFF82-2393-4AEA-A4D0-9B43AC71C8E7}" type="slidenum">
              <a:rPr lang="en-US"/>
              <a:pPr/>
              <a:t>2</a:t>
            </a:fld>
            <a:endParaRPr lang="en-CA"/>
          </a:p>
        </p:txBody>
      </p:sp>
      <p:sp>
        <p:nvSpPr>
          <p:cNvPr id="669700" name="Rectangle 4"/>
          <p:cNvSpPr>
            <a:spLocks noGrp="1" noChangeArrowheads="1"/>
          </p:cNvSpPr>
          <p:nvPr>
            <p:ph type="title"/>
          </p:nvPr>
        </p:nvSpPr>
        <p:spPr/>
        <p:txBody>
          <a:bodyPr/>
          <a:lstStyle/>
          <a:p>
            <a:r>
              <a:rPr lang="en-US" dirty="0" smtClean="0"/>
              <a:t>Outline</a:t>
            </a:r>
            <a:endParaRPr lang="en-US" dirty="0"/>
          </a:p>
        </p:txBody>
      </p:sp>
      <p:sp>
        <p:nvSpPr>
          <p:cNvPr id="669701" name="Rectangle 5"/>
          <p:cNvSpPr>
            <a:spLocks noGrp="1" noChangeArrowheads="1"/>
          </p:cNvSpPr>
          <p:nvPr>
            <p:ph type="body" idx="1"/>
          </p:nvPr>
        </p:nvSpPr>
        <p:spPr>
          <a:xfrm>
            <a:off x="239713" y="1600200"/>
            <a:ext cx="8599487" cy="4572000"/>
          </a:xfrm>
        </p:spPr>
        <p:txBody>
          <a:bodyPr/>
          <a:lstStyle/>
          <a:p>
            <a:pPr>
              <a:buFont typeface="Wingdings" pitchFamily="2" charset="2"/>
              <a:buNone/>
            </a:pPr>
            <a:r>
              <a:rPr lang="en-US" dirty="0"/>
              <a:t>1 Introduction to Transaction Processing</a:t>
            </a:r>
          </a:p>
          <a:p>
            <a:pPr>
              <a:buFont typeface="Wingdings" pitchFamily="2" charset="2"/>
              <a:buNone/>
            </a:pPr>
            <a:r>
              <a:rPr lang="en-US" dirty="0"/>
              <a:t>2 Transaction and System Concepts</a:t>
            </a:r>
          </a:p>
          <a:p>
            <a:pPr>
              <a:buFont typeface="Wingdings" pitchFamily="2" charset="2"/>
              <a:buNone/>
            </a:pPr>
            <a:r>
              <a:rPr lang="en-US" dirty="0"/>
              <a:t>3 Desirable Properties of Transactions</a:t>
            </a:r>
          </a:p>
          <a:p>
            <a:pPr>
              <a:buFont typeface="Wingdings" pitchFamily="2" charset="2"/>
              <a:buNone/>
            </a:pPr>
            <a:r>
              <a:rPr lang="en-US" dirty="0"/>
              <a:t>4 Characterizing Schedules based on Recoverability</a:t>
            </a:r>
          </a:p>
          <a:p>
            <a:pPr>
              <a:buFont typeface="Wingdings" pitchFamily="2" charset="2"/>
              <a:buNone/>
            </a:pPr>
            <a:r>
              <a:rPr lang="en-US" dirty="0"/>
              <a:t>5 Characterizing Schedules based on </a:t>
            </a:r>
            <a:r>
              <a:rPr lang="en-US" dirty="0" err="1"/>
              <a:t>Serializability</a:t>
            </a:r>
            <a:endParaRPr lang="en-US" dirty="0"/>
          </a:p>
          <a:p>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7A693676-4E10-47D2-BE29-891C8962ED83}" type="slidenum">
              <a:rPr lang="en-US"/>
              <a:pPr/>
              <a:t>20</a:t>
            </a:fld>
            <a:endParaRPr lang="en-CA"/>
          </a:p>
        </p:txBody>
      </p:sp>
      <p:sp>
        <p:nvSpPr>
          <p:cNvPr id="708613" name="Rectangle 5"/>
          <p:cNvSpPr>
            <a:spLocks noGrp="1" noChangeArrowheads="1"/>
          </p:cNvSpPr>
          <p:nvPr>
            <p:ph type="title"/>
          </p:nvPr>
        </p:nvSpPr>
        <p:spPr/>
        <p:txBody>
          <a:bodyPr/>
          <a:lstStyle/>
          <a:p>
            <a:r>
              <a:rPr lang="en-US"/>
              <a:t>State transition diagram illustrating the states for transaction execution</a:t>
            </a:r>
            <a:endParaRPr lang="en-US">
              <a:sym typeface="Symbol" pitchFamily="71" charset="2"/>
            </a:endParaRPr>
          </a:p>
        </p:txBody>
      </p:sp>
      <p:pic>
        <p:nvPicPr>
          <p:cNvPr id="708615" name="Picture 7" descr="fig17_04"/>
          <p:cNvPicPr>
            <a:picLocks noChangeAspect="1" noChangeArrowheads="1"/>
          </p:cNvPicPr>
          <p:nvPr/>
        </p:nvPicPr>
        <p:blipFill>
          <a:blip r:embed="rId3"/>
          <a:srcRect/>
          <a:stretch>
            <a:fillRect/>
          </a:stretch>
        </p:blipFill>
        <p:spPr bwMode="auto">
          <a:xfrm>
            <a:off x="381000" y="2522538"/>
            <a:ext cx="8305800" cy="2238375"/>
          </a:xfrm>
          <a:prstGeom prst="rect">
            <a:avLst/>
          </a:prstGeom>
          <a:noFill/>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8B2F0152-26BC-44AF-AE2D-FD5B884E168F}" type="slidenum">
              <a:rPr lang="en-US"/>
              <a:pPr/>
              <a:t>21</a:t>
            </a:fld>
            <a:endParaRPr lang="en-CA"/>
          </a:p>
        </p:txBody>
      </p:sp>
      <p:sp>
        <p:nvSpPr>
          <p:cNvPr id="710660" name="Rectangle 4"/>
          <p:cNvSpPr>
            <a:spLocks noGrp="1" noChangeArrowheads="1"/>
          </p:cNvSpPr>
          <p:nvPr>
            <p:ph type="title"/>
          </p:nvPr>
        </p:nvSpPr>
        <p:spPr/>
        <p:txBody>
          <a:bodyPr/>
          <a:lstStyle/>
          <a:p>
            <a:r>
              <a:rPr lang="en-US" sz="3200"/>
              <a:t>Transaction and System Concepts (6)</a:t>
            </a:r>
          </a:p>
        </p:txBody>
      </p:sp>
      <p:sp>
        <p:nvSpPr>
          <p:cNvPr id="710661" name="Rectangle 5"/>
          <p:cNvSpPr>
            <a:spLocks noGrp="1" noChangeArrowheads="1"/>
          </p:cNvSpPr>
          <p:nvPr>
            <p:ph type="body" idx="1"/>
          </p:nvPr>
        </p:nvSpPr>
        <p:spPr/>
        <p:txBody>
          <a:bodyPr/>
          <a:lstStyle/>
          <a:p>
            <a:r>
              <a:rPr lang="en-US"/>
              <a:t>The System Log</a:t>
            </a:r>
          </a:p>
          <a:p>
            <a:pPr lvl="1"/>
            <a:r>
              <a:rPr lang="en-US" b="1"/>
              <a:t>Log</a:t>
            </a:r>
            <a:r>
              <a:rPr lang="en-US"/>
              <a:t> or </a:t>
            </a:r>
            <a:r>
              <a:rPr lang="en-US" b="1"/>
              <a:t>Journal</a:t>
            </a:r>
            <a:r>
              <a:rPr lang="en-US"/>
              <a:t>: The log keeps track of all transaction operations that affect the values of database items.</a:t>
            </a:r>
          </a:p>
          <a:p>
            <a:pPr lvl="2"/>
            <a:r>
              <a:rPr lang="en-US"/>
              <a:t>This information may be needed to permit recovery from transaction failures.</a:t>
            </a:r>
          </a:p>
          <a:p>
            <a:pPr lvl="2"/>
            <a:r>
              <a:rPr lang="en-US"/>
              <a:t>The log is kept on disk, so it is not affected by any type of failure except for disk or catastrophic failure.</a:t>
            </a:r>
          </a:p>
          <a:p>
            <a:pPr lvl="2"/>
            <a:r>
              <a:rPr lang="en-US"/>
              <a:t>In addition, the log is periodically backed up to archival storage (tape) to guard against such catastrophic failures.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A65C8CB5-F788-4A3F-A532-9BAD7ED2479F}" type="slidenum">
              <a:rPr lang="en-US"/>
              <a:pPr/>
              <a:t>22</a:t>
            </a:fld>
            <a:endParaRPr lang="en-CA"/>
          </a:p>
        </p:txBody>
      </p:sp>
      <p:sp>
        <p:nvSpPr>
          <p:cNvPr id="712708" name="Rectangle 4"/>
          <p:cNvSpPr>
            <a:spLocks noGrp="1" noChangeArrowheads="1"/>
          </p:cNvSpPr>
          <p:nvPr>
            <p:ph type="title"/>
          </p:nvPr>
        </p:nvSpPr>
        <p:spPr/>
        <p:txBody>
          <a:bodyPr/>
          <a:lstStyle/>
          <a:p>
            <a:r>
              <a:rPr lang="en-US" sz="3200"/>
              <a:t>Transaction and System Concepts (7)</a:t>
            </a:r>
          </a:p>
        </p:txBody>
      </p:sp>
      <p:sp>
        <p:nvSpPr>
          <p:cNvPr id="712709" name="Rectangle 5"/>
          <p:cNvSpPr>
            <a:spLocks noGrp="1" noChangeArrowheads="1"/>
          </p:cNvSpPr>
          <p:nvPr>
            <p:ph type="body" idx="1"/>
          </p:nvPr>
        </p:nvSpPr>
        <p:spPr/>
        <p:txBody>
          <a:bodyPr/>
          <a:lstStyle/>
          <a:p>
            <a:pPr>
              <a:lnSpc>
                <a:spcPct val="80000"/>
              </a:lnSpc>
            </a:pPr>
            <a:r>
              <a:rPr lang="en-US" sz="2400"/>
              <a:t>The System Log (cont):</a:t>
            </a:r>
          </a:p>
          <a:p>
            <a:pPr lvl="1">
              <a:lnSpc>
                <a:spcPct val="80000"/>
              </a:lnSpc>
            </a:pPr>
            <a:r>
              <a:rPr lang="en-US" sz="2100"/>
              <a:t>T in the following discussion refers to a unique </a:t>
            </a:r>
            <a:r>
              <a:rPr lang="en-US" sz="2100" b="1"/>
              <a:t>transaction-id</a:t>
            </a:r>
            <a:r>
              <a:rPr lang="en-US" sz="2100"/>
              <a:t> that is generated automatically by the system and is used to identify each transaction: </a:t>
            </a:r>
          </a:p>
          <a:p>
            <a:pPr lvl="1">
              <a:lnSpc>
                <a:spcPct val="80000"/>
              </a:lnSpc>
            </a:pPr>
            <a:r>
              <a:rPr lang="en-US" sz="2100"/>
              <a:t>Types of log record: </a:t>
            </a:r>
          </a:p>
          <a:p>
            <a:pPr lvl="2">
              <a:lnSpc>
                <a:spcPct val="80000"/>
              </a:lnSpc>
            </a:pPr>
            <a:r>
              <a:rPr lang="en-US" sz="2000"/>
              <a:t>[start_transaction,T]: Records that transaction T has started execution.</a:t>
            </a:r>
          </a:p>
          <a:p>
            <a:pPr lvl="2">
              <a:lnSpc>
                <a:spcPct val="80000"/>
              </a:lnSpc>
            </a:pPr>
            <a:r>
              <a:rPr lang="en-US" sz="2000"/>
              <a:t>[write_item,T,X,old_value,new_value]: Records that transaction T has changed the value of database item X from old_value to new_value.</a:t>
            </a:r>
          </a:p>
          <a:p>
            <a:pPr lvl="2">
              <a:lnSpc>
                <a:spcPct val="80000"/>
              </a:lnSpc>
            </a:pPr>
            <a:r>
              <a:rPr lang="en-US" sz="2000"/>
              <a:t>[read_item,T,X]: Records that transaction T  has read the value of database item X.</a:t>
            </a:r>
          </a:p>
          <a:p>
            <a:pPr lvl="2">
              <a:lnSpc>
                <a:spcPct val="80000"/>
              </a:lnSpc>
            </a:pPr>
            <a:r>
              <a:rPr lang="en-US" sz="2000"/>
              <a:t>[commit,T]: Records that transaction T has completed successfully, and affirms that its effect can be committed (recorded permanently) to the database.</a:t>
            </a:r>
          </a:p>
          <a:p>
            <a:pPr lvl="2">
              <a:lnSpc>
                <a:spcPct val="80000"/>
              </a:lnSpc>
            </a:pPr>
            <a:r>
              <a:rPr lang="en-US" sz="2000"/>
              <a:t>[abort,T]: Records that transaction T has been aborted.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E2B43353-E1CB-448D-876B-7B3A1FDF21D7}" type="slidenum">
              <a:rPr lang="en-US"/>
              <a:pPr/>
              <a:t>23</a:t>
            </a:fld>
            <a:endParaRPr lang="en-CA"/>
          </a:p>
        </p:txBody>
      </p:sp>
      <p:sp>
        <p:nvSpPr>
          <p:cNvPr id="714756" name="Rectangle 4"/>
          <p:cNvSpPr>
            <a:spLocks noGrp="1" noChangeArrowheads="1"/>
          </p:cNvSpPr>
          <p:nvPr>
            <p:ph type="title"/>
          </p:nvPr>
        </p:nvSpPr>
        <p:spPr/>
        <p:txBody>
          <a:bodyPr/>
          <a:lstStyle/>
          <a:p>
            <a:r>
              <a:rPr lang="en-US" sz="3200"/>
              <a:t>Transaction and System Concepts (8)</a:t>
            </a:r>
          </a:p>
        </p:txBody>
      </p:sp>
      <p:sp>
        <p:nvSpPr>
          <p:cNvPr id="714757" name="Rectangle 5"/>
          <p:cNvSpPr>
            <a:spLocks noGrp="1" noChangeArrowheads="1"/>
          </p:cNvSpPr>
          <p:nvPr>
            <p:ph type="body" idx="1"/>
          </p:nvPr>
        </p:nvSpPr>
        <p:spPr/>
        <p:txBody>
          <a:bodyPr/>
          <a:lstStyle/>
          <a:p>
            <a:r>
              <a:rPr lang="en-US"/>
              <a:t>The System Log (cont):</a:t>
            </a:r>
          </a:p>
          <a:p>
            <a:pPr lvl="1"/>
            <a:r>
              <a:rPr lang="en-US"/>
              <a:t>Protocols for recovery that </a:t>
            </a:r>
            <a:r>
              <a:rPr lang="en-US" i="1"/>
              <a:t>avoid cascading rollbacks do not require that read operations be written to the system log</a:t>
            </a:r>
            <a:r>
              <a:rPr lang="en-US"/>
              <a:t>, whereas other protocols require these entries for recovery. </a:t>
            </a:r>
          </a:p>
          <a:p>
            <a:pPr lvl="1"/>
            <a:r>
              <a:rPr lang="en-US"/>
              <a:t>Strict protocols require simpler write entries that do not include new_value (see Section 17.4).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10B9F7F1-0DFD-4DC6-A10F-586E69D72771}" type="slidenum">
              <a:rPr lang="en-US"/>
              <a:pPr/>
              <a:t>24</a:t>
            </a:fld>
            <a:endParaRPr lang="en-CA"/>
          </a:p>
        </p:txBody>
      </p:sp>
      <p:sp>
        <p:nvSpPr>
          <p:cNvPr id="716804" name="Rectangle 4"/>
          <p:cNvSpPr>
            <a:spLocks noGrp="1" noChangeArrowheads="1"/>
          </p:cNvSpPr>
          <p:nvPr>
            <p:ph type="title"/>
          </p:nvPr>
        </p:nvSpPr>
        <p:spPr/>
        <p:txBody>
          <a:bodyPr/>
          <a:lstStyle/>
          <a:p>
            <a:r>
              <a:rPr lang="en-US" sz="3200"/>
              <a:t>Transaction and System Concepts (9)</a:t>
            </a:r>
          </a:p>
        </p:txBody>
      </p:sp>
      <p:sp>
        <p:nvSpPr>
          <p:cNvPr id="716805" name="Rectangle 5"/>
          <p:cNvSpPr>
            <a:spLocks noGrp="1" noChangeArrowheads="1"/>
          </p:cNvSpPr>
          <p:nvPr>
            <p:ph type="body" idx="1"/>
          </p:nvPr>
        </p:nvSpPr>
        <p:spPr/>
        <p:txBody>
          <a:bodyPr/>
          <a:lstStyle/>
          <a:p>
            <a:pPr marL="533400" indent="-533400">
              <a:lnSpc>
                <a:spcPct val="80000"/>
              </a:lnSpc>
              <a:buFont typeface="Wingdings" pitchFamily="2" charset="2"/>
              <a:buNone/>
            </a:pPr>
            <a:r>
              <a:rPr lang="en-US" sz="2400"/>
              <a:t>Recovery using log records:</a:t>
            </a:r>
          </a:p>
          <a:p>
            <a:pPr marL="533400" indent="-533400">
              <a:lnSpc>
                <a:spcPct val="80000"/>
              </a:lnSpc>
            </a:pPr>
            <a:r>
              <a:rPr lang="en-US" sz="2400"/>
              <a:t>If the system crashes, we can recover to a consistent database state by examining the log and using one of the techniques described in Chapter 19.</a:t>
            </a:r>
          </a:p>
          <a:p>
            <a:pPr marL="952500" lvl="1" indent="-495300">
              <a:lnSpc>
                <a:spcPct val="80000"/>
              </a:lnSpc>
              <a:buSzTx/>
              <a:buFont typeface="Wingdings" pitchFamily="2" charset="2"/>
              <a:buAutoNum type="arabicPeriod"/>
            </a:pPr>
            <a:r>
              <a:rPr lang="en-US" sz="2100"/>
              <a:t>Because the log contains a record of every write operation that changes the value of some database item, it is possible to </a:t>
            </a:r>
            <a:r>
              <a:rPr lang="en-US" sz="2100" b="1"/>
              <a:t>undo</a:t>
            </a:r>
            <a:r>
              <a:rPr lang="en-US" sz="2100"/>
              <a:t> the effect of these write operations of a transaction T by tracing backward through the log and resetting all items changed by a write operation of T to their old_values.</a:t>
            </a:r>
          </a:p>
          <a:p>
            <a:pPr marL="952500" lvl="1" indent="-495300">
              <a:lnSpc>
                <a:spcPct val="80000"/>
              </a:lnSpc>
              <a:buSzTx/>
              <a:buFont typeface="Wingdings" pitchFamily="2" charset="2"/>
              <a:buAutoNum type="arabicPeriod"/>
            </a:pPr>
            <a:r>
              <a:rPr lang="en-US" sz="2100"/>
              <a:t>We can also </a:t>
            </a:r>
            <a:r>
              <a:rPr lang="en-US" sz="2100" b="1"/>
              <a:t>redo</a:t>
            </a:r>
            <a:r>
              <a:rPr lang="en-US" sz="2100"/>
              <a:t> the effect of the write operations of a transaction T by tracing forward through the log and setting all items changed by a write operation of T (that did not get done permanently) to their new_values.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A9465079-D749-4139-801F-BA3DBA936296}" type="slidenum">
              <a:rPr lang="en-US"/>
              <a:pPr/>
              <a:t>25</a:t>
            </a:fld>
            <a:endParaRPr lang="en-CA"/>
          </a:p>
        </p:txBody>
      </p:sp>
      <p:sp>
        <p:nvSpPr>
          <p:cNvPr id="718852" name="Rectangle 4"/>
          <p:cNvSpPr>
            <a:spLocks noGrp="1" noChangeArrowheads="1"/>
          </p:cNvSpPr>
          <p:nvPr>
            <p:ph type="title"/>
          </p:nvPr>
        </p:nvSpPr>
        <p:spPr/>
        <p:txBody>
          <a:bodyPr/>
          <a:lstStyle/>
          <a:p>
            <a:r>
              <a:rPr lang="en-US" sz="3200"/>
              <a:t>Transaction and System Concepts (10)</a:t>
            </a:r>
          </a:p>
        </p:txBody>
      </p:sp>
      <p:sp>
        <p:nvSpPr>
          <p:cNvPr id="718853" name="Rectangle 5"/>
          <p:cNvSpPr>
            <a:spLocks noGrp="1" noChangeArrowheads="1"/>
          </p:cNvSpPr>
          <p:nvPr>
            <p:ph type="body" idx="1"/>
          </p:nvPr>
        </p:nvSpPr>
        <p:spPr/>
        <p:txBody>
          <a:bodyPr/>
          <a:lstStyle/>
          <a:p>
            <a:pPr>
              <a:lnSpc>
                <a:spcPct val="80000"/>
              </a:lnSpc>
              <a:buFont typeface="Wingdings" pitchFamily="2" charset="2"/>
              <a:buNone/>
            </a:pPr>
            <a:r>
              <a:rPr lang="en-US" sz="2400"/>
              <a:t>Commit Point of a Transaction:</a:t>
            </a:r>
          </a:p>
          <a:p>
            <a:pPr>
              <a:lnSpc>
                <a:spcPct val="80000"/>
              </a:lnSpc>
            </a:pPr>
            <a:r>
              <a:rPr lang="en-US" sz="2400" b="1"/>
              <a:t>Definition a Commit Point: </a:t>
            </a:r>
          </a:p>
          <a:p>
            <a:pPr lvl="1">
              <a:lnSpc>
                <a:spcPct val="80000"/>
              </a:lnSpc>
            </a:pPr>
            <a:r>
              <a:rPr lang="en-US" sz="2100"/>
              <a:t>A transaction T reaches its </a:t>
            </a:r>
            <a:r>
              <a:rPr lang="en-US" sz="2100" b="1"/>
              <a:t>commit point</a:t>
            </a:r>
            <a:r>
              <a:rPr lang="en-US" sz="2100"/>
              <a:t> when all its operations that access the database have been executed successfully </a:t>
            </a:r>
            <a:r>
              <a:rPr lang="en-US" sz="2100" i="1"/>
              <a:t>and</a:t>
            </a:r>
            <a:r>
              <a:rPr lang="en-US" sz="2100"/>
              <a:t> the effect of all the transaction operations on the database has been recorded in the log.</a:t>
            </a:r>
          </a:p>
          <a:p>
            <a:pPr lvl="1">
              <a:lnSpc>
                <a:spcPct val="80000"/>
              </a:lnSpc>
            </a:pPr>
            <a:r>
              <a:rPr lang="en-US" sz="2100"/>
              <a:t>Beyond the commit point, the transaction is said to be committed, and its effect is assumed to be permanently recorded in the database.</a:t>
            </a:r>
          </a:p>
          <a:p>
            <a:pPr lvl="1">
              <a:lnSpc>
                <a:spcPct val="80000"/>
              </a:lnSpc>
            </a:pPr>
            <a:r>
              <a:rPr lang="en-US" sz="2100"/>
              <a:t>The transaction then writes an entry [commit,T] into the log. </a:t>
            </a:r>
          </a:p>
          <a:p>
            <a:pPr>
              <a:lnSpc>
                <a:spcPct val="80000"/>
              </a:lnSpc>
            </a:pPr>
            <a:r>
              <a:rPr lang="en-US" sz="2400" b="1"/>
              <a:t>Roll Back of transactions:</a:t>
            </a:r>
          </a:p>
          <a:p>
            <a:pPr lvl="1">
              <a:lnSpc>
                <a:spcPct val="80000"/>
              </a:lnSpc>
            </a:pPr>
            <a:r>
              <a:rPr lang="en-US" sz="2100"/>
              <a:t>Needed for transactions that have a [start_transaction,T] entry into the log but no commit entry [commit,T] into the log.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B7BDE230-45BF-4ACC-BB67-E7DF444A0DD0}" type="slidenum">
              <a:rPr lang="en-US"/>
              <a:pPr/>
              <a:t>26</a:t>
            </a:fld>
            <a:endParaRPr lang="en-CA"/>
          </a:p>
        </p:txBody>
      </p:sp>
      <p:sp>
        <p:nvSpPr>
          <p:cNvPr id="720900" name="Rectangle 4"/>
          <p:cNvSpPr>
            <a:spLocks noGrp="1" noChangeArrowheads="1"/>
          </p:cNvSpPr>
          <p:nvPr>
            <p:ph type="title"/>
          </p:nvPr>
        </p:nvSpPr>
        <p:spPr/>
        <p:txBody>
          <a:bodyPr/>
          <a:lstStyle/>
          <a:p>
            <a:r>
              <a:rPr lang="en-US" sz="3200"/>
              <a:t>Transaction and System Concepts (11)</a:t>
            </a:r>
          </a:p>
        </p:txBody>
      </p:sp>
      <p:sp>
        <p:nvSpPr>
          <p:cNvPr id="720901" name="Rectangle 5"/>
          <p:cNvSpPr>
            <a:spLocks noGrp="1" noChangeArrowheads="1"/>
          </p:cNvSpPr>
          <p:nvPr>
            <p:ph type="body" idx="1"/>
          </p:nvPr>
        </p:nvSpPr>
        <p:spPr/>
        <p:txBody>
          <a:bodyPr/>
          <a:lstStyle/>
          <a:p>
            <a:pPr>
              <a:lnSpc>
                <a:spcPct val="80000"/>
              </a:lnSpc>
              <a:buFont typeface="Wingdings" pitchFamily="2" charset="2"/>
              <a:buNone/>
            </a:pPr>
            <a:r>
              <a:rPr lang="en-US" sz="2000"/>
              <a:t>Commit Point of a Transaction (cont):</a:t>
            </a:r>
          </a:p>
          <a:p>
            <a:pPr>
              <a:lnSpc>
                <a:spcPct val="80000"/>
              </a:lnSpc>
            </a:pPr>
            <a:r>
              <a:rPr lang="en-US" sz="2000" b="1"/>
              <a:t>Redoing transactions:</a:t>
            </a:r>
          </a:p>
          <a:p>
            <a:pPr lvl="1">
              <a:lnSpc>
                <a:spcPct val="80000"/>
              </a:lnSpc>
            </a:pPr>
            <a:r>
              <a:rPr lang="en-US" sz="2000"/>
              <a:t>Transactions that have written their commit entry in the log must also have recorded all their write operations in the log; otherwise they would not be committed, so their effect on the database can be redone from the log entries. (Notice that the log file must be kept on disk.</a:t>
            </a:r>
          </a:p>
          <a:p>
            <a:pPr lvl="1">
              <a:lnSpc>
                <a:spcPct val="80000"/>
              </a:lnSpc>
            </a:pPr>
            <a:r>
              <a:rPr lang="en-US" sz="2000"/>
              <a:t>At the time of a system crash, only the log entries that have been written back to disk are considered in the recovery process because the contents of main memory may be lost.)</a:t>
            </a:r>
          </a:p>
          <a:p>
            <a:pPr>
              <a:lnSpc>
                <a:spcPct val="80000"/>
              </a:lnSpc>
            </a:pPr>
            <a:r>
              <a:rPr lang="en-US" sz="2000" b="1"/>
              <a:t>Force writing a log:</a:t>
            </a:r>
          </a:p>
          <a:p>
            <a:pPr lvl="1">
              <a:lnSpc>
                <a:spcPct val="80000"/>
              </a:lnSpc>
            </a:pPr>
            <a:r>
              <a:rPr lang="en-US" sz="2000"/>
              <a:t>Before a transaction reaches its commit point, any portion of the log that has not been written to the disk yet must now be written to the disk. </a:t>
            </a:r>
          </a:p>
          <a:p>
            <a:pPr lvl="1">
              <a:lnSpc>
                <a:spcPct val="80000"/>
              </a:lnSpc>
            </a:pPr>
            <a:r>
              <a:rPr lang="en-US" sz="2000"/>
              <a:t>This process is called force-writing the log file before committing a transaction.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2048338B-C91E-410C-9F8D-DDD96C67C8CD}" type="slidenum">
              <a:rPr lang="en-US"/>
              <a:pPr/>
              <a:t>27</a:t>
            </a:fld>
            <a:endParaRPr lang="en-CA"/>
          </a:p>
        </p:txBody>
      </p:sp>
      <p:sp>
        <p:nvSpPr>
          <p:cNvPr id="722950" name="Rectangle 6"/>
          <p:cNvSpPr>
            <a:spLocks noGrp="1" noChangeArrowheads="1"/>
          </p:cNvSpPr>
          <p:nvPr>
            <p:ph type="title"/>
          </p:nvPr>
        </p:nvSpPr>
        <p:spPr/>
        <p:txBody>
          <a:bodyPr/>
          <a:lstStyle/>
          <a:p>
            <a:r>
              <a:rPr lang="en-US" sz="3200"/>
              <a:t>3 Desirable Properties of Transactions (1)</a:t>
            </a:r>
          </a:p>
        </p:txBody>
      </p:sp>
      <p:sp>
        <p:nvSpPr>
          <p:cNvPr id="722951" name="Rectangle 7"/>
          <p:cNvSpPr>
            <a:spLocks noGrp="1" noChangeArrowheads="1"/>
          </p:cNvSpPr>
          <p:nvPr>
            <p:ph type="body" idx="1"/>
          </p:nvPr>
        </p:nvSpPr>
        <p:spPr/>
        <p:txBody>
          <a:bodyPr/>
          <a:lstStyle/>
          <a:p>
            <a:pPr>
              <a:lnSpc>
                <a:spcPct val="90000"/>
              </a:lnSpc>
              <a:buFont typeface="Wingdings" pitchFamily="2" charset="2"/>
              <a:buNone/>
            </a:pPr>
            <a:r>
              <a:rPr lang="en-US" sz="2000"/>
              <a:t>ACID properties:</a:t>
            </a:r>
          </a:p>
          <a:p>
            <a:pPr>
              <a:lnSpc>
                <a:spcPct val="90000"/>
              </a:lnSpc>
            </a:pPr>
            <a:r>
              <a:rPr lang="en-US" sz="2000" b="1"/>
              <a:t>Atomicity</a:t>
            </a:r>
            <a:r>
              <a:rPr lang="en-US" sz="2000"/>
              <a:t>: A transaction is an atomic unit of processing; it is either performed in its entirety or not performed at all.</a:t>
            </a:r>
          </a:p>
          <a:p>
            <a:pPr>
              <a:lnSpc>
                <a:spcPct val="90000"/>
              </a:lnSpc>
            </a:pPr>
            <a:r>
              <a:rPr lang="en-US" sz="2000" b="1"/>
              <a:t>Consistency preservation</a:t>
            </a:r>
            <a:r>
              <a:rPr lang="en-US" sz="2000"/>
              <a:t>: A correct execution of the transaction must take the database from one consistent state to another.</a:t>
            </a:r>
          </a:p>
          <a:p>
            <a:pPr>
              <a:lnSpc>
                <a:spcPct val="90000"/>
              </a:lnSpc>
            </a:pPr>
            <a:r>
              <a:rPr lang="en-US" sz="2000" b="1"/>
              <a:t>Isolation</a:t>
            </a:r>
            <a:r>
              <a:rPr lang="en-US" sz="2000"/>
              <a:t>: A transaction should not make its updates visible to other transactions until it is committed; this property, when enforced strictly, solves the temporary update problem and makes cascading rollbacks of transactions  unnecessary (see Chapter 21).</a:t>
            </a:r>
          </a:p>
          <a:p>
            <a:pPr>
              <a:lnSpc>
                <a:spcPct val="90000"/>
              </a:lnSpc>
            </a:pPr>
            <a:r>
              <a:rPr lang="en-US" sz="2000" b="1"/>
              <a:t>Durability or permanency</a:t>
            </a:r>
            <a:r>
              <a:rPr lang="en-US" sz="2000"/>
              <a:t>: Once a transaction changes the database and the changes are committed, these changes must never be lost because of subsequent failure.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625D9044-3067-45D4-8926-B4E5ADC47DA6}" type="slidenum">
              <a:rPr lang="en-US"/>
              <a:pPr/>
              <a:t>28</a:t>
            </a:fld>
            <a:endParaRPr lang="en-CA"/>
          </a:p>
        </p:txBody>
      </p:sp>
      <p:sp>
        <p:nvSpPr>
          <p:cNvPr id="727044" name="Rectangle 4"/>
          <p:cNvSpPr>
            <a:spLocks noGrp="1" noChangeArrowheads="1"/>
          </p:cNvSpPr>
          <p:nvPr>
            <p:ph type="title"/>
          </p:nvPr>
        </p:nvSpPr>
        <p:spPr/>
        <p:txBody>
          <a:bodyPr/>
          <a:lstStyle/>
          <a:p>
            <a:r>
              <a:rPr lang="en-US"/>
              <a:t>4 Characterizing Schedules based on Recoverability (1)</a:t>
            </a:r>
          </a:p>
        </p:txBody>
      </p:sp>
      <p:sp>
        <p:nvSpPr>
          <p:cNvPr id="727045" name="Rectangle 5"/>
          <p:cNvSpPr>
            <a:spLocks noGrp="1" noChangeArrowheads="1"/>
          </p:cNvSpPr>
          <p:nvPr>
            <p:ph type="body" idx="1"/>
          </p:nvPr>
        </p:nvSpPr>
        <p:spPr/>
        <p:txBody>
          <a:bodyPr/>
          <a:lstStyle/>
          <a:p>
            <a:pPr>
              <a:lnSpc>
                <a:spcPct val="80000"/>
              </a:lnSpc>
            </a:pPr>
            <a:r>
              <a:rPr lang="en-US" sz="2400" b="1"/>
              <a:t>Transaction schedule or history</a:t>
            </a:r>
            <a:r>
              <a:rPr lang="en-US" sz="2400"/>
              <a:t>:</a:t>
            </a:r>
          </a:p>
          <a:p>
            <a:pPr lvl="1">
              <a:lnSpc>
                <a:spcPct val="80000"/>
              </a:lnSpc>
            </a:pPr>
            <a:r>
              <a:rPr lang="en-US" sz="2100"/>
              <a:t>When transactions are executing concurrently in an interleaved fashion, the order of execution of operations from the various transactions forms what is known as a transaction schedule (or history). </a:t>
            </a:r>
          </a:p>
          <a:p>
            <a:pPr>
              <a:lnSpc>
                <a:spcPct val="80000"/>
              </a:lnSpc>
            </a:pPr>
            <a:r>
              <a:rPr lang="en-US" sz="2400"/>
              <a:t>A </a:t>
            </a:r>
            <a:r>
              <a:rPr lang="en-US" sz="2400" b="1"/>
              <a:t>schedule</a:t>
            </a:r>
            <a:r>
              <a:rPr lang="en-US" sz="2400"/>
              <a:t> (or </a:t>
            </a:r>
            <a:r>
              <a:rPr lang="en-US" sz="2400" b="1"/>
              <a:t>history</a:t>
            </a:r>
            <a:r>
              <a:rPr lang="en-US" sz="2400"/>
              <a:t>) S of n transactions T1, T2, …, Tn:</a:t>
            </a:r>
          </a:p>
          <a:p>
            <a:pPr lvl="1">
              <a:lnSpc>
                <a:spcPct val="80000"/>
              </a:lnSpc>
            </a:pPr>
            <a:r>
              <a:rPr lang="en-US" sz="2100"/>
              <a:t>It is an ordering of the operations of the transactions subject to the constraint that, for each transaction Ti that participates in S, the operations of T1 in S must appear in the same order in which they occur in T1.</a:t>
            </a:r>
          </a:p>
          <a:p>
            <a:pPr lvl="1">
              <a:lnSpc>
                <a:spcPct val="80000"/>
              </a:lnSpc>
            </a:pPr>
            <a:r>
              <a:rPr lang="en-US" sz="2100"/>
              <a:t>Note, however, that operations from other transactions Tj can be interleaved with the operations of Ti in S.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FBE07C86-1ED4-4E29-AEBB-2C97A45A5B36}" type="slidenum">
              <a:rPr lang="en-US"/>
              <a:pPr/>
              <a:t>29</a:t>
            </a:fld>
            <a:endParaRPr lang="en-CA"/>
          </a:p>
        </p:txBody>
      </p:sp>
      <p:sp>
        <p:nvSpPr>
          <p:cNvPr id="729092" name="Rectangle 4"/>
          <p:cNvSpPr>
            <a:spLocks noGrp="1" noChangeArrowheads="1"/>
          </p:cNvSpPr>
          <p:nvPr>
            <p:ph type="title"/>
          </p:nvPr>
        </p:nvSpPr>
        <p:spPr/>
        <p:txBody>
          <a:bodyPr/>
          <a:lstStyle/>
          <a:p>
            <a:r>
              <a:rPr lang="en-US"/>
              <a:t>Characterizing Schedules based on Recoverability (2)</a:t>
            </a:r>
          </a:p>
        </p:txBody>
      </p:sp>
      <p:sp>
        <p:nvSpPr>
          <p:cNvPr id="729093" name="Rectangle 5"/>
          <p:cNvSpPr>
            <a:spLocks noGrp="1" noChangeArrowheads="1"/>
          </p:cNvSpPr>
          <p:nvPr>
            <p:ph type="body" idx="1"/>
          </p:nvPr>
        </p:nvSpPr>
        <p:spPr/>
        <p:txBody>
          <a:bodyPr/>
          <a:lstStyle/>
          <a:p>
            <a:pPr>
              <a:lnSpc>
                <a:spcPct val="80000"/>
              </a:lnSpc>
              <a:buFont typeface="Wingdings" pitchFamily="2" charset="2"/>
              <a:buNone/>
            </a:pPr>
            <a:r>
              <a:rPr lang="en-US"/>
              <a:t>Schedules classified on recoverability:</a:t>
            </a:r>
          </a:p>
          <a:p>
            <a:pPr>
              <a:lnSpc>
                <a:spcPct val="80000"/>
              </a:lnSpc>
            </a:pPr>
            <a:r>
              <a:rPr lang="en-US" b="1"/>
              <a:t>Recoverable schedule</a:t>
            </a:r>
            <a:r>
              <a:rPr lang="en-US"/>
              <a:t>:</a:t>
            </a:r>
          </a:p>
          <a:p>
            <a:pPr lvl="1">
              <a:lnSpc>
                <a:spcPct val="80000"/>
              </a:lnSpc>
            </a:pPr>
            <a:r>
              <a:rPr lang="en-US" sz="2800"/>
              <a:t>One where no transaction needs to be rolled back. </a:t>
            </a:r>
          </a:p>
          <a:p>
            <a:pPr lvl="1">
              <a:lnSpc>
                <a:spcPct val="80000"/>
              </a:lnSpc>
            </a:pPr>
            <a:r>
              <a:rPr lang="en-US" sz="2800"/>
              <a:t>A schedule S is recoverable if no transaction T in S commits until all transactions T’ that have written an item that T reads have committed.</a:t>
            </a:r>
          </a:p>
          <a:p>
            <a:pPr>
              <a:lnSpc>
                <a:spcPct val="80000"/>
              </a:lnSpc>
            </a:pPr>
            <a:r>
              <a:rPr lang="en-US" b="1"/>
              <a:t>Cascadeless schedule</a:t>
            </a:r>
            <a:r>
              <a:rPr lang="en-US"/>
              <a:t>:</a:t>
            </a:r>
          </a:p>
          <a:p>
            <a:pPr lvl="1">
              <a:lnSpc>
                <a:spcPct val="80000"/>
              </a:lnSpc>
            </a:pPr>
            <a:r>
              <a:rPr lang="en-US" sz="2800"/>
              <a:t>One where every transaction reads only  the items that are written by committed transactions.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3C2FCDA4-20B2-4A88-89CA-A2CAD1950725}" type="slidenum">
              <a:rPr lang="en-US"/>
              <a:pPr/>
              <a:t>3</a:t>
            </a:fld>
            <a:endParaRPr lang="en-CA"/>
          </a:p>
        </p:txBody>
      </p:sp>
      <p:sp>
        <p:nvSpPr>
          <p:cNvPr id="671748" name="Rectangle 4"/>
          <p:cNvSpPr>
            <a:spLocks noGrp="1" noChangeArrowheads="1"/>
          </p:cNvSpPr>
          <p:nvPr>
            <p:ph type="title"/>
          </p:nvPr>
        </p:nvSpPr>
        <p:spPr/>
        <p:txBody>
          <a:bodyPr/>
          <a:lstStyle/>
          <a:p>
            <a:r>
              <a:rPr lang="en-US"/>
              <a:t>1 Introduction to Transaction Processing (1)</a:t>
            </a:r>
          </a:p>
        </p:txBody>
      </p:sp>
      <p:sp>
        <p:nvSpPr>
          <p:cNvPr id="671749" name="Rectangle 5"/>
          <p:cNvSpPr>
            <a:spLocks noGrp="1" noChangeArrowheads="1"/>
          </p:cNvSpPr>
          <p:nvPr>
            <p:ph type="body" idx="1"/>
          </p:nvPr>
        </p:nvSpPr>
        <p:spPr/>
        <p:txBody>
          <a:bodyPr/>
          <a:lstStyle/>
          <a:p>
            <a:pPr>
              <a:lnSpc>
                <a:spcPct val="80000"/>
              </a:lnSpc>
            </a:pPr>
            <a:r>
              <a:rPr lang="en-US" b="1"/>
              <a:t>Single-User System</a:t>
            </a:r>
            <a:r>
              <a:rPr lang="en-US"/>
              <a:t>:</a:t>
            </a:r>
          </a:p>
          <a:p>
            <a:pPr lvl="1">
              <a:lnSpc>
                <a:spcPct val="80000"/>
              </a:lnSpc>
            </a:pPr>
            <a:r>
              <a:rPr lang="en-US"/>
              <a:t>At most one user at a time can use the system. </a:t>
            </a:r>
          </a:p>
          <a:p>
            <a:pPr>
              <a:lnSpc>
                <a:spcPct val="80000"/>
              </a:lnSpc>
            </a:pPr>
            <a:r>
              <a:rPr lang="en-US" b="1"/>
              <a:t>Multiuser System</a:t>
            </a:r>
            <a:r>
              <a:rPr lang="en-US"/>
              <a:t>:</a:t>
            </a:r>
          </a:p>
          <a:p>
            <a:pPr lvl="1">
              <a:lnSpc>
                <a:spcPct val="80000"/>
              </a:lnSpc>
            </a:pPr>
            <a:r>
              <a:rPr lang="en-US"/>
              <a:t>Many users can access the system concurrently.</a:t>
            </a:r>
          </a:p>
          <a:p>
            <a:pPr>
              <a:lnSpc>
                <a:spcPct val="80000"/>
              </a:lnSpc>
            </a:pPr>
            <a:r>
              <a:rPr lang="en-US" b="1"/>
              <a:t>Concurrency</a:t>
            </a:r>
          </a:p>
          <a:p>
            <a:pPr lvl="1">
              <a:lnSpc>
                <a:spcPct val="80000"/>
              </a:lnSpc>
            </a:pPr>
            <a:r>
              <a:rPr lang="en-US" b="1"/>
              <a:t>Interleaved processing</a:t>
            </a:r>
            <a:r>
              <a:rPr lang="en-US"/>
              <a:t>:</a:t>
            </a:r>
          </a:p>
          <a:p>
            <a:pPr lvl="2">
              <a:lnSpc>
                <a:spcPct val="80000"/>
              </a:lnSpc>
            </a:pPr>
            <a:r>
              <a:rPr lang="en-US"/>
              <a:t>Concurrent execution of processes is interleaved in a single CPU</a:t>
            </a:r>
          </a:p>
          <a:p>
            <a:pPr lvl="1">
              <a:lnSpc>
                <a:spcPct val="80000"/>
              </a:lnSpc>
            </a:pPr>
            <a:r>
              <a:rPr lang="en-US" b="1"/>
              <a:t>Parallel processing</a:t>
            </a:r>
            <a:r>
              <a:rPr lang="en-US"/>
              <a:t>:</a:t>
            </a:r>
          </a:p>
          <a:p>
            <a:pPr lvl="2">
              <a:lnSpc>
                <a:spcPct val="80000"/>
              </a:lnSpc>
            </a:pPr>
            <a:r>
              <a:rPr lang="en-US"/>
              <a:t>Processes are concurrently executed in multiple CPUs.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6A7634DE-298B-46F9-BF56-89CCE3970308}" type="slidenum">
              <a:rPr lang="en-US"/>
              <a:pPr/>
              <a:t>30</a:t>
            </a:fld>
            <a:endParaRPr lang="en-CA"/>
          </a:p>
        </p:txBody>
      </p:sp>
      <p:sp>
        <p:nvSpPr>
          <p:cNvPr id="731140" name="Rectangle 4"/>
          <p:cNvSpPr>
            <a:spLocks noGrp="1" noChangeArrowheads="1"/>
          </p:cNvSpPr>
          <p:nvPr>
            <p:ph type="title"/>
          </p:nvPr>
        </p:nvSpPr>
        <p:spPr/>
        <p:txBody>
          <a:bodyPr/>
          <a:lstStyle/>
          <a:p>
            <a:r>
              <a:rPr lang="en-US"/>
              <a:t>Characterizing Schedules based on Recoverability (3)</a:t>
            </a:r>
          </a:p>
        </p:txBody>
      </p:sp>
      <p:sp>
        <p:nvSpPr>
          <p:cNvPr id="731141" name="Rectangle 5"/>
          <p:cNvSpPr>
            <a:spLocks noGrp="1" noChangeArrowheads="1"/>
          </p:cNvSpPr>
          <p:nvPr>
            <p:ph type="body" idx="1"/>
          </p:nvPr>
        </p:nvSpPr>
        <p:spPr/>
        <p:txBody>
          <a:bodyPr/>
          <a:lstStyle/>
          <a:p>
            <a:pPr>
              <a:lnSpc>
                <a:spcPct val="90000"/>
              </a:lnSpc>
              <a:buFont typeface="Wingdings" pitchFamily="2" charset="2"/>
              <a:buNone/>
            </a:pPr>
            <a:r>
              <a:rPr lang="en-US" sz="3200"/>
              <a:t>Schedules classified on recoverability (contd.):</a:t>
            </a:r>
          </a:p>
          <a:p>
            <a:pPr>
              <a:lnSpc>
                <a:spcPct val="90000"/>
              </a:lnSpc>
            </a:pPr>
            <a:r>
              <a:rPr lang="en-US" sz="3200" b="1"/>
              <a:t>Schedules requiring cascaded rollback</a:t>
            </a:r>
            <a:r>
              <a:rPr lang="en-US" sz="3200"/>
              <a:t>:</a:t>
            </a:r>
          </a:p>
          <a:p>
            <a:pPr lvl="1">
              <a:lnSpc>
                <a:spcPct val="90000"/>
              </a:lnSpc>
            </a:pPr>
            <a:r>
              <a:rPr lang="en-US" sz="3000"/>
              <a:t>A schedule in which uncommitted transactions that read an item from a failed transaction must be rolled back. </a:t>
            </a:r>
          </a:p>
          <a:p>
            <a:pPr>
              <a:lnSpc>
                <a:spcPct val="90000"/>
              </a:lnSpc>
            </a:pPr>
            <a:r>
              <a:rPr lang="en-US" b="1"/>
              <a:t>Strict Schedules</a:t>
            </a:r>
            <a:r>
              <a:rPr lang="en-US"/>
              <a:t>:</a:t>
            </a:r>
          </a:p>
          <a:p>
            <a:pPr lvl="1">
              <a:lnSpc>
                <a:spcPct val="90000"/>
              </a:lnSpc>
            </a:pPr>
            <a:r>
              <a:rPr lang="en-US"/>
              <a:t>A schedule in which a transaction can neither read or write an item X until the last transaction that wrote X has committed.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E2BF1303-A953-4B7A-ACC0-3D5145C4B27E}" type="slidenum">
              <a:rPr lang="en-US"/>
              <a:pPr/>
              <a:t>31</a:t>
            </a:fld>
            <a:endParaRPr lang="en-CA"/>
          </a:p>
        </p:txBody>
      </p:sp>
      <p:sp>
        <p:nvSpPr>
          <p:cNvPr id="733188" name="Rectangle 4"/>
          <p:cNvSpPr>
            <a:spLocks noGrp="1" noChangeArrowheads="1"/>
          </p:cNvSpPr>
          <p:nvPr>
            <p:ph type="title"/>
          </p:nvPr>
        </p:nvSpPr>
        <p:spPr/>
        <p:txBody>
          <a:bodyPr/>
          <a:lstStyle/>
          <a:p>
            <a:r>
              <a:rPr lang="en-US"/>
              <a:t>5 Characterizing Schedules based on Serializability (1)</a:t>
            </a:r>
          </a:p>
        </p:txBody>
      </p:sp>
      <p:sp>
        <p:nvSpPr>
          <p:cNvPr id="733189" name="Rectangle 5"/>
          <p:cNvSpPr>
            <a:spLocks noGrp="1" noChangeArrowheads="1"/>
          </p:cNvSpPr>
          <p:nvPr>
            <p:ph type="body" idx="1"/>
          </p:nvPr>
        </p:nvSpPr>
        <p:spPr/>
        <p:txBody>
          <a:bodyPr/>
          <a:lstStyle/>
          <a:p>
            <a:r>
              <a:rPr lang="en-US"/>
              <a:t>Serial schedule:</a:t>
            </a:r>
          </a:p>
          <a:p>
            <a:pPr lvl="1"/>
            <a:r>
              <a:rPr lang="en-US"/>
              <a:t>A schedule S is serial if, for every transaction T participating in the schedule, all the operations of T are executed consecutively in the schedule.</a:t>
            </a:r>
          </a:p>
          <a:p>
            <a:pPr lvl="2"/>
            <a:r>
              <a:rPr lang="en-US"/>
              <a:t>Otherwise, the schedule is called nonserial schedule.</a:t>
            </a:r>
          </a:p>
          <a:p>
            <a:r>
              <a:rPr lang="en-US"/>
              <a:t>Serializable schedule:</a:t>
            </a:r>
          </a:p>
          <a:p>
            <a:pPr lvl="1"/>
            <a:r>
              <a:rPr lang="en-US"/>
              <a:t>A schedule S is serializable if it is equivalent to some serial schedule of the same n transactions.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10BB25DD-A9B8-4CC0-BE4F-A72C5366ABB3}" type="slidenum">
              <a:rPr lang="en-US"/>
              <a:pPr/>
              <a:t>32</a:t>
            </a:fld>
            <a:endParaRPr lang="en-CA"/>
          </a:p>
        </p:txBody>
      </p:sp>
      <p:sp>
        <p:nvSpPr>
          <p:cNvPr id="735236" name="Rectangle 4"/>
          <p:cNvSpPr>
            <a:spLocks noGrp="1" noChangeArrowheads="1"/>
          </p:cNvSpPr>
          <p:nvPr>
            <p:ph type="title"/>
          </p:nvPr>
        </p:nvSpPr>
        <p:spPr/>
        <p:txBody>
          <a:bodyPr/>
          <a:lstStyle/>
          <a:p>
            <a:r>
              <a:rPr lang="en-US"/>
              <a:t>Characterizing Schedules based on Serializability (2)</a:t>
            </a:r>
          </a:p>
        </p:txBody>
      </p:sp>
      <p:sp>
        <p:nvSpPr>
          <p:cNvPr id="735237" name="Rectangle 5"/>
          <p:cNvSpPr>
            <a:spLocks noGrp="1" noChangeArrowheads="1"/>
          </p:cNvSpPr>
          <p:nvPr>
            <p:ph type="body" idx="1"/>
          </p:nvPr>
        </p:nvSpPr>
        <p:spPr/>
        <p:txBody>
          <a:bodyPr/>
          <a:lstStyle/>
          <a:p>
            <a:r>
              <a:rPr lang="en-US"/>
              <a:t>Result equivalent:</a:t>
            </a:r>
          </a:p>
          <a:p>
            <a:pPr lvl="1"/>
            <a:r>
              <a:rPr lang="en-US"/>
              <a:t>Two schedules are called result equivalent if they produce the same final state of the database.</a:t>
            </a:r>
          </a:p>
          <a:p>
            <a:r>
              <a:rPr lang="en-US"/>
              <a:t>Conflict equivalent:</a:t>
            </a:r>
          </a:p>
          <a:p>
            <a:pPr lvl="1"/>
            <a:r>
              <a:rPr lang="en-US"/>
              <a:t>Two schedules are said to be conflict equivalent if the order of any two conflicting operations is the same in both schedules.</a:t>
            </a:r>
          </a:p>
          <a:p>
            <a:r>
              <a:rPr lang="en-US"/>
              <a:t>Conflict serializable:</a:t>
            </a:r>
          </a:p>
          <a:p>
            <a:pPr lvl="1"/>
            <a:r>
              <a:rPr lang="en-US"/>
              <a:t>A schedule S is said to be conflict serializable if it is conflict equivalent to some serial schedule 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DE112D17-34A9-4370-A106-4E970F68EDE7}" type="slidenum">
              <a:rPr lang="en-US"/>
              <a:pPr/>
              <a:t>33</a:t>
            </a:fld>
            <a:endParaRPr lang="en-CA"/>
          </a:p>
        </p:txBody>
      </p:sp>
      <p:sp>
        <p:nvSpPr>
          <p:cNvPr id="737284" name="Rectangle 4"/>
          <p:cNvSpPr>
            <a:spLocks noGrp="1" noChangeArrowheads="1"/>
          </p:cNvSpPr>
          <p:nvPr>
            <p:ph type="title"/>
          </p:nvPr>
        </p:nvSpPr>
        <p:spPr/>
        <p:txBody>
          <a:bodyPr/>
          <a:lstStyle/>
          <a:p>
            <a:r>
              <a:rPr lang="en-US"/>
              <a:t>Characterizing Schedules based on Serializability (3)</a:t>
            </a:r>
          </a:p>
        </p:txBody>
      </p:sp>
      <p:sp>
        <p:nvSpPr>
          <p:cNvPr id="737285" name="Rectangle 5"/>
          <p:cNvSpPr>
            <a:spLocks noGrp="1" noChangeArrowheads="1"/>
          </p:cNvSpPr>
          <p:nvPr>
            <p:ph type="body" idx="1"/>
          </p:nvPr>
        </p:nvSpPr>
        <p:spPr/>
        <p:txBody>
          <a:bodyPr/>
          <a:lstStyle/>
          <a:p>
            <a:r>
              <a:rPr lang="en-US"/>
              <a:t>Being serializable is </a:t>
            </a:r>
            <a:r>
              <a:rPr lang="en-US" u="sng"/>
              <a:t>not</a:t>
            </a:r>
            <a:r>
              <a:rPr lang="en-US"/>
              <a:t> the same as being serial</a:t>
            </a:r>
          </a:p>
          <a:p>
            <a:r>
              <a:rPr lang="en-US"/>
              <a:t>Being serializable implies that the schedule is a </a:t>
            </a:r>
            <a:r>
              <a:rPr lang="en-US" u="sng"/>
              <a:t>correct</a:t>
            </a:r>
            <a:r>
              <a:rPr lang="en-US"/>
              <a:t> schedule.</a:t>
            </a:r>
          </a:p>
          <a:p>
            <a:pPr lvl="1"/>
            <a:r>
              <a:rPr lang="en-US"/>
              <a:t>It will leave the database in a consistent state. </a:t>
            </a:r>
          </a:p>
          <a:p>
            <a:pPr lvl="1"/>
            <a:r>
              <a:rPr lang="en-US"/>
              <a:t>The interleaving is appropriate and will result in a state as if the transactions were serially executed, yet will achieve efficiency due to concurrent execution.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DC2DBE43-C419-43EB-94DF-7297D0475DEE}" type="slidenum">
              <a:rPr lang="en-US"/>
              <a:pPr/>
              <a:t>34</a:t>
            </a:fld>
            <a:endParaRPr lang="en-CA"/>
          </a:p>
        </p:txBody>
      </p:sp>
      <p:sp>
        <p:nvSpPr>
          <p:cNvPr id="739332" name="Rectangle 4"/>
          <p:cNvSpPr>
            <a:spLocks noGrp="1" noChangeArrowheads="1"/>
          </p:cNvSpPr>
          <p:nvPr>
            <p:ph type="title"/>
          </p:nvPr>
        </p:nvSpPr>
        <p:spPr/>
        <p:txBody>
          <a:bodyPr/>
          <a:lstStyle/>
          <a:p>
            <a:r>
              <a:rPr lang="en-US"/>
              <a:t>Characterizing Schedules based on Serializability (4)</a:t>
            </a:r>
          </a:p>
        </p:txBody>
      </p:sp>
      <p:sp>
        <p:nvSpPr>
          <p:cNvPr id="739333" name="Rectangle 5"/>
          <p:cNvSpPr>
            <a:spLocks noGrp="1" noChangeArrowheads="1"/>
          </p:cNvSpPr>
          <p:nvPr>
            <p:ph type="body" idx="1"/>
          </p:nvPr>
        </p:nvSpPr>
        <p:spPr/>
        <p:txBody>
          <a:bodyPr/>
          <a:lstStyle/>
          <a:p>
            <a:r>
              <a:rPr lang="en-US"/>
              <a:t>Serializability is hard to check.</a:t>
            </a:r>
          </a:p>
          <a:p>
            <a:pPr lvl="1"/>
            <a:r>
              <a:rPr lang="en-US"/>
              <a:t>Interleaving of operations occurs in an operating system through some scheduler</a:t>
            </a:r>
          </a:p>
          <a:p>
            <a:pPr lvl="1"/>
            <a:r>
              <a:rPr lang="en-US"/>
              <a:t>Difficult to determine beforehand how the operations in a schedule will be interleaved.</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144B2700-E0A1-4C8E-9AED-5CC917F61BA4}" type="slidenum">
              <a:rPr lang="en-US"/>
              <a:pPr/>
              <a:t>35</a:t>
            </a:fld>
            <a:endParaRPr lang="en-CA"/>
          </a:p>
        </p:txBody>
      </p:sp>
      <p:sp>
        <p:nvSpPr>
          <p:cNvPr id="741380" name="Rectangle 4"/>
          <p:cNvSpPr>
            <a:spLocks noGrp="1" noChangeArrowheads="1"/>
          </p:cNvSpPr>
          <p:nvPr>
            <p:ph type="title"/>
          </p:nvPr>
        </p:nvSpPr>
        <p:spPr/>
        <p:txBody>
          <a:bodyPr/>
          <a:lstStyle/>
          <a:p>
            <a:r>
              <a:rPr lang="en-US"/>
              <a:t>Characterizing Schedules based on Serializability (5)</a:t>
            </a:r>
          </a:p>
        </p:txBody>
      </p:sp>
      <p:sp>
        <p:nvSpPr>
          <p:cNvPr id="741381" name="Rectangle 5"/>
          <p:cNvSpPr>
            <a:spLocks noGrp="1" noChangeArrowheads="1"/>
          </p:cNvSpPr>
          <p:nvPr>
            <p:ph type="body" idx="1"/>
          </p:nvPr>
        </p:nvSpPr>
        <p:spPr/>
        <p:txBody>
          <a:bodyPr/>
          <a:lstStyle/>
          <a:p>
            <a:pPr>
              <a:lnSpc>
                <a:spcPct val="80000"/>
              </a:lnSpc>
              <a:buFont typeface="Wingdings" pitchFamily="2" charset="2"/>
              <a:buNone/>
            </a:pPr>
            <a:r>
              <a:rPr lang="en-US"/>
              <a:t>Practical approach:</a:t>
            </a:r>
          </a:p>
          <a:p>
            <a:pPr>
              <a:lnSpc>
                <a:spcPct val="80000"/>
              </a:lnSpc>
            </a:pPr>
            <a:r>
              <a:rPr lang="en-US"/>
              <a:t>Come up with methods (protocols) to ensure serializability. </a:t>
            </a:r>
          </a:p>
          <a:p>
            <a:pPr>
              <a:lnSpc>
                <a:spcPct val="80000"/>
              </a:lnSpc>
            </a:pPr>
            <a:r>
              <a:rPr lang="en-US"/>
              <a:t>It’s not possible to determine when a schedule begins and when it ends.</a:t>
            </a:r>
          </a:p>
          <a:p>
            <a:pPr lvl="1">
              <a:lnSpc>
                <a:spcPct val="80000"/>
              </a:lnSpc>
            </a:pPr>
            <a:r>
              <a:rPr lang="en-US"/>
              <a:t>Hence, we reduce the problem of checking the whole schedule to checking only a </a:t>
            </a:r>
            <a:r>
              <a:rPr lang="en-US" b="1"/>
              <a:t>committed</a:t>
            </a:r>
            <a:r>
              <a:rPr lang="en-US"/>
              <a:t> </a:t>
            </a:r>
            <a:r>
              <a:rPr lang="en-US" b="1"/>
              <a:t>project</a:t>
            </a:r>
            <a:r>
              <a:rPr lang="en-US"/>
              <a:t> of the schedule (i.e. operations from only the committed transactions.)</a:t>
            </a:r>
          </a:p>
          <a:p>
            <a:pPr>
              <a:lnSpc>
                <a:spcPct val="80000"/>
              </a:lnSpc>
            </a:pPr>
            <a:r>
              <a:rPr lang="en-US"/>
              <a:t>Current approach used in most DBMSs: </a:t>
            </a:r>
          </a:p>
          <a:p>
            <a:pPr lvl="1">
              <a:lnSpc>
                <a:spcPct val="80000"/>
              </a:lnSpc>
            </a:pPr>
            <a:r>
              <a:rPr lang="en-US"/>
              <a:t>Use of locks with two phase locking</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FEB20EC5-F155-4F26-A6E3-7FFF8D178E7E}" type="slidenum">
              <a:rPr lang="en-US"/>
              <a:pPr/>
              <a:t>36</a:t>
            </a:fld>
            <a:endParaRPr lang="en-CA"/>
          </a:p>
        </p:txBody>
      </p:sp>
      <p:sp>
        <p:nvSpPr>
          <p:cNvPr id="743428" name="Rectangle 4"/>
          <p:cNvSpPr>
            <a:spLocks noGrp="1" noChangeArrowheads="1"/>
          </p:cNvSpPr>
          <p:nvPr>
            <p:ph type="title"/>
          </p:nvPr>
        </p:nvSpPr>
        <p:spPr/>
        <p:txBody>
          <a:bodyPr/>
          <a:lstStyle/>
          <a:p>
            <a:r>
              <a:rPr lang="en-US"/>
              <a:t>Characterizing Schedules based on Serializability (6)</a:t>
            </a:r>
          </a:p>
        </p:txBody>
      </p:sp>
      <p:sp>
        <p:nvSpPr>
          <p:cNvPr id="743429" name="Rectangle 5"/>
          <p:cNvSpPr>
            <a:spLocks noGrp="1" noChangeArrowheads="1"/>
          </p:cNvSpPr>
          <p:nvPr>
            <p:ph type="body" idx="1"/>
          </p:nvPr>
        </p:nvSpPr>
        <p:spPr/>
        <p:txBody>
          <a:bodyPr/>
          <a:lstStyle/>
          <a:p>
            <a:r>
              <a:rPr lang="en-US"/>
              <a:t>View equivalence:</a:t>
            </a:r>
          </a:p>
          <a:p>
            <a:pPr lvl="1"/>
            <a:r>
              <a:rPr lang="en-US"/>
              <a:t>A less restrictive definition of equivalence of schedules  </a:t>
            </a:r>
          </a:p>
          <a:p>
            <a:endParaRPr lang="en-US"/>
          </a:p>
          <a:p>
            <a:r>
              <a:rPr lang="en-US"/>
              <a:t>View serializability:</a:t>
            </a:r>
          </a:p>
          <a:p>
            <a:pPr lvl="1"/>
            <a:r>
              <a:rPr lang="en-US"/>
              <a:t>Definition of serializability based on view equivalence. </a:t>
            </a:r>
          </a:p>
          <a:p>
            <a:pPr lvl="1"/>
            <a:r>
              <a:rPr lang="en-US"/>
              <a:t>A schedule is </a:t>
            </a:r>
            <a:r>
              <a:rPr lang="en-US" i="1"/>
              <a:t>view</a:t>
            </a:r>
            <a:r>
              <a:rPr lang="en-US"/>
              <a:t> </a:t>
            </a:r>
            <a:r>
              <a:rPr lang="en-US" i="1"/>
              <a:t>serializable</a:t>
            </a:r>
            <a:r>
              <a:rPr lang="en-US"/>
              <a:t> if it is </a:t>
            </a:r>
            <a:r>
              <a:rPr lang="en-US" i="1"/>
              <a:t>view</a:t>
            </a:r>
            <a:r>
              <a:rPr lang="en-US"/>
              <a:t> </a:t>
            </a:r>
            <a:r>
              <a:rPr lang="en-US" i="1"/>
              <a:t>equivalent</a:t>
            </a:r>
            <a:r>
              <a:rPr lang="en-US"/>
              <a:t> to a serial schedule.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69A9D8B1-2BAD-4460-94C8-D78424A28817}" type="slidenum">
              <a:rPr lang="en-US"/>
              <a:pPr/>
              <a:t>37</a:t>
            </a:fld>
            <a:endParaRPr lang="en-CA"/>
          </a:p>
        </p:txBody>
      </p:sp>
      <p:sp>
        <p:nvSpPr>
          <p:cNvPr id="745476" name="Rectangle 4"/>
          <p:cNvSpPr>
            <a:spLocks noGrp="1" noChangeArrowheads="1"/>
          </p:cNvSpPr>
          <p:nvPr>
            <p:ph type="title"/>
          </p:nvPr>
        </p:nvSpPr>
        <p:spPr/>
        <p:txBody>
          <a:bodyPr/>
          <a:lstStyle/>
          <a:p>
            <a:r>
              <a:rPr lang="en-US"/>
              <a:t>Characterizing Schedules based on Serializability (7)</a:t>
            </a:r>
          </a:p>
        </p:txBody>
      </p:sp>
      <p:sp>
        <p:nvSpPr>
          <p:cNvPr id="745477" name="Rectangle 5"/>
          <p:cNvSpPr>
            <a:spLocks noGrp="1" noChangeArrowheads="1"/>
          </p:cNvSpPr>
          <p:nvPr>
            <p:ph type="body" idx="1"/>
          </p:nvPr>
        </p:nvSpPr>
        <p:spPr/>
        <p:txBody>
          <a:bodyPr/>
          <a:lstStyle/>
          <a:p>
            <a:pPr marL="533400" indent="-533400">
              <a:lnSpc>
                <a:spcPct val="80000"/>
              </a:lnSpc>
            </a:pPr>
            <a:r>
              <a:rPr lang="en-US" sz="2400"/>
              <a:t>Two schedules are said to be view equivalent if the following three conditions hold:</a:t>
            </a:r>
          </a:p>
          <a:p>
            <a:pPr marL="952500" lvl="1" indent="-495300">
              <a:lnSpc>
                <a:spcPct val="80000"/>
              </a:lnSpc>
              <a:buSzTx/>
              <a:buFont typeface="Wingdings" pitchFamily="2" charset="2"/>
              <a:buAutoNum type="arabicPeriod"/>
            </a:pPr>
            <a:r>
              <a:rPr lang="en-US" sz="2100"/>
              <a:t>The same set of transactions participates in S and S’, and S and S’ include the same operations of those transactions.</a:t>
            </a:r>
          </a:p>
          <a:p>
            <a:pPr marL="952500" lvl="1" indent="-495300">
              <a:lnSpc>
                <a:spcPct val="80000"/>
              </a:lnSpc>
              <a:buSzTx/>
              <a:buFont typeface="Wingdings" pitchFamily="2" charset="2"/>
              <a:buAutoNum type="arabicPeriod"/>
            </a:pPr>
            <a:r>
              <a:rPr lang="en-US" sz="2100"/>
              <a:t>For any operation Ri(X) of Ti in S, if the value of X read by the operation has been written by an operation Wj(X) of Tj (or if it is the original value of X before the schedule started), the same condition must hold for the value of X read by operation Ri(X) of Ti in S’.</a:t>
            </a:r>
          </a:p>
          <a:p>
            <a:pPr marL="952500" lvl="1" indent="-495300">
              <a:lnSpc>
                <a:spcPct val="80000"/>
              </a:lnSpc>
              <a:buSzTx/>
              <a:buFont typeface="Wingdings" pitchFamily="2" charset="2"/>
              <a:buAutoNum type="arabicPeriod"/>
            </a:pPr>
            <a:r>
              <a:rPr lang="en-US" sz="2100"/>
              <a:t>If the operation Wk(Y) of Tk is the last operation to write item Y in S, then Wk(Y) of Tk must also be the last operation to write item Y in S’.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8C7ECBE4-7F42-4D97-89A7-30A7B9ED1F45}" type="slidenum">
              <a:rPr lang="en-US"/>
              <a:pPr/>
              <a:t>38</a:t>
            </a:fld>
            <a:endParaRPr lang="en-CA"/>
          </a:p>
        </p:txBody>
      </p:sp>
      <p:sp>
        <p:nvSpPr>
          <p:cNvPr id="747524" name="Rectangle 4"/>
          <p:cNvSpPr>
            <a:spLocks noGrp="1" noChangeArrowheads="1"/>
          </p:cNvSpPr>
          <p:nvPr>
            <p:ph type="title"/>
          </p:nvPr>
        </p:nvSpPr>
        <p:spPr/>
        <p:txBody>
          <a:bodyPr/>
          <a:lstStyle/>
          <a:p>
            <a:r>
              <a:rPr lang="en-US"/>
              <a:t>Characterizing Schedules based on Serializability (8)</a:t>
            </a:r>
          </a:p>
        </p:txBody>
      </p:sp>
      <p:sp>
        <p:nvSpPr>
          <p:cNvPr id="747525" name="Rectangle 5"/>
          <p:cNvSpPr>
            <a:spLocks noGrp="1" noChangeArrowheads="1"/>
          </p:cNvSpPr>
          <p:nvPr>
            <p:ph type="body" idx="1"/>
          </p:nvPr>
        </p:nvSpPr>
        <p:spPr/>
        <p:txBody>
          <a:bodyPr/>
          <a:lstStyle/>
          <a:p>
            <a:r>
              <a:rPr lang="en-US"/>
              <a:t>The premise behind view equivalence:</a:t>
            </a:r>
          </a:p>
          <a:p>
            <a:pPr lvl="1"/>
            <a:r>
              <a:rPr lang="en-US"/>
              <a:t>As long as each read operation of a transaction reads the result of </a:t>
            </a:r>
            <a:r>
              <a:rPr lang="en-US" i="1"/>
              <a:t>the same write operation</a:t>
            </a:r>
            <a:r>
              <a:rPr lang="en-US"/>
              <a:t> in both schedules, the write operations of each transaction must produce the same results.</a:t>
            </a:r>
          </a:p>
          <a:p>
            <a:pPr lvl="1"/>
            <a:r>
              <a:rPr lang="en-US"/>
              <a:t>“</a:t>
            </a:r>
            <a:r>
              <a:rPr lang="en-US" b="1"/>
              <a:t>The view</a:t>
            </a:r>
            <a:r>
              <a:rPr lang="en-US"/>
              <a:t>”: the read operations are said to see </a:t>
            </a:r>
            <a:r>
              <a:rPr lang="en-US" i="1"/>
              <a:t>the same view</a:t>
            </a:r>
            <a:r>
              <a:rPr lang="en-US"/>
              <a:t> in both schedules.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24D6707F-D1E3-40D1-81E2-F640EE328E94}" type="slidenum">
              <a:rPr lang="en-US"/>
              <a:pPr/>
              <a:t>39</a:t>
            </a:fld>
            <a:endParaRPr lang="en-CA"/>
          </a:p>
        </p:txBody>
      </p:sp>
      <p:sp>
        <p:nvSpPr>
          <p:cNvPr id="749572" name="Rectangle 4"/>
          <p:cNvSpPr>
            <a:spLocks noGrp="1" noChangeArrowheads="1"/>
          </p:cNvSpPr>
          <p:nvPr>
            <p:ph type="title"/>
          </p:nvPr>
        </p:nvSpPr>
        <p:spPr/>
        <p:txBody>
          <a:bodyPr/>
          <a:lstStyle/>
          <a:p>
            <a:r>
              <a:rPr lang="en-US"/>
              <a:t>Characterizing Schedules based on Serializability (9)</a:t>
            </a:r>
          </a:p>
        </p:txBody>
      </p:sp>
      <p:sp>
        <p:nvSpPr>
          <p:cNvPr id="749573" name="Rectangle 5"/>
          <p:cNvSpPr>
            <a:spLocks noGrp="1" noChangeArrowheads="1"/>
          </p:cNvSpPr>
          <p:nvPr>
            <p:ph type="body" idx="1"/>
          </p:nvPr>
        </p:nvSpPr>
        <p:spPr/>
        <p:txBody>
          <a:bodyPr/>
          <a:lstStyle/>
          <a:p>
            <a:pPr>
              <a:lnSpc>
                <a:spcPct val="80000"/>
              </a:lnSpc>
            </a:pPr>
            <a:r>
              <a:rPr lang="en-US" b="1"/>
              <a:t>Relationship between</a:t>
            </a:r>
            <a:r>
              <a:rPr lang="en-US"/>
              <a:t> </a:t>
            </a:r>
            <a:r>
              <a:rPr lang="en-US" b="1"/>
              <a:t>view and conflict equivalence</a:t>
            </a:r>
            <a:r>
              <a:rPr lang="en-US"/>
              <a:t>:</a:t>
            </a:r>
          </a:p>
          <a:p>
            <a:pPr lvl="1">
              <a:lnSpc>
                <a:spcPct val="80000"/>
              </a:lnSpc>
            </a:pPr>
            <a:r>
              <a:rPr lang="en-US"/>
              <a:t>The two are same under </a:t>
            </a:r>
            <a:r>
              <a:rPr lang="en-US" b="1"/>
              <a:t>constrained write assumption</a:t>
            </a:r>
            <a:r>
              <a:rPr lang="en-US"/>
              <a:t> which assumes that if T writes X, it is constrained by the value of X it read; i.e., new X  = f(old X)</a:t>
            </a:r>
          </a:p>
          <a:p>
            <a:pPr lvl="1">
              <a:lnSpc>
                <a:spcPct val="80000"/>
              </a:lnSpc>
            </a:pPr>
            <a:r>
              <a:rPr lang="en-US"/>
              <a:t>Conflict serializability is </a:t>
            </a:r>
            <a:r>
              <a:rPr lang="en-US" b="1"/>
              <a:t>stricter</a:t>
            </a:r>
            <a:r>
              <a:rPr lang="en-US"/>
              <a:t> than view serializability. With unconstrained write (or blind write), a schedule that is view serializable is not necessarily conflict serializable.</a:t>
            </a:r>
          </a:p>
          <a:p>
            <a:pPr lvl="1">
              <a:lnSpc>
                <a:spcPct val="80000"/>
              </a:lnSpc>
            </a:pPr>
            <a:r>
              <a:rPr lang="en-US"/>
              <a:t>Any conflict serializable schedule is also view serializable, but not vice versa.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2E03054D-480F-46D0-A909-C786DB318D52}" type="slidenum">
              <a:rPr lang="en-US"/>
              <a:pPr/>
              <a:t>4</a:t>
            </a:fld>
            <a:endParaRPr lang="en-CA"/>
          </a:p>
        </p:txBody>
      </p:sp>
      <p:sp>
        <p:nvSpPr>
          <p:cNvPr id="673796" name="Rectangle 4"/>
          <p:cNvSpPr>
            <a:spLocks noGrp="1" noChangeArrowheads="1"/>
          </p:cNvSpPr>
          <p:nvPr>
            <p:ph type="title"/>
          </p:nvPr>
        </p:nvSpPr>
        <p:spPr/>
        <p:txBody>
          <a:bodyPr/>
          <a:lstStyle/>
          <a:p>
            <a:r>
              <a:rPr lang="en-US" sz="3200"/>
              <a:t>Introduction to Transaction Processing (2)</a:t>
            </a:r>
          </a:p>
        </p:txBody>
      </p:sp>
      <p:sp>
        <p:nvSpPr>
          <p:cNvPr id="673797" name="Rectangle 5"/>
          <p:cNvSpPr>
            <a:spLocks noGrp="1" noChangeArrowheads="1"/>
          </p:cNvSpPr>
          <p:nvPr>
            <p:ph type="body" idx="1"/>
          </p:nvPr>
        </p:nvSpPr>
        <p:spPr/>
        <p:txBody>
          <a:bodyPr/>
          <a:lstStyle/>
          <a:p>
            <a:pPr>
              <a:lnSpc>
                <a:spcPct val="80000"/>
              </a:lnSpc>
            </a:pPr>
            <a:r>
              <a:rPr lang="en-US" sz="2400"/>
              <a:t>A </a:t>
            </a:r>
            <a:r>
              <a:rPr lang="en-US" sz="2400" b="1"/>
              <a:t>Transaction</a:t>
            </a:r>
            <a:r>
              <a:rPr lang="en-US" sz="2400"/>
              <a:t>:</a:t>
            </a:r>
          </a:p>
          <a:p>
            <a:pPr lvl="1">
              <a:lnSpc>
                <a:spcPct val="80000"/>
              </a:lnSpc>
            </a:pPr>
            <a:r>
              <a:rPr lang="en-US" sz="2100"/>
              <a:t>Logical unit of database processing that includes one or more access operations (read -retrieval, write - insert or update, delete).</a:t>
            </a:r>
          </a:p>
          <a:p>
            <a:pPr>
              <a:lnSpc>
                <a:spcPct val="80000"/>
              </a:lnSpc>
            </a:pPr>
            <a:r>
              <a:rPr lang="en-US" sz="2400"/>
              <a:t>A transaction (set of operations) may be stand-alone specified in a high level language like SQL submitted interactively, or may be embedded within a program.</a:t>
            </a:r>
          </a:p>
          <a:p>
            <a:pPr>
              <a:lnSpc>
                <a:spcPct val="80000"/>
              </a:lnSpc>
            </a:pPr>
            <a:r>
              <a:rPr lang="en-US" sz="2400" b="1"/>
              <a:t>Transaction boundaries</a:t>
            </a:r>
            <a:r>
              <a:rPr lang="en-US" sz="2400"/>
              <a:t>:</a:t>
            </a:r>
          </a:p>
          <a:p>
            <a:pPr lvl="1">
              <a:lnSpc>
                <a:spcPct val="80000"/>
              </a:lnSpc>
            </a:pPr>
            <a:r>
              <a:rPr lang="en-US" sz="2100"/>
              <a:t>Begin and End transaction.</a:t>
            </a:r>
          </a:p>
          <a:p>
            <a:pPr>
              <a:lnSpc>
                <a:spcPct val="80000"/>
              </a:lnSpc>
            </a:pPr>
            <a:r>
              <a:rPr lang="en-US" sz="2400"/>
              <a:t>An </a:t>
            </a:r>
            <a:r>
              <a:rPr lang="en-US" sz="2400" b="1"/>
              <a:t>application program</a:t>
            </a:r>
            <a:r>
              <a:rPr lang="en-US" sz="2400"/>
              <a:t> may contain several transactions separated by the Begin and End transaction boundaries.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8B4A68E9-584D-49F4-8CA3-3DA737D99AC7}" type="slidenum">
              <a:rPr lang="en-US"/>
              <a:pPr/>
              <a:t>40</a:t>
            </a:fld>
            <a:endParaRPr lang="en-CA"/>
          </a:p>
        </p:txBody>
      </p:sp>
      <p:sp>
        <p:nvSpPr>
          <p:cNvPr id="751620" name="Rectangle 4"/>
          <p:cNvSpPr>
            <a:spLocks noGrp="1" noChangeArrowheads="1"/>
          </p:cNvSpPr>
          <p:nvPr>
            <p:ph type="title"/>
          </p:nvPr>
        </p:nvSpPr>
        <p:spPr/>
        <p:txBody>
          <a:bodyPr/>
          <a:lstStyle/>
          <a:p>
            <a:r>
              <a:rPr lang="en-US"/>
              <a:t>Characterizing Schedules based on Serializability (10)</a:t>
            </a:r>
          </a:p>
        </p:txBody>
      </p:sp>
      <p:sp>
        <p:nvSpPr>
          <p:cNvPr id="751621" name="Rectangle 5"/>
          <p:cNvSpPr>
            <a:spLocks noGrp="1" noChangeArrowheads="1"/>
          </p:cNvSpPr>
          <p:nvPr>
            <p:ph type="body" idx="1"/>
          </p:nvPr>
        </p:nvSpPr>
        <p:spPr/>
        <p:txBody>
          <a:bodyPr/>
          <a:lstStyle/>
          <a:p>
            <a:pPr>
              <a:lnSpc>
                <a:spcPct val="80000"/>
              </a:lnSpc>
            </a:pPr>
            <a:r>
              <a:rPr lang="en-US" sz="2400"/>
              <a:t>Relationship between view and conflict equivalence (cont):</a:t>
            </a:r>
          </a:p>
          <a:p>
            <a:pPr lvl="1">
              <a:lnSpc>
                <a:spcPct val="80000"/>
              </a:lnSpc>
            </a:pPr>
            <a:r>
              <a:rPr lang="en-US" sz="2100"/>
              <a:t>Consider the following schedule of three transactions </a:t>
            </a:r>
          </a:p>
          <a:p>
            <a:pPr lvl="2">
              <a:lnSpc>
                <a:spcPct val="80000"/>
              </a:lnSpc>
            </a:pPr>
            <a:r>
              <a:rPr lang="en-US" sz="2000"/>
              <a:t>T1: r1(X), w1(X); 	T2: w2(X); 	and  	T3: w3(X):</a:t>
            </a:r>
          </a:p>
          <a:p>
            <a:pPr lvl="1">
              <a:lnSpc>
                <a:spcPct val="80000"/>
              </a:lnSpc>
            </a:pPr>
            <a:r>
              <a:rPr lang="en-US" sz="2100"/>
              <a:t>Schedule Sa: r1(X); w2(X); w1(X); w3(X); c1; c2; c3;</a:t>
            </a:r>
          </a:p>
          <a:p>
            <a:pPr>
              <a:lnSpc>
                <a:spcPct val="80000"/>
              </a:lnSpc>
            </a:pPr>
            <a:endParaRPr lang="en-US" sz="2400"/>
          </a:p>
          <a:p>
            <a:pPr>
              <a:lnSpc>
                <a:spcPct val="80000"/>
              </a:lnSpc>
            </a:pPr>
            <a:r>
              <a:rPr lang="en-US" sz="2400"/>
              <a:t>In Sa, the operations w2(X) and w3(X) are blind writes, since T1 and T3 do not read the value of X. </a:t>
            </a:r>
          </a:p>
          <a:p>
            <a:pPr lvl="1">
              <a:lnSpc>
                <a:spcPct val="80000"/>
              </a:lnSpc>
            </a:pPr>
            <a:r>
              <a:rPr lang="en-US" sz="2100"/>
              <a:t>Sa is view serializable, since it is view equivalent to the serial schedule T1, T2, T3.</a:t>
            </a:r>
          </a:p>
          <a:p>
            <a:pPr lvl="1">
              <a:lnSpc>
                <a:spcPct val="80000"/>
              </a:lnSpc>
            </a:pPr>
            <a:r>
              <a:rPr lang="en-US" sz="2100"/>
              <a:t>However, Sa is not conflict serializable, since it is not conflict equivalent to any serial schedule.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801D95DB-D0E5-4709-83AB-6F4A15E30778}" type="slidenum">
              <a:rPr lang="en-US"/>
              <a:pPr/>
              <a:t>41</a:t>
            </a:fld>
            <a:endParaRPr lang="en-CA"/>
          </a:p>
        </p:txBody>
      </p:sp>
      <p:sp>
        <p:nvSpPr>
          <p:cNvPr id="753668" name="Rectangle 4"/>
          <p:cNvSpPr>
            <a:spLocks noGrp="1" noChangeArrowheads="1"/>
          </p:cNvSpPr>
          <p:nvPr>
            <p:ph type="title"/>
          </p:nvPr>
        </p:nvSpPr>
        <p:spPr/>
        <p:txBody>
          <a:bodyPr/>
          <a:lstStyle/>
          <a:p>
            <a:r>
              <a:rPr lang="en-US"/>
              <a:t>Characterizing Schedules based on Serializability (11)</a:t>
            </a:r>
          </a:p>
        </p:txBody>
      </p:sp>
      <p:sp>
        <p:nvSpPr>
          <p:cNvPr id="753669" name="Rectangle 5"/>
          <p:cNvSpPr>
            <a:spLocks noGrp="1" noChangeArrowheads="1"/>
          </p:cNvSpPr>
          <p:nvPr>
            <p:ph type="body" idx="1"/>
          </p:nvPr>
        </p:nvSpPr>
        <p:spPr/>
        <p:txBody>
          <a:bodyPr/>
          <a:lstStyle/>
          <a:p>
            <a:pPr>
              <a:buFont typeface="Wingdings" pitchFamily="2" charset="2"/>
              <a:buNone/>
            </a:pPr>
            <a:r>
              <a:rPr lang="en-US" b="1"/>
              <a:t>Testing for conflict serializability: Algorithm 17.1: </a:t>
            </a:r>
          </a:p>
          <a:p>
            <a:pPr lvl="1"/>
            <a:r>
              <a:rPr lang="en-US"/>
              <a:t>Looks at only read_Item (X) and write_Item (X) operations</a:t>
            </a:r>
          </a:p>
          <a:p>
            <a:pPr lvl="1"/>
            <a:r>
              <a:rPr lang="en-US"/>
              <a:t>Constructs a precedence graph (serialization graph) - a graph with directed edges </a:t>
            </a:r>
          </a:p>
          <a:p>
            <a:pPr lvl="1"/>
            <a:r>
              <a:rPr lang="en-US"/>
              <a:t>An edge is created from Ti  to  Tj if one of the operations in  Ti  appears before a conflicting operation in Tj</a:t>
            </a:r>
          </a:p>
          <a:p>
            <a:pPr lvl="1"/>
            <a:r>
              <a:rPr lang="en-US"/>
              <a:t>The schedule is serializable if and only if the precedence graph has no cycles.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17- </a:t>
            </a:r>
            <a:fld id="{BC6AB5AF-4527-4FCC-B5B5-A8F0BC887E91}" type="slidenum">
              <a:rPr lang="en-US"/>
              <a:pPr/>
              <a:t>42</a:t>
            </a:fld>
            <a:endParaRPr lang="en-CA"/>
          </a:p>
        </p:txBody>
      </p:sp>
      <p:sp>
        <p:nvSpPr>
          <p:cNvPr id="755717" name="Rectangle 5"/>
          <p:cNvSpPr>
            <a:spLocks noGrp="1" noChangeArrowheads="1"/>
          </p:cNvSpPr>
          <p:nvPr>
            <p:ph type="title"/>
          </p:nvPr>
        </p:nvSpPr>
        <p:spPr/>
        <p:txBody>
          <a:bodyPr/>
          <a:lstStyle/>
          <a:p>
            <a:r>
              <a:rPr lang="en-US"/>
              <a:t>Constructing the Precedence Graphs</a:t>
            </a:r>
          </a:p>
        </p:txBody>
      </p:sp>
      <p:sp>
        <p:nvSpPr>
          <p:cNvPr id="755722" name="Rectangle 10"/>
          <p:cNvSpPr>
            <a:spLocks noGrp="1" noChangeArrowheads="1"/>
          </p:cNvSpPr>
          <p:nvPr>
            <p:ph type="body" idx="1"/>
          </p:nvPr>
        </p:nvSpPr>
        <p:spPr>
          <a:xfrm>
            <a:off x="492125" y="1501775"/>
            <a:ext cx="8042275" cy="1698625"/>
          </a:xfrm>
          <a:noFill/>
          <a:ln/>
        </p:spPr>
        <p:txBody>
          <a:bodyPr/>
          <a:lstStyle/>
          <a:p>
            <a:pPr>
              <a:lnSpc>
                <a:spcPct val="80000"/>
              </a:lnSpc>
            </a:pPr>
            <a:r>
              <a:rPr lang="en-US" sz="1600"/>
              <a:t>FIGURE 17.7 Constructing the precedence graphs for schedules A and D from Figure 17.5 to test for conflict serializability.</a:t>
            </a:r>
          </a:p>
          <a:p>
            <a:pPr lvl="1">
              <a:lnSpc>
                <a:spcPct val="80000"/>
              </a:lnSpc>
            </a:pPr>
            <a:r>
              <a:rPr lang="en-US" sz="1500"/>
              <a:t>(a) Precedence graph for serial schedule A.</a:t>
            </a:r>
          </a:p>
          <a:p>
            <a:pPr lvl="1">
              <a:lnSpc>
                <a:spcPct val="80000"/>
              </a:lnSpc>
            </a:pPr>
            <a:r>
              <a:rPr lang="en-US" sz="1500"/>
              <a:t>(b) Precedence graph for serial schedule B.</a:t>
            </a:r>
          </a:p>
          <a:p>
            <a:pPr lvl="1">
              <a:lnSpc>
                <a:spcPct val="80000"/>
              </a:lnSpc>
            </a:pPr>
            <a:r>
              <a:rPr lang="en-US" sz="1500"/>
              <a:t>(c) Precedence graph for schedule C (not serializable). </a:t>
            </a:r>
          </a:p>
          <a:p>
            <a:pPr lvl="1">
              <a:lnSpc>
                <a:spcPct val="80000"/>
              </a:lnSpc>
            </a:pPr>
            <a:r>
              <a:rPr lang="en-US" sz="1500"/>
              <a:t>(d) Precedence graph for schedule D (serializable, equivalent to schedule A).</a:t>
            </a:r>
          </a:p>
        </p:txBody>
      </p:sp>
      <p:pic>
        <p:nvPicPr>
          <p:cNvPr id="755723" name="Picture 11"/>
          <p:cNvPicPr>
            <a:picLocks noChangeAspect="1" noChangeArrowheads="1"/>
          </p:cNvPicPr>
          <p:nvPr/>
        </p:nvPicPr>
        <p:blipFill>
          <a:blip r:embed="rId3"/>
          <a:srcRect/>
          <a:stretch>
            <a:fillRect/>
          </a:stretch>
        </p:blipFill>
        <p:spPr bwMode="auto">
          <a:xfrm>
            <a:off x="685800" y="3040063"/>
            <a:ext cx="7620000" cy="3589337"/>
          </a:xfrm>
          <a:prstGeom prst="rect">
            <a:avLst/>
          </a:prstGeom>
          <a:noFill/>
          <a:ln w="9525">
            <a:noFill/>
            <a:miter lim="800000"/>
            <a:headEnd/>
            <a:tailEnd/>
          </a:ln>
          <a:effectLst/>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FE39C38B-8DA1-45CB-8A8B-E504D3A56377}" type="slidenum">
              <a:rPr lang="en-US"/>
              <a:pPr/>
              <a:t>43</a:t>
            </a:fld>
            <a:endParaRPr lang="en-CA"/>
          </a:p>
        </p:txBody>
      </p:sp>
      <p:sp>
        <p:nvSpPr>
          <p:cNvPr id="757765" name="Rectangle 5"/>
          <p:cNvSpPr>
            <a:spLocks noGrp="1" noChangeArrowheads="1"/>
          </p:cNvSpPr>
          <p:nvPr>
            <p:ph type="title"/>
          </p:nvPr>
        </p:nvSpPr>
        <p:spPr/>
        <p:txBody>
          <a:bodyPr/>
          <a:lstStyle/>
          <a:p>
            <a:r>
              <a:rPr lang="en-US"/>
              <a:t>Another example of serializability Testing</a:t>
            </a:r>
          </a:p>
        </p:txBody>
      </p:sp>
      <p:pic>
        <p:nvPicPr>
          <p:cNvPr id="757769" name="Picture 9" descr="fig17_08a"/>
          <p:cNvPicPr>
            <a:picLocks noChangeAspect="1" noChangeArrowheads="1"/>
          </p:cNvPicPr>
          <p:nvPr/>
        </p:nvPicPr>
        <p:blipFill>
          <a:blip r:embed="rId3"/>
          <a:srcRect/>
          <a:stretch>
            <a:fillRect/>
          </a:stretch>
        </p:blipFill>
        <p:spPr bwMode="auto">
          <a:xfrm>
            <a:off x="228600" y="2819400"/>
            <a:ext cx="8610600" cy="1747838"/>
          </a:xfrm>
          <a:prstGeom prst="rect">
            <a:avLst/>
          </a:prstGeom>
          <a:noFill/>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38E5E7CB-1196-4C32-8A87-1667BEFFA672}" type="slidenum">
              <a:rPr lang="en-US"/>
              <a:pPr/>
              <a:t>44</a:t>
            </a:fld>
            <a:endParaRPr lang="en-CA"/>
          </a:p>
        </p:txBody>
      </p:sp>
      <p:sp>
        <p:nvSpPr>
          <p:cNvPr id="759813" name="Rectangle 5"/>
          <p:cNvSpPr>
            <a:spLocks noGrp="1" noChangeArrowheads="1"/>
          </p:cNvSpPr>
          <p:nvPr>
            <p:ph type="title"/>
          </p:nvPr>
        </p:nvSpPr>
        <p:spPr/>
        <p:txBody>
          <a:bodyPr/>
          <a:lstStyle/>
          <a:p>
            <a:r>
              <a:rPr lang="en-US"/>
              <a:t>Another Example of Serializability Testing</a:t>
            </a:r>
          </a:p>
        </p:txBody>
      </p:sp>
      <p:pic>
        <p:nvPicPr>
          <p:cNvPr id="759817" name="Picture 9" descr="fig17_08b"/>
          <p:cNvPicPr>
            <a:picLocks noChangeAspect="1" noChangeArrowheads="1"/>
          </p:cNvPicPr>
          <p:nvPr/>
        </p:nvPicPr>
        <p:blipFill>
          <a:blip r:embed="rId3"/>
          <a:srcRect/>
          <a:stretch>
            <a:fillRect/>
          </a:stretch>
        </p:blipFill>
        <p:spPr bwMode="auto">
          <a:xfrm>
            <a:off x="381000" y="2209800"/>
            <a:ext cx="8213725" cy="3433763"/>
          </a:xfrm>
          <a:prstGeom prst="rect">
            <a:avLst/>
          </a:prstGeom>
          <a:noFill/>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36814C4D-4A42-45F8-808D-9045757DC969}" type="slidenum">
              <a:rPr lang="en-US"/>
              <a:pPr/>
              <a:t>45</a:t>
            </a:fld>
            <a:endParaRPr lang="en-CA"/>
          </a:p>
        </p:txBody>
      </p:sp>
      <p:sp>
        <p:nvSpPr>
          <p:cNvPr id="761861" name="Rectangle 5"/>
          <p:cNvSpPr>
            <a:spLocks noGrp="1" noChangeArrowheads="1"/>
          </p:cNvSpPr>
          <p:nvPr>
            <p:ph type="title"/>
          </p:nvPr>
        </p:nvSpPr>
        <p:spPr/>
        <p:txBody>
          <a:bodyPr/>
          <a:lstStyle/>
          <a:p>
            <a:r>
              <a:rPr lang="en-US"/>
              <a:t>Another Example of Serializability Testing</a:t>
            </a:r>
          </a:p>
        </p:txBody>
      </p:sp>
      <p:pic>
        <p:nvPicPr>
          <p:cNvPr id="761865" name="Picture 9" descr="fig17_08c"/>
          <p:cNvPicPr>
            <a:picLocks noChangeAspect="1" noChangeArrowheads="1"/>
          </p:cNvPicPr>
          <p:nvPr/>
        </p:nvPicPr>
        <p:blipFill>
          <a:blip r:embed="rId3"/>
          <a:srcRect/>
          <a:stretch>
            <a:fillRect/>
          </a:stretch>
        </p:blipFill>
        <p:spPr bwMode="auto">
          <a:xfrm>
            <a:off x="304800" y="2286000"/>
            <a:ext cx="8382000" cy="3392488"/>
          </a:xfrm>
          <a:prstGeom prst="rect">
            <a:avLst/>
          </a:prstGeom>
          <a:noFill/>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765FCA28-CA89-4CFD-87A7-EEBD92E6A38C}" type="slidenum">
              <a:rPr lang="en-US"/>
              <a:pPr/>
              <a:t>46</a:t>
            </a:fld>
            <a:endParaRPr lang="en-CA"/>
          </a:p>
        </p:txBody>
      </p:sp>
      <p:sp>
        <p:nvSpPr>
          <p:cNvPr id="763908" name="Rectangle 4"/>
          <p:cNvSpPr>
            <a:spLocks noGrp="1" noChangeArrowheads="1"/>
          </p:cNvSpPr>
          <p:nvPr>
            <p:ph type="title"/>
          </p:nvPr>
        </p:nvSpPr>
        <p:spPr/>
        <p:txBody>
          <a:bodyPr/>
          <a:lstStyle/>
          <a:p>
            <a:r>
              <a:rPr lang="en-US"/>
              <a:t>Characterizing Schedules based on Serializability (14)</a:t>
            </a:r>
          </a:p>
        </p:txBody>
      </p:sp>
      <p:sp>
        <p:nvSpPr>
          <p:cNvPr id="763909" name="Rectangle 5"/>
          <p:cNvSpPr>
            <a:spLocks noGrp="1" noChangeArrowheads="1"/>
          </p:cNvSpPr>
          <p:nvPr>
            <p:ph type="body" idx="1"/>
          </p:nvPr>
        </p:nvSpPr>
        <p:spPr/>
        <p:txBody>
          <a:bodyPr/>
          <a:lstStyle/>
          <a:p>
            <a:pPr>
              <a:buFont typeface="Wingdings" pitchFamily="2" charset="2"/>
              <a:buNone/>
            </a:pPr>
            <a:r>
              <a:rPr lang="en-US" b="1"/>
              <a:t>Other Types of Equivalence of Schedules </a:t>
            </a:r>
          </a:p>
          <a:p>
            <a:r>
              <a:rPr lang="en-US"/>
              <a:t>Under special </a:t>
            </a:r>
            <a:r>
              <a:rPr lang="en-US" b="1"/>
              <a:t>semantic</a:t>
            </a:r>
            <a:r>
              <a:rPr lang="en-US"/>
              <a:t> </a:t>
            </a:r>
            <a:r>
              <a:rPr lang="en-US" b="1"/>
              <a:t>constraints</a:t>
            </a:r>
            <a:r>
              <a:rPr lang="en-US"/>
              <a:t>, schedules that are otherwise not conflict serializable may work correctly.</a:t>
            </a:r>
          </a:p>
          <a:p>
            <a:pPr lvl="1"/>
            <a:r>
              <a:rPr lang="en-US"/>
              <a:t>Using commutative operations of addition and subtraction (which can be done in any order) certain non-serializable transactions may work correctly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1F03E6CA-05D1-4F89-B94A-FBF0AB8272FC}" type="slidenum">
              <a:rPr lang="en-US"/>
              <a:pPr/>
              <a:t>47</a:t>
            </a:fld>
            <a:endParaRPr lang="en-CA"/>
          </a:p>
        </p:txBody>
      </p:sp>
      <p:sp>
        <p:nvSpPr>
          <p:cNvPr id="765956" name="Rectangle 4"/>
          <p:cNvSpPr>
            <a:spLocks noGrp="1" noChangeArrowheads="1"/>
          </p:cNvSpPr>
          <p:nvPr>
            <p:ph type="title"/>
          </p:nvPr>
        </p:nvSpPr>
        <p:spPr/>
        <p:txBody>
          <a:bodyPr/>
          <a:lstStyle/>
          <a:p>
            <a:r>
              <a:rPr lang="en-US"/>
              <a:t>Characterizing Schedules based on Serializability (15)</a:t>
            </a:r>
          </a:p>
        </p:txBody>
      </p:sp>
      <p:sp>
        <p:nvSpPr>
          <p:cNvPr id="765957" name="Rectangle 5"/>
          <p:cNvSpPr>
            <a:spLocks noGrp="1" noChangeArrowheads="1"/>
          </p:cNvSpPr>
          <p:nvPr>
            <p:ph type="body" idx="1"/>
          </p:nvPr>
        </p:nvSpPr>
        <p:spPr/>
        <p:txBody>
          <a:bodyPr/>
          <a:lstStyle/>
          <a:p>
            <a:pPr>
              <a:lnSpc>
                <a:spcPct val="80000"/>
              </a:lnSpc>
              <a:buFont typeface="Wingdings" pitchFamily="2" charset="2"/>
              <a:buNone/>
            </a:pPr>
            <a:r>
              <a:rPr lang="en-US" sz="2400"/>
              <a:t>Other Types of Equivalence of Schedules (contd.)</a:t>
            </a:r>
          </a:p>
          <a:p>
            <a:pPr>
              <a:lnSpc>
                <a:spcPct val="80000"/>
              </a:lnSpc>
            </a:pPr>
            <a:r>
              <a:rPr lang="en-US" sz="2400"/>
              <a:t>Example: bank credit / debit transactions on a given item are </a:t>
            </a:r>
            <a:r>
              <a:rPr lang="en-US" sz="2400" b="1"/>
              <a:t>separable</a:t>
            </a:r>
            <a:r>
              <a:rPr lang="en-US" sz="2400"/>
              <a:t> and </a:t>
            </a:r>
            <a:r>
              <a:rPr lang="en-US" sz="2400" b="1"/>
              <a:t>commutative</a:t>
            </a:r>
            <a:r>
              <a:rPr lang="en-US" sz="2400"/>
              <a:t>.</a:t>
            </a:r>
          </a:p>
          <a:p>
            <a:pPr lvl="1">
              <a:lnSpc>
                <a:spcPct val="80000"/>
              </a:lnSpc>
            </a:pPr>
            <a:r>
              <a:rPr lang="en-US" sz="2100"/>
              <a:t>Consider the following schedule S for the two transactions:</a:t>
            </a:r>
          </a:p>
          <a:p>
            <a:pPr lvl="1">
              <a:lnSpc>
                <a:spcPct val="80000"/>
              </a:lnSpc>
            </a:pPr>
            <a:r>
              <a:rPr lang="en-US" sz="2100"/>
              <a:t>Sh : r1(X); w1(X); r2(Y); w2(Y); r1(Y); w1(Y); r2(X); w2(X);</a:t>
            </a:r>
          </a:p>
          <a:p>
            <a:pPr lvl="1">
              <a:lnSpc>
                <a:spcPct val="80000"/>
              </a:lnSpc>
            </a:pPr>
            <a:r>
              <a:rPr lang="en-US" sz="2100"/>
              <a:t>Using conflict serializability, it is </a:t>
            </a:r>
            <a:r>
              <a:rPr lang="en-US" sz="2100" b="1"/>
              <a:t>not serializable</a:t>
            </a:r>
            <a:r>
              <a:rPr lang="en-US" sz="2100"/>
              <a:t>.</a:t>
            </a:r>
          </a:p>
          <a:p>
            <a:pPr lvl="1">
              <a:lnSpc>
                <a:spcPct val="80000"/>
              </a:lnSpc>
            </a:pPr>
            <a:r>
              <a:rPr lang="en-US" sz="2100"/>
              <a:t>However, if it came from a (read,update, write) sequence as follows: </a:t>
            </a:r>
          </a:p>
          <a:p>
            <a:pPr lvl="2">
              <a:lnSpc>
                <a:spcPct val="80000"/>
              </a:lnSpc>
            </a:pPr>
            <a:r>
              <a:rPr lang="en-US" sz="2000"/>
              <a:t>r1(X); X := X – 10; w1(X); r2(Y); Y := Y – 20;r1(Y); </a:t>
            </a:r>
          </a:p>
          <a:p>
            <a:pPr lvl="2">
              <a:lnSpc>
                <a:spcPct val="80000"/>
              </a:lnSpc>
            </a:pPr>
            <a:r>
              <a:rPr lang="en-US" sz="2000"/>
              <a:t>Y := Y + 10; w1(Y); r2(X); X := X + 20; (X);</a:t>
            </a:r>
          </a:p>
          <a:p>
            <a:pPr lvl="1">
              <a:lnSpc>
                <a:spcPct val="80000"/>
              </a:lnSpc>
            </a:pPr>
            <a:r>
              <a:rPr lang="en-US" sz="2100"/>
              <a:t>Sequence explanation: debit, debit, credit, credit.</a:t>
            </a:r>
          </a:p>
          <a:p>
            <a:pPr lvl="1">
              <a:lnSpc>
                <a:spcPct val="80000"/>
              </a:lnSpc>
            </a:pPr>
            <a:r>
              <a:rPr lang="en-US" sz="2100"/>
              <a:t>It is a </a:t>
            </a:r>
            <a:r>
              <a:rPr lang="en-US" sz="2100" i="1"/>
              <a:t>correct schedule </a:t>
            </a:r>
            <a:r>
              <a:rPr lang="en-US" sz="2100" i="1" u="sng"/>
              <a:t>for the given semantics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06ACFCB4-E299-42D7-9583-9F5E1BC0C9E3}" type="slidenum">
              <a:rPr lang="en-US"/>
              <a:pPr/>
              <a:t>48</a:t>
            </a:fld>
            <a:endParaRPr lang="en-CA"/>
          </a:p>
        </p:txBody>
      </p:sp>
      <p:sp>
        <p:nvSpPr>
          <p:cNvPr id="669702" name="Rectangle 6"/>
          <p:cNvSpPr>
            <a:spLocks noGrp="1" noChangeArrowheads="1"/>
          </p:cNvSpPr>
          <p:nvPr>
            <p:ph type="title"/>
          </p:nvPr>
        </p:nvSpPr>
        <p:spPr/>
        <p:txBody>
          <a:bodyPr/>
          <a:lstStyle/>
          <a:p>
            <a:r>
              <a:rPr lang="en-US" dirty="0" smtClean="0"/>
              <a:t>Outline</a:t>
            </a:r>
            <a:endParaRPr lang="en-US" dirty="0"/>
          </a:p>
        </p:txBody>
      </p:sp>
      <p:sp>
        <p:nvSpPr>
          <p:cNvPr id="669703" name="Rectangle 7"/>
          <p:cNvSpPr>
            <a:spLocks noGrp="1" noChangeArrowheads="1"/>
          </p:cNvSpPr>
          <p:nvPr>
            <p:ph type="body" idx="1"/>
          </p:nvPr>
        </p:nvSpPr>
        <p:spPr/>
        <p:txBody>
          <a:bodyPr/>
          <a:lstStyle/>
          <a:p>
            <a:pPr marL="533400" indent="-533400"/>
            <a:r>
              <a:rPr lang="en-US" dirty="0"/>
              <a:t>Databases Concurrency Control</a:t>
            </a:r>
          </a:p>
          <a:p>
            <a:pPr marL="952500" lvl="1" indent="-495300">
              <a:buSzTx/>
              <a:buFont typeface="Wingdings" pitchFamily="2" charset="2"/>
              <a:buAutoNum type="arabicPeriod"/>
            </a:pPr>
            <a:r>
              <a:rPr lang="en-US" dirty="0"/>
              <a:t>Purpose of Concurrency Control</a:t>
            </a:r>
          </a:p>
          <a:p>
            <a:pPr marL="952500" lvl="1" indent="-495300">
              <a:buSzTx/>
              <a:buFont typeface="Wingdings" pitchFamily="2" charset="2"/>
              <a:buAutoNum type="arabicPeriod"/>
            </a:pPr>
            <a:r>
              <a:rPr lang="en-US" dirty="0"/>
              <a:t>Two-Phase locking</a:t>
            </a:r>
          </a:p>
          <a:p>
            <a:pPr marL="952500" lvl="1" indent="-495300">
              <a:buSzTx/>
              <a:buFont typeface="Wingdings" pitchFamily="2" charset="2"/>
              <a:buAutoNum type="arabicPeriod"/>
            </a:pPr>
            <a:r>
              <a:rPr lang="en-US" dirty="0"/>
              <a:t>Limitations of CCMs</a:t>
            </a:r>
          </a:p>
          <a:p>
            <a:pPr marL="952500" lvl="1" indent="-495300">
              <a:buSzTx/>
              <a:buFont typeface="Wingdings" pitchFamily="2" charset="2"/>
              <a:buAutoNum type="arabicPeriod"/>
            </a:pPr>
            <a:r>
              <a:rPr lang="en-US" dirty="0"/>
              <a:t>Index Locking</a:t>
            </a:r>
          </a:p>
          <a:p>
            <a:pPr marL="952500" lvl="1" indent="-495300">
              <a:buSzTx/>
              <a:buFont typeface="Wingdings" pitchFamily="2" charset="2"/>
              <a:buAutoNum type="arabicPeriod"/>
            </a:pPr>
            <a:r>
              <a:rPr lang="en-US" dirty="0"/>
              <a:t>Lock Compatibility Matrix</a:t>
            </a:r>
          </a:p>
          <a:p>
            <a:pPr marL="952500" lvl="1" indent="-495300">
              <a:buSzTx/>
              <a:buFont typeface="Wingdings" pitchFamily="2" charset="2"/>
              <a:buAutoNum type="arabicPeriod"/>
            </a:pPr>
            <a:r>
              <a:rPr lang="en-US" dirty="0"/>
              <a:t>Lock Granularity</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4C752E1F-508E-4F3D-B4F4-78CF0FF57A35}" type="slidenum">
              <a:rPr lang="en-US"/>
              <a:pPr/>
              <a:t>49</a:t>
            </a:fld>
            <a:endParaRPr lang="en-CA"/>
          </a:p>
        </p:txBody>
      </p:sp>
      <p:sp>
        <p:nvSpPr>
          <p:cNvPr id="671750" name="Rectangle 6"/>
          <p:cNvSpPr>
            <a:spLocks noGrp="1" noChangeArrowheads="1"/>
          </p:cNvSpPr>
          <p:nvPr>
            <p:ph type="title"/>
          </p:nvPr>
        </p:nvSpPr>
        <p:spPr/>
        <p:txBody>
          <a:bodyPr/>
          <a:lstStyle/>
          <a:p>
            <a:r>
              <a:rPr lang="en-US"/>
              <a:t>Database Concurrency Control</a:t>
            </a:r>
          </a:p>
        </p:txBody>
      </p:sp>
      <p:sp>
        <p:nvSpPr>
          <p:cNvPr id="671751" name="Rectangle 7"/>
          <p:cNvSpPr>
            <a:spLocks noGrp="1" noChangeArrowheads="1"/>
          </p:cNvSpPr>
          <p:nvPr>
            <p:ph type="body" idx="1"/>
          </p:nvPr>
        </p:nvSpPr>
        <p:spPr/>
        <p:txBody>
          <a:bodyPr/>
          <a:lstStyle/>
          <a:p>
            <a:pPr>
              <a:lnSpc>
                <a:spcPct val="90000"/>
              </a:lnSpc>
            </a:pPr>
            <a:r>
              <a:rPr lang="en-US" sz="2400"/>
              <a:t>1   Purpose of Concurrency Control</a:t>
            </a:r>
          </a:p>
          <a:p>
            <a:pPr lvl="1">
              <a:lnSpc>
                <a:spcPct val="90000"/>
              </a:lnSpc>
            </a:pPr>
            <a:r>
              <a:rPr lang="en-US" sz="2200"/>
              <a:t>To enforce Isolation (through mutual exclusion) among conflicting transactions. </a:t>
            </a:r>
          </a:p>
          <a:p>
            <a:pPr lvl="1">
              <a:lnSpc>
                <a:spcPct val="90000"/>
              </a:lnSpc>
            </a:pPr>
            <a:r>
              <a:rPr lang="en-US" sz="2200"/>
              <a:t>To preserve database consistency through consistency preserving execution of transactions.</a:t>
            </a:r>
          </a:p>
          <a:p>
            <a:pPr lvl="1">
              <a:lnSpc>
                <a:spcPct val="90000"/>
              </a:lnSpc>
            </a:pPr>
            <a:r>
              <a:rPr lang="en-US" sz="2200"/>
              <a:t>To resolve read-write and write-write conflicts.</a:t>
            </a:r>
          </a:p>
          <a:p>
            <a:pPr lvl="1">
              <a:lnSpc>
                <a:spcPct val="90000"/>
              </a:lnSpc>
            </a:pPr>
            <a:endParaRPr lang="en-US" sz="2200"/>
          </a:p>
          <a:p>
            <a:pPr>
              <a:lnSpc>
                <a:spcPct val="90000"/>
              </a:lnSpc>
            </a:pPr>
            <a:r>
              <a:rPr lang="en-US" sz="2400"/>
              <a:t>Example: </a:t>
            </a:r>
          </a:p>
          <a:p>
            <a:pPr lvl="1">
              <a:lnSpc>
                <a:spcPct val="90000"/>
              </a:lnSpc>
            </a:pPr>
            <a:r>
              <a:rPr lang="en-US" sz="2200"/>
              <a:t>In concurrent execution environment if T1 conflicts with T2 over a data item A, then the existing concurrency control decides if T1 or T2 should get the A and if the other transaction is rolled-back or waits.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A277D0C6-30E3-4BB7-A94E-AE74CDD23008}" type="slidenum">
              <a:rPr lang="en-US"/>
              <a:pPr/>
              <a:t>5</a:t>
            </a:fld>
            <a:endParaRPr lang="en-CA"/>
          </a:p>
        </p:txBody>
      </p:sp>
      <p:sp>
        <p:nvSpPr>
          <p:cNvPr id="675844" name="Rectangle 4"/>
          <p:cNvSpPr>
            <a:spLocks noGrp="1" noChangeArrowheads="1"/>
          </p:cNvSpPr>
          <p:nvPr>
            <p:ph type="title"/>
          </p:nvPr>
        </p:nvSpPr>
        <p:spPr/>
        <p:txBody>
          <a:bodyPr/>
          <a:lstStyle/>
          <a:p>
            <a:r>
              <a:rPr lang="en-US" sz="3200"/>
              <a:t>Introduction to Transaction Processing (3)</a:t>
            </a:r>
          </a:p>
        </p:txBody>
      </p:sp>
      <p:sp>
        <p:nvSpPr>
          <p:cNvPr id="675845" name="Rectangle 5"/>
          <p:cNvSpPr>
            <a:spLocks noGrp="1" noChangeArrowheads="1"/>
          </p:cNvSpPr>
          <p:nvPr>
            <p:ph type="body" idx="1"/>
          </p:nvPr>
        </p:nvSpPr>
        <p:spPr/>
        <p:txBody>
          <a:bodyPr/>
          <a:lstStyle/>
          <a:p>
            <a:pPr>
              <a:lnSpc>
                <a:spcPct val="90000"/>
              </a:lnSpc>
              <a:buFont typeface="Wingdings" pitchFamily="2" charset="2"/>
              <a:buNone/>
            </a:pPr>
            <a:r>
              <a:rPr lang="en-US" sz="2400"/>
              <a:t>SIMPLE MODEL OF A DATABASE (for purposes of discussing transactions):</a:t>
            </a:r>
          </a:p>
          <a:p>
            <a:pPr>
              <a:lnSpc>
                <a:spcPct val="90000"/>
              </a:lnSpc>
            </a:pPr>
            <a:r>
              <a:rPr lang="en-US" sz="2400" b="1"/>
              <a:t>A database</a:t>
            </a:r>
            <a:r>
              <a:rPr lang="en-US" sz="2400"/>
              <a:t> is a collection of named data items</a:t>
            </a:r>
          </a:p>
          <a:p>
            <a:pPr>
              <a:lnSpc>
                <a:spcPct val="90000"/>
              </a:lnSpc>
            </a:pPr>
            <a:r>
              <a:rPr lang="en-US" sz="2400" b="1"/>
              <a:t>Granularity</a:t>
            </a:r>
            <a:r>
              <a:rPr lang="en-US" sz="2400"/>
              <a:t> of data - a field, a record , or a whole disk block (Concepts are independent of granularity)</a:t>
            </a:r>
          </a:p>
          <a:p>
            <a:pPr>
              <a:lnSpc>
                <a:spcPct val="90000"/>
              </a:lnSpc>
            </a:pPr>
            <a:r>
              <a:rPr lang="en-US" sz="2400"/>
              <a:t>Basic operations are </a:t>
            </a:r>
            <a:r>
              <a:rPr lang="en-US" sz="2400" b="1"/>
              <a:t>read</a:t>
            </a:r>
            <a:r>
              <a:rPr lang="en-US" sz="2400"/>
              <a:t> and </a:t>
            </a:r>
            <a:r>
              <a:rPr lang="en-US" sz="2400" b="1"/>
              <a:t>write</a:t>
            </a:r>
          </a:p>
          <a:p>
            <a:pPr lvl="1">
              <a:lnSpc>
                <a:spcPct val="90000"/>
              </a:lnSpc>
            </a:pPr>
            <a:r>
              <a:rPr lang="en-US" sz="2400" b="1"/>
              <a:t>read_item(X</a:t>
            </a:r>
            <a:r>
              <a:rPr lang="en-US" sz="2400"/>
              <a:t>): Reads a database item named X into a program variable. To simplify our notation, we assume that the program variable is also named X.</a:t>
            </a:r>
          </a:p>
          <a:p>
            <a:pPr lvl="1">
              <a:lnSpc>
                <a:spcPct val="90000"/>
              </a:lnSpc>
            </a:pPr>
            <a:r>
              <a:rPr lang="en-US" sz="2400" b="1"/>
              <a:t>write_item(X</a:t>
            </a:r>
            <a:r>
              <a:rPr lang="en-US" sz="2400"/>
              <a:t>): Writes the value of program variable X into the database item named X.</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1975AD1D-DDDB-473A-B897-25DF10B74D5E}" type="slidenum">
              <a:rPr lang="en-US"/>
              <a:pPr/>
              <a:t>50</a:t>
            </a:fld>
            <a:endParaRPr lang="en-CA"/>
          </a:p>
        </p:txBody>
      </p:sp>
      <p:sp>
        <p:nvSpPr>
          <p:cNvPr id="673798" name="Rectangle 6"/>
          <p:cNvSpPr>
            <a:spLocks noGrp="1" noChangeArrowheads="1"/>
          </p:cNvSpPr>
          <p:nvPr>
            <p:ph type="title"/>
          </p:nvPr>
        </p:nvSpPr>
        <p:spPr/>
        <p:txBody>
          <a:bodyPr/>
          <a:lstStyle/>
          <a:p>
            <a:r>
              <a:rPr lang="en-US"/>
              <a:t>Database Concurrency Control</a:t>
            </a:r>
          </a:p>
        </p:txBody>
      </p:sp>
      <p:sp>
        <p:nvSpPr>
          <p:cNvPr id="673799" name="Rectangle 7"/>
          <p:cNvSpPr>
            <a:spLocks noGrp="1" noChangeArrowheads="1"/>
          </p:cNvSpPr>
          <p:nvPr>
            <p:ph type="body" idx="1"/>
          </p:nvPr>
        </p:nvSpPr>
        <p:spPr/>
        <p:txBody>
          <a:bodyPr/>
          <a:lstStyle/>
          <a:p>
            <a:pPr>
              <a:lnSpc>
                <a:spcPct val="90000"/>
              </a:lnSpc>
              <a:buFont typeface="Wingdings" pitchFamily="2" charset="2"/>
              <a:buNone/>
            </a:pPr>
            <a:r>
              <a:rPr lang="en-US" sz="2400"/>
              <a:t>Two-Phase Locking Techniques</a:t>
            </a:r>
          </a:p>
          <a:p>
            <a:pPr lvl="1">
              <a:lnSpc>
                <a:spcPct val="90000"/>
              </a:lnSpc>
            </a:pPr>
            <a:r>
              <a:rPr lang="en-US" sz="2200"/>
              <a:t>Locking is an operation which secures </a:t>
            </a:r>
          </a:p>
          <a:p>
            <a:pPr lvl="2">
              <a:lnSpc>
                <a:spcPct val="90000"/>
              </a:lnSpc>
            </a:pPr>
            <a:r>
              <a:rPr lang="en-US" sz="2000"/>
              <a:t>(a) permission to Read</a:t>
            </a:r>
          </a:p>
          <a:p>
            <a:pPr lvl="2">
              <a:lnSpc>
                <a:spcPct val="90000"/>
              </a:lnSpc>
            </a:pPr>
            <a:r>
              <a:rPr lang="en-US" sz="2000"/>
              <a:t>(b) permission to Write a data item for a transaction.  </a:t>
            </a:r>
          </a:p>
          <a:p>
            <a:pPr lvl="1">
              <a:lnSpc>
                <a:spcPct val="90000"/>
              </a:lnSpc>
            </a:pPr>
            <a:r>
              <a:rPr lang="en-US" sz="2200"/>
              <a:t>Example: </a:t>
            </a:r>
          </a:p>
          <a:p>
            <a:pPr lvl="2">
              <a:lnSpc>
                <a:spcPct val="90000"/>
              </a:lnSpc>
            </a:pPr>
            <a:r>
              <a:rPr lang="en-US" sz="2000"/>
              <a:t>Lock (X).  Data item X is locked in behalf of the requesting transaction.  </a:t>
            </a:r>
          </a:p>
          <a:p>
            <a:pPr lvl="1">
              <a:lnSpc>
                <a:spcPct val="90000"/>
              </a:lnSpc>
            </a:pPr>
            <a:r>
              <a:rPr lang="en-US" sz="2200"/>
              <a:t>Unlocking is an operation which removes these permissions from the data item.  </a:t>
            </a:r>
          </a:p>
          <a:p>
            <a:pPr lvl="1">
              <a:lnSpc>
                <a:spcPct val="90000"/>
              </a:lnSpc>
            </a:pPr>
            <a:r>
              <a:rPr lang="en-US" sz="2200"/>
              <a:t>Example:</a:t>
            </a:r>
          </a:p>
          <a:p>
            <a:pPr lvl="2">
              <a:lnSpc>
                <a:spcPct val="90000"/>
              </a:lnSpc>
            </a:pPr>
            <a:r>
              <a:rPr lang="en-US" sz="2000"/>
              <a:t>Unlock (X): Data item X is made available to all other transactions.</a:t>
            </a:r>
          </a:p>
          <a:p>
            <a:pPr lvl="1">
              <a:lnSpc>
                <a:spcPct val="90000"/>
              </a:lnSpc>
            </a:pPr>
            <a:r>
              <a:rPr lang="en-US" sz="2200"/>
              <a:t>Lock and Unlock are Atomic operations.</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D6FCCE32-DF68-4E23-BD7E-323514FC9FF6}" type="slidenum">
              <a:rPr lang="en-US"/>
              <a:pPr/>
              <a:t>51</a:t>
            </a:fld>
            <a:endParaRPr lang="en-CA"/>
          </a:p>
        </p:txBody>
      </p:sp>
      <p:sp>
        <p:nvSpPr>
          <p:cNvPr id="675847" name="Rectangle 7"/>
          <p:cNvSpPr>
            <a:spLocks noGrp="1" noChangeArrowheads="1"/>
          </p:cNvSpPr>
          <p:nvPr>
            <p:ph type="title"/>
          </p:nvPr>
        </p:nvSpPr>
        <p:spPr/>
        <p:txBody>
          <a:bodyPr/>
          <a:lstStyle/>
          <a:p>
            <a:r>
              <a:rPr lang="en-US"/>
              <a:t>Database Concurrency Control</a:t>
            </a:r>
          </a:p>
        </p:txBody>
      </p:sp>
      <p:sp>
        <p:nvSpPr>
          <p:cNvPr id="675848" name="Rectangle 8"/>
          <p:cNvSpPr>
            <a:spLocks noGrp="1" noChangeArrowheads="1"/>
          </p:cNvSpPr>
          <p:nvPr>
            <p:ph type="body" idx="1"/>
          </p:nvPr>
        </p:nvSpPr>
        <p:spPr>
          <a:xfrm>
            <a:off x="239713" y="1600200"/>
            <a:ext cx="8294687" cy="3425825"/>
          </a:xfrm>
        </p:spPr>
        <p:txBody>
          <a:bodyPr/>
          <a:lstStyle/>
          <a:p>
            <a:pPr>
              <a:lnSpc>
                <a:spcPct val="80000"/>
              </a:lnSpc>
              <a:buFont typeface="Wingdings" pitchFamily="2" charset="2"/>
              <a:buNone/>
            </a:pPr>
            <a:r>
              <a:rPr lang="en-US" sz="2400"/>
              <a:t>Two-Phase Locking Techniques: Essential components </a:t>
            </a:r>
          </a:p>
          <a:p>
            <a:pPr lvl="1">
              <a:lnSpc>
                <a:spcPct val="80000"/>
              </a:lnSpc>
            </a:pPr>
            <a:r>
              <a:rPr lang="en-US" sz="2200"/>
              <a:t>Two locks modes:</a:t>
            </a:r>
          </a:p>
          <a:p>
            <a:pPr lvl="2">
              <a:lnSpc>
                <a:spcPct val="80000"/>
              </a:lnSpc>
            </a:pPr>
            <a:r>
              <a:rPr lang="en-US" sz="2000"/>
              <a:t>(a) shared (read) 	(b) exclusive (write).</a:t>
            </a:r>
          </a:p>
          <a:p>
            <a:pPr lvl="1">
              <a:lnSpc>
                <a:spcPct val="80000"/>
              </a:lnSpc>
            </a:pPr>
            <a:r>
              <a:rPr lang="en-US" sz="2200"/>
              <a:t>Shared mode:  shared lock (X)</a:t>
            </a:r>
          </a:p>
          <a:p>
            <a:pPr lvl="2">
              <a:lnSpc>
                <a:spcPct val="80000"/>
              </a:lnSpc>
            </a:pPr>
            <a:r>
              <a:rPr lang="en-US" sz="2000"/>
              <a:t>More than one transaction can apply share lock on X for reading its value but no write lock can be applied on X by any other transaction.</a:t>
            </a:r>
          </a:p>
          <a:p>
            <a:pPr lvl="1">
              <a:lnSpc>
                <a:spcPct val="80000"/>
              </a:lnSpc>
            </a:pPr>
            <a:r>
              <a:rPr lang="en-US" sz="2200"/>
              <a:t>Exclusive mode: Write lock (X)</a:t>
            </a:r>
          </a:p>
          <a:p>
            <a:pPr lvl="2">
              <a:lnSpc>
                <a:spcPct val="80000"/>
              </a:lnSpc>
            </a:pPr>
            <a:r>
              <a:rPr lang="en-US" sz="2000"/>
              <a:t>Only one write lock on X can exist at any time and no shared lock can be applied by any other transaction on X.</a:t>
            </a:r>
          </a:p>
          <a:p>
            <a:pPr lvl="1">
              <a:lnSpc>
                <a:spcPct val="80000"/>
              </a:lnSpc>
            </a:pPr>
            <a:r>
              <a:rPr lang="en-US" sz="2200"/>
              <a:t>Conflict matrix</a:t>
            </a:r>
          </a:p>
        </p:txBody>
      </p:sp>
      <p:graphicFrame>
        <p:nvGraphicFramePr>
          <p:cNvPr id="675844" name="Object 4"/>
          <p:cNvGraphicFramePr>
            <a:graphicFrameLocks noChangeAspect="1"/>
          </p:cNvGraphicFramePr>
          <p:nvPr>
            <p:ph sz="half" idx="4294967295"/>
          </p:nvPr>
        </p:nvGraphicFramePr>
        <p:xfrm>
          <a:off x="3276600" y="4724400"/>
          <a:ext cx="1717675" cy="1755775"/>
        </p:xfrm>
        <a:graphic>
          <a:graphicData uri="http://schemas.openxmlformats.org/presentationml/2006/ole">
            <p:oleObj spid="_x0000_s1026" name="VISIO" r:id="rId4" imgW="1717560" imgH="1755720" progId="Visio.Drawing.6">
              <p:embed/>
            </p:oleObj>
          </a:graphicData>
        </a:graphic>
      </p:graphicFrame>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6DF52851-8676-4BC5-8BEE-FC7CC3323B02}" type="slidenum">
              <a:rPr lang="en-US"/>
              <a:pPr/>
              <a:t>52</a:t>
            </a:fld>
            <a:endParaRPr lang="en-CA"/>
          </a:p>
        </p:txBody>
      </p:sp>
      <p:sp>
        <p:nvSpPr>
          <p:cNvPr id="677895" name="Rectangle 7"/>
          <p:cNvSpPr>
            <a:spLocks noGrp="1" noChangeArrowheads="1"/>
          </p:cNvSpPr>
          <p:nvPr>
            <p:ph type="title"/>
          </p:nvPr>
        </p:nvSpPr>
        <p:spPr/>
        <p:txBody>
          <a:bodyPr/>
          <a:lstStyle/>
          <a:p>
            <a:r>
              <a:rPr lang="en-US"/>
              <a:t>Database Concurrency Control</a:t>
            </a:r>
          </a:p>
        </p:txBody>
      </p:sp>
      <p:sp>
        <p:nvSpPr>
          <p:cNvPr id="677896" name="Rectangle 8"/>
          <p:cNvSpPr>
            <a:spLocks noGrp="1" noChangeArrowheads="1"/>
          </p:cNvSpPr>
          <p:nvPr>
            <p:ph type="body" idx="1"/>
          </p:nvPr>
        </p:nvSpPr>
        <p:spPr/>
        <p:txBody>
          <a:bodyPr/>
          <a:lstStyle/>
          <a:p>
            <a:pPr>
              <a:buFont typeface="Wingdings" pitchFamily="2" charset="2"/>
              <a:buNone/>
            </a:pPr>
            <a:r>
              <a:rPr lang="en-US"/>
              <a:t>Two-Phase Locking Techniques: Essential components</a:t>
            </a:r>
          </a:p>
          <a:p>
            <a:pPr lvl="1"/>
            <a:r>
              <a:rPr lang="en-US"/>
              <a:t>Lock Manager: </a:t>
            </a:r>
          </a:p>
          <a:p>
            <a:pPr lvl="2"/>
            <a:r>
              <a:rPr lang="en-US"/>
              <a:t>Managing locks on data items.</a:t>
            </a:r>
          </a:p>
          <a:p>
            <a:pPr lvl="1"/>
            <a:r>
              <a:rPr lang="en-US"/>
              <a:t>Lock table: </a:t>
            </a:r>
          </a:p>
          <a:p>
            <a:pPr lvl="2"/>
            <a:r>
              <a:rPr lang="en-US"/>
              <a:t>Lock manager uses it to store the identify of transaction locking a data item, the data item, lock mode and pointer to the next data item locked. One simple way to implement a lock table is through linked list.</a:t>
            </a:r>
          </a:p>
        </p:txBody>
      </p:sp>
      <p:graphicFrame>
        <p:nvGraphicFramePr>
          <p:cNvPr id="677892" name="Object 4"/>
          <p:cNvGraphicFramePr>
            <a:graphicFrameLocks noChangeAspect="1"/>
          </p:cNvGraphicFramePr>
          <p:nvPr>
            <p:ph sz="half" idx="4294967295"/>
          </p:nvPr>
        </p:nvGraphicFramePr>
        <p:xfrm>
          <a:off x="923925" y="5827713"/>
          <a:ext cx="7100888" cy="801687"/>
        </p:xfrm>
        <a:graphic>
          <a:graphicData uri="http://schemas.openxmlformats.org/presentationml/2006/ole">
            <p:oleObj spid="_x0000_s2050" name="VISIO" r:id="rId4" imgW="5879880" imgH="636480" progId="Visio.Drawing.6">
              <p:embed/>
            </p:oleObj>
          </a:graphicData>
        </a:graphic>
      </p:graphicFrame>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B8562627-0FE8-4AA3-B2BB-E72747AA41EE}" type="slidenum">
              <a:rPr lang="en-US"/>
              <a:pPr/>
              <a:t>53</a:t>
            </a:fld>
            <a:endParaRPr lang="en-CA"/>
          </a:p>
        </p:txBody>
      </p:sp>
      <p:sp>
        <p:nvSpPr>
          <p:cNvPr id="679943" name="Rectangle 7"/>
          <p:cNvSpPr>
            <a:spLocks noGrp="1" noChangeArrowheads="1"/>
          </p:cNvSpPr>
          <p:nvPr>
            <p:ph type="title"/>
          </p:nvPr>
        </p:nvSpPr>
        <p:spPr/>
        <p:txBody>
          <a:bodyPr/>
          <a:lstStyle/>
          <a:p>
            <a:r>
              <a:rPr lang="en-US"/>
              <a:t>Database Concurrency Control</a:t>
            </a:r>
          </a:p>
        </p:txBody>
      </p:sp>
      <p:sp>
        <p:nvSpPr>
          <p:cNvPr id="679944" name="Rectangle 8"/>
          <p:cNvSpPr>
            <a:spLocks noGrp="1" noChangeArrowheads="1"/>
          </p:cNvSpPr>
          <p:nvPr>
            <p:ph type="body" idx="1"/>
          </p:nvPr>
        </p:nvSpPr>
        <p:spPr/>
        <p:txBody>
          <a:bodyPr/>
          <a:lstStyle/>
          <a:p>
            <a:pPr>
              <a:buFont typeface="Wingdings" pitchFamily="2" charset="2"/>
              <a:buNone/>
            </a:pPr>
            <a:r>
              <a:rPr lang="en-US"/>
              <a:t>Two-Phase Locking Techniques: Essential components</a:t>
            </a:r>
          </a:p>
          <a:p>
            <a:pPr lvl="1"/>
            <a:r>
              <a:rPr lang="en-US"/>
              <a:t>Database requires that all transactions should be well-formed.  A transaction is well-formed if:</a:t>
            </a:r>
          </a:p>
          <a:p>
            <a:pPr lvl="2"/>
            <a:r>
              <a:rPr lang="en-US"/>
              <a:t>It must lock the data item before it reads or writes to it.</a:t>
            </a:r>
          </a:p>
          <a:p>
            <a:pPr lvl="2"/>
            <a:r>
              <a:rPr lang="en-US"/>
              <a:t>It must not lock an already locked data items and it must not try to unlock a free data item.</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88429C8D-B08A-4D96-A948-8EAA3522BE8A}" type="slidenum">
              <a:rPr lang="en-US"/>
              <a:pPr/>
              <a:t>54</a:t>
            </a:fld>
            <a:endParaRPr lang="en-CA"/>
          </a:p>
        </p:txBody>
      </p:sp>
      <p:sp>
        <p:nvSpPr>
          <p:cNvPr id="681993" name="Rectangle 9"/>
          <p:cNvSpPr>
            <a:spLocks noGrp="1" noChangeArrowheads="1"/>
          </p:cNvSpPr>
          <p:nvPr>
            <p:ph type="title"/>
          </p:nvPr>
        </p:nvSpPr>
        <p:spPr/>
        <p:txBody>
          <a:bodyPr/>
          <a:lstStyle/>
          <a:p>
            <a:r>
              <a:rPr lang="en-US"/>
              <a:t>Database Concurrency Control</a:t>
            </a:r>
          </a:p>
        </p:txBody>
      </p:sp>
      <p:sp>
        <p:nvSpPr>
          <p:cNvPr id="681994" name="Rectangle 10"/>
          <p:cNvSpPr>
            <a:spLocks noGrp="1" noChangeArrowheads="1"/>
          </p:cNvSpPr>
          <p:nvPr>
            <p:ph type="body" idx="1"/>
          </p:nvPr>
        </p:nvSpPr>
        <p:spPr/>
        <p:txBody>
          <a:bodyPr/>
          <a:lstStyle/>
          <a:p>
            <a:pPr>
              <a:buFont typeface="Wingdings" pitchFamily="2" charset="2"/>
              <a:buNone/>
            </a:pPr>
            <a:r>
              <a:rPr lang="en-US" sz="2400">
                <a:cs typeface="Times New Roman" pitchFamily="71" charset="0"/>
              </a:rPr>
              <a:t>Two-Phase Locking Techniques: E</a:t>
            </a:r>
            <a:r>
              <a:rPr lang="en-US" sz="2400"/>
              <a:t>ssential components</a:t>
            </a:r>
          </a:p>
          <a:p>
            <a:pPr lvl="1"/>
            <a:r>
              <a:rPr lang="en-US" sz="2200">
                <a:cs typeface="Times New Roman" pitchFamily="71" charset="0"/>
              </a:rPr>
              <a:t>The following code performs the lock operation:</a:t>
            </a:r>
          </a:p>
          <a:p>
            <a:pPr lvl="1" algn="just">
              <a:buFontTx/>
              <a:buNone/>
            </a:pPr>
            <a:endParaRPr lang="en-US" sz="2200">
              <a:cs typeface="Times New Roman" pitchFamily="71" charset="0"/>
            </a:endParaRPr>
          </a:p>
          <a:p>
            <a:pPr lvl="1" algn="just">
              <a:buFontTx/>
              <a:buNone/>
            </a:pPr>
            <a:r>
              <a:rPr lang="en-US" sz="2200">
                <a:cs typeface="Times New Roman" pitchFamily="71" charset="0"/>
              </a:rPr>
              <a:t>B:	if LOCK (X) = 0 (*item is unlocked*)</a:t>
            </a:r>
          </a:p>
          <a:p>
            <a:pPr lvl="1" algn="just">
              <a:buFontTx/>
              <a:buNone/>
            </a:pPr>
            <a:r>
              <a:rPr lang="en-US" sz="2200">
                <a:cs typeface="Times New Roman" pitchFamily="71" charset="0"/>
              </a:rPr>
              <a:t>	then LOCK (X) </a:t>
            </a:r>
            <a:r>
              <a:rPr lang="en-US" sz="2200">
                <a:cs typeface="Times New Roman" pitchFamily="71" charset="0"/>
                <a:sym typeface="Symbol" pitchFamily="71" charset="2"/>
              </a:rPr>
              <a:t> 1 (*lock the item*)</a:t>
            </a:r>
          </a:p>
          <a:p>
            <a:pPr lvl="1" algn="just">
              <a:buFontTx/>
              <a:buNone/>
            </a:pPr>
            <a:r>
              <a:rPr lang="en-US" sz="2200">
                <a:cs typeface="Times New Roman" pitchFamily="71" charset="0"/>
                <a:sym typeface="Symbol" pitchFamily="71" charset="2"/>
              </a:rPr>
              <a:t>	else begin</a:t>
            </a:r>
          </a:p>
          <a:p>
            <a:pPr lvl="1" algn="just">
              <a:buFontTx/>
              <a:buNone/>
            </a:pPr>
            <a:r>
              <a:rPr lang="en-US" sz="2200">
                <a:cs typeface="Times New Roman" pitchFamily="71" charset="0"/>
                <a:sym typeface="Symbol" pitchFamily="71" charset="2"/>
              </a:rPr>
              <a:t>		wait (until lock (X) = 0) and</a:t>
            </a:r>
          </a:p>
          <a:p>
            <a:pPr lvl="1" algn="just">
              <a:buFontTx/>
              <a:buNone/>
            </a:pPr>
            <a:r>
              <a:rPr lang="en-US" sz="2200">
                <a:cs typeface="Times New Roman" pitchFamily="71" charset="0"/>
                <a:sym typeface="Symbol" pitchFamily="71" charset="2"/>
              </a:rPr>
              <a:t>		the lock manager wakes up the transaction);</a:t>
            </a:r>
          </a:p>
          <a:p>
            <a:pPr lvl="1" algn="just">
              <a:buFontTx/>
              <a:buNone/>
            </a:pPr>
            <a:r>
              <a:rPr lang="en-US" sz="2200">
                <a:cs typeface="Times New Roman" pitchFamily="71" charset="0"/>
                <a:sym typeface="Symbol" pitchFamily="71" charset="2"/>
              </a:rPr>
              <a:t>	goto B</a:t>
            </a:r>
          </a:p>
          <a:p>
            <a:pPr lvl="1" algn="just">
              <a:buFontTx/>
              <a:buNone/>
            </a:pPr>
            <a:r>
              <a:rPr lang="en-US" sz="2200">
                <a:cs typeface="Times New Roman" pitchFamily="71" charset="0"/>
                <a:sym typeface="Symbol" pitchFamily="71" charset="2"/>
              </a:rPr>
              <a:t>	end;</a:t>
            </a:r>
            <a:endParaRPr lang="en-US" sz="220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C7E16C9E-B6AF-4AC3-B8BC-AEAE63566284}" type="slidenum">
              <a:rPr lang="en-US"/>
              <a:pPr/>
              <a:t>55</a:t>
            </a:fld>
            <a:endParaRPr lang="en-CA"/>
          </a:p>
        </p:txBody>
      </p:sp>
      <p:sp>
        <p:nvSpPr>
          <p:cNvPr id="684039" name="Rectangle 7"/>
          <p:cNvSpPr>
            <a:spLocks noGrp="1" noChangeArrowheads="1"/>
          </p:cNvSpPr>
          <p:nvPr>
            <p:ph type="title"/>
          </p:nvPr>
        </p:nvSpPr>
        <p:spPr/>
        <p:txBody>
          <a:bodyPr/>
          <a:lstStyle/>
          <a:p>
            <a:r>
              <a:rPr lang="en-US"/>
              <a:t>Database Concurrency Control</a:t>
            </a:r>
          </a:p>
        </p:txBody>
      </p:sp>
      <p:sp>
        <p:nvSpPr>
          <p:cNvPr id="684040" name="Rectangle 8"/>
          <p:cNvSpPr>
            <a:spLocks noGrp="1" noChangeArrowheads="1"/>
          </p:cNvSpPr>
          <p:nvPr>
            <p:ph type="body" idx="1"/>
          </p:nvPr>
        </p:nvSpPr>
        <p:spPr/>
        <p:txBody>
          <a:bodyPr/>
          <a:lstStyle/>
          <a:p>
            <a:pPr>
              <a:buFont typeface="Wingdings" pitchFamily="2" charset="2"/>
              <a:buNone/>
            </a:pPr>
            <a:r>
              <a:rPr lang="en-US">
                <a:cs typeface="Times New Roman" pitchFamily="71" charset="0"/>
              </a:rPr>
              <a:t>Two-Phase Locking Techniques: E</a:t>
            </a:r>
            <a:r>
              <a:rPr lang="en-US"/>
              <a:t>ssential components</a:t>
            </a:r>
            <a:endParaRPr lang="en-US">
              <a:cs typeface="Times New Roman" pitchFamily="71" charset="0"/>
            </a:endParaRPr>
          </a:p>
          <a:p>
            <a:pPr lvl="1"/>
            <a:r>
              <a:rPr lang="en-US">
                <a:cs typeface="Times New Roman" pitchFamily="71" charset="0"/>
              </a:rPr>
              <a:t>The following code performs the unlock operation:</a:t>
            </a:r>
          </a:p>
          <a:p>
            <a:pPr lvl="1" algn="just">
              <a:buFontTx/>
              <a:buNone/>
            </a:pPr>
            <a:endParaRPr lang="en-US">
              <a:cs typeface="Times New Roman" pitchFamily="71" charset="0"/>
            </a:endParaRPr>
          </a:p>
          <a:p>
            <a:pPr lvl="1" algn="just">
              <a:buFontTx/>
              <a:buNone/>
            </a:pPr>
            <a:r>
              <a:rPr lang="en-US">
                <a:cs typeface="Times New Roman" pitchFamily="71" charset="0"/>
              </a:rPr>
              <a:t>	LOCK (X) </a:t>
            </a:r>
            <a:r>
              <a:rPr lang="en-US">
                <a:cs typeface="Times New Roman" pitchFamily="71" charset="0"/>
                <a:sym typeface="Symbol" pitchFamily="71" charset="2"/>
              </a:rPr>
              <a:t></a:t>
            </a:r>
            <a:r>
              <a:rPr lang="en-US">
                <a:cs typeface="Times New Roman" pitchFamily="71" charset="0"/>
              </a:rPr>
              <a:t> 0 (*unlock the item*)</a:t>
            </a:r>
          </a:p>
          <a:p>
            <a:pPr lvl="1" algn="just">
              <a:buFontTx/>
              <a:buNone/>
            </a:pPr>
            <a:r>
              <a:rPr lang="en-US">
                <a:cs typeface="Times New Roman" pitchFamily="71" charset="0"/>
              </a:rPr>
              <a:t>	if any transactions are waiting then</a:t>
            </a:r>
            <a:endParaRPr lang="en-US">
              <a:cs typeface="Times New Roman" pitchFamily="71" charset="0"/>
              <a:sym typeface="Symbol" pitchFamily="71" charset="2"/>
            </a:endParaRPr>
          </a:p>
          <a:p>
            <a:pPr lvl="1" algn="just">
              <a:buFontTx/>
              <a:buNone/>
            </a:pPr>
            <a:r>
              <a:rPr lang="en-US">
                <a:cs typeface="Times New Roman" pitchFamily="71" charset="0"/>
                <a:sym typeface="Symbol" pitchFamily="71" charset="2"/>
              </a:rPr>
              <a:t>		wake up one of the waiting the transactions;</a:t>
            </a:r>
            <a:endParaRPr lang="en-US"/>
          </a:p>
        </p:txBody>
      </p:sp>
      <p:sp>
        <p:nvSpPr>
          <p:cNvPr id="684036" name="Rectangle 4"/>
          <p:cNvSpPr>
            <a:spLocks noChangeArrowheads="1"/>
          </p:cNvSpPr>
          <p:nvPr/>
        </p:nvSpPr>
        <p:spPr bwMode="auto">
          <a:xfrm>
            <a:off x="685800" y="1752600"/>
            <a:ext cx="7772400" cy="4410075"/>
          </a:xfrm>
          <a:prstGeom prst="rect">
            <a:avLst/>
          </a:prstGeom>
          <a:noFill/>
          <a:ln w="9525">
            <a:noFill/>
            <a:miter lim="800000"/>
            <a:headEnd/>
            <a:tailEnd/>
          </a:ln>
          <a:effectLst/>
        </p:spPr>
        <p:txBody>
          <a:bodyPr/>
          <a:lstStyle/>
          <a:p>
            <a:pPr marL="685800" lvl="1">
              <a:spcBef>
                <a:spcPct val="20000"/>
              </a:spcBef>
              <a:buClr>
                <a:schemeClr val="tx2"/>
              </a:buClr>
              <a:buSzPct val="55000"/>
              <a:buFontTx/>
              <a:buChar char="•"/>
              <a:tabLst>
                <a:tab pos="1028700" algn="l"/>
              </a:tabLst>
            </a:pPr>
            <a:endParaRPr lang="en-US" sz="2200">
              <a:solidFill>
                <a:srgbClr val="800000"/>
              </a:solidFill>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67202408-7F78-4180-B9B6-9907F3B7CCAE}" type="slidenum">
              <a:rPr lang="en-US"/>
              <a:pPr/>
              <a:t>56</a:t>
            </a:fld>
            <a:endParaRPr lang="en-CA"/>
          </a:p>
        </p:txBody>
      </p:sp>
      <p:sp>
        <p:nvSpPr>
          <p:cNvPr id="686087" name="Rectangle 7"/>
          <p:cNvSpPr>
            <a:spLocks noGrp="1" noChangeArrowheads="1"/>
          </p:cNvSpPr>
          <p:nvPr>
            <p:ph type="title"/>
          </p:nvPr>
        </p:nvSpPr>
        <p:spPr/>
        <p:txBody>
          <a:bodyPr/>
          <a:lstStyle/>
          <a:p>
            <a:r>
              <a:rPr lang="en-US"/>
              <a:t>Database Concurrency Control</a:t>
            </a:r>
          </a:p>
        </p:txBody>
      </p:sp>
      <p:sp>
        <p:nvSpPr>
          <p:cNvPr id="686088" name="Rectangle 8"/>
          <p:cNvSpPr>
            <a:spLocks noGrp="1" noChangeArrowheads="1"/>
          </p:cNvSpPr>
          <p:nvPr>
            <p:ph type="body" idx="1"/>
          </p:nvPr>
        </p:nvSpPr>
        <p:spPr/>
        <p:txBody>
          <a:bodyPr/>
          <a:lstStyle/>
          <a:p>
            <a:pPr>
              <a:buFont typeface="Wingdings" pitchFamily="2" charset="2"/>
              <a:buNone/>
            </a:pPr>
            <a:r>
              <a:rPr lang="en-US" sz="2400">
                <a:cs typeface="Times New Roman" pitchFamily="71" charset="0"/>
              </a:rPr>
              <a:t>Two-Phase Locking Techniques: E</a:t>
            </a:r>
            <a:r>
              <a:rPr lang="en-US" sz="2400"/>
              <a:t>ssential components</a:t>
            </a:r>
          </a:p>
          <a:p>
            <a:pPr lvl="1"/>
            <a:r>
              <a:rPr lang="en-US" sz="2000">
                <a:cs typeface="Times New Roman" pitchFamily="71" charset="0"/>
              </a:rPr>
              <a:t>The following code performs the read operation:</a:t>
            </a:r>
          </a:p>
          <a:p>
            <a:pPr>
              <a:buFont typeface="Wingdings" pitchFamily="2" charset="2"/>
              <a:buNone/>
            </a:pPr>
            <a:r>
              <a:rPr lang="en-US" sz="2400">
                <a:cs typeface="Times New Roman" pitchFamily="71" charset="0"/>
              </a:rPr>
              <a:t>	</a:t>
            </a:r>
            <a:r>
              <a:rPr lang="en-US" sz="1600">
                <a:cs typeface="Times New Roman" pitchFamily="71" charset="0"/>
              </a:rPr>
              <a:t>B: if LOCK (X) </a:t>
            </a:r>
            <a:r>
              <a:rPr lang="en-US" sz="1600">
                <a:cs typeface="Times New Roman" pitchFamily="71" charset="0"/>
                <a:sym typeface="Symbol" pitchFamily="71" charset="2"/>
              </a:rPr>
              <a:t>= “</a:t>
            </a:r>
            <a:r>
              <a:rPr lang="en-US" sz="1600">
                <a:cs typeface="Times New Roman" pitchFamily="71" charset="0"/>
              </a:rPr>
              <a:t>unlocked” then</a:t>
            </a:r>
          </a:p>
          <a:p>
            <a:pPr lvl="1" algn="just">
              <a:buFontTx/>
              <a:buNone/>
            </a:pPr>
            <a:r>
              <a:rPr lang="en-US" sz="1800">
                <a:cs typeface="Times New Roman" pitchFamily="71" charset="0"/>
              </a:rPr>
              <a:t>begin LOCK (X) </a:t>
            </a:r>
            <a:r>
              <a:rPr lang="en-US" sz="1800">
                <a:cs typeface="Times New Roman" pitchFamily="71" charset="0"/>
                <a:sym typeface="Symbol" pitchFamily="71" charset="2"/>
              </a:rPr>
              <a:t></a:t>
            </a:r>
            <a:r>
              <a:rPr lang="en-US" sz="1800">
                <a:cs typeface="Times New Roman" pitchFamily="71" charset="0"/>
              </a:rPr>
              <a:t> “read-locked”;</a:t>
            </a:r>
            <a:endParaRPr lang="en-US" sz="1800">
              <a:cs typeface="Times New Roman" pitchFamily="71" charset="0"/>
              <a:sym typeface="Symbol" pitchFamily="71" charset="2"/>
            </a:endParaRPr>
          </a:p>
          <a:p>
            <a:pPr lvl="1" algn="just">
              <a:buFontTx/>
              <a:buNone/>
            </a:pPr>
            <a:r>
              <a:rPr lang="en-US" sz="1800">
                <a:cs typeface="Times New Roman" pitchFamily="71" charset="0"/>
                <a:sym typeface="Symbol" pitchFamily="71" charset="2"/>
              </a:rPr>
              <a:t>	no_of_reads (X)  1;</a:t>
            </a:r>
          </a:p>
          <a:p>
            <a:pPr lvl="1" algn="just">
              <a:buFontTx/>
              <a:buNone/>
            </a:pPr>
            <a:r>
              <a:rPr lang="en-US" sz="1800">
                <a:cs typeface="Times New Roman" pitchFamily="71" charset="0"/>
                <a:sym typeface="Symbol" pitchFamily="71" charset="2"/>
              </a:rPr>
              <a:t>end</a:t>
            </a:r>
          </a:p>
          <a:p>
            <a:pPr lvl="1" algn="just">
              <a:buFontTx/>
              <a:buNone/>
            </a:pPr>
            <a:r>
              <a:rPr lang="en-US" sz="1800">
                <a:cs typeface="Times New Roman" pitchFamily="71" charset="0"/>
                <a:sym typeface="Symbol" pitchFamily="71" charset="2"/>
              </a:rPr>
              <a:t>else if </a:t>
            </a:r>
            <a:r>
              <a:rPr lang="en-US" sz="1800">
                <a:cs typeface="Times New Roman" pitchFamily="71" charset="0"/>
              </a:rPr>
              <a:t>LOCK (X) </a:t>
            </a:r>
            <a:r>
              <a:rPr lang="en-US" sz="1800">
                <a:cs typeface="Times New Roman" pitchFamily="71" charset="0"/>
                <a:sym typeface="Symbol" pitchFamily="71" charset="2"/>
              </a:rPr>
              <a:t></a:t>
            </a:r>
            <a:r>
              <a:rPr lang="en-US" sz="1800">
                <a:cs typeface="Times New Roman" pitchFamily="71" charset="0"/>
              </a:rPr>
              <a:t> “read-locked” then</a:t>
            </a:r>
          </a:p>
          <a:p>
            <a:pPr lvl="1" algn="just">
              <a:buFontTx/>
              <a:buNone/>
            </a:pPr>
            <a:r>
              <a:rPr lang="en-US" sz="1800">
                <a:cs typeface="Times New Roman" pitchFamily="71" charset="0"/>
              </a:rPr>
              <a:t>	      </a:t>
            </a:r>
            <a:r>
              <a:rPr lang="en-US" sz="1800">
                <a:cs typeface="Times New Roman" pitchFamily="71" charset="0"/>
                <a:sym typeface="Symbol" pitchFamily="71" charset="2"/>
              </a:rPr>
              <a:t>no_of_reads (X)  no_of_reads (X) +1</a:t>
            </a:r>
          </a:p>
          <a:p>
            <a:pPr lvl="1" algn="just">
              <a:buFontTx/>
              <a:buNone/>
            </a:pPr>
            <a:r>
              <a:rPr lang="en-US" sz="1800">
                <a:cs typeface="Times New Roman" pitchFamily="71" charset="0"/>
                <a:sym typeface="Symbol" pitchFamily="71" charset="2"/>
              </a:rPr>
              <a:t>	  else begin wait (until LOCK (X) = “unlocked” and</a:t>
            </a:r>
          </a:p>
          <a:p>
            <a:pPr lvl="1" algn="just">
              <a:buFontTx/>
              <a:buNone/>
            </a:pPr>
            <a:r>
              <a:rPr lang="en-US" sz="1800">
                <a:cs typeface="Times New Roman" pitchFamily="71" charset="0"/>
                <a:sym typeface="Symbol" pitchFamily="71" charset="2"/>
              </a:rPr>
              <a:t>		   the lock manager wakes up the transaction);</a:t>
            </a:r>
          </a:p>
          <a:p>
            <a:pPr lvl="1" algn="just">
              <a:buFontTx/>
              <a:buNone/>
            </a:pPr>
            <a:r>
              <a:rPr lang="en-US" sz="1800">
                <a:cs typeface="Times New Roman" pitchFamily="71" charset="0"/>
                <a:sym typeface="Symbol" pitchFamily="71" charset="2"/>
              </a:rPr>
              <a:t>		   go to B</a:t>
            </a:r>
          </a:p>
          <a:p>
            <a:pPr lvl="1" algn="just">
              <a:buFontTx/>
              <a:buNone/>
            </a:pPr>
            <a:r>
              <a:rPr lang="en-US" sz="1800">
                <a:cs typeface="Times New Roman" pitchFamily="71" charset="0"/>
                <a:sym typeface="Symbol" pitchFamily="71" charset="2"/>
              </a:rPr>
              <a:t>		end;</a:t>
            </a:r>
          </a:p>
        </p:txBody>
      </p:sp>
      <p:sp>
        <p:nvSpPr>
          <p:cNvPr id="686084" name="Rectangle 4"/>
          <p:cNvSpPr>
            <a:spLocks noChangeArrowheads="1"/>
          </p:cNvSpPr>
          <p:nvPr/>
        </p:nvSpPr>
        <p:spPr bwMode="auto">
          <a:xfrm>
            <a:off x="685800" y="1752600"/>
            <a:ext cx="7772400" cy="4410075"/>
          </a:xfrm>
          <a:prstGeom prst="rect">
            <a:avLst/>
          </a:prstGeom>
          <a:noFill/>
          <a:ln w="9525">
            <a:noFill/>
            <a:miter lim="800000"/>
            <a:headEnd/>
            <a:tailEnd/>
          </a:ln>
          <a:effectLst/>
        </p:spPr>
        <p:txBody>
          <a:bodyPr/>
          <a:lstStyle/>
          <a:p>
            <a:pPr>
              <a:spcBef>
                <a:spcPct val="20000"/>
              </a:spcBef>
              <a:buClr>
                <a:srgbClr val="990033"/>
              </a:buClr>
              <a:buSzPct val="60000"/>
              <a:buFont typeface="Wingdings" pitchFamily="2" charset="2"/>
              <a:buNone/>
              <a:tabLst>
                <a:tab pos="228600" algn="l"/>
                <a:tab pos="1028700" algn="l"/>
              </a:tabLst>
            </a:pPr>
            <a:endParaRPr lang="en-US" sz="1800">
              <a:solidFill>
                <a:schemeClr val="tx2"/>
              </a:solidFill>
              <a:cs typeface="Times New Roman" pitchFamily="71" charset="0"/>
              <a:sym typeface="Symbol" pitchFamily="71" charset="2"/>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A0E0F074-E102-4BD0-A19A-47277D976275}" type="slidenum">
              <a:rPr lang="en-US"/>
              <a:pPr/>
              <a:t>57</a:t>
            </a:fld>
            <a:endParaRPr lang="en-CA"/>
          </a:p>
        </p:txBody>
      </p:sp>
      <p:sp>
        <p:nvSpPr>
          <p:cNvPr id="688135" name="Rectangle 7"/>
          <p:cNvSpPr>
            <a:spLocks noGrp="1" noChangeArrowheads="1"/>
          </p:cNvSpPr>
          <p:nvPr>
            <p:ph type="title"/>
          </p:nvPr>
        </p:nvSpPr>
        <p:spPr/>
        <p:txBody>
          <a:bodyPr/>
          <a:lstStyle/>
          <a:p>
            <a:r>
              <a:rPr lang="en-US"/>
              <a:t>Database Concurrency Control</a:t>
            </a:r>
          </a:p>
        </p:txBody>
      </p:sp>
      <p:sp>
        <p:nvSpPr>
          <p:cNvPr id="688136" name="Rectangle 8"/>
          <p:cNvSpPr>
            <a:spLocks noGrp="1" noChangeArrowheads="1"/>
          </p:cNvSpPr>
          <p:nvPr>
            <p:ph type="body" idx="1"/>
          </p:nvPr>
        </p:nvSpPr>
        <p:spPr/>
        <p:txBody>
          <a:bodyPr/>
          <a:lstStyle/>
          <a:p>
            <a:pPr>
              <a:buFont typeface="Wingdings" pitchFamily="2" charset="2"/>
              <a:buNone/>
            </a:pPr>
            <a:r>
              <a:rPr lang="en-US" sz="2400">
                <a:cs typeface="Times New Roman" pitchFamily="71" charset="0"/>
              </a:rPr>
              <a:t>Two-Phase Locking Techniques: E</a:t>
            </a:r>
            <a:r>
              <a:rPr lang="en-US" sz="2400"/>
              <a:t>ssential components</a:t>
            </a:r>
          </a:p>
          <a:p>
            <a:pPr lvl="1"/>
            <a:r>
              <a:rPr lang="en-US" sz="2000">
                <a:cs typeface="Times New Roman" pitchFamily="71" charset="0"/>
              </a:rPr>
              <a:t>The following code performs the write lock operation:</a:t>
            </a:r>
          </a:p>
          <a:p>
            <a:pPr>
              <a:buFont typeface="Wingdings" pitchFamily="2" charset="2"/>
              <a:buNone/>
            </a:pPr>
            <a:r>
              <a:rPr lang="en-US" sz="2400">
                <a:cs typeface="Times New Roman" pitchFamily="71" charset="0"/>
              </a:rPr>
              <a:t>	</a:t>
            </a:r>
            <a:r>
              <a:rPr lang="en-US" sz="1600">
                <a:cs typeface="Times New Roman" pitchFamily="71" charset="0"/>
              </a:rPr>
              <a:t>B: if LOCK (X) </a:t>
            </a:r>
            <a:r>
              <a:rPr lang="en-US" sz="1600">
                <a:cs typeface="Times New Roman" pitchFamily="71" charset="0"/>
                <a:sym typeface="Symbol" pitchFamily="71" charset="2"/>
              </a:rPr>
              <a:t>= “</a:t>
            </a:r>
            <a:r>
              <a:rPr lang="en-US" sz="1600">
                <a:cs typeface="Times New Roman" pitchFamily="71" charset="0"/>
              </a:rPr>
              <a:t>unlocked” then</a:t>
            </a:r>
          </a:p>
          <a:p>
            <a:pPr lvl="1" algn="just">
              <a:buFontTx/>
              <a:buNone/>
            </a:pPr>
            <a:r>
              <a:rPr lang="en-US" sz="1800">
                <a:cs typeface="Times New Roman" pitchFamily="71" charset="0"/>
              </a:rPr>
              <a:t>begin LOCK (X) </a:t>
            </a:r>
            <a:r>
              <a:rPr lang="en-US" sz="1800">
                <a:cs typeface="Times New Roman" pitchFamily="71" charset="0"/>
                <a:sym typeface="Symbol" pitchFamily="71" charset="2"/>
              </a:rPr>
              <a:t></a:t>
            </a:r>
            <a:r>
              <a:rPr lang="en-US" sz="1800">
                <a:cs typeface="Times New Roman" pitchFamily="71" charset="0"/>
              </a:rPr>
              <a:t> “read-locked”;</a:t>
            </a:r>
            <a:endParaRPr lang="en-US" sz="1800">
              <a:cs typeface="Times New Roman" pitchFamily="71" charset="0"/>
              <a:sym typeface="Symbol" pitchFamily="71" charset="2"/>
            </a:endParaRPr>
          </a:p>
          <a:p>
            <a:pPr lvl="1" algn="just">
              <a:buFontTx/>
              <a:buNone/>
            </a:pPr>
            <a:r>
              <a:rPr lang="en-US" sz="1800">
                <a:cs typeface="Times New Roman" pitchFamily="71" charset="0"/>
                <a:sym typeface="Symbol" pitchFamily="71" charset="2"/>
              </a:rPr>
              <a:t>	no_of_reads (X)  1;</a:t>
            </a:r>
          </a:p>
          <a:p>
            <a:pPr lvl="1" algn="just">
              <a:buFontTx/>
              <a:buNone/>
            </a:pPr>
            <a:r>
              <a:rPr lang="en-US" sz="1800">
                <a:cs typeface="Times New Roman" pitchFamily="71" charset="0"/>
                <a:sym typeface="Symbol" pitchFamily="71" charset="2"/>
              </a:rPr>
              <a:t>end</a:t>
            </a:r>
          </a:p>
          <a:p>
            <a:pPr lvl="1" algn="just">
              <a:buFontTx/>
              <a:buNone/>
            </a:pPr>
            <a:r>
              <a:rPr lang="en-US" sz="1800">
                <a:cs typeface="Times New Roman" pitchFamily="71" charset="0"/>
                <a:sym typeface="Symbol" pitchFamily="71" charset="2"/>
              </a:rPr>
              <a:t>else if </a:t>
            </a:r>
            <a:r>
              <a:rPr lang="en-US" sz="1800">
                <a:cs typeface="Times New Roman" pitchFamily="71" charset="0"/>
              </a:rPr>
              <a:t>LOCK (X) </a:t>
            </a:r>
            <a:r>
              <a:rPr lang="en-US" sz="1800">
                <a:cs typeface="Times New Roman" pitchFamily="71" charset="0"/>
                <a:sym typeface="Symbol" pitchFamily="71" charset="2"/>
              </a:rPr>
              <a:t></a:t>
            </a:r>
            <a:r>
              <a:rPr lang="en-US" sz="1800">
                <a:cs typeface="Times New Roman" pitchFamily="71" charset="0"/>
              </a:rPr>
              <a:t> “read-locked” then</a:t>
            </a:r>
          </a:p>
          <a:p>
            <a:pPr lvl="1" algn="just">
              <a:buFontTx/>
              <a:buNone/>
            </a:pPr>
            <a:r>
              <a:rPr lang="en-US" sz="1800">
                <a:cs typeface="Times New Roman" pitchFamily="71" charset="0"/>
              </a:rPr>
              <a:t>	      </a:t>
            </a:r>
            <a:r>
              <a:rPr lang="en-US" sz="1800">
                <a:cs typeface="Times New Roman" pitchFamily="71" charset="0"/>
                <a:sym typeface="Symbol" pitchFamily="71" charset="2"/>
              </a:rPr>
              <a:t>no_of_reads (X)  no_of_reads (X) +1</a:t>
            </a:r>
          </a:p>
          <a:p>
            <a:pPr lvl="1" algn="just">
              <a:buFontTx/>
              <a:buNone/>
            </a:pPr>
            <a:r>
              <a:rPr lang="en-US" sz="1800">
                <a:cs typeface="Times New Roman" pitchFamily="71" charset="0"/>
                <a:sym typeface="Symbol" pitchFamily="71" charset="2"/>
              </a:rPr>
              <a:t>	  else begin wait (until LOCK (X) = “unlocked” and</a:t>
            </a:r>
          </a:p>
          <a:p>
            <a:pPr lvl="1" algn="just">
              <a:buFontTx/>
              <a:buNone/>
            </a:pPr>
            <a:r>
              <a:rPr lang="en-US" sz="1800">
                <a:cs typeface="Times New Roman" pitchFamily="71" charset="0"/>
                <a:sym typeface="Symbol" pitchFamily="71" charset="2"/>
              </a:rPr>
              <a:t>		   the lock manager wakes up the transaction);</a:t>
            </a:r>
          </a:p>
          <a:p>
            <a:pPr lvl="1" algn="just">
              <a:buFontTx/>
              <a:buNone/>
            </a:pPr>
            <a:r>
              <a:rPr lang="en-US" sz="1800">
                <a:cs typeface="Times New Roman" pitchFamily="71" charset="0"/>
                <a:sym typeface="Symbol" pitchFamily="71" charset="2"/>
              </a:rPr>
              <a:t>		   go to B</a:t>
            </a:r>
          </a:p>
          <a:p>
            <a:pPr lvl="1" algn="just">
              <a:buFontTx/>
              <a:buNone/>
            </a:pPr>
            <a:r>
              <a:rPr lang="en-US" sz="1800">
                <a:cs typeface="Times New Roman" pitchFamily="71" charset="0"/>
                <a:sym typeface="Symbol" pitchFamily="71" charset="2"/>
              </a:rPr>
              <a:t>		end;</a:t>
            </a:r>
            <a:endParaRPr lang="en-US" sz="220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B9D8E76A-C985-4D17-A0CF-A315B9F503BB}" type="slidenum">
              <a:rPr lang="en-US"/>
              <a:pPr/>
              <a:t>58</a:t>
            </a:fld>
            <a:endParaRPr lang="en-CA"/>
          </a:p>
        </p:txBody>
      </p:sp>
      <p:sp>
        <p:nvSpPr>
          <p:cNvPr id="690183" name="Rectangle 7"/>
          <p:cNvSpPr>
            <a:spLocks noGrp="1" noChangeArrowheads="1"/>
          </p:cNvSpPr>
          <p:nvPr>
            <p:ph type="title"/>
          </p:nvPr>
        </p:nvSpPr>
        <p:spPr/>
        <p:txBody>
          <a:bodyPr/>
          <a:lstStyle/>
          <a:p>
            <a:r>
              <a:rPr lang="en-US"/>
              <a:t>Database Concurrency Control</a:t>
            </a:r>
          </a:p>
        </p:txBody>
      </p:sp>
      <p:sp>
        <p:nvSpPr>
          <p:cNvPr id="690184" name="Rectangle 8"/>
          <p:cNvSpPr>
            <a:spLocks noGrp="1" noChangeArrowheads="1"/>
          </p:cNvSpPr>
          <p:nvPr>
            <p:ph type="body" idx="1"/>
          </p:nvPr>
        </p:nvSpPr>
        <p:spPr/>
        <p:txBody>
          <a:bodyPr/>
          <a:lstStyle/>
          <a:p>
            <a:pPr>
              <a:lnSpc>
                <a:spcPct val="80000"/>
              </a:lnSpc>
              <a:buFont typeface="Wingdings" pitchFamily="2" charset="2"/>
              <a:buNone/>
            </a:pPr>
            <a:r>
              <a:rPr lang="en-US" sz="2400">
                <a:cs typeface="Times New Roman" pitchFamily="71" charset="0"/>
              </a:rPr>
              <a:t>Two-Phase Locking Techniques: E</a:t>
            </a:r>
            <a:r>
              <a:rPr lang="en-US" sz="2400"/>
              <a:t>ssential components</a:t>
            </a:r>
          </a:p>
          <a:p>
            <a:pPr lvl="1">
              <a:lnSpc>
                <a:spcPct val="80000"/>
              </a:lnSpc>
            </a:pPr>
            <a:r>
              <a:rPr lang="en-US" sz="2000">
                <a:cs typeface="Times New Roman" pitchFamily="71" charset="0"/>
              </a:rPr>
              <a:t>The following code performs the unlock operation:</a:t>
            </a:r>
          </a:p>
          <a:p>
            <a:pPr>
              <a:lnSpc>
                <a:spcPct val="95000"/>
              </a:lnSpc>
              <a:spcBef>
                <a:spcPct val="10000"/>
              </a:spcBef>
              <a:buFont typeface="Wingdings" pitchFamily="2" charset="2"/>
              <a:buNone/>
            </a:pPr>
            <a:r>
              <a:rPr lang="en-US" sz="2400">
                <a:cs typeface="Times New Roman" pitchFamily="71" charset="0"/>
              </a:rPr>
              <a:t>	</a:t>
            </a:r>
            <a:r>
              <a:rPr lang="en-US" sz="1600">
                <a:cs typeface="Times New Roman" pitchFamily="71" charset="0"/>
              </a:rPr>
              <a:t>if LOCK (X) </a:t>
            </a:r>
            <a:r>
              <a:rPr lang="en-US" sz="1600">
                <a:cs typeface="Times New Roman" pitchFamily="71" charset="0"/>
                <a:sym typeface="Symbol" pitchFamily="71" charset="2"/>
              </a:rPr>
              <a:t>= “</a:t>
            </a:r>
            <a:r>
              <a:rPr lang="en-US" sz="1600">
                <a:cs typeface="Times New Roman" pitchFamily="71" charset="0"/>
              </a:rPr>
              <a:t>write-locked” then</a:t>
            </a:r>
          </a:p>
          <a:p>
            <a:pPr lvl="1" algn="just">
              <a:lnSpc>
                <a:spcPct val="95000"/>
              </a:lnSpc>
              <a:spcBef>
                <a:spcPct val="10000"/>
              </a:spcBef>
              <a:buFontTx/>
              <a:buNone/>
            </a:pPr>
            <a:r>
              <a:rPr lang="en-US" sz="1800">
                <a:cs typeface="Times New Roman" pitchFamily="71" charset="0"/>
              </a:rPr>
              <a:t>begin LOCK (X) </a:t>
            </a:r>
            <a:r>
              <a:rPr lang="en-US" sz="1800">
                <a:cs typeface="Times New Roman" pitchFamily="71" charset="0"/>
                <a:sym typeface="Symbol" pitchFamily="71" charset="2"/>
              </a:rPr>
              <a:t></a:t>
            </a:r>
            <a:r>
              <a:rPr lang="en-US" sz="1800">
                <a:cs typeface="Times New Roman" pitchFamily="71" charset="0"/>
              </a:rPr>
              <a:t> “unlocked”;</a:t>
            </a:r>
            <a:endParaRPr lang="en-US" sz="1800">
              <a:cs typeface="Times New Roman" pitchFamily="71" charset="0"/>
              <a:sym typeface="Symbol" pitchFamily="71" charset="2"/>
            </a:endParaRPr>
          </a:p>
          <a:p>
            <a:pPr lvl="1" algn="just">
              <a:lnSpc>
                <a:spcPct val="95000"/>
              </a:lnSpc>
              <a:spcBef>
                <a:spcPct val="10000"/>
              </a:spcBef>
              <a:buFontTx/>
              <a:buNone/>
            </a:pPr>
            <a:r>
              <a:rPr lang="en-US" sz="1800">
                <a:cs typeface="Times New Roman" pitchFamily="71" charset="0"/>
                <a:sym typeface="Symbol" pitchFamily="71" charset="2"/>
              </a:rPr>
              <a:t>	 wakes up one of the transactions, if any</a:t>
            </a:r>
          </a:p>
          <a:p>
            <a:pPr lvl="1" algn="just">
              <a:lnSpc>
                <a:spcPct val="95000"/>
              </a:lnSpc>
              <a:spcBef>
                <a:spcPct val="10000"/>
              </a:spcBef>
              <a:buFontTx/>
              <a:buNone/>
            </a:pPr>
            <a:r>
              <a:rPr lang="en-US" sz="1800">
                <a:cs typeface="Times New Roman" pitchFamily="71" charset="0"/>
                <a:sym typeface="Symbol" pitchFamily="71" charset="2"/>
              </a:rPr>
              <a:t>end</a:t>
            </a:r>
          </a:p>
          <a:p>
            <a:pPr lvl="1" algn="just">
              <a:lnSpc>
                <a:spcPct val="95000"/>
              </a:lnSpc>
              <a:spcBef>
                <a:spcPct val="10000"/>
              </a:spcBef>
              <a:buFontTx/>
              <a:buNone/>
            </a:pPr>
            <a:r>
              <a:rPr lang="en-US" sz="1800">
                <a:cs typeface="Times New Roman" pitchFamily="71" charset="0"/>
                <a:sym typeface="Symbol" pitchFamily="71" charset="2"/>
              </a:rPr>
              <a:t>else if </a:t>
            </a:r>
            <a:r>
              <a:rPr lang="en-US" sz="1800">
                <a:cs typeface="Times New Roman" pitchFamily="71" charset="0"/>
              </a:rPr>
              <a:t>LOCK (X) </a:t>
            </a:r>
            <a:r>
              <a:rPr lang="en-US" sz="1800">
                <a:cs typeface="Times New Roman" pitchFamily="71" charset="0"/>
                <a:sym typeface="Symbol" pitchFamily="71" charset="2"/>
              </a:rPr>
              <a:t></a:t>
            </a:r>
            <a:r>
              <a:rPr lang="en-US" sz="1800">
                <a:cs typeface="Times New Roman" pitchFamily="71" charset="0"/>
              </a:rPr>
              <a:t> “read-locked” then</a:t>
            </a:r>
          </a:p>
          <a:p>
            <a:pPr lvl="1" algn="just">
              <a:lnSpc>
                <a:spcPct val="95000"/>
              </a:lnSpc>
              <a:spcBef>
                <a:spcPct val="10000"/>
              </a:spcBef>
              <a:buFontTx/>
              <a:buNone/>
            </a:pPr>
            <a:r>
              <a:rPr lang="en-US" sz="1800">
                <a:cs typeface="Times New Roman" pitchFamily="71" charset="0"/>
              </a:rPr>
              <a:t>	begin</a:t>
            </a:r>
          </a:p>
          <a:p>
            <a:pPr lvl="1" algn="just">
              <a:lnSpc>
                <a:spcPct val="95000"/>
              </a:lnSpc>
              <a:spcBef>
                <a:spcPct val="10000"/>
              </a:spcBef>
              <a:buFontTx/>
              <a:buNone/>
            </a:pPr>
            <a:r>
              <a:rPr lang="en-US" sz="1800">
                <a:cs typeface="Times New Roman" pitchFamily="71" charset="0"/>
              </a:rPr>
              <a:t>	      </a:t>
            </a:r>
            <a:r>
              <a:rPr lang="en-US" sz="1800">
                <a:cs typeface="Times New Roman" pitchFamily="71" charset="0"/>
                <a:sym typeface="Symbol" pitchFamily="71" charset="2"/>
              </a:rPr>
              <a:t>no_of_reads (X)  no_of_reads (X) -1</a:t>
            </a:r>
          </a:p>
          <a:p>
            <a:pPr lvl="1" algn="just">
              <a:lnSpc>
                <a:spcPct val="95000"/>
              </a:lnSpc>
              <a:spcBef>
                <a:spcPct val="10000"/>
              </a:spcBef>
              <a:buFontTx/>
              <a:buNone/>
            </a:pPr>
            <a:r>
              <a:rPr lang="en-US" sz="1800">
                <a:cs typeface="Times New Roman" pitchFamily="71" charset="0"/>
                <a:sym typeface="Symbol" pitchFamily="71" charset="2"/>
              </a:rPr>
              <a:t>	      if  no_of_reads (X) = 0 then 		  </a:t>
            </a:r>
          </a:p>
          <a:p>
            <a:pPr lvl="1" algn="just">
              <a:lnSpc>
                <a:spcPct val="95000"/>
              </a:lnSpc>
              <a:spcBef>
                <a:spcPct val="10000"/>
              </a:spcBef>
              <a:buFontTx/>
              <a:buNone/>
            </a:pPr>
            <a:r>
              <a:rPr lang="en-US" sz="1800">
                <a:cs typeface="Times New Roman" pitchFamily="71" charset="0"/>
                <a:sym typeface="Symbol" pitchFamily="71" charset="2"/>
              </a:rPr>
              <a:t>	      begin</a:t>
            </a:r>
          </a:p>
          <a:p>
            <a:pPr lvl="1" algn="just">
              <a:lnSpc>
                <a:spcPct val="95000"/>
              </a:lnSpc>
              <a:spcBef>
                <a:spcPct val="10000"/>
              </a:spcBef>
              <a:buFontTx/>
              <a:buNone/>
            </a:pPr>
            <a:r>
              <a:rPr lang="en-US" sz="1800">
                <a:cs typeface="Times New Roman" pitchFamily="71" charset="0"/>
                <a:sym typeface="Symbol" pitchFamily="71" charset="2"/>
              </a:rPr>
              <a:t>		 </a:t>
            </a:r>
            <a:r>
              <a:rPr lang="en-US" sz="1800">
                <a:cs typeface="Times New Roman" pitchFamily="71" charset="0"/>
              </a:rPr>
              <a:t>LOCK (X) = “unlocked”;</a:t>
            </a:r>
          </a:p>
          <a:p>
            <a:pPr lvl="1" algn="just">
              <a:lnSpc>
                <a:spcPct val="95000"/>
              </a:lnSpc>
              <a:spcBef>
                <a:spcPct val="10000"/>
              </a:spcBef>
              <a:buFontTx/>
              <a:buNone/>
            </a:pPr>
            <a:r>
              <a:rPr lang="en-US" sz="1800">
                <a:cs typeface="Times New Roman" pitchFamily="71" charset="0"/>
                <a:sym typeface="Symbol" pitchFamily="71" charset="2"/>
              </a:rPr>
              <a:t>		wake up one of the transactions, if any</a:t>
            </a:r>
          </a:p>
          <a:p>
            <a:pPr lvl="1" algn="just">
              <a:lnSpc>
                <a:spcPct val="95000"/>
              </a:lnSpc>
              <a:spcBef>
                <a:spcPct val="10000"/>
              </a:spcBef>
              <a:buFontTx/>
              <a:buNone/>
            </a:pPr>
            <a:r>
              <a:rPr lang="en-US" sz="1800">
                <a:cs typeface="Times New Roman" pitchFamily="71" charset="0"/>
                <a:sym typeface="Symbol" pitchFamily="71" charset="2"/>
              </a:rPr>
              <a:t>	      end</a:t>
            </a:r>
          </a:p>
          <a:p>
            <a:pPr lvl="1" algn="just">
              <a:lnSpc>
                <a:spcPct val="95000"/>
              </a:lnSpc>
              <a:spcBef>
                <a:spcPct val="10000"/>
              </a:spcBef>
              <a:buFontTx/>
              <a:buNone/>
            </a:pPr>
            <a:r>
              <a:rPr lang="en-US" sz="1800">
                <a:cs typeface="Times New Roman" pitchFamily="71" charset="0"/>
                <a:sym typeface="Symbol" pitchFamily="71" charset="2"/>
              </a:rPr>
              <a:t>	end;</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46A783F7-8F57-4256-9E79-FE30F27C7B6B}" type="slidenum">
              <a:rPr lang="en-US"/>
              <a:pPr/>
              <a:t>59</a:t>
            </a:fld>
            <a:endParaRPr lang="en-CA"/>
          </a:p>
        </p:txBody>
      </p:sp>
      <p:sp>
        <p:nvSpPr>
          <p:cNvPr id="692231" name="Rectangle 7"/>
          <p:cNvSpPr>
            <a:spLocks noGrp="1" noChangeArrowheads="1"/>
          </p:cNvSpPr>
          <p:nvPr>
            <p:ph type="title"/>
          </p:nvPr>
        </p:nvSpPr>
        <p:spPr/>
        <p:txBody>
          <a:bodyPr/>
          <a:lstStyle/>
          <a:p>
            <a:r>
              <a:rPr lang="en-US"/>
              <a:t>Database Concurrency Control</a:t>
            </a:r>
          </a:p>
        </p:txBody>
      </p:sp>
      <p:sp>
        <p:nvSpPr>
          <p:cNvPr id="692232" name="Rectangle 8"/>
          <p:cNvSpPr>
            <a:spLocks noGrp="1" noChangeArrowheads="1"/>
          </p:cNvSpPr>
          <p:nvPr>
            <p:ph type="body" idx="1"/>
          </p:nvPr>
        </p:nvSpPr>
        <p:spPr/>
        <p:txBody>
          <a:bodyPr/>
          <a:lstStyle/>
          <a:p>
            <a:pPr>
              <a:buFont typeface="Wingdings" pitchFamily="2" charset="2"/>
              <a:buNone/>
            </a:pPr>
            <a:r>
              <a:rPr lang="en-US" sz="2400">
                <a:cs typeface="Times New Roman" pitchFamily="71" charset="0"/>
              </a:rPr>
              <a:t>Two-Phase Locking Techniques: E</a:t>
            </a:r>
            <a:r>
              <a:rPr lang="en-US" sz="2400"/>
              <a:t>ssential components</a:t>
            </a:r>
            <a:endParaRPr lang="en-US" sz="2400">
              <a:cs typeface="Times New Roman" pitchFamily="71" charset="0"/>
            </a:endParaRPr>
          </a:p>
          <a:p>
            <a:r>
              <a:rPr lang="en-US" sz="2000">
                <a:cs typeface="Times New Roman" pitchFamily="71" charset="0"/>
              </a:rPr>
              <a:t>Lock conversion</a:t>
            </a:r>
          </a:p>
          <a:p>
            <a:pPr lvl="1"/>
            <a:r>
              <a:rPr lang="en-US" sz="2000">
                <a:cs typeface="Times New Roman" pitchFamily="71" charset="0"/>
              </a:rPr>
              <a:t>Lock upgrade: existing read lock to write lock</a:t>
            </a:r>
          </a:p>
          <a:p>
            <a:pPr>
              <a:lnSpc>
                <a:spcPct val="95000"/>
              </a:lnSpc>
              <a:spcBef>
                <a:spcPct val="10000"/>
              </a:spcBef>
              <a:buFont typeface="Wingdings" pitchFamily="2" charset="2"/>
              <a:buNone/>
            </a:pPr>
            <a:r>
              <a:rPr lang="en-US" sz="2400">
                <a:cs typeface="Times New Roman" pitchFamily="71" charset="0"/>
              </a:rPr>
              <a:t>		</a:t>
            </a:r>
            <a:r>
              <a:rPr lang="en-US" sz="1800">
                <a:solidFill>
                  <a:srgbClr val="800000"/>
                </a:solidFill>
                <a:cs typeface="Times New Roman" pitchFamily="71" charset="0"/>
              </a:rPr>
              <a:t>if Ti has a read-lock (X) </a:t>
            </a:r>
            <a:r>
              <a:rPr lang="en-US" sz="1800">
                <a:solidFill>
                  <a:srgbClr val="800000"/>
                </a:solidFill>
                <a:cs typeface="Times New Roman" pitchFamily="71" charset="0"/>
                <a:sym typeface="Symbol" pitchFamily="71" charset="2"/>
              </a:rPr>
              <a:t>and Tj has no read-lock (X) (i  j) then</a:t>
            </a:r>
            <a:endParaRPr lang="en-US" sz="1800">
              <a:solidFill>
                <a:srgbClr val="800000"/>
              </a:solidFill>
              <a:cs typeface="Times New Roman" pitchFamily="71" charset="0"/>
            </a:endParaRPr>
          </a:p>
          <a:p>
            <a:pPr lvl="1" algn="just">
              <a:lnSpc>
                <a:spcPct val="95000"/>
              </a:lnSpc>
              <a:spcBef>
                <a:spcPct val="10000"/>
              </a:spcBef>
              <a:buFontTx/>
              <a:buNone/>
            </a:pPr>
            <a:r>
              <a:rPr lang="en-US" sz="1800">
                <a:cs typeface="Times New Roman" pitchFamily="71" charset="0"/>
              </a:rPr>
              <a:t>	    convert read-lock (X) to write-lock (X)</a:t>
            </a:r>
            <a:endParaRPr lang="en-US" sz="1800">
              <a:cs typeface="Times New Roman" pitchFamily="71" charset="0"/>
              <a:sym typeface="Symbol" pitchFamily="71" charset="2"/>
            </a:endParaRPr>
          </a:p>
          <a:p>
            <a:pPr lvl="1" algn="just">
              <a:lnSpc>
                <a:spcPct val="95000"/>
              </a:lnSpc>
              <a:spcBef>
                <a:spcPct val="10000"/>
              </a:spcBef>
              <a:buFontTx/>
              <a:buNone/>
            </a:pPr>
            <a:r>
              <a:rPr lang="en-US" sz="1800">
                <a:cs typeface="Times New Roman" pitchFamily="71" charset="0"/>
                <a:sym typeface="Symbol" pitchFamily="71" charset="2"/>
              </a:rPr>
              <a:t>    		else</a:t>
            </a:r>
            <a:endParaRPr lang="en-US" sz="1800">
              <a:cs typeface="Times New Roman" pitchFamily="71" charset="0"/>
            </a:endParaRPr>
          </a:p>
          <a:p>
            <a:pPr lvl="1" algn="just">
              <a:lnSpc>
                <a:spcPct val="95000"/>
              </a:lnSpc>
              <a:spcBef>
                <a:spcPct val="10000"/>
              </a:spcBef>
              <a:buFontTx/>
              <a:buNone/>
            </a:pPr>
            <a:r>
              <a:rPr lang="en-US" sz="1800">
                <a:cs typeface="Times New Roman" pitchFamily="71" charset="0"/>
                <a:sym typeface="Symbol" pitchFamily="71" charset="2"/>
              </a:rPr>
              <a:t>	    force Ti to wait until Tj unlocks X</a:t>
            </a:r>
          </a:p>
          <a:p>
            <a:pPr lvl="1"/>
            <a:endParaRPr lang="en-US" sz="2000">
              <a:cs typeface="Times New Roman" pitchFamily="71" charset="0"/>
            </a:endParaRPr>
          </a:p>
          <a:p>
            <a:pPr lvl="1"/>
            <a:r>
              <a:rPr lang="en-US" sz="2000">
                <a:cs typeface="Times New Roman" pitchFamily="71" charset="0"/>
              </a:rPr>
              <a:t>Lock downgrade: existing write lock to read lock</a:t>
            </a:r>
          </a:p>
          <a:p>
            <a:pPr lvl="1">
              <a:buFont typeface="Wingdings" pitchFamily="2" charset="2"/>
              <a:buNone/>
            </a:pPr>
            <a:r>
              <a:rPr lang="en-US" sz="1800">
                <a:cs typeface="Times New Roman" pitchFamily="71" charset="0"/>
              </a:rPr>
              <a:t>		Ti has a write-lock (X)    (*no transaction can have any lock on X*)</a:t>
            </a:r>
          </a:p>
          <a:p>
            <a:pPr lvl="1">
              <a:buFont typeface="Wingdings" pitchFamily="2" charset="2"/>
              <a:buNone/>
            </a:pPr>
            <a:r>
              <a:rPr lang="en-US" sz="1800">
                <a:cs typeface="Times New Roman" pitchFamily="71" charset="0"/>
              </a:rPr>
              <a:t>		convert write-lock (X) to read-lock (X)</a:t>
            </a:r>
            <a:endParaRPr lang="en-US" sz="1800">
              <a:cs typeface="Times New Roman" pitchFamily="71" charset="0"/>
              <a:sym typeface="Symbol" pitchFamily="71" charset="2"/>
            </a:endParaRPr>
          </a:p>
          <a:p>
            <a:pPr lvl="1" algn="just">
              <a:lnSpc>
                <a:spcPct val="95000"/>
              </a:lnSpc>
              <a:spcBef>
                <a:spcPct val="10000"/>
              </a:spcBef>
              <a:buFontTx/>
              <a:buNone/>
            </a:pPr>
            <a:r>
              <a:rPr lang="en-US" sz="1800">
                <a:cs typeface="Times New Roman" pitchFamily="71" charset="0"/>
                <a:sym typeface="Symbol" pitchFamily="71" charset="2"/>
              </a:rPr>
              <a:t>    </a:t>
            </a:r>
            <a:endParaRPr lang="en-US" sz="1800">
              <a:cs typeface="Times New Roman" pitchFamily="71"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26E38F4D-A69C-46A7-AA08-888689AD2EAE}" type="slidenum">
              <a:rPr lang="en-US"/>
              <a:pPr/>
              <a:t>6</a:t>
            </a:fld>
            <a:endParaRPr lang="en-CA"/>
          </a:p>
        </p:txBody>
      </p:sp>
      <p:sp>
        <p:nvSpPr>
          <p:cNvPr id="677892" name="Rectangle 4"/>
          <p:cNvSpPr>
            <a:spLocks noGrp="1" noChangeArrowheads="1"/>
          </p:cNvSpPr>
          <p:nvPr>
            <p:ph type="title"/>
          </p:nvPr>
        </p:nvSpPr>
        <p:spPr/>
        <p:txBody>
          <a:bodyPr/>
          <a:lstStyle/>
          <a:p>
            <a:r>
              <a:rPr lang="en-US" sz="3200"/>
              <a:t>Introduction to Transaction Processing (4)</a:t>
            </a:r>
          </a:p>
        </p:txBody>
      </p:sp>
      <p:sp>
        <p:nvSpPr>
          <p:cNvPr id="677893" name="Rectangle 5"/>
          <p:cNvSpPr>
            <a:spLocks noGrp="1" noChangeArrowheads="1"/>
          </p:cNvSpPr>
          <p:nvPr>
            <p:ph type="body" idx="1"/>
          </p:nvPr>
        </p:nvSpPr>
        <p:spPr/>
        <p:txBody>
          <a:bodyPr/>
          <a:lstStyle/>
          <a:p>
            <a:pPr>
              <a:lnSpc>
                <a:spcPct val="80000"/>
              </a:lnSpc>
              <a:buFont typeface="Wingdings" pitchFamily="2" charset="2"/>
              <a:buNone/>
            </a:pPr>
            <a:r>
              <a:rPr lang="en-US" sz="2400"/>
              <a:t>READ AND WRITE OPERATIONS:</a:t>
            </a:r>
          </a:p>
          <a:p>
            <a:pPr>
              <a:lnSpc>
                <a:spcPct val="80000"/>
              </a:lnSpc>
            </a:pPr>
            <a:r>
              <a:rPr lang="en-US" sz="2400"/>
              <a:t>Basic unit of data transfer from the disk to the computer main memory is one block. In general, a data item (what is read or written) will be the field of some record in the database, although it may be a larger unit such as a record or even a whole block.</a:t>
            </a:r>
          </a:p>
          <a:p>
            <a:pPr>
              <a:lnSpc>
                <a:spcPct val="80000"/>
              </a:lnSpc>
            </a:pPr>
            <a:r>
              <a:rPr lang="en-US" sz="2400"/>
              <a:t>read_item(X) command includes the following steps:</a:t>
            </a:r>
          </a:p>
          <a:p>
            <a:pPr lvl="1">
              <a:lnSpc>
                <a:spcPct val="80000"/>
              </a:lnSpc>
            </a:pPr>
            <a:r>
              <a:rPr lang="en-US" sz="2100"/>
              <a:t>Find the address of the disk block that contains item X.</a:t>
            </a:r>
          </a:p>
          <a:p>
            <a:pPr lvl="1">
              <a:lnSpc>
                <a:spcPct val="80000"/>
              </a:lnSpc>
            </a:pPr>
            <a:r>
              <a:rPr lang="en-US" sz="2100"/>
              <a:t>Copy that disk block into a buffer in main memory (if that disk block is not already in some main memory buffer).</a:t>
            </a:r>
          </a:p>
          <a:p>
            <a:pPr lvl="1">
              <a:lnSpc>
                <a:spcPct val="80000"/>
              </a:lnSpc>
            </a:pPr>
            <a:r>
              <a:rPr lang="en-US" sz="2100"/>
              <a:t>Copy item X from the buffer to the program variable named X.   </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A779BE25-E664-4763-B84A-21B71BA91AEA}" type="slidenum">
              <a:rPr lang="en-US"/>
              <a:pPr/>
              <a:t>60</a:t>
            </a:fld>
            <a:endParaRPr lang="en-CA"/>
          </a:p>
        </p:txBody>
      </p:sp>
      <p:sp>
        <p:nvSpPr>
          <p:cNvPr id="694279" name="Rectangle 7"/>
          <p:cNvSpPr>
            <a:spLocks noGrp="1" noChangeArrowheads="1"/>
          </p:cNvSpPr>
          <p:nvPr>
            <p:ph type="title"/>
          </p:nvPr>
        </p:nvSpPr>
        <p:spPr/>
        <p:txBody>
          <a:bodyPr/>
          <a:lstStyle/>
          <a:p>
            <a:r>
              <a:rPr lang="en-US"/>
              <a:t>Database Concurrency Control</a:t>
            </a:r>
          </a:p>
        </p:txBody>
      </p:sp>
      <p:sp>
        <p:nvSpPr>
          <p:cNvPr id="694280" name="Rectangle 8"/>
          <p:cNvSpPr>
            <a:spLocks noGrp="1" noChangeArrowheads="1"/>
          </p:cNvSpPr>
          <p:nvPr>
            <p:ph type="body" idx="1"/>
          </p:nvPr>
        </p:nvSpPr>
        <p:spPr/>
        <p:txBody>
          <a:bodyPr/>
          <a:lstStyle/>
          <a:p>
            <a:pPr>
              <a:spcBef>
                <a:spcPct val="0"/>
              </a:spcBef>
              <a:buFont typeface="Wingdings" pitchFamily="2" charset="2"/>
              <a:buNone/>
            </a:pPr>
            <a:r>
              <a:rPr lang="en-US" sz="2000">
                <a:cs typeface="Times New Roman" pitchFamily="71" charset="0"/>
              </a:rPr>
              <a:t>Two-Phase Locking Techniques: The algorithm</a:t>
            </a:r>
          </a:p>
          <a:p>
            <a:pPr>
              <a:spcBef>
                <a:spcPct val="0"/>
              </a:spcBef>
            </a:pPr>
            <a:r>
              <a:rPr lang="en-US" sz="2000">
                <a:cs typeface="Times New Roman" pitchFamily="71" charset="0"/>
              </a:rPr>
              <a:t>Two Phases:</a:t>
            </a:r>
          </a:p>
          <a:p>
            <a:pPr lvl="1">
              <a:spcBef>
                <a:spcPct val="0"/>
              </a:spcBef>
            </a:pPr>
            <a:r>
              <a:rPr lang="en-US" sz="2000">
                <a:cs typeface="Times New Roman" pitchFamily="71" charset="0"/>
              </a:rPr>
              <a:t>(a) Locking (Growing)</a:t>
            </a:r>
          </a:p>
          <a:p>
            <a:pPr lvl="1">
              <a:spcBef>
                <a:spcPct val="0"/>
              </a:spcBef>
            </a:pPr>
            <a:r>
              <a:rPr lang="en-US" sz="2000">
                <a:cs typeface="Times New Roman" pitchFamily="71" charset="0"/>
              </a:rPr>
              <a:t>(b) Unlocking (Shrinking).</a:t>
            </a:r>
          </a:p>
          <a:p>
            <a:pPr algn="just">
              <a:spcBef>
                <a:spcPct val="0"/>
              </a:spcBef>
            </a:pPr>
            <a:r>
              <a:rPr lang="en-US" sz="2000" b="1">
                <a:cs typeface="Times New Roman" pitchFamily="71" charset="0"/>
              </a:rPr>
              <a:t>Locking (Growing) Phase:</a:t>
            </a:r>
          </a:p>
          <a:p>
            <a:pPr lvl="1" algn="just">
              <a:spcBef>
                <a:spcPct val="0"/>
              </a:spcBef>
            </a:pPr>
            <a:r>
              <a:rPr lang="en-US" sz="2000">
                <a:cs typeface="Times New Roman" pitchFamily="71" charset="0"/>
              </a:rPr>
              <a:t>A transaction applies locks (read or write) on desired data items one at a time.</a:t>
            </a:r>
          </a:p>
          <a:p>
            <a:pPr algn="just">
              <a:spcBef>
                <a:spcPct val="0"/>
              </a:spcBef>
            </a:pPr>
            <a:r>
              <a:rPr lang="en-US" sz="2000" b="1">
                <a:cs typeface="Times New Roman" pitchFamily="71" charset="0"/>
              </a:rPr>
              <a:t>Unlocking (Shrinking) Phase:</a:t>
            </a:r>
          </a:p>
          <a:p>
            <a:pPr lvl="1" algn="just">
              <a:spcBef>
                <a:spcPct val="0"/>
              </a:spcBef>
            </a:pPr>
            <a:r>
              <a:rPr lang="en-US" sz="2000">
                <a:cs typeface="Times New Roman" pitchFamily="71" charset="0"/>
              </a:rPr>
              <a:t>A transaction unlocks its locked data items one at a time.</a:t>
            </a:r>
          </a:p>
          <a:p>
            <a:pPr algn="just">
              <a:spcBef>
                <a:spcPct val="0"/>
              </a:spcBef>
            </a:pPr>
            <a:r>
              <a:rPr lang="en-US" sz="2000" b="1">
                <a:cs typeface="Times New Roman" pitchFamily="71" charset="0"/>
              </a:rPr>
              <a:t>Requirement:</a:t>
            </a:r>
          </a:p>
          <a:p>
            <a:pPr lvl="1" algn="just">
              <a:spcBef>
                <a:spcPct val="0"/>
              </a:spcBef>
            </a:pPr>
            <a:r>
              <a:rPr lang="en-US" sz="2000">
                <a:cs typeface="Times New Roman" pitchFamily="71" charset="0"/>
              </a:rPr>
              <a:t>For a transaction these two phases must be mutually exclusively, that is, during locking phase unlocking phase must not start and during unlocking phase locking phase must not begin.</a:t>
            </a:r>
          </a:p>
        </p:txBody>
      </p:sp>
      <p:sp>
        <p:nvSpPr>
          <p:cNvPr id="694276" name="Rectangle 4"/>
          <p:cNvSpPr>
            <a:spLocks noChangeArrowheads="1"/>
          </p:cNvSpPr>
          <p:nvPr/>
        </p:nvSpPr>
        <p:spPr bwMode="auto">
          <a:xfrm>
            <a:off x="685800" y="1266825"/>
            <a:ext cx="7772400" cy="4953000"/>
          </a:xfrm>
          <a:prstGeom prst="rect">
            <a:avLst/>
          </a:prstGeom>
          <a:noFill/>
          <a:ln w="9525">
            <a:noFill/>
            <a:miter lim="800000"/>
            <a:headEnd/>
            <a:tailEnd/>
          </a:ln>
          <a:effectLst/>
        </p:spPr>
        <p:txBody>
          <a:bodyPr/>
          <a:lstStyle/>
          <a:p>
            <a:pPr marL="7581900" lvl="1" algn="just">
              <a:lnSpc>
                <a:spcPct val="95000"/>
              </a:lnSpc>
              <a:spcBef>
                <a:spcPct val="10000"/>
              </a:spcBef>
              <a:buClr>
                <a:schemeClr val="tx2"/>
              </a:buClr>
              <a:buSzPct val="55000"/>
            </a:pPr>
            <a:r>
              <a:rPr lang="en-US" sz="1800">
                <a:solidFill>
                  <a:srgbClr val="800000"/>
                </a:solidFill>
                <a:cs typeface="Times New Roman" pitchFamily="71" charset="0"/>
                <a:sym typeface="Symbol" pitchFamily="71" charset="2"/>
              </a:rPr>
              <a:t>    </a:t>
            </a:r>
            <a:endParaRPr lang="en-US" sz="2200" b="1">
              <a:solidFill>
                <a:srgbClr val="800000"/>
              </a:solidFill>
              <a:cs typeface="Times New Roman" pitchFamily="71" charset="0"/>
              <a:sym typeface="Symbol" pitchFamily="71" charset="2"/>
            </a:endParaRPr>
          </a:p>
          <a:p>
            <a:pPr marL="7581900" lvl="1" algn="just">
              <a:lnSpc>
                <a:spcPct val="95000"/>
              </a:lnSpc>
              <a:spcBef>
                <a:spcPct val="10000"/>
              </a:spcBef>
              <a:buClr>
                <a:schemeClr val="tx2"/>
              </a:buClr>
              <a:buSzPct val="55000"/>
            </a:pPr>
            <a:r>
              <a:rPr lang="en-US" sz="1800">
                <a:solidFill>
                  <a:srgbClr val="800000"/>
                </a:solidFill>
                <a:cs typeface="Times New Roman" pitchFamily="71" charset="0"/>
                <a:sym typeface="Symbol" pitchFamily="71" charset="2"/>
              </a:rPr>
              <a:t>	</a:t>
            </a: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8EA3C712-0E56-483C-8A57-B4B7874EC138}" type="slidenum">
              <a:rPr lang="en-US"/>
              <a:pPr/>
              <a:t>61</a:t>
            </a:fld>
            <a:endParaRPr lang="en-CA"/>
          </a:p>
        </p:txBody>
      </p:sp>
      <p:sp>
        <p:nvSpPr>
          <p:cNvPr id="696331" name="Rectangle 11"/>
          <p:cNvSpPr>
            <a:spLocks noGrp="1" noChangeArrowheads="1"/>
          </p:cNvSpPr>
          <p:nvPr>
            <p:ph type="title"/>
          </p:nvPr>
        </p:nvSpPr>
        <p:spPr/>
        <p:txBody>
          <a:bodyPr/>
          <a:lstStyle/>
          <a:p>
            <a:r>
              <a:rPr lang="en-US"/>
              <a:t>Database Concurrency Control</a:t>
            </a:r>
          </a:p>
        </p:txBody>
      </p:sp>
      <p:sp>
        <p:nvSpPr>
          <p:cNvPr id="696332" name="Rectangle 12"/>
          <p:cNvSpPr>
            <a:spLocks noGrp="1" noChangeArrowheads="1"/>
          </p:cNvSpPr>
          <p:nvPr>
            <p:ph type="body" idx="1"/>
          </p:nvPr>
        </p:nvSpPr>
        <p:spPr/>
        <p:txBody>
          <a:bodyPr/>
          <a:lstStyle/>
          <a:p>
            <a:pPr>
              <a:buFont typeface="Wingdings" pitchFamily="2" charset="2"/>
              <a:buNone/>
            </a:pPr>
            <a:r>
              <a:rPr lang="en-US" sz="2400">
                <a:cs typeface="Times New Roman" pitchFamily="71" charset="0"/>
              </a:rPr>
              <a:t>Two-Phase Locking Techniques: The algorithm</a:t>
            </a:r>
          </a:p>
          <a:p>
            <a:pPr>
              <a:spcBef>
                <a:spcPct val="50000"/>
              </a:spcBef>
              <a:buFont typeface="Wingdings" pitchFamily="2" charset="2"/>
              <a:buNone/>
            </a:pPr>
            <a:r>
              <a:rPr lang="en-US" sz="1800">
                <a:cs typeface="Times New Roman" pitchFamily="71" charset="0"/>
              </a:rPr>
              <a:t>	</a:t>
            </a:r>
          </a:p>
          <a:p>
            <a:pPr>
              <a:spcBef>
                <a:spcPct val="50000"/>
              </a:spcBef>
              <a:buFont typeface="Wingdings" pitchFamily="2" charset="2"/>
              <a:buNone/>
            </a:pPr>
            <a:r>
              <a:rPr lang="en-US" sz="1800" b="1">
                <a:cs typeface="Times New Roman" pitchFamily="71" charset="0"/>
              </a:rPr>
              <a:t>	</a:t>
            </a:r>
            <a:r>
              <a:rPr lang="en-US" sz="1800" b="1" u="sng">
                <a:cs typeface="Times New Roman" pitchFamily="71" charset="0"/>
              </a:rPr>
              <a:t>T1</a:t>
            </a:r>
            <a:r>
              <a:rPr lang="en-US" sz="1800" b="1">
                <a:cs typeface="Times New Roman" pitchFamily="71" charset="0"/>
              </a:rPr>
              <a:t>			</a:t>
            </a:r>
            <a:r>
              <a:rPr lang="en-US" sz="1800" b="1" u="sng">
                <a:cs typeface="Times New Roman" pitchFamily="71" charset="0"/>
              </a:rPr>
              <a:t>T2</a:t>
            </a:r>
            <a:r>
              <a:rPr lang="en-US" sz="1800" b="1">
                <a:cs typeface="Times New Roman" pitchFamily="71" charset="0"/>
              </a:rPr>
              <a:t>		    </a:t>
            </a:r>
            <a:r>
              <a:rPr lang="en-US" sz="1800" b="1" u="sng">
                <a:cs typeface="Times New Roman" pitchFamily="71" charset="0"/>
              </a:rPr>
              <a:t>Result</a:t>
            </a:r>
          </a:p>
          <a:p>
            <a:pPr>
              <a:spcBef>
                <a:spcPct val="50000"/>
              </a:spcBef>
              <a:buFont typeface="Wingdings" pitchFamily="2" charset="2"/>
              <a:buNone/>
            </a:pPr>
            <a:r>
              <a:rPr lang="en-US" sz="1800">
                <a:cs typeface="Times New Roman" pitchFamily="71" charset="0"/>
              </a:rPr>
              <a:t>	read_lock (Y);		read_lock (X);	    Initial values: X=20; Y=30</a:t>
            </a:r>
          </a:p>
          <a:p>
            <a:pPr>
              <a:spcBef>
                <a:spcPct val="0"/>
              </a:spcBef>
              <a:buFont typeface="Wingdings" pitchFamily="2" charset="2"/>
              <a:buNone/>
            </a:pPr>
            <a:r>
              <a:rPr lang="en-US" sz="1800">
                <a:cs typeface="Times New Roman" pitchFamily="71" charset="0"/>
              </a:rPr>
              <a:t>	read_item (Y);		read_item (X);	    Result of serial execution</a:t>
            </a:r>
          </a:p>
          <a:p>
            <a:pPr>
              <a:spcBef>
                <a:spcPct val="0"/>
              </a:spcBef>
              <a:buFont typeface="Wingdings" pitchFamily="2" charset="2"/>
              <a:buNone/>
            </a:pPr>
            <a:r>
              <a:rPr lang="en-US" sz="1800">
                <a:cs typeface="Times New Roman" pitchFamily="71" charset="0"/>
              </a:rPr>
              <a:t>	unlock (Y);		unlock (X);	    T1 followed by T2 </a:t>
            </a:r>
          </a:p>
          <a:p>
            <a:pPr>
              <a:spcBef>
                <a:spcPct val="0"/>
              </a:spcBef>
              <a:buFont typeface="Wingdings" pitchFamily="2" charset="2"/>
              <a:buNone/>
            </a:pPr>
            <a:r>
              <a:rPr lang="en-US" sz="1800">
                <a:cs typeface="Times New Roman" pitchFamily="71" charset="0"/>
              </a:rPr>
              <a:t>	write_lock (X);		Write_lock (Y);	    X=50, Y=80.</a:t>
            </a:r>
          </a:p>
          <a:p>
            <a:pPr>
              <a:spcBef>
                <a:spcPct val="0"/>
              </a:spcBef>
              <a:buFont typeface="Wingdings" pitchFamily="2" charset="2"/>
              <a:buNone/>
            </a:pPr>
            <a:r>
              <a:rPr lang="en-US" sz="1800">
                <a:cs typeface="Times New Roman" pitchFamily="71" charset="0"/>
              </a:rPr>
              <a:t>	read_item (X);		read_item (Y);	    Result of serial execution</a:t>
            </a:r>
          </a:p>
          <a:p>
            <a:pPr>
              <a:spcBef>
                <a:spcPct val="0"/>
              </a:spcBef>
              <a:buFont typeface="Wingdings" pitchFamily="2" charset="2"/>
              <a:buNone/>
            </a:pPr>
            <a:r>
              <a:rPr lang="en-US" sz="1800">
                <a:cs typeface="Times New Roman" pitchFamily="71" charset="0"/>
              </a:rPr>
              <a:t>	X:=X+Y;		Y:=X+Y;		    T2 followed by T1 </a:t>
            </a:r>
          </a:p>
          <a:p>
            <a:pPr>
              <a:spcBef>
                <a:spcPct val="0"/>
              </a:spcBef>
              <a:buFont typeface="Wingdings" pitchFamily="2" charset="2"/>
              <a:buNone/>
            </a:pPr>
            <a:r>
              <a:rPr lang="en-US" sz="1800">
                <a:cs typeface="Times New Roman" pitchFamily="71" charset="0"/>
              </a:rPr>
              <a:t>	write_item (X);		write_item (Y);	    X=70, Y=50</a:t>
            </a:r>
          </a:p>
          <a:p>
            <a:pPr>
              <a:spcBef>
                <a:spcPct val="0"/>
              </a:spcBef>
              <a:buFont typeface="Wingdings" pitchFamily="2" charset="2"/>
              <a:buNone/>
            </a:pPr>
            <a:r>
              <a:rPr lang="en-US" sz="1800">
                <a:cs typeface="Times New Roman" pitchFamily="71" charset="0"/>
              </a:rPr>
              <a:t>	unlock (X);		unlock (Y);</a:t>
            </a:r>
            <a:endParaRPr lang="en-US" sz="2000">
              <a:cs typeface="Times New Roman" pitchFamily="71" charset="0"/>
              <a:sym typeface="Symbol" pitchFamily="71" charset="2"/>
            </a:endParaRPr>
          </a:p>
          <a:p>
            <a:pPr>
              <a:buFont typeface="Wingdings" pitchFamily="2" charset="2"/>
              <a:buNone/>
            </a:pPr>
            <a:endParaRPr lang="en-US"/>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t>Slide 18- </a:t>
            </a:r>
            <a:fld id="{3BFFBE31-6E26-405F-A871-0A0ABB0D2B7C}" type="slidenum">
              <a:rPr lang="en-US"/>
              <a:pPr/>
              <a:t>62</a:t>
            </a:fld>
            <a:endParaRPr lang="en-CA"/>
          </a:p>
        </p:txBody>
      </p:sp>
      <p:sp>
        <p:nvSpPr>
          <p:cNvPr id="698380" name="Rectangle 12"/>
          <p:cNvSpPr>
            <a:spLocks noGrp="1" noChangeArrowheads="1"/>
          </p:cNvSpPr>
          <p:nvPr>
            <p:ph type="title"/>
          </p:nvPr>
        </p:nvSpPr>
        <p:spPr/>
        <p:txBody>
          <a:bodyPr/>
          <a:lstStyle/>
          <a:p>
            <a:r>
              <a:rPr lang="en-US"/>
              <a:t>Database Concurrency Control</a:t>
            </a:r>
          </a:p>
        </p:txBody>
      </p:sp>
      <p:sp>
        <p:nvSpPr>
          <p:cNvPr id="698381" name="Rectangle 13"/>
          <p:cNvSpPr>
            <a:spLocks noGrp="1" noChangeArrowheads="1"/>
          </p:cNvSpPr>
          <p:nvPr>
            <p:ph type="body" idx="1"/>
          </p:nvPr>
        </p:nvSpPr>
        <p:spPr/>
        <p:txBody>
          <a:bodyPr/>
          <a:lstStyle/>
          <a:p>
            <a:pPr>
              <a:lnSpc>
                <a:spcPct val="80000"/>
              </a:lnSpc>
              <a:buFont typeface="Wingdings" pitchFamily="2" charset="2"/>
              <a:buNone/>
            </a:pPr>
            <a:r>
              <a:rPr lang="en-US" sz="2000">
                <a:cs typeface="Times New Roman" pitchFamily="71" charset="0"/>
              </a:rPr>
              <a:t>Two-Phase Locking Techniques: The algorithm</a:t>
            </a:r>
          </a:p>
          <a:p>
            <a:pPr>
              <a:lnSpc>
                <a:spcPct val="80000"/>
              </a:lnSpc>
            </a:pPr>
            <a:endParaRPr lang="en-US" sz="1600">
              <a:cs typeface="Times New Roman" pitchFamily="71" charset="0"/>
            </a:endParaRPr>
          </a:p>
          <a:p>
            <a:pPr>
              <a:lnSpc>
                <a:spcPct val="80000"/>
              </a:lnSpc>
              <a:spcBef>
                <a:spcPct val="50000"/>
              </a:spcBef>
              <a:buFont typeface="Wingdings" pitchFamily="2" charset="2"/>
              <a:buNone/>
            </a:pPr>
            <a:r>
              <a:rPr lang="en-US" sz="1600" b="1">
                <a:cs typeface="Times New Roman" pitchFamily="71" charset="0"/>
              </a:rPr>
              <a:t>	T1			T2		    </a:t>
            </a:r>
            <a:r>
              <a:rPr lang="en-US" sz="1600" b="1" u="sng">
                <a:cs typeface="Times New Roman" pitchFamily="71" charset="0"/>
              </a:rPr>
              <a:t>Result</a:t>
            </a:r>
          </a:p>
          <a:p>
            <a:pPr>
              <a:lnSpc>
                <a:spcPct val="80000"/>
              </a:lnSpc>
              <a:spcBef>
                <a:spcPct val="50000"/>
              </a:spcBef>
              <a:buFont typeface="Wingdings" pitchFamily="2" charset="2"/>
              <a:buNone/>
            </a:pPr>
            <a:r>
              <a:rPr lang="en-US" sz="1600">
                <a:cs typeface="Times New Roman" pitchFamily="71" charset="0"/>
              </a:rPr>
              <a:t>	read_lock (Y);				    X=50; Y=50</a:t>
            </a:r>
          </a:p>
          <a:p>
            <a:pPr>
              <a:lnSpc>
                <a:spcPct val="80000"/>
              </a:lnSpc>
              <a:spcBef>
                <a:spcPct val="0"/>
              </a:spcBef>
              <a:buFont typeface="Wingdings" pitchFamily="2" charset="2"/>
              <a:buNone/>
            </a:pPr>
            <a:r>
              <a:rPr lang="en-US" sz="1600">
                <a:cs typeface="Times New Roman" pitchFamily="71" charset="0"/>
              </a:rPr>
              <a:t>	read_item (Y);				    Nonserializable because it.</a:t>
            </a:r>
          </a:p>
          <a:p>
            <a:pPr>
              <a:lnSpc>
                <a:spcPct val="80000"/>
              </a:lnSpc>
              <a:spcBef>
                <a:spcPct val="0"/>
              </a:spcBef>
              <a:buFont typeface="Wingdings" pitchFamily="2" charset="2"/>
              <a:buNone/>
            </a:pPr>
            <a:r>
              <a:rPr lang="en-US" sz="1600">
                <a:cs typeface="Times New Roman" pitchFamily="71" charset="0"/>
              </a:rPr>
              <a:t>	</a:t>
            </a:r>
            <a:r>
              <a:rPr lang="en-US" sz="1600" b="1">
                <a:cs typeface="Times New Roman" pitchFamily="71" charset="0"/>
              </a:rPr>
              <a:t>unlock (Y);</a:t>
            </a:r>
            <a:r>
              <a:rPr lang="en-US" sz="1600">
                <a:cs typeface="Times New Roman" pitchFamily="71" charset="0"/>
              </a:rPr>
              <a:t>				    violated two-phase policy.</a:t>
            </a:r>
          </a:p>
          <a:p>
            <a:pPr>
              <a:lnSpc>
                <a:spcPct val="80000"/>
              </a:lnSpc>
              <a:spcBef>
                <a:spcPct val="0"/>
              </a:spcBef>
              <a:buFont typeface="Wingdings" pitchFamily="2" charset="2"/>
              <a:buNone/>
            </a:pPr>
            <a:r>
              <a:rPr lang="en-US" sz="1600">
                <a:cs typeface="Times New Roman" pitchFamily="71" charset="0"/>
              </a:rPr>
              <a:t>			read_lock (X); 	</a:t>
            </a:r>
          </a:p>
          <a:p>
            <a:pPr>
              <a:lnSpc>
                <a:spcPct val="80000"/>
              </a:lnSpc>
              <a:spcBef>
                <a:spcPct val="0"/>
              </a:spcBef>
              <a:buFont typeface="Wingdings" pitchFamily="2" charset="2"/>
              <a:buNone/>
            </a:pPr>
            <a:r>
              <a:rPr lang="en-US" sz="1600">
                <a:cs typeface="Times New Roman" pitchFamily="71" charset="0"/>
              </a:rPr>
              <a:t>			read_item (X);	    </a:t>
            </a:r>
          </a:p>
          <a:p>
            <a:pPr>
              <a:lnSpc>
                <a:spcPct val="80000"/>
              </a:lnSpc>
              <a:spcBef>
                <a:spcPct val="0"/>
              </a:spcBef>
              <a:buFont typeface="Wingdings" pitchFamily="2" charset="2"/>
              <a:buNone/>
            </a:pPr>
            <a:r>
              <a:rPr lang="en-US" sz="1600">
                <a:cs typeface="Times New Roman" pitchFamily="71" charset="0"/>
              </a:rPr>
              <a:t>			</a:t>
            </a:r>
            <a:r>
              <a:rPr lang="en-US" sz="1600" b="1">
                <a:cs typeface="Times New Roman" pitchFamily="71" charset="0"/>
              </a:rPr>
              <a:t>unlock (X); 	</a:t>
            </a:r>
          </a:p>
          <a:p>
            <a:pPr>
              <a:lnSpc>
                <a:spcPct val="80000"/>
              </a:lnSpc>
              <a:spcBef>
                <a:spcPct val="0"/>
              </a:spcBef>
              <a:buFont typeface="Wingdings" pitchFamily="2" charset="2"/>
              <a:buNone/>
            </a:pPr>
            <a:r>
              <a:rPr lang="en-US" sz="1600" b="1">
                <a:cs typeface="Times New Roman" pitchFamily="71" charset="0"/>
              </a:rPr>
              <a:t>			write_lock (Y);</a:t>
            </a:r>
            <a:r>
              <a:rPr lang="en-US" sz="1600">
                <a:cs typeface="Times New Roman" pitchFamily="71" charset="0"/>
              </a:rPr>
              <a:t>	</a:t>
            </a:r>
          </a:p>
          <a:p>
            <a:pPr>
              <a:lnSpc>
                <a:spcPct val="80000"/>
              </a:lnSpc>
              <a:spcBef>
                <a:spcPct val="0"/>
              </a:spcBef>
              <a:buFont typeface="Wingdings" pitchFamily="2" charset="2"/>
              <a:buNone/>
            </a:pPr>
            <a:r>
              <a:rPr lang="en-US" sz="1600">
                <a:cs typeface="Times New Roman" pitchFamily="71" charset="0"/>
              </a:rPr>
              <a:t>			read_item (Y);</a:t>
            </a:r>
          </a:p>
          <a:p>
            <a:pPr>
              <a:lnSpc>
                <a:spcPct val="80000"/>
              </a:lnSpc>
              <a:spcBef>
                <a:spcPct val="0"/>
              </a:spcBef>
              <a:buFont typeface="Wingdings" pitchFamily="2" charset="2"/>
              <a:buNone/>
            </a:pPr>
            <a:r>
              <a:rPr lang="en-US" sz="1600">
                <a:cs typeface="Times New Roman" pitchFamily="71" charset="0"/>
              </a:rPr>
              <a:t>			Y:=X+Y;</a:t>
            </a:r>
          </a:p>
          <a:p>
            <a:pPr>
              <a:lnSpc>
                <a:spcPct val="80000"/>
              </a:lnSpc>
              <a:spcBef>
                <a:spcPct val="0"/>
              </a:spcBef>
              <a:buFont typeface="Wingdings" pitchFamily="2" charset="2"/>
              <a:buNone/>
            </a:pPr>
            <a:r>
              <a:rPr lang="en-US" sz="1600">
                <a:cs typeface="Times New Roman" pitchFamily="71" charset="0"/>
              </a:rPr>
              <a:t>			write_item (Y);</a:t>
            </a:r>
          </a:p>
          <a:p>
            <a:pPr>
              <a:lnSpc>
                <a:spcPct val="80000"/>
              </a:lnSpc>
              <a:spcBef>
                <a:spcPct val="0"/>
              </a:spcBef>
              <a:buFont typeface="Wingdings" pitchFamily="2" charset="2"/>
              <a:buNone/>
            </a:pPr>
            <a:r>
              <a:rPr lang="en-US" sz="1600">
                <a:cs typeface="Times New Roman" pitchFamily="71" charset="0"/>
              </a:rPr>
              <a:t>			unlock (Y);</a:t>
            </a:r>
          </a:p>
          <a:p>
            <a:pPr>
              <a:lnSpc>
                <a:spcPct val="80000"/>
              </a:lnSpc>
              <a:spcBef>
                <a:spcPct val="0"/>
              </a:spcBef>
              <a:buFont typeface="Wingdings" pitchFamily="2" charset="2"/>
              <a:buNone/>
            </a:pPr>
            <a:r>
              <a:rPr lang="en-US" sz="1600">
                <a:cs typeface="Times New Roman" pitchFamily="71" charset="0"/>
              </a:rPr>
              <a:t>	</a:t>
            </a:r>
            <a:r>
              <a:rPr lang="en-US" sz="1600" b="1">
                <a:cs typeface="Times New Roman" pitchFamily="71" charset="0"/>
              </a:rPr>
              <a:t>write_lock (X);</a:t>
            </a:r>
          </a:p>
          <a:p>
            <a:pPr>
              <a:lnSpc>
                <a:spcPct val="80000"/>
              </a:lnSpc>
              <a:spcBef>
                <a:spcPct val="0"/>
              </a:spcBef>
              <a:buFont typeface="Wingdings" pitchFamily="2" charset="2"/>
              <a:buNone/>
            </a:pPr>
            <a:r>
              <a:rPr lang="en-US" sz="1600">
                <a:cs typeface="Times New Roman" pitchFamily="71" charset="0"/>
              </a:rPr>
              <a:t>	read_item (X);	</a:t>
            </a:r>
          </a:p>
          <a:p>
            <a:pPr>
              <a:lnSpc>
                <a:spcPct val="80000"/>
              </a:lnSpc>
              <a:spcBef>
                <a:spcPct val="0"/>
              </a:spcBef>
              <a:buFont typeface="Wingdings" pitchFamily="2" charset="2"/>
              <a:buNone/>
            </a:pPr>
            <a:r>
              <a:rPr lang="en-US" sz="1600">
                <a:cs typeface="Times New Roman" pitchFamily="71" charset="0"/>
              </a:rPr>
              <a:t>	X:=X+Y;</a:t>
            </a:r>
          </a:p>
          <a:p>
            <a:pPr>
              <a:lnSpc>
                <a:spcPct val="80000"/>
              </a:lnSpc>
              <a:spcBef>
                <a:spcPct val="0"/>
              </a:spcBef>
              <a:buFont typeface="Wingdings" pitchFamily="2" charset="2"/>
              <a:buNone/>
            </a:pPr>
            <a:r>
              <a:rPr lang="en-US" sz="1600">
                <a:cs typeface="Times New Roman" pitchFamily="71" charset="0"/>
              </a:rPr>
              <a:t>	write_item (X);</a:t>
            </a:r>
          </a:p>
          <a:p>
            <a:pPr>
              <a:lnSpc>
                <a:spcPct val="80000"/>
              </a:lnSpc>
              <a:spcBef>
                <a:spcPct val="0"/>
              </a:spcBef>
              <a:buFont typeface="Wingdings" pitchFamily="2" charset="2"/>
              <a:buNone/>
            </a:pPr>
            <a:r>
              <a:rPr lang="en-US" sz="1600">
                <a:cs typeface="Times New Roman" pitchFamily="71" charset="0"/>
              </a:rPr>
              <a:t>	unlock (X);</a:t>
            </a:r>
            <a:endParaRPr lang="en-US" sz="1600">
              <a:cs typeface="Times New Roman" pitchFamily="71" charset="0"/>
              <a:sym typeface="Symbol" pitchFamily="71" charset="2"/>
            </a:endParaRPr>
          </a:p>
          <a:p>
            <a:pPr lvl="1" algn="just">
              <a:lnSpc>
                <a:spcPct val="95000"/>
              </a:lnSpc>
              <a:spcBef>
                <a:spcPct val="10000"/>
              </a:spcBef>
              <a:buFontTx/>
              <a:buNone/>
            </a:pPr>
            <a:r>
              <a:rPr lang="en-US" sz="1800">
                <a:cs typeface="Times New Roman" pitchFamily="71" charset="0"/>
                <a:sym typeface="Symbol" pitchFamily="71" charset="2"/>
              </a:rPr>
              <a:t>   </a:t>
            </a:r>
            <a:endParaRPr lang="en-US" sz="2200"/>
          </a:p>
        </p:txBody>
      </p:sp>
      <p:sp>
        <p:nvSpPr>
          <p:cNvPr id="698374" name="Line 6"/>
          <p:cNvSpPr>
            <a:spLocks noChangeShapeType="1"/>
          </p:cNvSpPr>
          <p:nvPr/>
        </p:nvSpPr>
        <p:spPr bwMode="auto">
          <a:xfrm>
            <a:off x="1028700" y="3200400"/>
            <a:ext cx="0" cy="1371600"/>
          </a:xfrm>
          <a:prstGeom prst="line">
            <a:avLst/>
          </a:prstGeom>
          <a:noFill/>
          <a:ln w="12700">
            <a:solidFill>
              <a:srgbClr val="990033"/>
            </a:solidFill>
            <a:miter lim="800000"/>
            <a:headEnd/>
            <a:tailEnd type="triangle" w="med" len="med"/>
          </a:ln>
          <a:effectLst/>
        </p:spPr>
        <p:txBody>
          <a:bodyPr wrap="none"/>
          <a:lstStyle/>
          <a:p>
            <a:endParaRPr lang="en-US"/>
          </a:p>
        </p:txBody>
      </p:sp>
      <p:sp>
        <p:nvSpPr>
          <p:cNvPr id="698375" name="Rectangle 7"/>
          <p:cNvSpPr>
            <a:spLocks noChangeArrowheads="1"/>
          </p:cNvSpPr>
          <p:nvPr/>
        </p:nvSpPr>
        <p:spPr bwMode="auto">
          <a:xfrm>
            <a:off x="352425" y="3497263"/>
            <a:ext cx="666750" cy="366712"/>
          </a:xfrm>
          <a:prstGeom prst="rect">
            <a:avLst/>
          </a:prstGeom>
          <a:noFill/>
          <a:ln w="9525">
            <a:noFill/>
            <a:miter lim="800000"/>
            <a:headEnd/>
            <a:tailEnd/>
          </a:ln>
          <a:effectLst/>
        </p:spPr>
        <p:txBody>
          <a:bodyPr wrap="none">
            <a:spAutoFit/>
          </a:bodyPr>
          <a:lstStyle/>
          <a:p>
            <a:r>
              <a:rPr lang="en-US" sz="1800">
                <a:solidFill>
                  <a:srgbClr val="990033"/>
                </a:solidFill>
                <a:latin typeface="Times New Roman" pitchFamily="71" charset="0"/>
              </a:rPr>
              <a:t>Time</a:t>
            </a:r>
          </a:p>
        </p:txBody>
      </p:sp>
      <p:sp>
        <p:nvSpPr>
          <p:cNvPr id="698376" name="Line 8"/>
          <p:cNvSpPr>
            <a:spLocks noChangeShapeType="1"/>
          </p:cNvSpPr>
          <p:nvPr/>
        </p:nvSpPr>
        <p:spPr bwMode="auto">
          <a:xfrm>
            <a:off x="2133600" y="2047875"/>
            <a:ext cx="0" cy="4200525"/>
          </a:xfrm>
          <a:prstGeom prst="line">
            <a:avLst/>
          </a:prstGeom>
          <a:noFill/>
          <a:ln w="9525">
            <a:solidFill>
              <a:schemeClr val="bg2"/>
            </a:solidFill>
            <a:miter lim="800000"/>
            <a:headEnd/>
            <a:tailEnd/>
          </a:ln>
          <a:effectLst/>
        </p:spPr>
        <p:txBody>
          <a:bodyPr wrap="none"/>
          <a:lstStyle/>
          <a:p>
            <a:endParaRPr lang="en-US"/>
          </a:p>
        </p:txBody>
      </p:sp>
      <p:sp>
        <p:nvSpPr>
          <p:cNvPr id="698377" name="Line 9"/>
          <p:cNvSpPr>
            <a:spLocks noChangeShapeType="1"/>
          </p:cNvSpPr>
          <p:nvPr/>
        </p:nvSpPr>
        <p:spPr bwMode="auto">
          <a:xfrm>
            <a:off x="469900" y="2514600"/>
            <a:ext cx="3630613" cy="0"/>
          </a:xfrm>
          <a:prstGeom prst="line">
            <a:avLst/>
          </a:prstGeom>
          <a:noFill/>
          <a:ln w="9525">
            <a:solidFill>
              <a:schemeClr val="bg2"/>
            </a:solidFill>
            <a:miter lim="800000"/>
            <a:headEnd/>
            <a:tailEnd/>
          </a:ln>
          <a:effectLst/>
        </p:spPr>
        <p:txBody>
          <a:bodyPr wrap="none"/>
          <a:lstStyle/>
          <a:p>
            <a:endParaRPr lang="en-US"/>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543B2F68-C70A-4B6F-A531-3252072CE87F}" type="slidenum">
              <a:rPr lang="en-US"/>
              <a:pPr/>
              <a:t>63</a:t>
            </a:fld>
            <a:endParaRPr lang="en-CA"/>
          </a:p>
        </p:txBody>
      </p:sp>
      <p:sp>
        <p:nvSpPr>
          <p:cNvPr id="700424" name="Rectangle 8"/>
          <p:cNvSpPr>
            <a:spLocks noGrp="1" noChangeArrowheads="1"/>
          </p:cNvSpPr>
          <p:nvPr>
            <p:ph type="title"/>
          </p:nvPr>
        </p:nvSpPr>
        <p:spPr/>
        <p:txBody>
          <a:bodyPr/>
          <a:lstStyle/>
          <a:p>
            <a:r>
              <a:rPr lang="en-US"/>
              <a:t>Database Concurrency Control</a:t>
            </a:r>
          </a:p>
        </p:txBody>
      </p:sp>
      <p:sp>
        <p:nvSpPr>
          <p:cNvPr id="700425" name="Rectangle 9"/>
          <p:cNvSpPr>
            <a:spLocks noGrp="1" noChangeArrowheads="1"/>
          </p:cNvSpPr>
          <p:nvPr>
            <p:ph type="body" idx="1"/>
          </p:nvPr>
        </p:nvSpPr>
        <p:spPr/>
        <p:txBody>
          <a:bodyPr/>
          <a:lstStyle/>
          <a:p>
            <a:pPr>
              <a:buFont typeface="Wingdings" pitchFamily="2" charset="2"/>
              <a:buNone/>
            </a:pPr>
            <a:r>
              <a:rPr lang="en-US" sz="2400">
                <a:cs typeface="Times New Roman" pitchFamily="71" charset="0"/>
              </a:rPr>
              <a:t>Two-Phase Locking Techniques: The algorithm</a:t>
            </a:r>
            <a:endParaRPr lang="en-US" sz="1800">
              <a:cs typeface="Times New Roman" pitchFamily="71" charset="0"/>
            </a:endParaRPr>
          </a:p>
          <a:p>
            <a:pPr>
              <a:spcBef>
                <a:spcPct val="50000"/>
              </a:spcBef>
              <a:buFont typeface="Wingdings" pitchFamily="2" charset="2"/>
              <a:buNone/>
            </a:pPr>
            <a:r>
              <a:rPr lang="en-US" sz="1800" b="1">
                <a:cs typeface="Times New Roman" pitchFamily="71" charset="0"/>
              </a:rPr>
              <a:t>	</a:t>
            </a:r>
          </a:p>
          <a:p>
            <a:pPr>
              <a:spcBef>
                <a:spcPct val="50000"/>
              </a:spcBef>
              <a:buFont typeface="Wingdings" pitchFamily="2" charset="2"/>
              <a:buNone/>
            </a:pPr>
            <a:r>
              <a:rPr lang="en-US" sz="1800" b="1">
                <a:cs typeface="Times New Roman" pitchFamily="71" charset="0"/>
              </a:rPr>
              <a:t>	</a:t>
            </a:r>
            <a:r>
              <a:rPr lang="en-US" sz="1800" b="1" u="sng">
                <a:cs typeface="Times New Roman" pitchFamily="71" charset="0"/>
              </a:rPr>
              <a:t>T’1</a:t>
            </a:r>
            <a:r>
              <a:rPr lang="en-US" sz="1800" b="1">
                <a:cs typeface="Times New Roman" pitchFamily="71" charset="0"/>
              </a:rPr>
              <a:t>			</a:t>
            </a:r>
            <a:r>
              <a:rPr lang="en-US" sz="1800" b="1" u="sng">
                <a:cs typeface="Times New Roman" pitchFamily="71" charset="0"/>
              </a:rPr>
              <a:t>T’2</a:t>
            </a:r>
            <a:r>
              <a:rPr lang="en-US" sz="1800" b="1">
                <a:cs typeface="Times New Roman" pitchFamily="71" charset="0"/>
              </a:rPr>
              <a:t>		</a:t>
            </a:r>
            <a:endParaRPr lang="en-US" sz="1800" b="1" u="sng">
              <a:cs typeface="Times New Roman" pitchFamily="71" charset="0"/>
            </a:endParaRPr>
          </a:p>
          <a:p>
            <a:pPr>
              <a:spcBef>
                <a:spcPct val="50000"/>
              </a:spcBef>
              <a:buFont typeface="Wingdings" pitchFamily="2" charset="2"/>
              <a:buNone/>
            </a:pPr>
            <a:r>
              <a:rPr lang="en-US" sz="1800">
                <a:cs typeface="Times New Roman" pitchFamily="71" charset="0"/>
              </a:rPr>
              <a:t>	read_lock (Y);		read_lock (X);	T1 and T2 follow two-phase</a:t>
            </a:r>
          </a:p>
          <a:p>
            <a:pPr>
              <a:spcBef>
                <a:spcPct val="0"/>
              </a:spcBef>
              <a:buFont typeface="Wingdings" pitchFamily="2" charset="2"/>
              <a:buNone/>
            </a:pPr>
            <a:r>
              <a:rPr lang="en-US" sz="1800">
                <a:cs typeface="Times New Roman" pitchFamily="71" charset="0"/>
              </a:rPr>
              <a:t>	read_item (Y);		read_item (X);	policy but they are subject to</a:t>
            </a:r>
          </a:p>
          <a:p>
            <a:pPr>
              <a:spcBef>
                <a:spcPct val="0"/>
              </a:spcBef>
              <a:buFont typeface="Wingdings" pitchFamily="2" charset="2"/>
              <a:buNone/>
            </a:pPr>
            <a:r>
              <a:rPr lang="en-US" sz="1800">
                <a:cs typeface="Times New Roman" pitchFamily="71" charset="0"/>
              </a:rPr>
              <a:t>	write_lock (X);		Write_lock (Y);	deadlock, which must be</a:t>
            </a:r>
          </a:p>
          <a:p>
            <a:pPr>
              <a:spcBef>
                <a:spcPct val="0"/>
              </a:spcBef>
              <a:buFont typeface="Wingdings" pitchFamily="2" charset="2"/>
              <a:buNone/>
            </a:pPr>
            <a:r>
              <a:rPr lang="en-US" sz="1800">
                <a:cs typeface="Times New Roman" pitchFamily="71" charset="0"/>
              </a:rPr>
              <a:t>	unlock (Y);		unlock (X);	dealt with.</a:t>
            </a:r>
          </a:p>
          <a:p>
            <a:pPr>
              <a:spcBef>
                <a:spcPct val="0"/>
              </a:spcBef>
              <a:buFont typeface="Wingdings" pitchFamily="2" charset="2"/>
              <a:buNone/>
            </a:pPr>
            <a:r>
              <a:rPr lang="en-US" sz="1800">
                <a:cs typeface="Times New Roman" pitchFamily="71" charset="0"/>
              </a:rPr>
              <a:t>	read_item (X);		read_item (Y);	</a:t>
            </a:r>
          </a:p>
          <a:p>
            <a:pPr>
              <a:spcBef>
                <a:spcPct val="0"/>
              </a:spcBef>
              <a:buFont typeface="Wingdings" pitchFamily="2" charset="2"/>
              <a:buNone/>
            </a:pPr>
            <a:r>
              <a:rPr lang="en-US" sz="1800">
                <a:cs typeface="Times New Roman" pitchFamily="71" charset="0"/>
              </a:rPr>
              <a:t>	X:=X+Y;		Y:=X+Y;		    </a:t>
            </a:r>
          </a:p>
          <a:p>
            <a:pPr>
              <a:spcBef>
                <a:spcPct val="0"/>
              </a:spcBef>
              <a:buFont typeface="Wingdings" pitchFamily="2" charset="2"/>
              <a:buNone/>
            </a:pPr>
            <a:r>
              <a:rPr lang="en-US" sz="1800">
                <a:cs typeface="Times New Roman" pitchFamily="71" charset="0"/>
              </a:rPr>
              <a:t>	write_item (X);		write_item (Y);	</a:t>
            </a:r>
          </a:p>
          <a:p>
            <a:pPr>
              <a:spcBef>
                <a:spcPct val="0"/>
              </a:spcBef>
              <a:buFont typeface="Wingdings" pitchFamily="2" charset="2"/>
              <a:buNone/>
            </a:pPr>
            <a:r>
              <a:rPr lang="en-US" sz="1800">
                <a:cs typeface="Times New Roman" pitchFamily="71" charset="0"/>
              </a:rPr>
              <a:t>	unlock (X);		unlock (Y);</a:t>
            </a:r>
            <a:endParaRPr lang="en-US" sz="2000">
              <a:cs typeface="Times New Roman" pitchFamily="71" charset="0"/>
              <a:sym typeface="Symbol" pitchFamily="71" charset="2"/>
            </a:endParaRPr>
          </a:p>
          <a:p>
            <a:pPr>
              <a:buFont typeface="Wingdings" pitchFamily="2" charset="2"/>
              <a:buNone/>
            </a:pPr>
            <a:endParaRPr lang="en-US"/>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36988A1F-4A85-4777-BA87-13C4773A7E9D}" type="slidenum">
              <a:rPr lang="en-US"/>
              <a:pPr/>
              <a:t>64</a:t>
            </a:fld>
            <a:endParaRPr lang="en-CA"/>
          </a:p>
        </p:txBody>
      </p:sp>
      <p:sp>
        <p:nvSpPr>
          <p:cNvPr id="702474" name="Rectangle 10"/>
          <p:cNvSpPr>
            <a:spLocks noGrp="1" noChangeArrowheads="1"/>
          </p:cNvSpPr>
          <p:nvPr>
            <p:ph type="title"/>
          </p:nvPr>
        </p:nvSpPr>
        <p:spPr/>
        <p:txBody>
          <a:bodyPr/>
          <a:lstStyle/>
          <a:p>
            <a:r>
              <a:rPr lang="en-US"/>
              <a:t>Database Concurrency Control</a:t>
            </a:r>
          </a:p>
        </p:txBody>
      </p:sp>
      <p:sp>
        <p:nvSpPr>
          <p:cNvPr id="702475" name="Rectangle 11"/>
          <p:cNvSpPr>
            <a:spLocks noGrp="1" noChangeArrowheads="1"/>
          </p:cNvSpPr>
          <p:nvPr>
            <p:ph type="body" idx="1"/>
          </p:nvPr>
        </p:nvSpPr>
        <p:spPr/>
        <p:txBody>
          <a:bodyPr/>
          <a:lstStyle/>
          <a:p>
            <a:pPr>
              <a:lnSpc>
                <a:spcPct val="80000"/>
              </a:lnSpc>
              <a:buFont typeface="Wingdings" pitchFamily="2" charset="2"/>
              <a:buNone/>
            </a:pPr>
            <a:r>
              <a:rPr lang="en-US" sz="2000"/>
              <a:t>Two-Phase Locking Techniques: The algorithm</a:t>
            </a:r>
          </a:p>
          <a:p>
            <a:pPr>
              <a:lnSpc>
                <a:spcPct val="80000"/>
              </a:lnSpc>
            </a:pPr>
            <a:r>
              <a:rPr lang="en-US" sz="2000"/>
              <a:t>Two-phase policy generates two locking algorithms</a:t>
            </a:r>
          </a:p>
          <a:p>
            <a:pPr lvl="1">
              <a:lnSpc>
                <a:spcPct val="80000"/>
              </a:lnSpc>
            </a:pPr>
            <a:r>
              <a:rPr lang="en-US" sz="2000"/>
              <a:t>(a) </a:t>
            </a:r>
            <a:r>
              <a:rPr lang="en-US" sz="2000" b="1"/>
              <a:t>Basic</a:t>
            </a:r>
            <a:r>
              <a:rPr lang="en-US" sz="2000"/>
              <a:t> </a:t>
            </a:r>
          </a:p>
          <a:p>
            <a:pPr lvl="1">
              <a:lnSpc>
                <a:spcPct val="80000"/>
              </a:lnSpc>
            </a:pPr>
            <a:r>
              <a:rPr lang="en-US" sz="2000"/>
              <a:t>(b) </a:t>
            </a:r>
            <a:r>
              <a:rPr lang="en-US" sz="2000" b="1"/>
              <a:t>Conservative</a:t>
            </a:r>
            <a:endParaRPr lang="en-US" sz="2000"/>
          </a:p>
          <a:p>
            <a:pPr>
              <a:lnSpc>
                <a:spcPct val="80000"/>
              </a:lnSpc>
            </a:pPr>
            <a:r>
              <a:rPr lang="en-US" sz="2000" b="1"/>
              <a:t>Conservative</a:t>
            </a:r>
            <a:r>
              <a:rPr lang="en-US" sz="2000"/>
              <a:t>: </a:t>
            </a:r>
          </a:p>
          <a:p>
            <a:pPr lvl="1">
              <a:lnSpc>
                <a:spcPct val="80000"/>
              </a:lnSpc>
            </a:pPr>
            <a:r>
              <a:rPr lang="en-US" sz="2000"/>
              <a:t>Prevents deadlock by locking all desired data items before transaction begins execution.</a:t>
            </a:r>
          </a:p>
          <a:p>
            <a:pPr>
              <a:lnSpc>
                <a:spcPct val="80000"/>
              </a:lnSpc>
            </a:pPr>
            <a:r>
              <a:rPr lang="en-US" sz="2000" b="1"/>
              <a:t>Basic</a:t>
            </a:r>
            <a:r>
              <a:rPr lang="en-US" sz="2000"/>
              <a:t>:</a:t>
            </a:r>
          </a:p>
          <a:p>
            <a:pPr lvl="1">
              <a:lnSpc>
                <a:spcPct val="80000"/>
              </a:lnSpc>
            </a:pPr>
            <a:r>
              <a:rPr lang="en-US" sz="2000"/>
              <a:t>Transaction locks data items incrementally.  This may cause deadlock which is dealt with.</a:t>
            </a:r>
          </a:p>
          <a:p>
            <a:pPr>
              <a:lnSpc>
                <a:spcPct val="80000"/>
              </a:lnSpc>
            </a:pPr>
            <a:r>
              <a:rPr lang="en-US" sz="2000" b="1"/>
              <a:t>Strict</a:t>
            </a:r>
            <a:r>
              <a:rPr lang="en-US" sz="2000"/>
              <a:t>:</a:t>
            </a:r>
          </a:p>
          <a:p>
            <a:pPr lvl="1">
              <a:lnSpc>
                <a:spcPct val="80000"/>
              </a:lnSpc>
            </a:pPr>
            <a:r>
              <a:rPr lang="en-US" sz="2000"/>
              <a:t>A more stricter version of Basic algorithm where unlocking is performed after a transaction terminates (commits or aborts and rolled-back).  This is the most commonly used two-phase locking algorithm.</a:t>
            </a:r>
            <a:endParaRPr lang="en-US" sz="2000">
              <a:sym typeface="Symbol" pitchFamily="71" charset="2"/>
            </a:endParaRPr>
          </a:p>
        </p:txBody>
      </p:sp>
      <p:sp>
        <p:nvSpPr>
          <p:cNvPr id="702468"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457200" indent="-457200">
              <a:spcBef>
                <a:spcPct val="20000"/>
              </a:spcBef>
              <a:buClr>
                <a:srgbClr val="990033"/>
              </a:buClr>
              <a:buSzPct val="60000"/>
              <a:buFont typeface="Wingdings" pitchFamily="2" charset="2"/>
              <a:buNone/>
            </a:pPr>
            <a:endParaRPr lang="en-US" sz="1800">
              <a:solidFill>
                <a:schemeClr val="tx2"/>
              </a:solidFill>
              <a:cs typeface="Times New Roman" pitchFamily="71" charset="0"/>
              <a:sym typeface="Symbol" pitchFamily="71" charset="2"/>
            </a:endParaRP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24700395-2BC0-40F7-A159-B803EE72F081}" type="slidenum">
              <a:rPr lang="en-US"/>
              <a:pPr/>
              <a:t>65</a:t>
            </a:fld>
            <a:endParaRPr lang="en-CA"/>
          </a:p>
        </p:txBody>
      </p:sp>
      <p:sp>
        <p:nvSpPr>
          <p:cNvPr id="704520" name="Rectangle 8"/>
          <p:cNvSpPr>
            <a:spLocks noGrp="1" noChangeArrowheads="1"/>
          </p:cNvSpPr>
          <p:nvPr>
            <p:ph type="title"/>
          </p:nvPr>
        </p:nvSpPr>
        <p:spPr/>
        <p:txBody>
          <a:bodyPr/>
          <a:lstStyle/>
          <a:p>
            <a:r>
              <a:rPr lang="en-US"/>
              <a:t>Database Concurrency Control</a:t>
            </a:r>
          </a:p>
        </p:txBody>
      </p:sp>
      <p:sp>
        <p:nvSpPr>
          <p:cNvPr id="704521" name="Rectangle 9"/>
          <p:cNvSpPr>
            <a:spLocks noGrp="1" noChangeArrowheads="1"/>
          </p:cNvSpPr>
          <p:nvPr>
            <p:ph type="body" idx="1"/>
          </p:nvPr>
        </p:nvSpPr>
        <p:spPr/>
        <p:txBody>
          <a:bodyPr/>
          <a:lstStyle/>
          <a:p>
            <a:pPr>
              <a:buFont typeface="Wingdings" pitchFamily="2" charset="2"/>
              <a:buNone/>
            </a:pPr>
            <a:r>
              <a:rPr lang="en-US" sz="2400">
                <a:cs typeface="Times New Roman" pitchFamily="71" charset="0"/>
              </a:rPr>
              <a:t>Dealing with Deadlock and Starvation</a:t>
            </a:r>
          </a:p>
          <a:p>
            <a:pPr lvl="1"/>
            <a:r>
              <a:rPr lang="en-US" sz="2200" b="1">
                <a:cs typeface="Times New Roman" pitchFamily="71" charset="0"/>
              </a:rPr>
              <a:t>Deadlock</a:t>
            </a:r>
            <a:endParaRPr lang="en-US" sz="1700" b="1">
              <a:cs typeface="Times New Roman" pitchFamily="71" charset="0"/>
            </a:endParaRPr>
          </a:p>
          <a:p>
            <a:pPr algn="just">
              <a:spcBef>
                <a:spcPct val="50000"/>
              </a:spcBef>
              <a:buFont typeface="Wingdings" pitchFamily="2" charset="2"/>
              <a:buNone/>
            </a:pPr>
            <a:r>
              <a:rPr lang="en-US" sz="1800" b="1">
                <a:cs typeface="Times New Roman" pitchFamily="71" charset="0"/>
              </a:rPr>
              <a:t>	</a:t>
            </a:r>
            <a:r>
              <a:rPr lang="en-US" sz="1800" b="1" u="sng">
                <a:cs typeface="Times New Roman" pitchFamily="71" charset="0"/>
              </a:rPr>
              <a:t>T’1</a:t>
            </a:r>
            <a:r>
              <a:rPr lang="en-US" sz="1800" b="1">
                <a:cs typeface="Times New Roman" pitchFamily="71" charset="0"/>
              </a:rPr>
              <a:t>			</a:t>
            </a:r>
            <a:r>
              <a:rPr lang="en-US" sz="1800" b="1" u="sng">
                <a:cs typeface="Times New Roman" pitchFamily="71" charset="0"/>
              </a:rPr>
              <a:t>T’2</a:t>
            </a:r>
            <a:r>
              <a:rPr lang="en-US" sz="1800" b="1">
                <a:cs typeface="Times New Roman" pitchFamily="71" charset="0"/>
              </a:rPr>
              <a:t>		</a:t>
            </a:r>
            <a:endParaRPr lang="en-US" sz="1800" b="1" u="sng">
              <a:cs typeface="Times New Roman" pitchFamily="71" charset="0"/>
            </a:endParaRPr>
          </a:p>
          <a:p>
            <a:pPr>
              <a:spcBef>
                <a:spcPct val="50000"/>
              </a:spcBef>
              <a:buFont typeface="Wingdings" pitchFamily="2" charset="2"/>
              <a:buNone/>
            </a:pPr>
            <a:r>
              <a:rPr lang="en-US" sz="1800">
                <a:cs typeface="Times New Roman" pitchFamily="71" charset="0"/>
              </a:rPr>
              <a:t>	read_lock (Y);				T1 and T2 did follow two-phase</a:t>
            </a:r>
          </a:p>
          <a:p>
            <a:pPr>
              <a:spcBef>
                <a:spcPct val="0"/>
              </a:spcBef>
              <a:buFont typeface="Wingdings" pitchFamily="2" charset="2"/>
              <a:buNone/>
            </a:pPr>
            <a:r>
              <a:rPr lang="en-US" sz="1800">
                <a:cs typeface="Times New Roman" pitchFamily="71" charset="0"/>
              </a:rPr>
              <a:t>	read_item (Y);				policy but they are deadlock</a:t>
            </a:r>
          </a:p>
          <a:p>
            <a:pPr>
              <a:spcBef>
                <a:spcPct val="0"/>
              </a:spcBef>
              <a:buFont typeface="Wingdings" pitchFamily="2" charset="2"/>
              <a:buNone/>
            </a:pPr>
            <a:r>
              <a:rPr lang="en-US" sz="1800">
                <a:cs typeface="Times New Roman" pitchFamily="71" charset="0"/>
              </a:rPr>
              <a:t>				read_lock (X);	</a:t>
            </a:r>
          </a:p>
          <a:p>
            <a:pPr>
              <a:spcBef>
                <a:spcPct val="0"/>
              </a:spcBef>
              <a:buFont typeface="Wingdings" pitchFamily="2" charset="2"/>
              <a:buNone/>
            </a:pPr>
            <a:r>
              <a:rPr lang="en-US" sz="1800">
                <a:cs typeface="Times New Roman" pitchFamily="71" charset="0"/>
              </a:rPr>
              <a:t>				read_item (Y);			    </a:t>
            </a:r>
          </a:p>
          <a:p>
            <a:pPr>
              <a:spcBef>
                <a:spcPct val="0"/>
              </a:spcBef>
              <a:buFont typeface="Wingdings" pitchFamily="2" charset="2"/>
              <a:buNone/>
            </a:pPr>
            <a:r>
              <a:rPr lang="en-US" sz="1800">
                <a:cs typeface="Times New Roman" pitchFamily="71" charset="0"/>
              </a:rPr>
              <a:t>	write_lock (X);		</a:t>
            </a:r>
          </a:p>
          <a:p>
            <a:pPr>
              <a:spcBef>
                <a:spcPct val="0"/>
              </a:spcBef>
              <a:buFont typeface="Wingdings" pitchFamily="2" charset="2"/>
              <a:buNone/>
            </a:pPr>
            <a:r>
              <a:rPr lang="en-US" sz="1800">
                <a:cs typeface="Times New Roman" pitchFamily="71" charset="0"/>
              </a:rPr>
              <a:t>	(waits for X)		write_lock (Y);</a:t>
            </a:r>
          </a:p>
          <a:p>
            <a:pPr>
              <a:spcBef>
                <a:spcPct val="0"/>
              </a:spcBef>
              <a:buFont typeface="Wingdings" pitchFamily="2" charset="2"/>
              <a:buNone/>
            </a:pPr>
            <a:r>
              <a:rPr lang="en-US" sz="1800">
                <a:cs typeface="Times New Roman" pitchFamily="71" charset="0"/>
              </a:rPr>
              <a:t>				(waits for Y)</a:t>
            </a:r>
          </a:p>
          <a:p>
            <a:pPr>
              <a:spcBef>
                <a:spcPct val="0"/>
              </a:spcBef>
              <a:buFont typeface="Wingdings" pitchFamily="2" charset="2"/>
              <a:buNone/>
            </a:pPr>
            <a:r>
              <a:rPr lang="en-US" sz="1800">
                <a:cs typeface="Times New Roman" pitchFamily="71" charset="0"/>
              </a:rPr>
              <a:t>		</a:t>
            </a:r>
          </a:p>
          <a:p>
            <a:pPr lvl="1">
              <a:spcBef>
                <a:spcPct val="0"/>
              </a:spcBef>
            </a:pPr>
            <a:r>
              <a:rPr lang="en-US" sz="2000">
                <a:cs typeface="Times New Roman" pitchFamily="71" charset="0"/>
              </a:rPr>
              <a:t>Deadlock (T’1 and T’2)</a:t>
            </a:r>
            <a:endParaRPr lang="en-US" sz="300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7AC1AB5A-8E00-4539-9A7E-5B78A00093B2}" type="slidenum">
              <a:rPr lang="en-US"/>
              <a:pPr/>
              <a:t>66</a:t>
            </a:fld>
            <a:endParaRPr lang="en-CA"/>
          </a:p>
        </p:txBody>
      </p:sp>
      <p:sp>
        <p:nvSpPr>
          <p:cNvPr id="706570" name="Rectangle 10"/>
          <p:cNvSpPr>
            <a:spLocks noGrp="1" noChangeArrowheads="1"/>
          </p:cNvSpPr>
          <p:nvPr>
            <p:ph type="title"/>
          </p:nvPr>
        </p:nvSpPr>
        <p:spPr/>
        <p:txBody>
          <a:bodyPr/>
          <a:lstStyle/>
          <a:p>
            <a:r>
              <a:rPr lang="en-US"/>
              <a:t>Database Concurrency Control</a:t>
            </a:r>
          </a:p>
        </p:txBody>
      </p:sp>
      <p:sp>
        <p:nvSpPr>
          <p:cNvPr id="706571" name="Rectangle 11"/>
          <p:cNvSpPr>
            <a:spLocks noGrp="1" noChangeArrowheads="1"/>
          </p:cNvSpPr>
          <p:nvPr>
            <p:ph type="body" idx="1"/>
          </p:nvPr>
        </p:nvSpPr>
        <p:spPr/>
        <p:txBody>
          <a:bodyPr/>
          <a:lstStyle/>
          <a:p>
            <a:pPr>
              <a:buFont typeface="Wingdings" pitchFamily="2" charset="2"/>
              <a:buNone/>
            </a:pPr>
            <a:r>
              <a:rPr lang="en-US"/>
              <a:t>Dealing with Deadlock and Starvation</a:t>
            </a:r>
          </a:p>
          <a:p>
            <a:r>
              <a:rPr lang="en-US" b="1"/>
              <a:t>Deadlock prevention</a:t>
            </a:r>
          </a:p>
          <a:p>
            <a:pPr lvl="1"/>
            <a:r>
              <a:rPr lang="en-US"/>
              <a:t>A transaction locks all data items it refers to before it begins execution.</a:t>
            </a:r>
          </a:p>
          <a:p>
            <a:pPr lvl="1"/>
            <a:r>
              <a:rPr lang="en-US"/>
              <a:t>This way of locking prevents deadlock since a transaction never waits for a data item.</a:t>
            </a:r>
          </a:p>
          <a:p>
            <a:pPr lvl="1"/>
            <a:r>
              <a:rPr lang="en-US"/>
              <a:t>The conservative two-phase locking uses this approach.</a:t>
            </a:r>
            <a:endParaRPr lang="en-US">
              <a:sym typeface="Symbol" pitchFamily="71" charset="2"/>
            </a:endParaRP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EE792356-6C99-4F6D-BA43-FFBE3169A17A}" type="slidenum">
              <a:rPr lang="en-US"/>
              <a:pPr/>
              <a:t>67</a:t>
            </a:fld>
            <a:endParaRPr lang="en-CA"/>
          </a:p>
        </p:txBody>
      </p:sp>
      <p:sp>
        <p:nvSpPr>
          <p:cNvPr id="708618" name="Rectangle 10"/>
          <p:cNvSpPr>
            <a:spLocks noGrp="1" noChangeArrowheads="1"/>
          </p:cNvSpPr>
          <p:nvPr>
            <p:ph type="title"/>
          </p:nvPr>
        </p:nvSpPr>
        <p:spPr/>
        <p:txBody>
          <a:bodyPr/>
          <a:lstStyle/>
          <a:p>
            <a:r>
              <a:rPr lang="en-US"/>
              <a:t>Database Concurrency Control</a:t>
            </a:r>
          </a:p>
        </p:txBody>
      </p:sp>
      <p:sp>
        <p:nvSpPr>
          <p:cNvPr id="708619" name="Rectangle 11"/>
          <p:cNvSpPr>
            <a:spLocks noGrp="1" noChangeArrowheads="1"/>
          </p:cNvSpPr>
          <p:nvPr>
            <p:ph type="body" idx="1"/>
          </p:nvPr>
        </p:nvSpPr>
        <p:spPr/>
        <p:txBody>
          <a:bodyPr/>
          <a:lstStyle/>
          <a:p>
            <a:pPr>
              <a:buFont typeface="Wingdings" pitchFamily="2" charset="2"/>
              <a:buNone/>
            </a:pPr>
            <a:r>
              <a:rPr lang="en-US" sz="2400"/>
              <a:t>Dealing with Deadlock and Starvation</a:t>
            </a:r>
          </a:p>
          <a:p>
            <a:r>
              <a:rPr lang="en-US" sz="2400" b="1"/>
              <a:t>Deadlock detection and resolution</a:t>
            </a:r>
          </a:p>
          <a:p>
            <a:pPr lvl="1"/>
            <a:r>
              <a:rPr lang="en-US" sz="2200"/>
              <a:t>In this approach, deadlocks are allowed to happen.  The scheduler maintains a wait-for-graph for detecting cycle.  If a cycle exists, then one transaction involved in the cycle is selected (victim) and rolled-back.</a:t>
            </a:r>
          </a:p>
          <a:p>
            <a:pPr lvl="1"/>
            <a:r>
              <a:rPr lang="en-US" sz="2200"/>
              <a:t>A wait-for-graph is created using the lock table.  As soon as a transaction is blocked, it is added to the graph.  When a chain like: Ti waits for Tj waits for Tk waits for Ti or Tj occurs, then this creates a cycle.  One of the transaction o</a:t>
            </a:r>
            <a:endParaRPr lang="en-US" sz="2200">
              <a:sym typeface="Symbol" pitchFamily="71" charset="2"/>
            </a:endParaRP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C64C1441-6EFB-4FDE-BC40-B81FDE4F50CD}" type="slidenum">
              <a:rPr lang="en-US"/>
              <a:pPr/>
              <a:t>68</a:t>
            </a:fld>
            <a:endParaRPr lang="en-CA"/>
          </a:p>
        </p:txBody>
      </p:sp>
      <p:sp>
        <p:nvSpPr>
          <p:cNvPr id="710666" name="Rectangle 10"/>
          <p:cNvSpPr>
            <a:spLocks noGrp="1" noChangeArrowheads="1"/>
          </p:cNvSpPr>
          <p:nvPr>
            <p:ph type="title"/>
          </p:nvPr>
        </p:nvSpPr>
        <p:spPr/>
        <p:txBody>
          <a:bodyPr/>
          <a:lstStyle/>
          <a:p>
            <a:r>
              <a:rPr lang="en-US"/>
              <a:t>Database Concurrency Control</a:t>
            </a:r>
          </a:p>
        </p:txBody>
      </p:sp>
      <p:sp>
        <p:nvSpPr>
          <p:cNvPr id="710667" name="Rectangle 11"/>
          <p:cNvSpPr>
            <a:spLocks noGrp="1" noChangeArrowheads="1"/>
          </p:cNvSpPr>
          <p:nvPr>
            <p:ph type="body" idx="1"/>
          </p:nvPr>
        </p:nvSpPr>
        <p:spPr/>
        <p:txBody>
          <a:bodyPr/>
          <a:lstStyle/>
          <a:p>
            <a:pPr>
              <a:buFont typeface="Wingdings" pitchFamily="2" charset="2"/>
              <a:buNone/>
            </a:pPr>
            <a:r>
              <a:rPr lang="en-US" sz="2400"/>
              <a:t>Dealing with Deadlock and Starvation</a:t>
            </a:r>
          </a:p>
          <a:p>
            <a:r>
              <a:rPr lang="en-US" sz="2400" b="1"/>
              <a:t>Deadlock avoidance</a:t>
            </a:r>
          </a:p>
          <a:p>
            <a:pPr lvl="1"/>
            <a:r>
              <a:rPr lang="en-US" sz="2200"/>
              <a:t>There are many variations of two-phase locking algorithm.</a:t>
            </a:r>
          </a:p>
          <a:p>
            <a:pPr lvl="1"/>
            <a:r>
              <a:rPr lang="en-US" sz="2200"/>
              <a:t>Some avoid deadlock by not letting the cycle to complete.</a:t>
            </a:r>
          </a:p>
          <a:p>
            <a:pPr lvl="1"/>
            <a:r>
              <a:rPr lang="en-US" sz="2200"/>
              <a:t>That is as soon as the algorithm discovers that blocking a transaction is likely to create a cycle, it rolls back the transaction.</a:t>
            </a:r>
          </a:p>
          <a:p>
            <a:pPr lvl="1"/>
            <a:r>
              <a:rPr lang="en-US" sz="2200"/>
              <a:t>Wound-Wait and Wait-Die algorithms use timestamps to </a:t>
            </a:r>
            <a:r>
              <a:rPr lang="en-US" sz="2200">
                <a:sym typeface="Symbol" pitchFamily="71" charset="2"/>
              </a:rPr>
              <a:t>avoid deadlocks by rolling-back victim.</a:t>
            </a:r>
            <a:endParaRPr lang="en-US" sz="220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5F169C72-D76E-4A7F-AD74-CFAE45C371D7}" type="slidenum">
              <a:rPr lang="en-US"/>
              <a:pPr/>
              <a:t>69</a:t>
            </a:fld>
            <a:endParaRPr lang="en-CA"/>
          </a:p>
        </p:txBody>
      </p:sp>
      <p:sp>
        <p:nvSpPr>
          <p:cNvPr id="712714" name="Rectangle 10"/>
          <p:cNvSpPr>
            <a:spLocks noGrp="1" noChangeArrowheads="1"/>
          </p:cNvSpPr>
          <p:nvPr>
            <p:ph type="title"/>
          </p:nvPr>
        </p:nvSpPr>
        <p:spPr/>
        <p:txBody>
          <a:bodyPr/>
          <a:lstStyle/>
          <a:p>
            <a:r>
              <a:rPr lang="en-US"/>
              <a:t>Database Concurrency Control</a:t>
            </a:r>
          </a:p>
        </p:txBody>
      </p:sp>
      <p:sp>
        <p:nvSpPr>
          <p:cNvPr id="712715" name="Rectangle 11"/>
          <p:cNvSpPr>
            <a:spLocks noGrp="1" noChangeArrowheads="1"/>
          </p:cNvSpPr>
          <p:nvPr>
            <p:ph type="body" idx="1"/>
          </p:nvPr>
        </p:nvSpPr>
        <p:spPr/>
        <p:txBody>
          <a:bodyPr/>
          <a:lstStyle/>
          <a:p>
            <a:pPr>
              <a:lnSpc>
                <a:spcPct val="90000"/>
              </a:lnSpc>
              <a:buFont typeface="Wingdings" pitchFamily="2" charset="2"/>
              <a:buNone/>
            </a:pPr>
            <a:r>
              <a:rPr lang="en-US" sz="2400"/>
              <a:t>Dealing with Deadlock and Starvation</a:t>
            </a:r>
          </a:p>
          <a:p>
            <a:pPr>
              <a:lnSpc>
                <a:spcPct val="90000"/>
              </a:lnSpc>
            </a:pPr>
            <a:r>
              <a:rPr lang="en-US" sz="2400" b="1"/>
              <a:t>Starvation</a:t>
            </a:r>
          </a:p>
          <a:p>
            <a:pPr lvl="1">
              <a:lnSpc>
                <a:spcPct val="90000"/>
              </a:lnSpc>
            </a:pPr>
            <a:r>
              <a:rPr lang="en-US" sz="2200"/>
              <a:t>Starvation occurs when a particular transaction consistently waits or restarted and never gets a chance to proceed further. </a:t>
            </a:r>
          </a:p>
          <a:p>
            <a:pPr lvl="1">
              <a:lnSpc>
                <a:spcPct val="90000"/>
              </a:lnSpc>
            </a:pPr>
            <a:r>
              <a:rPr lang="en-US" sz="2200"/>
              <a:t>In a deadlock resolution it is possible that the same transaction may consistently be selected as victim and rolled-back.</a:t>
            </a:r>
          </a:p>
          <a:p>
            <a:pPr lvl="1">
              <a:lnSpc>
                <a:spcPct val="90000"/>
              </a:lnSpc>
            </a:pPr>
            <a:r>
              <a:rPr lang="en-US" sz="2200"/>
              <a:t>This limitation is inherent in all priority based scheduling mechanisms.</a:t>
            </a:r>
          </a:p>
          <a:p>
            <a:pPr lvl="1">
              <a:lnSpc>
                <a:spcPct val="90000"/>
              </a:lnSpc>
            </a:pPr>
            <a:r>
              <a:rPr lang="en-US" sz="2200"/>
              <a:t>In Wound-Wait scheme a younger transaction may always be wounded (aborted) by a long running older transaction which may create starvation.</a:t>
            </a:r>
          </a:p>
        </p:txBody>
      </p:sp>
      <p:sp>
        <p:nvSpPr>
          <p:cNvPr id="712708"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endParaRPr lang="en-US" sz="1800">
              <a:solidFill>
                <a:schemeClr val="tx2"/>
              </a:solidFill>
              <a:cs typeface="Times New Roman" pitchFamily="71" charset="0"/>
              <a:sym typeface="Symbol" pitchFamily="71" charset="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8CCABD6C-4A4F-49CD-974E-4742E29C9705}" type="slidenum">
              <a:rPr lang="en-US"/>
              <a:pPr/>
              <a:t>7</a:t>
            </a:fld>
            <a:endParaRPr lang="en-CA"/>
          </a:p>
        </p:txBody>
      </p:sp>
      <p:sp>
        <p:nvSpPr>
          <p:cNvPr id="679940" name="Rectangle 4"/>
          <p:cNvSpPr>
            <a:spLocks noGrp="1" noChangeArrowheads="1"/>
          </p:cNvSpPr>
          <p:nvPr>
            <p:ph type="title"/>
          </p:nvPr>
        </p:nvSpPr>
        <p:spPr/>
        <p:txBody>
          <a:bodyPr/>
          <a:lstStyle/>
          <a:p>
            <a:r>
              <a:rPr lang="en-US" sz="3200"/>
              <a:t>Introduction to Transaction Processing (5)</a:t>
            </a:r>
          </a:p>
        </p:txBody>
      </p:sp>
      <p:sp>
        <p:nvSpPr>
          <p:cNvPr id="679941" name="Rectangle 5"/>
          <p:cNvSpPr>
            <a:spLocks noGrp="1" noChangeArrowheads="1"/>
          </p:cNvSpPr>
          <p:nvPr>
            <p:ph type="body" idx="1"/>
          </p:nvPr>
        </p:nvSpPr>
        <p:spPr/>
        <p:txBody>
          <a:bodyPr/>
          <a:lstStyle/>
          <a:p>
            <a:pPr>
              <a:lnSpc>
                <a:spcPct val="80000"/>
              </a:lnSpc>
              <a:buFont typeface="Wingdings" pitchFamily="2" charset="2"/>
              <a:buNone/>
            </a:pPr>
            <a:r>
              <a:rPr lang="en-US" sz="2400"/>
              <a:t>READ AND WRITE OPERATIONS (contd.):</a:t>
            </a:r>
          </a:p>
          <a:p>
            <a:pPr>
              <a:lnSpc>
                <a:spcPct val="80000"/>
              </a:lnSpc>
            </a:pPr>
            <a:r>
              <a:rPr lang="en-US" sz="2400" b="1"/>
              <a:t>write_item(X</a:t>
            </a:r>
            <a:r>
              <a:rPr lang="en-US" sz="2400"/>
              <a:t>) command includes the following steps:</a:t>
            </a:r>
          </a:p>
          <a:p>
            <a:pPr lvl="1">
              <a:lnSpc>
                <a:spcPct val="80000"/>
              </a:lnSpc>
            </a:pPr>
            <a:r>
              <a:rPr lang="en-US" sz="2100"/>
              <a:t>Find the address of the disk block that contains item X.</a:t>
            </a:r>
          </a:p>
          <a:p>
            <a:pPr lvl="1">
              <a:lnSpc>
                <a:spcPct val="80000"/>
              </a:lnSpc>
            </a:pPr>
            <a:r>
              <a:rPr lang="en-US" sz="2100"/>
              <a:t>Copy that disk block into a buffer in main memory (if that disk block is not already in some main memory buffer).</a:t>
            </a:r>
          </a:p>
          <a:p>
            <a:pPr lvl="1">
              <a:lnSpc>
                <a:spcPct val="80000"/>
              </a:lnSpc>
            </a:pPr>
            <a:r>
              <a:rPr lang="en-US" sz="2100"/>
              <a:t>Copy item X from the program variable named X into its correct location in the buffer.</a:t>
            </a:r>
          </a:p>
          <a:p>
            <a:pPr lvl="1">
              <a:lnSpc>
                <a:spcPct val="80000"/>
              </a:lnSpc>
            </a:pPr>
            <a:r>
              <a:rPr lang="en-US" sz="2100"/>
              <a:t>Store the updated block from the buffer back to disk (either immediately or at some later point in time). </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1DDCE39F-0BB0-45B9-821E-A01F92880326}" type="slidenum">
              <a:rPr lang="en-US"/>
              <a:pPr/>
              <a:t>70</a:t>
            </a:fld>
            <a:endParaRPr lang="en-CA"/>
          </a:p>
        </p:txBody>
      </p:sp>
      <p:sp>
        <p:nvSpPr>
          <p:cNvPr id="714762" name="Rectangle 10"/>
          <p:cNvSpPr>
            <a:spLocks noGrp="1" noChangeArrowheads="1"/>
          </p:cNvSpPr>
          <p:nvPr>
            <p:ph type="title"/>
          </p:nvPr>
        </p:nvSpPr>
        <p:spPr/>
        <p:txBody>
          <a:bodyPr/>
          <a:lstStyle/>
          <a:p>
            <a:r>
              <a:rPr lang="en-US"/>
              <a:t>Database Concurrency Control</a:t>
            </a:r>
          </a:p>
        </p:txBody>
      </p:sp>
      <p:sp>
        <p:nvSpPr>
          <p:cNvPr id="714763" name="Rectangle 11"/>
          <p:cNvSpPr>
            <a:spLocks noGrp="1" noChangeArrowheads="1"/>
          </p:cNvSpPr>
          <p:nvPr>
            <p:ph type="body" idx="1"/>
          </p:nvPr>
        </p:nvSpPr>
        <p:spPr/>
        <p:txBody>
          <a:bodyPr/>
          <a:lstStyle/>
          <a:p>
            <a:pPr>
              <a:buFont typeface="Wingdings" pitchFamily="2" charset="2"/>
              <a:buNone/>
            </a:pPr>
            <a:r>
              <a:rPr lang="en-US"/>
              <a:t>Timestamp based concurrency control algorithm</a:t>
            </a:r>
          </a:p>
          <a:p>
            <a:r>
              <a:rPr lang="en-US" b="1"/>
              <a:t>Timestamp</a:t>
            </a:r>
          </a:p>
          <a:p>
            <a:pPr lvl="1"/>
            <a:r>
              <a:rPr lang="en-US"/>
              <a:t>A monotonically increasing variable (integer) indicating the age of an operation or a transaction.  A larger timestamp value indicates a more recent event or operation.</a:t>
            </a:r>
          </a:p>
          <a:p>
            <a:pPr lvl="1"/>
            <a:r>
              <a:rPr lang="en-US"/>
              <a:t>Timestamp based algorithm uses timestamp to serialize the execution of concurrent transactions.</a:t>
            </a: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54D1433C-2EDE-462E-A96A-D3114AEA547E}" type="slidenum">
              <a:rPr lang="en-US"/>
              <a:pPr/>
              <a:t>71</a:t>
            </a:fld>
            <a:endParaRPr lang="en-CA"/>
          </a:p>
        </p:txBody>
      </p:sp>
      <p:sp>
        <p:nvSpPr>
          <p:cNvPr id="716810" name="Rectangle 10"/>
          <p:cNvSpPr>
            <a:spLocks noGrp="1" noChangeArrowheads="1"/>
          </p:cNvSpPr>
          <p:nvPr>
            <p:ph type="title"/>
          </p:nvPr>
        </p:nvSpPr>
        <p:spPr/>
        <p:txBody>
          <a:bodyPr/>
          <a:lstStyle/>
          <a:p>
            <a:r>
              <a:rPr lang="en-US"/>
              <a:t>Database Concurrency Control</a:t>
            </a:r>
          </a:p>
        </p:txBody>
      </p:sp>
      <p:sp>
        <p:nvSpPr>
          <p:cNvPr id="716811" name="Rectangle 11"/>
          <p:cNvSpPr>
            <a:spLocks noGrp="1" noChangeArrowheads="1"/>
          </p:cNvSpPr>
          <p:nvPr>
            <p:ph type="body" idx="1"/>
          </p:nvPr>
        </p:nvSpPr>
        <p:spPr/>
        <p:txBody>
          <a:bodyPr/>
          <a:lstStyle/>
          <a:p>
            <a:pPr>
              <a:lnSpc>
                <a:spcPct val="90000"/>
              </a:lnSpc>
              <a:buFont typeface="Wingdings" pitchFamily="2" charset="2"/>
              <a:buNone/>
            </a:pPr>
            <a:r>
              <a:rPr lang="en-US" sz="2400"/>
              <a:t>Timestamp based concurrency control algorithm</a:t>
            </a:r>
          </a:p>
          <a:p>
            <a:pPr>
              <a:lnSpc>
                <a:spcPct val="90000"/>
              </a:lnSpc>
            </a:pPr>
            <a:r>
              <a:rPr lang="en-US" sz="2400" b="1"/>
              <a:t>Basic Timestamp Ordering</a:t>
            </a:r>
          </a:p>
          <a:p>
            <a:pPr lvl="1">
              <a:lnSpc>
                <a:spcPct val="90000"/>
              </a:lnSpc>
            </a:pPr>
            <a:r>
              <a:rPr lang="en-US" sz="2200"/>
              <a:t>1.  Transaction T issues a write_item(X) operation:</a:t>
            </a:r>
          </a:p>
          <a:p>
            <a:pPr lvl="2">
              <a:lnSpc>
                <a:spcPct val="90000"/>
              </a:lnSpc>
            </a:pPr>
            <a:r>
              <a:rPr lang="en-US" sz="2000">
                <a:sym typeface="Symbol" pitchFamily="71" charset="2"/>
              </a:rPr>
              <a:t>If read_TS(X) &gt; TS(T) or if write_TS(X) &gt; TS(T), then an younger transaction has already read the data item so abort and roll-back T and reject the operation.</a:t>
            </a:r>
          </a:p>
          <a:p>
            <a:pPr lvl="2">
              <a:lnSpc>
                <a:spcPct val="90000"/>
              </a:lnSpc>
            </a:pPr>
            <a:r>
              <a:rPr lang="en-US" sz="2000">
                <a:sym typeface="Symbol" pitchFamily="71" charset="2"/>
              </a:rPr>
              <a:t>If the condition in part (a) does not exist, then execute write_item(X) of T and set write_TS(X) to TS(T).</a:t>
            </a:r>
          </a:p>
          <a:p>
            <a:pPr lvl="1">
              <a:lnSpc>
                <a:spcPct val="90000"/>
              </a:lnSpc>
            </a:pPr>
            <a:r>
              <a:rPr lang="en-US" sz="2200">
                <a:sym typeface="Symbol" pitchFamily="71" charset="2"/>
              </a:rPr>
              <a:t>2.  </a:t>
            </a:r>
            <a:r>
              <a:rPr lang="en-US" sz="2200"/>
              <a:t>Transaction T issues a read_item(X) operation:</a:t>
            </a:r>
          </a:p>
          <a:p>
            <a:pPr lvl="2">
              <a:lnSpc>
                <a:spcPct val="90000"/>
              </a:lnSpc>
            </a:pPr>
            <a:r>
              <a:rPr lang="en-US" sz="2000">
                <a:sym typeface="Symbol" pitchFamily="71" charset="2"/>
              </a:rPr>
              <a:t>If write_TS(X) &gt; TS(T), then an younger transaction has already written to the data item so abort and roll-back T and reject the operation.</a:t>
            </a:r>
          </a:p>
          <a:p>
            <a:pPr lvl="2">
              <a:lnSpc>
                <a:spcPct val="90000"/>
              </a:lnSpc>
            </a:pPr>
            <a:r>
              <a:rPr lang="en-US" sz="2000">
                <a:sym typeface="Symbol" pitchFamily="71" charset="2"/>
              </a:rPr>
              <a:t>If write_TS(X)  TS(T), then execute read_item(X) of T and set read_TS(X) to the larger of TS(T) and the current read_TS(X).</a:t>
            </a: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E5C80669-26A5-47A0-902D-4A7AF1B4741A}" type="slidenum">
              <a:rPr lang="en-US"/>
              <a:pPr/>
              <a:t>72</a:t>
            </a:fld>
            <a:endParaRPr lang="en-CA"/>
          </a:p>
        </p:txBody>
      </p:sp>
      <p:sp>
        <p:nvSpPr>
          <p:cNvPr id="718858" name="Rectangle 10"/>
          <p:cNvSpPr>
            <a:spLocks noGrp="1" noChangeArrowheads="1"/>
          </p:cNvSpPr>
          <p:nvPr>
            <p:ph type="title"/>
          </p:nvPr>
        </p:nvSpPr>
        <p:spPr/>
        <p:txBody>
          <a:bodyPr/>
          <a:lstStyle/>
          <a:p>
            <a:r>
              <a:rPr lang="en-US"/>
              <a:t>Database Concurrency Control</a:t>
            </a:r>
          </a:p>
        </p:txBody>
      </p:sp>
      <p:sp>
        <p:nvSpPr>
          <p:cNvPr id="718859" name="Rectangle 11"/>
          <p:cNvSpPr>
            <a:spLocks noGrp="1" noChangeArrowheads="1"/>
          </p:cNvSpPr>
          <p:nvPr>
            <p:ph type="body" idx="1"/>
          </p:nvPr>
        </p:nvSpPr>
        <p:spPr/>
        <p:txBody>
          <a:bodyPr/>
          <a:lstStyle/>
          <a:p>
            <a:pPr>
              <a:buFont typeface="Wingdings" pitchFamily="2" charset="2"/>
              <a:buNone/>
            </a:pPr>
            <a:r>
              <a:rPr lang="en-US"/>
              <a:t>Timestamp based concurrency control algorithm</a:t>
            </a:r>
          </a:p>
          <a:p>
            <a:r>
              <a:rPr lang="en-US" b="1"/>
              <a:t>Strict Timestamp Ordering</a:t>
            </a:r>
          </a:p>
          <a:p>
            <a:pPr lvl="1"/>
            <a:r>
              <a:rPr lang="en-US"/>
              <a:t>1.  Transaction T issues a write_item(X) operation:</a:t>
            </a:r>
          </a:p>
          <a:p>
            <a:pPr lvl="2"/>
            <a:r>
              <a:rPr lang="en-US">
                <a:sym typeface="Symbol" pitchFamily="71" charset="2"/>
              </a:rPr>
              <a:t>If TS(T) &gt; read_TS(X), then delay T until the transaction T’ that wrote or read X has terminated (committed or aborted).</a:t>
            </a:r>
          </a:p>
          <a:p>
            <a:pPr lvl="1"/>
            <a:r>
              <a:rPr lang="en-US">
                <a:sym typeface="Symbol" pitchFamily="71" charset="2"/>
              </a:rPr>
              <a:t>2.  </a:t>
            </a:r>
            <a:r>
              <a:rPr lang="en-US"/>
              <a:t>Transaction T issues a read_item(X) operation:</a:t>
            </a:r>
          </a:p>
          <a:p>
            <a:pPr lvl="2"/>
            <a:r>
              <a:rPr lang="en-US">
                <a:sym typeface="Symbol" pitchFamily="71" charset="2"/>
              </a:rPr>
              <a:t>If TS(T) &gt; write_TS(X), then delay T until the transaction T’ that wrote or read X has terminated (committed or aborted).</a:t>
            </a:r>
            <a:endParaRPr lang="en-US"/>
          </a:p>
        </p:txBody>
      </p:sp>
      <p:sp>
        <p:nvSpPr>
          <p:cNvPr id="718852"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endParaRPr lang="en-US" sz="1800">
              <a:solidFill>
                <a:schemeClr val="tx2"/>
              </a:solidFill>
              <a:cs typeface="Times New Roman" pitchFamily="71" charset="0"/>
              <a:sym typeface="Symbol" pitchFamily="71" charset="2"/>
            </a:endParaRP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266B8055-7A0A-4B12-918A-DDCFAB17BB70}" type="slidenum">
              <a:rPr lang="en-US"/>
              <a:pPr/>
              <a:t>73</a:t>
            </a:fld>
            <a:endParaRPr lang="en-CA"/>
          </a:p>
        </p:txBody>
      </p:sp>
      <p:sp>
        <p:nvSpPr>
          <p:cNvPr id="720906" name="Rectangle 10"/>
          <p:cNvSpPr>
            <a:spLocks noGrp="1" noChangeArrowheads="1"/>
          </p:cNvSpPr>
          <p:nvPr>
            <p:ph type="title"/>
          </p:nvPr>
        </p:nvSpPr>
        <p:spPr/>
        <p:txBody>
          <a:bodyPr/>
          <a:lstStyle/>
          <a:p>
            <a:r>
              <a:rPr lang="en-US"/>
              <a:t>Database Concurrency Control</a:t>
            </a:r>
          </a:p>
        </p:txBody>
      </p:sp>
      <p:sp>
        <p:nvSpPr>
          <p:cNvPr id="720907" name="Rectangle 11"/>
          <p:cNvSpPr>
            <a:spLocks noGrp="1" noChangeArrowheads="1"/>
          </p:cNvSpPr>
          <p:nvPr>
            <p:ph type="body" idx="1"/>
          </p:nvPr>
        </p:nvSpPr>
        <p:spPr/>
        <p:txBody>
          <a:bodyPr/>
          <a:lstStyle/>
          <a:p>
            <a:pPr>
              <a:lnSpc>
                <a:spcPct val="90000"/>
              </a:lnSpc>
              <a:buFont typeface="Wingdings" pitchFamily="2" charset="2"/>
              <a:buNone/>
            </a:pPr>
            <a:r>
              <a:rPr lang="en-US"/>
              <a:t>Timestamp based concurrency control algorithm</a:t>
            </a:r>
          </a:p>
          <a:p>
            <a:pPr>
              <a:lnSpc>
                <a:spcPct val="90000"/>
              </a:lnSpc>
            </a:pPr>
            <a:r>
              <a:rPr lang="en-US" b="1"/>
              <a:t>Thomas’s Write Rule</a:t>
            </a:r>
          </a:p>
          <a:p>
            <a:pPr lvl="1">
              <a:lnSpc>
                <a:spcPct val="90000"/>
              </a:lnSpc>
            </a:pPr>
            <a:r>
              <a:rPr lang="en-US">
                <a:sym typeface="Symbol" pitchFamily="71" charset="2"/>
              </a:rPr>
              <a:t>If read_TS(X) &gt; TS(T) then abort and roll-back T and reject the operation.</a:t>
            </a:r>
          </a:p>
          <a:p>
            <a:pPr lvl="1">
              <a:lnSpc>
                <a:spcPct val="90000"/>
              </a:lnSpc>
            </a:pPr>
            <a:r>
              <a:rPr lang="en-US">
                <a:sym typeface="Symbol" pitchFamily="71" charset="2"/>
              </a:rPr>
              <a:t>If write_TS(X) &gt; TS(T), then just ignore the write operation and continue execution.  This is because the most recent writes counts in case of two consecutive writes.</a:t>
            </a:r>
          </a:p>
          <a:p>
            <a:pPr lvl="1">
              <a:lnSpc>
                <a:spcPct val="90000"/>
              </a:lnSpc>
            </a:pPr>
            <a:r>
              <a:rPr lang="en-US">
                <a:sym typeface="Symbol" pitchFamily="71" charset="2"/>
              </a:rPr>
              <a:t>If the conditions given in 1 and 2 above do not occur, then execute write_item(X) of T and set write_TS(X) to TS(T).</a:t>
            </a:r>
            <a:endParaRPr lang="en-US"/>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5D2E4C00-8FFF-422F-8678-CE0C9A56494D}" type="slidenum">
              <a:rPr lang="en-US"/>
              <a:pPr/>
              <a:t>74</a:t>
            </a:fld>
            <a:endParaRPr lang="en-CA"/>
          </a:p>
        </p:txBody>
      </p:sp>
      <p:sp>
        <p:nvSpPr>
          <p:cNvPr id="722955" name="Rectangle 11"/>
          <p:cNvSpPr>
            <a:spLocks noGrp="1" noChangeArrowheads="1"/>
          </p:cNvSpPr>
          <p:nvPr>
            <p:ph type="title"/>
          </p:nvPr>
        </p:nvSpPr>
        <p:spPr/>
        <p:txBody>
          <a:bodyPr/>
          <a:lstStyle/>
          <a:p>
            <a:r>
              <a:rPr lang="en-US"/>
              <a:t>Database Concurrency Control</a:t>
            </a:r>
          </a:p>
        </p:txBody>
      </p:sp>
      <p:sp>
        <p:nvSpPr>
          <p:cNvPr id="722956" name="Rectangle 12"/>
          <p:cNvSpPr>
            <a:spLocks noGrp="1" noChangeArrowheads="1"/>
          </p:cNvSpPr>
          <p:nvPr>
            <p:ph type="body" idx="1"/>
          </p:nvPr>
        </p:nvSpPr>
        <p:spPr/>
        <p:txBody>
          <a:bodyPr/>
          <a:lstStyle/>
          <a:p>
            <a:pPr>
              <a:lnSpc>
                <a:spcPct val="90000"/>
              </a:lnSpc>
              <a:buFont typeface="Wingdings" pitchFamily="2" charset="2"/>
              <a:buNone/>
            </a:pPr>
            <a:r>
              <a:rPr lang="en-US"/>
              <a:t>Multiversion concurrency control techniques</a:t>
            </a:r>
          </a:p>
          <a:p>
            <a:pPr lvl="1">
              <a:lnSpc>
                <a:spcPct val="90000"/>
              </a:lnSpc>
            </a:pPr>
            <a:r>
              <a:rPr lang="en-US"/>
              <a:t>This approach maintains a number of versions of a data item and allocates the right version to a read operation of a transaction.  Thus unlike other mechanisms a read operation in this mechanism is never rejected.</a:t>
            </a:r>
          </a:p>
          <a:p>
            <a:pPr lvl="1">
              <a:lnSpc>
                <a:spcPct val="90000"/>
              </a:lnSpc>
            </a:pPr>
            <a:r>
              <a:rPr lang="en-US"/>
              <a:t>Side effect:</a:t>
            </a:r>
          </a:p>
          <a:p>
            <a:pPr lvl="2">
              <a:lnSpc>
                <a:spcPct val="90000"/>
              </a:lnSpc>
            </a:pPr>
            <a:r>
              <a:rPr lang="en-US"/>
              <a:t>Significantly more storage (RAM and disk) is required to maintain multiple versions.  To check unlimited growth of versions, a garbage collection is run when some criteria is satisfied.</a:t>
            </a:r>
          </a:p>
        </p:txBody>
      </p:sp>
      <p:sp>
        <p:nvSpPr>
          <p:cNvPr id="722948" name="Rectangle 4"/>
          <p:cNvSpPr>
            <a:spLocks noChangeArrowheads="1"/>
          </p:cNvSpPr>
          <p:nvPr/>
        </p:nvSpPr>
        <p:spPr bwMode="auto">
          <a:xfrm>
            <a:off x="685800" y="1020763"/>
            <a:ext cx="7772400" cy="1387475"/>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A1CB30AC-272F-4C31-A49D-6473686E931A}" type="slidenum">
              <a:rPr lang="en-US"/>
              <a:pPr/>
              <a:t>75</a:t>
            </a:fld>
            <a:endParaRPr lang="en-CA"/>
          </a:p>
        </p:txBody>
      </p:sp>
      <p:sp>
        <p:nvSpPr>
          <p:cNvPr id="725003" name="Rectangle 11"/>
          <p:cNvSpPr>
            <a:spLocks noGrp="1" noChangeArrowheads="1"/>
          </p:cNvSpPr>
          <p:nvPr>
            <p:ph type="title"/>
          </p:nvPr>
        </p:nvSpPr>
        <p:spPr/>
        <p:txBody>
          <a:bodyPr/>
          <a:lstStyle/>
          <a:p>
            <a:r>
              <a:rPr lang="en-US"/>
              <a:t>Database Concurrency Control</a:t>
            </a:r>
          </a:p>
        </p:txBody>
      </p:sp>
      <p:sp>
        <p:nvSpPr>
          <p:cNvPr id="725004" name="Rectangle 12"/>
          <p:cNvSpPr>
            <a:spLocks noGrp="1" noChangeArrowheads="1"/>
          </p:cNvSpPr>
          <p:nvPr>
            <p:ph type="body" idx="1"/>
          </p:nvPr>
        </p:nvSpPr>
        <p:spPr/>
        <p:txBody>
          <a:bodyPr/>
          <a:lstStyle/>
          <a:p>
            <a:pPr>
              <a:lnSpc>
                <a:spcPct val="90000"/>
              </a:lnSpc>
              <a:buFont typeface="Wingdings" pitchFamily="2" charset="2"/>
              <a:buNone/>
            </a:pPr>
            <a:r>
              <a:rPr lang="en-US"/>
              <a:t>Multiversion technique based on timestamp ordering</a:t>
            </a:r>
          </a:p>
          <a:p>
            <a:pPr lvl="1">
              <a:lnSpc>
                <a:spcPct val="90000"/>
              </a:lnSpc>
            </a:pPr>
            <a:r>
              <a:rPr lang="en-US"/>
              <a:t>This approach maintains a number of versions of a data item and allocates the right version to a read operation of a transaction.</a:t>
            </a:r>
          </a:p>
          <a:p>
            <a:pPr lvl="2">
              <a:lnSpc>
                <a:spcPct val="90000"/>
              </a:lnSpc>
            </a:pPr>
            <a:r>
              <a:rPr lang="en-US"/>
              <a:t>Thus unlike other mechanisms a read operation in this mechanism is never rejected.</a:t>
            </a:r>
          </a:p>
          <a:p>
            <a:pPr lvl="1">
              <a:lnSpc>
                <a:spcPct val="90000"/>
              </a:lnSpc>
            </a:pPr>
            <a:r>
              <a:rPr lang="en-US"/>
              <a:t>Side effects:  Significantly more storage (RAM and disk) is required to maintain multiple versions.  To check unlimited growth of versions, a garbage collection is run when some criteria is satisfied.</a:t>
            </a: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85026758-49AB-4717-9953-6F88BDA8A348}" type="slidenum">
              <a:rPr lang="en-US"/>
              <a:pPr/>
              <a:t>76</a:t>
            </a:fld>
            <a:endParaRPr lang="en-CA"/>
          </a:p>
        </p:txBody>
      </p:sp>
      <p:sp>
        <p:nvSpPr>
          <p:cNvPr id="727053" name="Rectangle 13"/>
          <p:cNvSpPr>
            <a:spLocks noGrp="1" noChangeArrowheads="1"/>
          </p:cNvSpPr>
          <p:nvPr>
            <p:ph type="title"/>
          </p:nvPr>
        </p:nvSpPr>
        <p:spPr/>
        <p:txBody>
          <a:bodyPr/>
          <a:lstStyle/>
          <a:p>
            <a:r>
              <a:rPr lang="en-US"/>
              <a:t>Database Concurrency Control</a:t>
            </a:r>
          </a:p>
        </p:txBody>
      </p:sp>
      <p:sp>
        <p:nvSpPr>
          <p:cNvPr id="727054" name="Rectangle 14"/>
          <p:cNvSpPr>
            <a:spLocks noGrp="1" noChangeArrowheads="1"/>
          </p:cNvSpPr>
          <p:nvPr>
            <p:ph type="body" idx="1"/>
          </p:nvPr>
        </p:nvSpPr>
        <p:spPr/>
        <p:txBody>
          <a:bodyPr/>
          <a:lstStyle/>
          <a:p>
            <a:pPr>
              <a:buFont typeface="Wingdings" pitchFamily="2" charset="2"/>
              <a:buNone/>
            </a:pPr>
            <a:r>
              <a:rPr lang="en-US" sz="2400"/>
              <a:t>Multiversion technique based on timestamp ordering</a:t>
            </a:r>
          </a:p>
          <a:p>
            <a:pPr lvl="1"/>
            <a:r>
              <a:rPr lang="en-US" sz="2200"/>
              <a:t>Assume X1, X2, …, Xn are the version of a data item X created by a write operation of transactions.  With each Xi a read_TS (read timestamp) and a write_TS (write timestamp) are associated.</a:t>
            </a:r>
          </a:p>
          <a:p>
            <a:pPr lvl="1"/>
            <a:r>
              <a:rPr lang="en-US" sz="2200" b="1"/>
              <a:t>read_TS(Xi)</a:t>
            </a:r>
            <a:r>
              <a:rPr lang="en-US" sz="2200"/>
              <a:t>:  The read timestamp of Xi is the largest of all the timestamps of transactions that have successfully read version Xi.</a:t>
            </a:r>
          </a:p>
          <a:p>
            <a:pPr lvl="1"/>
            <a:r>
              <a:rPr lang="en-US" sz="2200" b="1"/>
              <a:t>write_TS(Xi)</a:t>
            </a:r>
            <a:r>
              <a:rPr lang="en-US" sz="2200"/>
              <a:t>:  The write timestamp of Xi that wrote the value of version Xi.</a:t>
            </a:r>
          </a:p>
          <a:p>
            <a:pPr lvl="1"/>
            <a:r>
              <a:rPr lang="en-US" sz="2200"/>
              <a:t>A new version of Xi is created only by a write operation.</a:t>
            </a: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F4003DB8-C8A5-4EAA-90C0-887A2A56EAC3}" type="slidenum">
              <a:rPr lang="en-US"/>
              <a:pPr/>
              <a:t>77</a:t>
            </a:fld>
            <a:endParaRPr lang="en-CA"/>
          </a:p>
        </p:txBody>
      </p:sp>
      <p:sp>
        <p:nvSpPr>
          <p:cNvPr id="729099" name="Rectangle 11"/>
          <p:cNvSpPr>
            <a:spLocks noGrp="1" noChangeArrowheads="1"/>
          </p:cNvSpPr>
          <p:nvPr>
            <p:ph type="title"/>
          </p:nvPr>
        </p:nvSpPr>
        <p:spPr/>
        <p:txBody>
          <a:bodyPr/>
          <a:lstStyle/>
          <a:p>
            <a:r>
              <a:rPr lang="en-US"/>
              <a:t>Database Concurrency Control</a:t>
            </a:r>
          </a:p>
        </p:txBody>
      </p:sp>
      <p:sp>
        <p:nvSpPr>
          <p:cNvPr id="729100" name="Rectangle 12"/>
          <p:cNvSpPr>
            <a:spLocks noGrp="1" noChangeArrowheads="1"/>
          </p:cNvSpPr>
          <p:nvPr>
            <p:ph type="body" idx="1"/>
          </p:nvPr>
        </p:nvSpPr>
        <p:spPr/>
        <p:txBody>
          <a:bodyPr/>
          <a:lstStyle/>
          <a:p>
            <a:pPr>
              <a:buFont typeface="Wingdings" pitchFamily="2" charset="2"/>
              <a:buNone/>
            </a:pPr>
            <a:r>
              <a:rPr lang="en-US" sz="2400"/>
              <a:t>Multiversion technique based on timestamp ordering</a:t>
            </a:r>
          </a:p>
          <a:p>
            <a:pPr lvl="1"/>
            <a:r>
              <a:rPr lang="en-US" sz="2200"/>
              <a:t>To ensure serializability, the following two rules are used.</a:t>
            </a:r>
          </a:p>
          <a:p>
            <a:pPr lvl="1"/>
            <a:r>
              <a:rPr lang="en-US" sz="2200"/>
              <a:t>If transaction T issues write_item (X) and version i of X has the highest write_TS(Xi) of all versions of X that is also less than or equal to TS(T), and read _TS(Xi) &gt; TS(T), then abort and roll-back T; otherwise create a new version Xi and read_TS(X) = write_TS(Xj) = TS(T).</a:t>
            </a:r>
          </a:p>
          <a:p>
            <a:pPr lvl="1"/>
            <a:r>
              <a:rPr lang="en-US" sz="2200"/>
              <a:t>If transaction T issues read_item (X), find the version i of X that has the highest write_TS(Xi) of all versions of X that is also less than or equal to TS(T), then return the value of Xi to T, and set the value of read _TS(Xi) to the largest of TS(T) and the current read_TS(Xi).</a:t>
            </a:r>
          </a:p>
          <a:p>
            <a:pPr lvl="1"/>
            <a:endParaRPr lang="en-US" sz="2200"/>
          </a:p>
        </p:txBody>
      </p:sp>
      <p:sp>
        <p:nvSpPr>
          <p:cNvPr id="729092" name="Rectangle 4"/>
          <p:cNvSpPr>
            <a:spLocks noChangeArrowheads="1"/>
          </p:cNvSpPr>
          <p:nvPr/>
        </p:nvSpPr>
        <p:spPr bwMode="auto">
          <a:xfrm>
            <a:off x="1004888" y="1279525"/>
            <a:ext cx="7173912"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9E28F6E6-8A62-4D3F-9FC9-13D988422B8B}" type="slidenum">
              <a:rPr lang="en-US"/>
              <a:pPr/>
              <a:t>78</a:t>
            </a:fld>
            <a:endParaRPr lang="en-CA"/>
          </a:p>
        </p:txBody>
      </p:sp>
      <p:sp>
        <p:nvSpPr>
          <p:cNvPr id="731149" name="Rectangle 13"/>
          <p:cNvSpPr>
            <a:spLocks noGrp="1" noChangeArrowheads="1"/>
          </p:cNvSpPr>
          <p:nvPr>
            <p:ph type="title"/>
          </p:nvPr>
        </p:nvSpPr>
        <p:spPr/>
        <p:txBody>
          <a:bodyPr/>
          <a:lstStyle/>
          <a:p>
            <a:r>
              <a:rPr lang="en-US"/>
              <a:t>Database Concurrency Control</a:t>
            </a:r>
          </a:p>
        </p:txBody>
      </p:sp>
      <p:sp>
        <p:nvSpPr>
          <p:cNvPr id="731150" name="Rectangle 14"/>
          <p:cNvSpPr>
            <a:spLocks noGrp="1" noChangeArrowheads="1"/>
          </p:cNvSpPr>
          <p:nvPr>
            <p:ph type="body" idx="1"/>
          </p:nvPr>
        </p:nvSpPr>
        <p:spPr/>
        <p:txBody>
          <a:bodyPr/>
          <a:lstStyle/>
          <a:p>
            <a:pPr>
              <a:lnSpc>
                <a:spcPct val="90000"/>
              </a:lnSpc>
              <a:buFont typeface="Wingdings" pitchFamily="2" charset="2"/>
              <a:buNone/>
            </a:pPr>
            <a:r>
              <a:rPr lang="en-US" sz="2400"/>
              <a:t>Multiversion technique based on timestamp ordering</a:t>
            </a:r>
          </a:p>
          <a:p>
            <a:pPr lvl="1">
              <a:lnSpc>
                <a:spcPct val="90000"/>
              </a:lnSpc>
            </a:pPr>
            <a:r>
              <a:rPr lang="en-US" sz="2200"/>
              <a:t>To ensure serializability, the following two rules are used.</a:t>
            </a:r>
          </a:p>
          <a:p>
            <a:pPr lvl="2">
              <a:lnSpc>
                <a:spcPct val="90000"/>
              </a:lnSpc>
            </a:pPr>
            <a:r>
              <a:rPr lang="en-US" sz="2000"/>
              <a:t>If transaction T issues write_item (X) and version i of X has the highest write_TS(Xi) of all versions of X that is also less than or equal to TS(T), and read _TS(Xi) &gt; TS(T), then abort and roll-back T; otherwise create a new version Xi and read_TS(X) = write_TS(Xj) = TS(T).</a:t>
            </a:r>
          </a:p>
          <a:p>
            <a:pPr lvl="1">
              <a:lnSpc>
                <a:spcPct val="90000"/>
              </a:lnSpc>
            </a:pPr>
            <a:endParaRPr lang="en-US" sz="2200"/>
          </a:p>
          <a:p>
            <a:pPr lvl="2">
              <a:lnSpc>
                <a:spcPct val="90000"/>
              </a:lnSpc>
            </a:pPr>
            <a:r>
              <a:rPr lang="en-US" sz="2000"/>
              <a:t>If transaction T issues read_item (X), find the version i of X that has the highest write_TS(Xi) of all versions of X that is also less than or equal to TS(T), then return the value of Xi to T, and set the value of read _TS(Xi) to the largest of TS(T) and the current read_TS(Xi).</a:t>
            </a:r>
          </a:p>
          <a:p>
            <a:pPr lvl="1">
              <a:lnSpc>
                <a:spcPct val="90000"/>
              </a:lnSpc>
            </a:pPr>
            <a:r>
              <a:rPr lang="en-US" sz="2200"/>
              <a:t>Rule 2 guarantees that a read will never be rejected.</a:t>
            </a:r>
          </a:p>
        </p:txBody>
      </p:sp>
      <p:sp>
        <p:nvSpPr>
          <p:cNvPr id="731140" name="Rectangle 4"/>
          <p:cNvSpPr>
            <a:spLocks noChangeArrowheads="1"/>
          </p:cNvSpPr>
          <p:nvPr/>
        </p:nvSpPr>
        <p:spPr bwMode="auto">
          <a:xfrm>
            <a:off x="1004888" y="1019175"/>
            <a:ext cx="7173912"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B55C4D31-918E-4AF6-B643-A84B5F543634}" type="slidenum">
              <a:rPr lang="en-US"/>
              <a:pPr/>
              <a:t>79</a:t>
            </a:fld>
            <a:endParaRPr lang="en-CA"/>
          </a:p>
        </p:txBody>
      </p:sp>
      <p:sp>
        <p:nvSpPr>
          <p:cNvPr id="733195" name="Rectangle 11"/>
          <p:cNvSpPr>
            <a:spLocks noGrp="1" noChangeArrowheads="1"/>
          </p:cNvSpPr>
          <p:nvPr>
            <p:ph type="title"/>
          </p:nvPr>
        </p:nvSpPr>
        <p:spPr/>
        <p:txBody>
          <a:bodyPr/>
          <a:lstStyle/>
          <a:p>
            <a:r>
              <a:rPr lang="en-US"/>
              <a:t>Database Concurrency Control</a:t>
            </a:r>
          </a:p>
        </p:txBody>
      </p:sp>
      <p:sp>
        <p:nvSpPr>
          <p:cNvPr id="733196" name="Rectangle 12"/>
          <p:cNvSpPr>
            <a:spLocks noGrp="1" noChangeArrowheads="1"/>
          </p:cNvSpPr>
          <p:nvPr>
            <p:ph type="body" idx="1"/>
          </p:nvPr>
        </p:nvSpPr>
        <p:spPr/>
        <p:txBody>
          <a:bodyPr/>
          <a:lstStyle/>
          <a:p>
            <a:pPr>
              <a:buFont typeface="Wingdings" pitchFamily="2" charset="2"/>
              <a:buNone/>
            </a:pPr>
            <a:r>
              <a:rPr lang="en-US"/>
              <a:t>Multiversion Two-Phase Locking Using Certify Locks</a:t>
            </a:r>
          </a:p>
          <a:p>
            <a:r>
              <a:rPr lang="en-US"/>
              <a:t>Concept</a:t>
            </a:r>
          </a:p>
          <a:p>
            <a:pPr lvl="1"/>
            <a:r>
              <a:rPr lang="en-US"/>
              <a:t>Allow a transaction T’ to read a data item X while it is write locked by a conflicting transaction T.</a:t>
            </a:r>
          </a:p>
          <a:p>
            <a:pPr lvl="1"/>
            <a:r>
              <a:rPr lang="en-US"/>
              <a:t>This is accomplished by maintaining two versions of each data item X where one version must always have been written by some committed transaction.  This means a write operation always creates a new version of X.</a:t>
            </a:r>
          </a:p>
        </p:txBody>
      </p:sp>
      <p:sp>
        <p:nvSpPr>
          <p:cNvPr id="733188"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17- </a:t>
            </a:r>
            <a:fld id="{3A6E85B3-8F89-4ADD-823D-AD978863B3F6}" type="slidenum">
              <a:rPr lang="en-US"/>
              <a:pPr/>
              <a:t>8</a:t>
            </a:fld>
            <a:endParaRPr lang="en-CA"/>
          </a:p>
        </p:txBody>
      </p:sp>
      <p:sp>
        <p:nvSpPr>
          <p:cNvPr id="681989" name="Rectangle 5"/>
          <p:cNvSpPr>
            <a:spLocks noGrp="1" noChangeArrowheads="1"/>
          </p:cNvSpPr>
          <p:nvPr>
            <p:ph type="title"/>
          </p:nvPr>
        </p:nvSpPr>
        <p:spPr/>
        <p:txBody>
          <a:bodyPr/>
          <a:lstStyle/>
          <a:p>
            <a:r>
              <a:rPr lang="en-US"/>
              <a:t>Two sample transactions</a:t>
            </a:r>
          </a:p>
        </p:txBody>
      </p:sp>
      <p:sp>
        <p:nvSpPr>
          <p:cNvPr id="681990" name="Rectangle 6"/>
          <p:cNvSpPr>
            <a:spLocks noGrp="1" noChangeArrowheads="1"/>
          </p:cNvSpPr>
          <p:nvPr>
            <p:ph type="body" idx="1"/>
          </p:nvPr>
        </p:nvSpPr>
        <p:spPr>
          <a:xfrm>
            <a:off x="239713" y="1600200"/>
            <a:ext cx="8294687" cy="1295400"/>
          </a:xfrm>
        </p:spPr>
        <p:txBody>
          <a:bodyPr/>
          <a:lstStyle/>
          <a:p>
            <a:pPr>
              <a:lnSpc>
                <a:spcPct val="80000"/>
              </a:lnSpc>
            </a:pPr>
            <a:r>
              <a:rPr lang="en-US"/>
              <a:t>FIGURE 17.2 Two sample transactions:</a:t>
            </a:r>
          </a:p>
          <a:p>
            <a:pPr lvl="1">
              <a:lnSpc>
                <a:spcPct val="80000"/>
              </a:lnSpc>
            </a:pPr>
            <a:r>
              <a:rPr lang="en-US"/>
              <a:t>(a) Transaction T1</a:t>
            </a:r>
          </a:p>
          <a:p>
            <a:pPr lvl="1">
              <a:lnSpc>
                <a:spcPct val="80000"/>
              </a:lnSpc>
            </a:pPr>
            <a:r>
              <a:rPr lang="en-US"/>
              <a:t>(b) Transaction T2</a:t>
            </a:r>
          </a:p>
        </p:txBody>
      </p:sp>
      <p:pic>
        <p:nvPicPr>
          <p:cNvPr id="681987" name="Picture 3"/>
          <p:cNvPicPr>
            <a:picLocks noGrp="1" noChangeAspect="1" noChangeArrowheads="1"/>
          </p:cNvPicPr>
          <p:nvPr>
            <p:ph idx="4294967295"/>
          </p:nvPr>
        </p:nvPicPr>
        <p:blipFill>
          <a:blip r:embed="rId3"/>
          <a:srcRect/>
          <a:stretch>
            <a:fillRect/>
          </a:stretch>
        </p:blipFill>
        <p:spPr>
          <a:xfrm>
            <a:off x="239713" y="2819400"/>
            <a:ext cx="8294687" cy="3667125"/>
          </a:xfrm>
        </p:spPr>
      </p:pic>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t>Slide 18- </a:t>
            </a:r>
            <a:fld id="{EF5A7818-5546-4ABA-BC5A-4567C659F631}" type="slidenum">
              <a:rPr lang="en-US"/>
              <a:pPr/>
              <a:t>80</a:t>
            </a:fld>
            <a:endParaRPr lang="en-CA"/>
          </a:p>
        </p:txBody>
      </p:sp>
      <p:sp>
        <p:nvSpPr>
          <p:cNvPr id="735246" name="Rectangle 14"/>
          <p:cNvSpPr>
            <a:spLocks noGrp="1" noChangeArrowheads="1"/>
          </p:cNvSpPr>
          <p:nvPr>
            <p:ph type="title"/>
          </p:nvPr>
        </p:nvSpPr>
        <p:spPr/>
        <p:txBody>
          <a:bodyPr/>
          <a:lstStyle/>
          <a:p>
            <a:r>
              <a:rPr lang="en-US"/>
              <a:t>Database Concurrency Control</a:t>
            </a:r>
          </a:p>
        </p:txBody>
      </p:sp>
      <p:sp>
        <p:nvSpPr>
          <p:cNvPr id="735247" name="Rectangle 15"/>
          <p:cNvSpPr>
            <a:spLocks noGrp="1" noChangeArrowheads="1"/>
          </p:cNvSpPr>
          <p:nvPr>
            <p:ph type="body" idx="1"/>
          </p:nvPr>
        </p:nvSpPr>
        <p:spPr>
          <a:xfrm>
            <a:off x="239713" y="1600200"/>
            <a:ext cx="8294687" cy="2833688"/>
          </a:xfrm>
        </p:spPr>
        <p:txBody>
          <a:bodyPr/>
          <a:lstStyle/>
          <a:p>
            <a:pPr marL="457200" indent="-457200">
              <a:lnSpc>
                <a:spcPct val="90000"/>
              </a:lnSpc>
              <a:buFont typeface="Wingdings" pitchFamily="2" charset="2"/>
              <a:buNone/>
            </a:pPr>
            <a:r>
              <a:rPr lang="en-US" sz="2000"/>
              <a:t>Multiversion Two-Phase Locking Using Certify Locks</a:t>
            </a:r>
          </a:p>
          <a:p>
            <a:pPr marL="457200" indent="-457200">
              <a:lnSpc>
                <a:spcPct val="90000"/>
              </a:lnSpc>
            </a:pPr>
            <a:r>
              <a:rPr lang="en-US" sz="2000"/>
              <a:t>Steps</a:t>
            </a:r>
          </a:p>
          <a:p>
            <a:pPr marL="876300" lvl="1" indent="-419100">
              <a:lnSpc>
                <a:spcPct val="90000"/>
              </a:lnSpc>
              <a:buSzTx/>
              <a:buFont typeface="Wingdings" pitchFamily="2" charset="2"/>
              <a:buAutoNum type="arabicPeriod"/>
            </a:pPr>
            <a:r>
              <a:rPr lang="en-US" sz="2000"/>
              <a:t>X is the committed version of a data item.</a:t>
            </a:r>
          </a:p>
          <a:p>
            <a:pPr marL="876300" lvl="1" indent="-419100">
              <a:lnSpc>
                <a:spcPct val="90000"/>
              </a:lnSpc>
              <a:buSzTx/>
              <a:buFont typeface="Wingdings" pitchFamily="2" charset="2"/>
              <a:buAutoNum type="arabicPeriod"/>
            </a:pPr>
            <a:r>
              <a:rPr lang="en-US" sz="2000"/>
              <a:t>T creates a second version X’ after obtaining a write lock on X.</a:t>
            </a:r>
          </a:p>
          <a:p>
            <a:pPr marL="876300" lvl="1" indent="-419100">
              <a:lnSpc>
                <a:spcPct val="90000"/>
              </a:lnSpc>
              <a:buSzTx/>
              <a:buFont typeface="Wingdings" pitchFamily="2" charset="2"/>
              <a:buAutoNum type="arabicPeriod"/>
            </a:pPr>
            <a:r>
              <a:rPr lang="en-US" sz="2000"/>
              <a:t>Other transactions continue to read X.</a:t>
            </a:r>
          </a:p>
          <a:p>
            <a:pPr marL="876300" lvl="1" indent="-419100">
              <a:lnSpc>
                <a:spcPct val="90000"/>
              </a:lnSpc>
              <a:buSzTx/>
              <a:buFont typeface="Wingdings" pitchFamily="2" charset="2"/>
              <a:buAutoNum type="arabicPeriod"/>
            </a:pPr>
            <a:r>
              <a:rPr lang="en-US" sz="2000"/>
              <a:t>T is ready to commit so it obtains a certify lock on X’.</a:t>
            </a:r>
          </a:p>
          <a:p>
            <a:pPr marL="876300" lvl="1" indent="-419100">
              <a:lnSpc>
                <a:spcPct val="90000"/>
              </a:lnSpc>
              <a:buSzTx/>
              <a:buFont typeface="Wingdings" pitchFamily="2" charset="2"/>
              <a:buAutoNum type="arabicPeriod"/>
            </a:pPr>
            <a:r>
              <a:rPr lang="en-US" sz="2000"/>
              <a:t>The committed version X becomes X’.</a:t>
            </a:r>
          </a:p>
          <a:p>
            <a:pPr marL="876300" lvl="1" indent="-419100">
              <a:lnSpc>
                <a:spcPct val="90000"/>
              </a:lnSpc>
              <a:buSzTx/>
              <a:buFont typeface="Wingdings" pitchFamily="2" charset="2"/>
              <a:buAutoNum type="arabicPeriod"/>
            </a:pPr>
            <a:r>
              <a:rPr lang="en-US" sz="2000"/>
              <a:t>T releases its certify lock on X’, which is X now.</a:t>
            </a:r>
          </a:p>
        </p:txBody>
      </p:sp>
      <p:sp>
        <p:nvSpPr>
          <p:cNvPr id="735236"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
        <p:nvSpPr>
          <p:cNvPr id="735239" name="Text Box 7"/>
          <p:cNvSpPr txBox="1">
            <a:spLocks noChangeArrowheads="1"/>
          </p:cNvSpPr>
          <p:nvPr/>
        </p:nvSpPr>
        <p:spPr bwMode="auto">
          <a:xfrm>
            <a:off x="957263" y="6278563"/>
            <a:ext cx="7348537" cy="274637"/>
          </a:xfrm>
          <a:prstGeom prst="rect">
            <a:avLst/>
          </a:prstGeom>
          <a:noFill/>
          <a:ln w="9525">
            <a:noFill/>
            <a:miter lim="800000"/>
            <a:headEnd/>
            <a:tailEnd/>
          </a:ln>
          <a:effectLst/>
        </p:spPr>
        <p:txBody>
          <a:bodyPr>
            <a:spAutoFit/>
          </a:bodyPr>
          <a:lstStyle/>
          <a:p>
            <a:pPr algn="just">
              <a:lnSpc>
                <a:spcPct val="60000"/>
              </a:lnSpc>
              <a:spcBef>
                <a:spcPct val="50000"/>
              </a:spcBef>
            </a:pPr>
            <a:r>
              <a:rPr lang="en-US" sz="2000">
                <a:solidFill>
                  <a:schemeClr val="bg2"/>
                </a:solidFill>
                <a:latin typeface="Times New Roman" pitchFamily="71" charset="0"/>
              </a:rPr>
              <a:t>read/write locking scheme          read/write/certify locking scheme</a:t>
            </a:r>
          </a:p>
        </p:txBody>
      </p:sp>
      <p:sp>
        <p:nvSpPr>
          <p:cNvPr id="735240" name="Rectangle 8"/>
          <p:cNvSpPr>
            <a:spLocks noChangeArrowheads="1"/>
          </p:cNvSpPr>
          <p:nvPr/>
        </p:nvSpPr>
        <p:spPr bwMode="auto">
          <a:xfrm>
            <a:off x="3048000" y="4433888"/>
            <a:ext cx="2611438" cy="396875"/>
          </a:xfrm>
          <a:prstGeom prst="rect">
            <a:avLst/>
          </a:prstGeom>
          <a:noFill/>
          <a:ln w="9525">
            <a:noFill/>
            <a:miter lim="800000"/>
            <a:headEnd/>
            <a:tailEnd/>
          </a:ln>
          <a:effectLst/>
        </p:spPr>
        <p:txBody>
          <a:bodyPr wrap="none">
            <a:spAutoFit/>
          </a:bodyPr>
          <a:lstStyle/>
          <a:p>
            <a:r>
              <a:rPr lang="en-US" sz="2000">
                <a:solidFill>
                  <a:schemeClr val="bg2"/>
                </a:solidFill>
                <a:latin typeface="Times New Roman" pitchFamily="71" charset="0"/>
              </a:rPr>
              <a:t>Compatibility tables for</a:t>
            </a:r>
          </a:p>
        </p:txBody>
      </p:sp>
      <p:graphicFrame>
        <p:nvGraphicFramePr>
          <p:cNvPr id="735241" name="Object 9"/>
          <p:cNvGraphicFramePr>
            <a:graphicFrameLocks noChangeAspect="1"/>
          </p:cNvGraphicFramePr>
          <p:nvPr>
            <p:ph sz="half" idx="4294967295"/>
          </p:nvPr>
        </p:nvGraphicFramePr>
        <p:xfrm>
          <a:off x="944563" y="4832350"/>
          <a:ext cx="7208837" cy="1416050"/>
        </p:xfrm>
        <a:graphic>
          <a:graphicData uri="http://schemas.openxmlformats.org/presentationml/2006/ole">
            <p:oleObj spid="_x0000_s3074" name="VISIO" r:id="rId4" imgW="6058080" imgH="1142640" progId="Visio.Drawing.6">
              <p:embed/>
            </p:oleObj>
          </a:graphicData>
        </a:graphic>
      </p:graphicFrame>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AC598D4C-CC3A-4ED3-A6B6-7FCE5B8EFC6E}" type="slidenum">
              <a:rPr lang="en-US"/>
              <a:pPr/>
              <a:t>81</a:t>
            </a:fld>
            <a:endParaRPr lang="en-CA"/>
          </a:p>
        </p:txBody>
      </p:sp>
      <p:sp>
        <p:nvSpPr>
          <p:cNvPr id="737291" name="Rectangle 11"/>
          <p:cNvSpPr>
            <a:spLocks noGrp="1" noChangeArrowheads="1"/>
          </p:cNvSpPr>
          <p:nvPr>
            <p:ph type="title"/>
          </p:nvPr>
        </p:nvSpPr>
        <p:spPr/>
        <p:txBody>
          <a:bodyPr/>
          <a:lstStyle/>
          <a:p>
            <a:r>
              <a:rPr lang="en-US"/>
              <a:t>Database Concurrency Control</a:t>
            </a:r>
          </a:p>
        </p:txBody>
      </p:sp>
      <p:sp>
        <p:nvSpPr>
          <p:cNvPr id="737292" name="Rectangle 12"/>
          <p:cNvSpPr>
            <a:spLocks noGrp="1" noChangeArrowheads="1"/>
          </p:cNvSpPr>
          <p:nvPr>
            <p:ph type="body" idx="1"/>
          </p:nvPr>
        </p:nvSpPr>
        <p:spPr/>
        <p:txBody>
          <a:bodyPr/>
          <a:lstStyle/>
          <a:p>
            <a:pPr>
              <a:lnSpc>
                <a:spcPct val="90000"/>
              </a:lnSpc>
              <a:buFont typeface="Wingdings" pitchFamily="2" charset="2"/>
              <a:buNone/>
            </a:pPr>
            <a:r>
              <a:rPr lang="en-US"/>
              <a:t>Multiversion Two-Phase Locking Using Certify Locks</a:t>
            </a:r>
          </a:p>
          <a:p>
            <a:pPr>
              <a:lnSpc>
                <a:spcPct val="90000"/>
              </a:lnSpc>
            </a:pPr>
            <a:r>
              <a:rPr lang="en-US"/>
              <a:t>Note:</a:t>
            </a:r>
          </a:p>
          <a:p>
            <a:pPr lvl="1">
              <a:lnSpc>
                <a:spcPct val="90000"/>
              </a:lnSpc>
            </a:pPr>
            <a:r>
              <a:rPr lang="en-US"/>
              <a:t>In multiversion 2PL read and write operations from conflicting transactions can be processed concurrently.  </a:t>
            </a:r>
          </a:p>
          <a:p>
            <a:pPr lvl="1">
              <a:lnSpc>
                <a:spcPct val="90000"/>
              </a:lnSpc>
            </a:pPr>
            <a:r>
              <a:rPr lang="en-US"/>
              <a:t>This improves concurrency but it may delay transaction commit because of obtaining certify locks on all its writes.  It avoids cascading abort but like strict two phase locking scheme conflicting transactions may get deadlocked.</a:t>
            </a:r>
          </a:p>
        </p:txBody>
      </p:sp>
      <p:sp>
        <p:nvSpPr>
          <p:cNvPr id="737284"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FE1C2B57-17D6-42DE-A099-8F5939E5A688}" type="slidenum">
              <a:rPr lang="en-US"/>
              <a:pPr/>
              <a:t>82</a:t>
            </a:fld>
            <a:endParaRPr lang="en-CA"/>
          </a:p>
        </p:txBody>
      </p:sp>
      <p:sp>
        <p:nvSpPr>
          <p:cNvPr id="739339" name="Rectangle 11"/>
          <p:cNvSpPr>
            <a:spLocks noGrp="1" noChangeArrowheads="1"/>
          </p:cNvSpPr>
          <p:nvPr>
            <p:ph type="title"/>
          </p:nvPr>
        </p:nvSpPr>
        <p:spPr/>
        <p:txBody>
          <a:bodyPr/>
          <a:lstStyle/>
          <a:p>
            <a:r>
              <a:rPr lang="en-US"/>
              <a:t>Database Concurrency Control</a:t>
            </a:r>
          </a:p>
        </p:txBody>
      </p:sp>
      <p:sp>
        <p:nvSpPr>
          <p:cNvPr id="739340" name="Rectangle 12"/>
          <p:cNvSpPr>
            <a:spLocks noGrp="1" noChangeArrowheads="1"/>
          </p:cNvSpPr>
          <p:nvPr>
            <p:ph type="body" idx="1"/>
          </p:nvPr>
        </p:nvSpPr>
        <p:spPr/>
        <p:txBody>
          <a:bodyPr/>
          <a:lstStyle/>
          <a:p>
            <a:pPr marL="457200" indent="-457200">
              <a:lnSpc>
                <a:spcPct val="90000"/>
              </a:lnSpc>
              <a:buFont typeface="Wingdings" pitchFamily="2" charset="2"/>
              <a:buNone/>
            </a:pPr>
            <a:r>
              <a:rPr lang="en-US" sz="2400"/>
              <a:t>Validation (Optimistic) Concurrency Control Schemes</a:t>
            </a:r>
          </a:p>
          <a:p>
            <a:pPr marL="457200" indent="-457200">
              <a:lnSpc>
                <a:spcPct val="90000"/>
              </a:lnSpc>
            </a:pPr>
            <a:r>
              <a:rPr lang="en-US" sz="2400"/>
              <a:t>In this technique only at the time of commit serializability is checked and transactions are aborted in case of non-serializable schedules.</a:t>
            </a:r>
          </a:p>
          <a:p>
            <a:pPr marL="457200" indent="-457200">
              <a:lnSpc>
                <a:spcPct val="90000"/>
              </a:lnSpc>
            </a:pPr>
            <a:r>
              <a:rPr lang="en-US" sz="2400"/>
              <a:t>Three phases:</a:t>
            </a:r>
          </a:p>
          <a:p>
            <a:pPr marL="876300" lvl="1" indent="-419100">
              <a:lnSpc>
                <a:spcPct val="90000"/>
              </a:lnSpc>
              <a:buSzTx/>
              <a:buFont typeface="Wingdings" pitchFamily="2" charset="2"/>
              <a:buAutoNum type="arabicPeriod"/>
            </a:pPr>
            <a:r>
              <a:rPr lang="en-US" sz="2200" b="1"/>
              <a:t>Read phase</a:t>
            </a:r>
          </a:p>
          <a:p>
            <a:pPr marL="876300" lvl="1" indent="-419100">
              <a:lnSpc>
                <a:spcPct val="90000"/>
              </a:lnSpc>
              <a:buSzTx/>
              <a:buFont typeface="Wingdings" pitchFamily="2" charset="2"/>
              <a:buAutoNum type="arabicPeriod"/>
            </a:pPr>
            <a:r>
              <a:rPr lang="en-US" sz="2200" b="1"/>
              <a:t>Validation phase</a:t>
            </a:r>
          </a:p>
          <a:p>
            <a:pPr marL="876300" lvl="1" indent="-419100">
              <a:lnSpc>
                <a:spcPct val="90000"/>
              </a:lnSpc>
              <a:buSzTx/>
              <a:buFont typeface="Wingdings" pitchFamily="2" charset="2"/>
              <a:buAutoNum type="arabicPeriod"/>
            </a:pPr>
            <a:r>
              <a:rPr lang="en-US" sz="2200" b="1"/>
              <a:t>Write phase</a:t>
            </a:r>
          </a:p>
          <a:p>
            <a:pPr marL="457200" indent="-457200">
              <a:lnSpc>
                <a:spcPct val="90000"/>
              </a:lnSpc>
              <a:buFont typeface="Wingdings" pitchFamily="2" charset="2"/>
              <a:buNone/>
            </a:pPr>
            <a:r>
              <a:rPr lang="en-US" sz="2400"/>
              <a:t>1.</a:t>
            </a:r>
            <a:r>
              <a:rPr lang="en-US" sz="2400" b="1"/>
              <a:t> Read phase</a:t>
            </a:r>
            <a:r>
              <a:rPr lang="en-US" sz="2400"/>
              <a:t>: </a:t>
            </a:r>
          </a:p>
          <a:p>
            <a:pPr marL="876300" lvl="1" indent="-419100">
              <a:lnSpc>
                <a:spcPct val="90000"/>
              </a:lnSpc>
            </a:pPr>
            <a:r>
              <a:rPr lang="en-US" sz="2200"/>
              <a:t>A transaction can read values of committed data items.  However, updates are applied only to local copies (versions) of the data items (in database cache).</a:t>
            </a:r>
          </a:p>
        </p:txBody>
      </p:sp>
      <p:sp>
        <p:nvSpPr>
          <p:cNvPr id="739332"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18- </a:t>
            </a:r>
            <a:fld id="{4180D228-F55F-47FC-9D07-7B6918CA0514}" type="slidenum">
              <a:rPr lang="en-US"/>
              <a:pPr/>
              <a:t>83</a:t>
            </a:fld>
            <a:endParaRPr lang="en-CA"/>
          </a:p>
        </p:txBody>
      </p:sp>
      <p:sp>
        <p:nvSpPr>
          <p:cNvPr id="741387" name="Rectangle 11"/>
          <p:cNvSpPr>
            <a:spLocks noGrp="1" noChangeArrowheads="1"/>
          </p:cNvSpPr>
          <p:nvPr>
            <p:ph type="title"/>
          </p:nvPr>
        </p:nvSpPr>
        <p:spPr/>
        <p:txBody>
          <a:bodyPr/>
          <a:lstStyle/>
          <a:p>
            <a:r>
              <a:rPr lang="en-US"/>
              <a:t>Database Concurrency Control</a:t>
            </a:r>
          </a:p>
        </p:txBody>
      </p:sp>
      <p:sp>
        <p:nvSpPr>
          <p:cNvPr id="741388" name="Rectangle 12"/>
          <p:cNvSpPr>
            <a:spLocks noGrp="1" noChangeArrowheads="1"/>
          </p:cNvSpPr>
          <p:nvPr>
            <p:ph type="body" idx="1"/>
          </p:nvPr>
        </p:nvSpPr>
        <p:spPr/>
        <p:txBody>
          <a:bodyPr/>
          <a:lstStyle/>
          <a:p>
            <a:pPr>
              <a:lnSpc>
                <a:spcPct val="90000"/>
              </a:lnSpc>
              <a:buFont typeface="Wingdings" pitchFamily="2" charset="2"/>
              <a:buNone/>
            </a:pPr>
            <a:r>
              <a:rPr lang="en-US" sz="2000"/>
              <a:t>Validation (Optimistic) Concurrency Control Schemes</a:t>
            </a:r>
          </a:p>
          <a:p>
            <a:pPr>
              <a:lnSpc>
                <a:spcPct val="90000"/>
              </a:lnSpc>
              <a:buFont typeface="Wingdings" pitchFamily="2" charset="2"/>
              <a:buNone/>
            </a:pPr>
            <a:r>
              <a:rPr lang="en-US" sz="2000"/>
              <a:t>2. </a:t>
            </a:r>
            <a:r>
              <a:rPr lang="en-US" sz="2000" b="1"/>
              <a:t>Validation phase</a:t>
            </a:r>
            <a:r>
              <a:rPr lang="en-US" sz="2000"/>
              <a:t>: Serializability is checked before transactions write their updates to the database.</a:t>
            </a:r>
          </a:p>
          <a:p>
            <a:pPr lvl="1">
              <a:lnSpc>
                <a:spcPct val="90000"/>
              </a:lnSpc>
            </a:pPr>
            <a:r>
              <a:rPr lang="en-US" sz="2000"/>
              <a:t>This phase for Ti checks that, for each transaction Tj that is either committed or is in its validation phase, one of the following conditions holds:</a:t>
            </a:r>
          </a:p>
          <a:p>
            <a:pPr lvl="2">
              <a:lnSpc>
                <a:spcPct val="90000"/>
              </a:lnSpc>
            </a:pPr>
            <a:r>
              <a:rPr lang="en-US" sz="1800"/>
              <a:t>Tj completes its write phase before Ti starts its read phase.</a:t>
            </a:r>
          </a:p>
          <a:p>
            <a:pPr lvl="2">
              <a:lnSpc>
                <a:spcPct val="90000"/>
              </a:lnSpc>
            </a:pPr>
            <a:r>
              <a:rPr lang="en-US" sz="1800"/>
              <a:t>Ti starts its write phase after Tj completes its write phase, and the read_set of Ti has no items in common with the write_set of Tj</a:t>
            </a:r>
          </a:p>
          <a:p>
            <a:pPr lvl="2">
              <a:lnSpc>
                <a:spcPct val="90000"/>
              </a:lnSpc>
            </a:pPr>
            <a:r>
              <a:rPr lang="en-US" sz="1800"/>
              <a:t>Both the read_set and write_set of Ti have no items in common with the write_set of Tj, and Tj completes its read phase.</a:t>
            </a:r>
          </a:p>
          <a:p>
            <a:pPr lvl="2">
              <a:lnSpc>
                <a:spcPct val="90000"/>
              </a:lnSpc>
            </a:pPr>
            <a:r>
              <a:rPr lang="en-US" sz="1800"/>
              <a:t>When validating Ti, the first condition is checked first for each transaction Tj, since (1) is the simplest condition to check.  If (1) is false then (2) is checked and if (2) is false then (3 ) is checked.  If none of these conditions holds, the validation fails and Ti is aborted.</a:t>
            </a:r>
          </a:p>
          <a:p>
            <a:pPr>
              <a:lnSpc>
                <a:spcPct val="90000"/>
              </a:lnSpc>
              <a:buFont typeface="Wingdings" pitchFamily="2" charset="2"/>
              <a:buNone/>
            </a:pPr>
            <a:endParaRPr lang="en-US" sz="2000"/>
          </a:p>
        </p:txBody>
      </p:sp>
      <p:sp>
        <p:nvSpPr>
          <p:cNvPr id="741380"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
        <p:nvSpPr>
          <p:cNvPr id="741382" name="Text Box 6"/>
          <p:cNvSpPr txBox="1">
            <a:spLocks noChangeArrowheads="1"/>
          </p:cNvSpPr>
          <p:nvPr/>
        </p:nvSpPr>
        <p:spPr bwMode="auto">
          <a:xfrm>
            <a:off x="1020763" y="1538288"/>
            <a:ext cx="7767637" cy="396875"/>
          </a:xfrm>
          <a:prstGeom prst="rect">
            <a:avLst/>
          </a:prstGeom>
          <a:noFill/>
          <a:ln w="9525">
            <a:noFill/>
            <a:miter lim="800000"/>
            <a:headEnd/>
            <a:tailEnd/>
          </a:ln>
          <a:effectLst/>
        </p:spPr>
        <p:txBody>
          <a:bodyPr>
            <a:spAutoFit/>
          </a:bodyPr>
          <a:lstStyle/>
          <a:p>
            <a:pPr marL="457200" indent="-457200" algn="just">
              <a:spcBef>
                <a:spcPct val="50000"/>
              </a:spcBef>
            </a:pPr>
            <a:r>
              <a:rPr lang="en-US" sz="2000">
                <a:solidFill>
                  <a:schemeClr val="bg2"/>
                </a:solidFill>
                <a:latin typeface="Times New Roman" pitchFamily="71" charset="0"/>
              </a:rPr>
              <a:t>	</a:t>
            </a:r>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735342FA-D446-42D9-9F45-1CDC245E901A}" type="slidenum">
              <a:rPr lang="en-US"/>
              <a:pPr/>
              <a:t>84</a:t>
            </a:fld>
            <a:endParaRPr lang="en-CA"/>
          </a:p>
        </p:txBody>
      </p:sp>
      <p:sp>
        <p:nvSpPr>
          <p:cNvPr id="743435" name="Rectangle 11"/>
          <p:cNvSpPr>
            <a:spLocks noGrp="1" noChangeArrowheads="1"/>
          </p:cNvSpPr>
          <p:nvPr>
            <p:ph type="title"/>
          </p:nvPr>
        </p:nvSpPr>
        <p:spPr/>
        <p:txBody>
          <a:bodyPr/>
          <a:lstStyle/>
          <a:p>
            <a:r>
              <a:rPr lang="en-US"/>
              <a:t>Database Concurrency Control</a:t>
            </a:r>
          </a:p>
        </p:txBody>
      </p:sp>
      <p:sp>
        <p:nvSpPr>
          <p:cNvPr id="743436" name="Rectangle 12"/>
          <p:cNvSpPr>
            <a:spLocks noGrp="1" noChangeArrowheads="1"/>
          </p:cNvSpPr>
          <p:nvPr>
            <p:ph type="body" idx="1"/>
          </p:nvPr>
        </p:nvSpPr>
        <p:spPr/>
        <p:txBody>
          <a:bodyPr/>
          <a:lstStyle/>
          <a:p>
            <a:pPr>
              <a:buFont typeface="Wingdings" pitchFamily="2" charset="2"/>
              <a:buNone/>
            </a:pPr>
            <a:r>
              <a:rPr lang="en-US"/>
              <a:t>Validation (Optimistic) Concurrency Control Schemes</a:t>
            </a:r>
          </a:p>
          <a:p>
            <a:pPr>
              <a:buFont typeface="Wingdings" pitchFamily="2" charset="2"/>
              <a:buNone/>
            </a:pPr>
            <a:r>
              <a:rPr lang="en-US"/>
              <a:t>3. </a:t>
            </a:r>
            <a:r>
              <a:rPr lang="en-US" b="1"/>
              <a:t>Write phase</a:t>
            </a:r>
            <a:r>
              <a:rPr lang="en-US"/>
              <a:t>: On a successful validation transactions’ updates are applied to the database; otherwise, transactions are restarted.</a:t>
            </a:r>
          </a:p>
          <a:p>
            <a:endParaRPr lang="en-US"/>
          </a:p>
          <a:p>
            <a:pPr lvl="1"/>
            <a:endParaRPr lang="en-US"/>
          </a:p>
          <a:p>
            <a:pPr lvl="1"/>
            <a:endParaRPr lang="en-US"/>
          </a:p>
        </p:txBody>
      </p:sp>
      <p:sp>
        <p:nvSpPr>
          <p:cNvPr id="743428"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FFD468B8-F166-4E9C-B356-DEF25B6A6974}" type="slidenum">
              <a:rPr lang="en-US"/>
              <a:pPr/>
              <a:t>85</a:t>
            </a:fld>
            <a:endParaRPr lang="en-CA"/>
          </a:p>
        </p:txBody>
      </p:sp>
      <p:sp>
        <p:nvSpPr>
          <p:cNvPr id="745483" name="Rectangle 11"/>
          <p:cNvSpPr>
            <a:spLocks noGrp="1" noChangeArrowheads="1"/>
          </p:cNvSpPr>
          <p:nvPr>
            <p:ph type="title"/>
          </p:nvPr>
        </p:nvSpPr>
        <p:spPr/>
        <p:txBody>
          <a:bodyPr/>
          <a:lstStyle/>
          <a:p>
            <a:r>
              <a:rPr lang="en-US"/>
              <a:t>Database Concurrency Control</a:t>
            </a:r>
          </a:p>
        </p:txBody>
      </p:sp>
      <p:sp>
        <p:nvSpPr>
          <p:cNvPr id="745484" name="Rectangle 12"/>
          <p:cNvSpPr>
            <a:spLocks noGrp="1" noChangeArrowheads="1"/>
          </p:cNvSpPr>
          <p:nvPr>
            <p:ph type="body" idx="1"/>
          </p:nvPr>
        </p:nvSpPr>
        <p:spPr/>
        <p:txBody>
          <a:bodyPr/>
          <a:lstStyle/>
          <a:p>
            <a:pPr marL="457200" indent="-457200">
              <a:lnSpc>
                <a:spcPct val="80000"/>
              </a:lnSpc>
              <a:buFont typeface="Wingdings" pitchFamily="2" charset="2"/>
              <a:buNone/>
            </a:pPr>
            <a:r>
              <a:rPr lang="en-US" sz="2400"/>
              <a:t>Granularity of data items and Multiple Granularity Locking</a:t>
            </a:r>
          </a:p>
          <a:p>
            <a:pPr marL="457200" indent="-457200">
              <a:lnSpc>
                <a:spcPct val="80000"/>
              </a:lnSpc>
            </a:pPr>
            <a:r>
              <a:rPr lang="en-US" sz="2400"/>
              <a:t>A lockable unit of data defines its granularity. Granularity can be coarse (entire database) or it can be fine (a tuple or an attribute of a relation).  </a:t>
            </a:r>
          </a:p>
          <a:p>
            <a:pPr marL="457200" indent="-457200">
              <a:lnSpc>
                <a:spcPct val="80000"/>
              </a:lnSpc>
            </a:pPr>
            <a:r>
              <a:rPr lang="en-US" sz="2400"/>
              <a:t>Data item granularity significantly affects concurrency control performance. Thus, the degree of concurrency is low for coarse granularity and high for fine granularity.  </a:t>
            </a:r>
          </a:p>
          <a:p>
            <a:pPr marL="457200" indent="-457200">
              <a:lnSpc>
                <a:spcPct val="80000"/>
              </a:lnSpc>
            </a:pPr>
            <a:r>
              <a:rPr lang="en-US" sz="2400"/>
              <a:t>Example of data item granularity:</a:t>
            </a:r>
          </a:p>
          <a:p>
            <a:pPr marL="876300" lvl="1" indent="-419100">
              <a:lnSpc>
                <a:spcPct val="80000"/>
              </a:lnSpc>
              <a:buSzTx/>
              <a:buFont typeface="Wingdings" pitchFamily="2" charset="2"/>
              <a:buAutoNum type="arabicPeriod"/>
            </a:pPr>
            <a:r>
              <a:rPr lang="en-US" sz="2200"/>
              <a:t>A field of a database record (an attribute of a tuple)</a:t>
            </a:r>
          </a:p>
          <a:p>
            <a:pPr marL="876300" lvl="1" indent="-419100">
              <a:lnSpc>
                <a:spcPct val="80000"/>
              </a:lnSpc>
              <a:buSzTx/>
              <a:buFont typeface="Wingdings" pitchFamily="2" charset="2"/>
              <a:buAutoNum type="arabicPeriod"/>
            </a:pPr>
            <a:r>
              <a:rPr lang="en-US" sz="2200"/>
              <a:t>A database record (a tuple or a relation)</a:t>
            </a:r>
          </a:p>
          <a:p>
            <a:pPr marL="876300" lvl="1" indent="-419100">
              <a:lnSpc>
                <a:spcPct val="80000"/>
              </a:lnSpc>
              <a:buSzTx/>
              <a:buFont typeface="Wingdings" pitchFamily="2" charset="2"/>
              <a:buAutoNum type="arabicPeriod"/>
            </a:pPr>
            <a:r>
              <a:rPr lang="en-US" sz="2200"/>
              <a:t>A disk block</a:t>
            </a:r>
          </a:p>
          <a:p>
            <a:pPr marL="876300" lvl="1" indent="-419100">
              <a:lnSpc>
                <a:spcPct val="80000"/>
              </a:lnSpc>
              <a:buSzTx/>
              <a:buFont typeface="Wingdings" pitchFamily="2" charset="2"/>
              <a:buAutoNum type="arabicPeriod"/>
            </a:pPr>
            <a:r>
              <a:rPr lang="en-US" sz="2200"/>
              <a:t>An entire file</a:t>
            </a:r>
          </a:p>
          <a:p>
            <a:pPr marL="876300" lvl="1" indent="-419100">
              <a:lnSpc>
                <a:spcPct val="80000"/>
              </a:lnSpc>
              <a:buSzTx/>
              <a:buFont typeface="Wingdings" pitchFamily="2" charset="2"/>
              <a:buAutoNum type="arabicPeriod"/>
            </a:pPr>
            <a:r>
              <a:rPr lang="en-US" sz="2200"/>
              <a:t>The entire database</a:t>
            </a:r>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E4D8E89C-EB00-479D-B4FC-55AA50F41125}" type="slidenum">
              <a:rPr lang="en-US"/>
              <a:pPr/>
              <a:t>86</a:t>
            </a:fld>
            <a:endParaRPr lang="en-CA"/>
          </a:p>
        </p:txBody>
      </p:sp>
      <p:sp>
        <p:nvSpPr>
          <p:cNvPr id="747532" name="Rectangle 12"/>
          <p:cNvSpPr>
            <a:spLocks noGrp="1" noChangeArrowheads="1"/>
          </p:cNvSpPr>
          <p:nvPr>
            <p:ph type="title"/>
          </p:nvPr>
        </p:nvSpPr>
        <p:spPr/>
        <p:txBody>
          <a:bodyPr/>
          <a:lstStyle/>
          <a:p>
            <a:r>
              <a:rPr lang="en-US"/>
              <a:t>Database Concurrency Control</a:t>
            </a:r>
          </a:p>
        </p:txBody>
      </p:sp>
      <p:sp>
        <p:nvSpPr>
          <p:cNvPr id="747533" name="Rectangle 13"/>
          <p:cNvSpPr>
            <a:spLocks noGrp="1" noChangeArrowheads="1"/>
          </p:cNvSpPr>
          <p:nvPr>
            <p:ph type="body" idx="1"/>
          </p:nvPr>
        </p:nvSpPr>
        <p:spPr/>
        <p:txBody>
          <a:bodyPr/>
          <a:lstStyle/>
          <a:p>
            <a:pPr>
              <a:buFont typeface="Wingdings" pitchFamily="2" charset="2"/>
              <a:buNone/>
            </a:pPr>
            <a:r>
              <a:rPr lang="en-US"/>
              <a:t>Granularity of data items and Multiple Granularity Locking</a:t>
            </a:r>
          </a:p>
          <a:p>
            <a:r>
              <a:rPr lang="en-US"/>
              <a:t>The following diagram illustrates a hierarchy of granularity from coarse (database) to fine (record).</a:t>
            </a:r>
          </a:p>
          <a:p>
            <a:endParaRPr lang="en-US"/>
          </a:p>
          <a:p>
            <a:pPr lvl="1"/>
            <a:endParaRPr lang="en-US"/>
          </a:p>
          <a:p>
            <a:pPr lvl="1"/>
            <a:endParaRPr lang="en-US"/>
          </a:p>
        </p:txBody>
      </p:sp>
      <p:graphicFrame>
        <p:nvGraphicFramePr>
          <p:cNvPr id="747527" name="Object 7"/>
          <p:cNvGraphicFramePr>
            <a:graphicFrameLocks noChangeAspect="1"/>
          </p:cNvGraphicFramePr>
          <p:nvPr>
            <p:ph sz="half" idx="4294967295"/>
          </p:nvPr>
        </p:nvGraphicFramePr>
        <p:xfrm>
          <a:off x="385763" y="3735388"/>
          <a:ext cx="7996237" cy="2132012"/>
        </p:xfrm>
        <a:graphic>
          <a:graphicData uri="http://schemas.openxmlformats.org/presentationml/2006/ole">
            <p:oleObj spid="_x0000_s4098" name="VISIO" r:id="rId4" imgW="7686720" imgH="2049840" progId="Visio.Drawing.6">
              <p:embed/>
            </p:oleObj>
          </a:graphicData>
        </a:graphic>
      </p:graphicFrame>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E929966E-F004-4499-93C7-CDC13236BBAB}" type="slidenum">
              <a:rPr lang="en-US"/>
              <a:pPr/>
              <a:t>87</a:t>
            </a:fld>
            <a:endParaRPr lang="en-CA"/>
          </a:p>
        </p:txBody>
      </p:sp>
      <p:sp>
        <p:nvSpPr>
          <p:cNvPr id="749579" name="Rectangle 11"/>
          <p:cNvSpPr>
            <a:spLocks noGrp="1" noChangeArrowheads="1"/>
          </p:cNvSpPr>
          <p:nvPr>
            <p:ph type="title"/>
          </p:nvPr>
        </p:nvSpPr>
        <p:spPr/>
        <p:txBody>
          <a:bodyPr/>
          <a:lstStyle/>
          <a:p>
            <a:r>
              <a:rPr lang="en-US"/>
              <a:t>Database Concurrency Control</a:t>
            </a:r>
          </a:p>
        </p:txBody>
      </p:sp>
      <p:sp>
        <p:nvSpPr>
          <p:cNvPr id="749580" name="Rectangle 12"/>
          <p:cNvSpPr>
            <a:spLocks noGrp="1" noChangeArrowheads="1"/>
          </p:cNvSpPr>
          <p:nvPr>
            <p:ph type="body" idx="1"/>
          </p:nvPr>
        </p:nvSpPr>
        <p:spPr/>
        <p:txBody>
          <a:bodyPr/>
          <a:lstStyle/>
          <a:p>
            <a:pPr>
              <a:buFont typeface="Wingdings" pitchFamily="2" charset="2"/>
              <a:buNone/>
            </a:pPr>
            <a:r>
              <a:rPr lang="en-US" sz="2400"/>
              <a:t>Granularity of data items and Multiple Granularity Locking</a:t>
            </a:r>
          </a:p>
          <a:p>
            <a:r>
              <a:rPr lang="en-US" sz="2400"/>
              <a:t>To manage such hierarchy, in addition to read and write, three additional locking modes, called intention lock modes are defined:</a:t>
            </a:r>
          </a:p>
          <a:p>
            <a:pPr lvl="1"/>
            <a:r>
              <a:rPr lang="en-US" sz="2200" b="1"/>
              <a:t>Intention-shared (IS)</a:t>
            </a:r>
            <a:r>
              <a:rPr lang="en-US" sz="2200"/>
              <a:t>: indicates that a shared lock(s) will be requested on some descendent nodes(s).</a:t>
            </a:r>
          </a:p>
          <a:p>
            <a:pPr lvl="1"/>
            <a:r>
              <a:rPr lang="en-US" sz="2200" b="1"/>
              <a:t>Intention-exclusive (IX)</a:t>
            </a:r>
            <a:r>
              <a:rPr lang="en-US" sz="2200"/>
              <a:t>: indicates that an exclusive lock(s) will be requested on some descendent node(s).</a:t>
            </a:r>
          </a:p>
          <a:p>
            <a:pPr lvl="1"/>
            <a:r>
              <a:rPr lang="en-US" sz="2200" b="1"/>
              <a:t>Shared-intention-exclusive (SIX)</a:t>
            </a:r>
            <a:r>
              <a:rPr lang="en-US" sz="2200"/>
              <a:t>: indicates that the current node is locked in shared mode but an exclusive lock(s) will be requested on some descendent nodes(s).</a:t>
            </a:r>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Slide 18- </a:t>
            </a:r>
            <a:fld id="{96A5FDC5-EECA-4790-8903-4872ABB1701F}" type="slidenum">
              <a:rPr lang="en-US"/>
              <a:pPr/>
              <a:t>88</a:t>
            </a:fld>
            <a:endParaRPr lang="en-CA"/>
          </a:p>
        </p:txBody>
      </p:sp>
      <p:sp>
        <p:nvSpPr>
          <p:cNvPr id="751630" name="Rectangle 14"/>
          <p:cNvSpPr>
            <a:spLocks noGrp="1" noChangeArrowheads="1"/>
          </p:cNvSpPr>
          <p:nvPr>
            <p:ph type="title"/>
          </p:nvPr>
        </p:nvSpPr>
        <p:spPr/>
        <p:txBody>
          <a:bodyPr/>
          <a:lstStyle/>
          <a:p>
            <a:r>
              <a:rPr lang="en-US"/>
              <a:t>Database Concurrency Control</a:t>
            </a:r>
          </a:p>
        </p:txBody>
      </p:sp>
      <p:sp>
        <p:nvSpPr>
          <p:cNvPr id="751631" name="Rectangle 15"/>
          <p:cNvSpPr>
            <a:spLocks noGrp="1" noChangeArrowheads="1"/>
          </p:cNvSpPr>
          <p:nvPr>
            <p:ph type="body" idx="1"/>
          </p:nvPr>
        </p:nvSpPr>
        <p:spPr/>
        <p:txBody>
          <a:bodyPr/>
          <a:lstStyle/>
          <a:p>
            <a:pPr>
              <a:buFont typeface="Wingdings" pitchFamily="2" charset="2"/>
              <a:buNone/>
            </a:pPr>
            <a:r>
              <a:rPr lang="en-US"/>
              <a:t>Granularity of data items and Multiple Granularity Locking</a:t>
            </a:r>
          </a:p>
          <a:p>
            <a:r>
              <a:rPr lang="en-US"/>
              <a:t>These locks are applied using the following compatibility matrix:</a:t>
            </a:r>
          </a:p>
          <a:p>
            <a:pPr lvl="1"/>
            <a:endParaRPr lang="en-US"/>
          </a:p>
        </p:txBody>
      </p:sp>
      <p:sp>
        <p:nvSpPr>
          <p:cNvPr id="751620"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graphicFrame>
        <p:nvGraphicFramePr>
          <p:cNvPr id="751623" name="Object 7"/>
          <p:cNvGraphicFramePr>
            <a:graphicFrameLocks noChangeAspect="1"/>
          </p:cNvGraphicFramePr>
          <p:nvPr>
            <p:ph sz="half" idx="4294967295"/>
          </p:nvPr>
        </p:nvGraphicFramePr>
        <p:xfrm>
          <a:off x="304800" y="3735388"/>
          <a:ext cx="4967288" cy="2513012"/>
        </p:xfrm>
        <a:graphic>
          <a:graphicData uri="http://schemas.openxmlformats.org/presentationml/2006/ole">
            <p:oleObj spid="_x0000_s5122" name="VISIO" r:id="rId4" imgW="3536280" imgH="1719720" progId="Visio.Drawing.6">
              <p:embed/>
            </p:oleObj>
          </a:graphicData>
        </a:graphic>
      </p:graphicFrame>
      <p:sp>
        <p:nvSpPr>
          <p:cNvPr id="751632" name="Rectangle 16" descr="Pink tissue paper"/>
          <p:cNvSpPr>
            <a:spLocks noChangeArrowheads="1"/>
          </p:cNvSpPr>
          <p:nvPr/>
        </p:nvSpPr>
        <p:spPr bwMode="auto">
          <a:xfrm>
            <a:off x="4800600" y="3048000"/>
            <a:ext cx="3898900" cy="1311275"/>
          </a:xfrm>
          <a:prstGeom prst="rect">
            <a:avLst/>
          </a:prstGeom>
          <a:noFill/>
          <a:ln w="9525">
            <a:noFill/>
            <a:miter lim="800000"/>
            <a:headEnd/>
            <a:tailEnd/>
          </a:ln>
          <a:effectLst/>
        </p:spPr>
        <p:txBody>
          <a:bodyPr>
            <a:spAutoFit/>
          </a:bodyPr>
          <a:lstStyle/>
          <a:p>
            <a:pPr lvl="1"/>
            <a:r>
              <a:rPr lang="en-US" sz="2000">
                <a:solidFill>
                  <a:srgbClr val="800000"/>
                </a:solidFill>
              </a:rPr>
              <a:t>Intention-shared (IS</a:t>
            </a:r>
          </a:p>
          <a:p>
            <a:pPr lvl="1"/>
            <a:r>
              <a:rPr lang="en-US" sz="2000">
                <a:solidFill>
                  <a:srgbClr val="800000"/>
                </a:solidFill>
              </a:rPr>
              <a:t>Intention-exclusive (IX)</a:t>
            </a:r>
          </a:p>
          <a:p>
            <a:pPr lvl="1"/>
            <a:r>
              <a:rPr lang="en-US" sz="2000">
                <a:solidFill>
                  <a:srgbClr val="800000"/>
                </a:solidFill>
              </a:rPr>
              <a:t>Shared-intention-exclusive (SIX)</a:t>
            </a:r>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18- </a:t>
            </a:r>
            <a:fld id="{66B81BBE-4F9F-4CFD-B0A7-ACD90F99990C}" type="slidenum">
              <a:rPr lang="en-US"/>
              <a:pPr/>
              <a:t>89</a:t>
            </a:fld>
            <a:endParaRPr lang="en-CA"/>
          </a:p>
        </p:txBody>
      </p:sp>
      <p:sp>
        <p:nvSpPr>
          <p:cNvPr id="753675" name="Rectangle 11"/>
          <p:cNvSpPr>
            <a:spLocks noGrp="1" noChangeArrowheads="1"/>
          </p:cNvSpPr>
          <p:nvPr>
            <p:ph type="title"/>
          </p:nvPr>
        </p:nvSpPr>
        <p:spPr/>
        <p:txBody>
          <a:bodyPr/>
          <a:lstStyle/>
          <a:p>
            <a:r>
              <a:rPr lang="en-US"/>
              <a:t>Database Concurrency Control</a:t>
            </a:r>
          </a:p>
        </p:txBody>
      </p:sp>
      <p:sp>
        <p:nvSpPr>
          <p:cNvPr id="753676" name="Rectangle 12"/>
          <p:cNvSpPr>
            <a:spLocks noGrp="1" noChangeArrowheads="1"/>
          </p:cNvSpPr>
          <p:nvPr>
            <p:ph type="body" idx="1"/>
          </p:nvPr>
        </p:nvSpPr>
        <p:spPr/>
        <p:txBody>
          <a:bodyPr/>
          <a:lstStyle/>
          <a:p>
            <a:pPr marL="381000" indent="-381000">
              <a:lnSpc>
                <a:spcPct val="90000"/>
              </a:lnSpc>
              <a:buFont typeface="Wingdings" pitchFamily="2" charset="2"/>
              <a:buNone/>
            </a:pPr>
            <a:r>
              <a:rPr lang="en-US" sz="2000"/>
              <a:t>Granularity of data items and Multiple Granularity Locking</a:t>
            </a:r>
          </a:p>
          <a:p>
            <a:pPr marL="381000" indent="-381000">
              <a:lnSpc>
                <a:spcPct val="90000"/>
              </a:lnSpc>
            </a:pPr>
            <a:r>
              <a:rPr lang="en-US" sz="2000"/>
              <a:t>The set of rules which must be followed for producing serializable schedule are</a:t>
            </a:r>
          </a:p>
          <a:p>
            <a:pPr marL="838200" lvl="1" indent="-381000">
              <a:lnSpc>
                <a:spcPct val="90000"/>
              </a:lnSpc>
              <a:buSzTx/>
              <a:buFont typeface="Wingdings" pitchFamily="2" charset="2"/>
              <a:buAutoNum type="arabicPeriod"/>
            </a:pPr>
            <a:r>
              <a:rPr lang="en-US" sz="2000"/>
              <a:t>The lock compatibility must adhered to.</a:t>
            </a:r>
          </a:p>
          <a:p>
            <a:pPr marL="838200" lvl="1" indent="-381000">
              <a:lnSpc>
                <a:spcPct val="90000"/>
              </a:lnSpc>
              <a:buSzTx/>
              <a:buFont typeface="Wingdings" pitchFamily="2" charset="2"/>
              <a:buAutoNum type="arabicPeriod"/>
            </a:pPr>
            <a:r>
              <a:rPr lang="en-US" sz="2000"/>
              <a:t>The root of the tree must be locked first, in any mode..</a:t>
            </a:r>
          </a:p>
          <a:p>
            <a:pPr marL="838200" lvl="1" indent="-381000">
              <a:lnSpc>
                <a:spcPct val="90000"/>
              </a:lnSpc>
              <a:buSzTx/>
              <a:buFont typeface="Wingdings" pitchFamily="2" charset="2"/>
              <a:buAutoNum type="arabicPeriod"/>
            </a:pPr>
            <a:r>
              <a:rPr lang="en-US" sz="2000"/>
              <a:t>A node N can be locked by a transaction T in S or IX mode only if the parent node is already locked by T in either IS or IX mode.</a:t>
            </a:r>
          </a:p>
          <a:p>
            <a:pPr marL="838200" lvl="1" indent="-381000">
              <a:lnSpc>
                <a:spcPct val="90000"/>
              </a:lnSpc>
              <a:buSzTx/>
              <a:buFont typeface="Wingdings" pitchFamily="2" charset="2"/>
              <a:buAutoNum type="arabicPeriod"/>
            </a:pPr>
            <a:r>
              <a:rPr lang="en-US" sz="2000"/>
              <a:t>A node N can be locked by T in X, IX, or SIX mode only if the parent of N is already locked by T in either IX or SIX mode.</a:t>
            </a:r>
          </a:p>
          <a:p>
            <a:pPr marL="838200" lvl="1" indent="-381000">
              <a:lnSpc>
                <a:spcPct val="90000"/>
              </a:lnSpc>
              <a:buSzTx/>
              <a:buFont typeface="Wingdings" pitchFamily="2" charset="2"/>
              <a:buAutoNum type="arabicPeriod"/>
            </a:pPr>
            <a:r>
              <a:rPr lang="en-US" sz="2000"/>
              <a:t>T can lock a node only if it has not unlocked any node (to enforce 2PL policy).</a:t>
            </a:r>
          </a:p>
          <a:p>
            <a:pPr marL="838200" lvl="1" indent="-381000">
              <a:lnSpc>
                <a:spcPct val="90000"/>
              </a:lnSpc>
              <a:buSzTx/>
              <a:buFont typeface="Wingdings" pitchFamily="2" charset="2"/>
              <a:buAutoNum type="arabicPeriod"/>
            </a:pPr>
            <a:r>
              <a:rPr lang="en-US" sz="2000"/>
              <a:t>T can unlock a node, N, only if none of the children of N are currently locked by T.</a:t>
            </a:r>
          </a:p>
          <a:p>
            <a:pPr marL="838200" lvl="1" indent="-381000">
              <a:lnSpc>
                <a:spcPct val="90000"/>
              </a:lnSpc>
              <a:buFont typeface="Wingdings" pitchFamily="2" charset="2"/>
              <a:buNone/>
            </a:pPr>
            <a:endParaRPr lang="en-US" sz="200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17- </a:t>
            </a:r>
            <a:fld id="{32B16FE9-7315-4F3F-BB76-79A6B5EBB621}" type="slidenum">
              <a:rPr lang="en-US"/>
              <a:pPr/>
              <a:t>9</a:t>
            </a:fld>
            <a:endParaRPr lang="en-CA"/>
          </a:p>
        </p:txBody>
      </p:sp>
      <p:sp>
        <p:nvSpPr>
          <p:cNvPr id="684036" name="Rectangle 4"/>
          <p:cNvSpPr>
            <a:spLocks noGrp="1" noChangeArrowheads="1"/>
          </p:cNvSpPr>
          <p:nvPr>
            <p:ph type="title"/>
          </p:nvPr>
        </p:nvSpPr>
        <p:spPr/>
        <p:txBody>
          <a:bodyPr/>
          <a:lstStyle/>
          <a:p>
            <a:r>
              <a:rPr lang="en-US" sz="3200"/>
              <a:t>Introduction to Transaction Processing (6)</a:t>
            </a:r>
          </a:p>
        </p:txBody>
      </p:sp>
      <p:sp>
        <p:nvSpPr>
          <p:cNvPr id="684037" name="Rectangle 5"/>
          <p:cNvSpPr>
            <a:spLocks noGrp="1" noChangeArrowheads="1"/>
          </p:cNvSpPr>
          <p:nvPr>
            <p:ph type="body" idx="1"/>
          </p:nvPr>
        </p:nvSpPr>
        <p:spPr/>
        <p:txBody>
          <a:bodyPr/>
          <a:lstStyle/>
          <a:p>
            <a:pPr>
              <a:lnSpc>
                <a:spcPct val="80000"/>
              </a:lnSpc>
              <a:buFont typeface="Wingdings" pitchFamily="2" charset="2"/>
              <a:buNone/>
            </a:pPr>
            <a:r>
              <a:rPr lang="en-US" sz="2000"/>
              <a:t>Why Concurrency Control is needed:</a:t>
            </a:r>
          </a:p>
          <a:p>
            <a:pPr>
              <a:lnSpc>
                <a:spcPct val="80000"/>
              </a:lnSpc>
            </a:pPr>
            <a:r>
              <a:rPr lang="en-US" sz="2000" b="1"/>
              <a:t>The Lost Update Problem</a:t>
            </a:r>
          </a:p>
          <a:p>
            <a:pPr lvl="1">
              <a:lnSpc>
                <a:spcPct val="80000"/>
              </a:lnSpc>
            </a:pPr>
            <a:r>
              <a:rPr lang="en-US" sz="1900"/>
              <a:t>This occurs when two transactions that access the same database items have their operations interleaved in a way that makes the value of some database item incorrect. </a:t>
            </a:r>
          </a:p>
          <a:p>
            <a:pPr>
              <a:lnSpc>
                <a:spcPct val="80000"/>
              </a:lnSpc>
            </a:pPr>
            <a:r>
              <a:rPr lang="en-US" sz="2000" b="1"/>
              <a:t>The Temporary Update (or Dirty Read) Problem </a:t>
            </a:r>
          </a:p>
          <a:p>
            <a:pPr lvl="1">
              <a:lnSpc>
                <a:spcPct val="80000"/>
              </a:lnSpc>
            </a:pPr>
            <a:r>
              <a:rPr lang="en-US" sz="1900"/>
              <a:t>This occurs when one transaction updates a database item and then the transaction fails for some reason (see Section 17.1.4).</a:t>
            </a:r>
          </a:p>
          <a:p>
            <a:pPr lvl="1">
              <a:lnSpc>
                <a:spcPct val="80000"/>
              </a:lnSpc>
            </a:pPr>
            <a:r>
              <a:rPr lang="en-US" sz="1900"/>
              <a:t>The updated item is accessed by another transaction before it is changed back to its original value. </a:t>
            </a:r>
          </a:p>
          <a:p>
            <a:pPr>
              <a:lnSpc>
                <a:spcPct val="80000"/>
              </a:lnSpc>
            </a:pPr>
            <a:r>
              <a:rPr lang="en-US" sz="2000" b="1"/>
              <a:t>The Incorrect Summary Problem</a:t>
            </a:r>
          </a:p>
          <a:p>
            <a:pPr lvl="1">
              <a:lnSpc>
                <a:spcPct val="80000"/>
              </a:lnSpc>
            </a:pPr>
            <a:r>
              <a:rPr lang="en-US" sz="1900"/>
              <a:t>If one transaction is calculating an aggregate summary function on a number of records while other transactions are updating some of these records, the aggregate function may calculate some values before they are updated and others after they are updated. </a:t>
            </a:r>
          </a:p>
          <a:p>
            <a:pPr lvl="1">
              <a:lnSpc>
                <a:spcPct val="80000"/>
              </a:lnSpc>
            </a:pPr>
            <a:endParaRPr lang="en-US" sz="190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FBF8D214-099B-496A-99A3-D35446EFE451}" type="slidenum">
              <a:rPr lang="en-US"/>
              <a:pPr/>
              <a:t>90</a:t>
            </a:fld>
            <a:endParaRPr lang="en-CA"/>
          </a:p>
        </p:txBody>
      </p:sp>
      <p:sp>
        <p:nvSpPr>
          <p:cNvPr id="755723" name="Rectangle 11"/>
          <p:cNvSpPr>
            <a:spLocks noGrp="1" noChangeArrowheads="1"/>
          </p:cNvSpPr>
          <p:nvPr>
            <p:ph type="title"/>
          </p:nvPr>
        </p:nvSpPr>
        <p:spPr/>
        <p:txBody>
          <a:bodyPr/>
          <a:lstStyle/>
          <a:p>
            <a:r>
              <a:rPr lang="en-US"/>
              <a:t>Database Concurrency Control</a:t>
            </a:r>
          </a:p>
        </p:txBody>
      </p:sp>
      <p:sp>
        <p:nvSpPr>
          <p:cNvPr id="755724" name="Rectangle 12"/>
          <p:cNvSpPr>
            <a:spLocks noGrp="1" noChangeArrowheads="1"/>
          </p:cNvSpPr>
          <p:nvPr>
            <p:ph type="body" idx="1"/>
          </p:nvPr>
        </p:nvSpPr>
        <p:spPr/>
        <p:txBody>
          <a:bodyPr/>
          <a:lstStyle/>
          <a:p>
            <a:pPr>
              <a:lnSpc>
                <a:spcPct val="80000"/>
              </a:lnSpc>
              <a:buFont typeface="Wingdings" pitchFamily="2" charset="2"/>
              <a:buNone/>
            </a:pPr>
            <a:r>
              <a:rPr lang="en-US" sz="1400"/>
              <a:t>Granularity of data items and Multiple Granularity Locking: An example of a serializable execution:</a:t>
            </a:r>
          </a:p>
          <a:p>
            <a:pPr lvl="1">
              <a:lnSpc>
                <a:spcPct val="80000"/>
              </a:lnSpc>
              <a:buFont typeface="Wingdings" pitchFamily="2" charset="2"/>
              <a:buNone/>
            </a:pPr>
            <a:r>
              <a:rPr lang="en-US" sz="1300"/>
              <a:t>T1                          T2                                   T3</a:t>
            </a:r>
          </a:p>
          <a:p>
            <a:pPr lvl="1">
              <a:lnSpc>
                <a:spcPct val="80000"/>
              </a:lnSpc>
              <a:buFont typeface="Wingdings" pitchFamily="2" charset="2"/>
              <a:buNone/>
            </a:pPr>
            <a:r>
              <a:rPr lang="en-US" sz="1300"/>
              <a:t>IX(db)</a:t>
            </a:r>
          </a:p>
          <a:p>
            <a:pPr lvl="1">
              <a:lnSpc>
                <a:spcPct val="80000"/>
              </a:lnSpc>
              <a:buFont typeface="Wingdings" pitchFamily="2" charset="2"/>
              <a:buNone/>
            </a:pPr>
            <a:r>
              <a:rPr lang="en-US" sz="1300"/>
              <a:t>IX(f1)</a:t>
            </a:r>
          </a:p>
          <a:p>
            <a:pPr lvl="1">
              <a:lnSpc>
                <a:spcPct val="80000"/>
              </a:lnSpc>
              <a:buFont typeface="Wingdings" pitchFamily="2" charset="2"/>
              <a:buNone/>
            </a:pPr>
            <a:r>
              <a:rPr lang="en-US" sz="1300"/>
              <a:t>                             IX(db)</a:t>
            </a:r>
          </a:p>
          <a:p>
            <a:pPr lvl="1">
              <a:lnSpc>
                <a:spcPct val="80000"/>
              </a:lnSpc>
              <a:buFont typeface="Wingdings" pitchFamily="2" charset="2"/>
              <a:buNone/>
            </a:pPr>
            <a:r>
              <a:rPr lang="en-US" sz="1300"/>
              <a:t>                                                                     IS(db)</a:t>
            </a:r>
          </a:p>
          <a:p>
            <a:pPr lvl="1">
              <a:lnSpc>
                <a:spcPct val="80000"/>
              </a:lnSpc>
              <a:buFont typeface="Wingdings" pitchFamily="2" charset="2"/>
              <a:buNone/>
            </a:pPr>
            <a:r>
              <a:rPr lang="en-US" sz="1300"/>
              <a:t>                                                                     IS(f1)</a:t>
            </a:r>
          </a:p>
          <a:p>
            <a:pPr lvl="1">
              <a:lnSpc>
                <a:spcPct val="80000"/>
              </a:lnSpc>
              <a:buFont typeface="Wingdings" pitchFamily="2" charset="2"/>
              <a:buNone/>
            </a:pPr>
            <a:r>
              <a:rPr lang="en-US" sz="1300"/>
              <a:t>                                                                     IS(p11)</a:t>
            </a:r>
          </a:p>
          <a:p>
            <a:pPr lvl="1">
              <a:lnSpc>
                <a:spcPct val="80000"/>
              </a:lnSpc>
              <a:buFont typeface="Wingdings" pitchFamily="2" charset="2"/>
              <a:buNone/>
            </a:pPr>
            <a:r>
              <a:rPr lang="en-US" sz="1300"/>
              <a:t>IX(p11)</a:t>
            </a:r>
          </a:p>
          <a:p>
            <a:pPr lvl="1">
              <a:lnSpc>
                <a:spcPct val="80000"/>
              </a:lnSpc>
              <a:buFont typeface="Wingdings" pitchFamily="2" charset="2"/>
              <a:buNone/>
            </a:pPr>
            <a:r>
              <a:rPr lang="en-US" sz="1300"/>
              <a:t>X(r111)</a:t>
            </a:r>
          </a:p>
          <a:p>
            <a:pPr lvl="1">
              <a:lnSpc>
                <a:spcPct val="80000"/>
              </a:lnSpc>
              <a:buFont typeface="Wingdings" pitchFamily="2" charset="2"/>
              <a:buNone/>
            </a:pPr>
            <a:r>
              <a:rPr lang="en-US" sz="1300"/>
              <a:t>                            IX(f1)</a:t>
            </a:r>
          </a:p>
          <a:p>
            <a:pPr lvl="1">
              <a:lnSpc>
                <a:spcPct val="80000"/>
              </a:lnSpc>
              <a:buFont typeface="Wingdings" pitchFamily="2" charset="2"/>
              <a:buNone/>
            </a:pPr>
            <a:r>
              <a:rPr lang="en-US" sz="1300"/>
              <a:t>                            X(p12)</a:t>
            </a:r>
          </a:p>
          <a:p>
            <a:pPr lvl="1">
              <a:lnSpc>
                <a:spcPct val="80000"/>
              </a:lnSpc>
              <a:buFont typeface="Wingdings" pitchFamily="2" charset="2"/>
              <a:buNone/>
            </a:pPr>
            <a:r>
              <a:rPr lang="en-US" sz="1300"/>
              <a:t>                                                                    S(r11j)</a:t>
            </a:r>
          </a:p>
          <a:p>
            <a:pPr lvl="1">
              <a:lnSpc>
                <a:spcPct val="80000"/>
              </a:lnSpc>
              <a:buFont typeface="Wingdings" pitchFamily="2" charset="2"/>
              <a:buNone/>
            </a:pPr>
            <a:r>
              <a:rPr lang="en-US" sz="1300"/>
              <a:t>IX(f2)</a:t>
            </a:r>
          </a:p>
          <a:p>
            <a:pPr lvl="1">
              <a:lnSpc>
                <a:spcPct val="80000"/>
              </a:lnSpc>
              <a:buFont typeface="Wingdings" pitchFamily="2" charset="2"/>
              <a:buNone/>
            </a:pPr>
            <a:r>
              <a:rPr lang="en-US" sz="1300"/>
              <a:t>IX(p21)</a:t>
            </a:r>
          </a:p>
          <a:p>
            <a:pPr lvl="1">
              <a:lnSpc>
                <a:spcPct val="80000"/>
              </a:lnSpc>
              <a:buFont typeface="Wingdings" pitchFamily="2" charset="2"/>
              <a:buNone/>
            </a:pPr>
            <a:r>
              <a:rPr lang="en-US" sz="1300"/>
              <a:t>IX(r211)</a:t>
            </a:r>
          </a:p>
          <a:p>
            <a:pPr lvl="1">
              <a:lnSpc>
                <a:spcPct val="80000"/>
              </a:lnSpc>
              <a:buFont typeface="Wingdings" pitchFamily="2" charset="2"/>
              <a:buNone/>
            </a:pPr>
            <a:r>
              <a:rPr lang="en-US" sz="1300"/>
              <a:t>Unlock (r211)</a:t>
            </a:r>
          </a:p>
          <a:p>
            <a:pPr lvl="1">
              <a:lnSpc>
                <a:spcPct val="80000"/>
              </a:lnSpc>
              <a:buFont typeface="Wingdings" pitchFamily="2" charset="2"/>
              <a:buNone/>
            </a:pPr>
            <a:r>
              <a:rPr lang="en-US" sz="1300"/>
              <a:t>Unlock (p21)</a:t>
            </a:r>
          </a:p>
          <a:p>
            <a:pPr lvl="1">
              <a:lnSpc>
                <a:spcPct val="80000"/>
              </a:lnSpc>
              <a:buFont typeface="Wingdings" pitchFamily="2" charset="2"/>
              <a:buNone/>
            </a:pPr>
            <a:r>
              <a:rPr lang="en-US" sz="1300"/>
              <a:t>Unlock (f2)</a:t>
            </a:r>
          </a:p>
          <a:p>
            <a:pPr lvl="1">
              <a:lnSpc>
                <a:spcPct val="80000"/>
              </a:lnSpc>
              <a:buFont typeface="Wingdings" pitchFamily="2" charset="2"/>
              <a:buNone/>
            </a:pPr>
            <a:r>
              <a:rPr lang="en-US" sz="1300"/>
              <a:t>                                                                   S(f2)</a:t>
            </a:r>
          </a:p>
          <a:p>
            <a:pPr lvl="1">
              <a:lnSpc>
                <a:spcPct val="80000"/>
              </a:lnSpc>
            </a:pPr>
            <a:endParaRPr lang="en-US" sz="1300"/>
          </a:p>
        </p:txBody>
      </p:sp>
      <p:sp>
        <p:nvSpPr>
          <p:cNvPr id="755716"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18- </a:t>
            </a:r>
            <a:fld id="{4E88DA88-A296-4717-B4BD-EF061E38353E}" type="slidenum">
              <a:rPr lang="en-US"/>
              <a:pPr/>
              <a:t>91</a:t>
            </a:fld>
            <a:endParaRPr lang="en-CA"/>
          </a:p>
        </p:txBody>
      </p:sp>
      <p:sp>
        <p:nvSpPr>
          <p:cNvPr id="757771" name="Rectangle 11"/>
          <p:cNvSpPr>
            <a:spLocks noGrp="1" noChangeArrowheads="1"/>
          </p:cNvSpPr>
          <p:nvPr>
            <p:ph type="title"/>
          </p:nvPr>
        </p:nvSpPr>
        <p:spPr/>
        <p:txBody>
          <a:bodyPr/>
          <a:lstStyle/>
          <a:p>
            <a:r>
              <a:rPr lang="en-US"/>
              <a:t>Database Concurrency Control</a:t>
            </a:r>
          </a:p>
        </p:txBody>
      </p:sp>
      <p:sp>
        <p:nvSpPr>
          <p:cNvPr id="757772" name="Rectangle 12"/>
          <p:cNvSpPr>
            <a:spLocks noGrp="1" noChangeArrowheads="1"/>
          </p:cNvSpPr>
          <p:nvPr>
            <p:ph type="body" idx="1"/>
          </p:nvPr>
        </p:nvSpPr>
        <p:spPr/>
        <p:txBody>
          <a:bodyPr/>
          <a:lstStyle/>
          <a:p>
            <a:pPr>
              <a:lnSpc>
                <a:spcPct val="80000"/>
              </a:lnSpc>
            </a:pPr>
            <a:r>
              <a:rPr lang="en-US" sz="2000"/>
              <a:t>Granularity of data items and Multiple Granularity Locking: An example of a serializable execution (continued):</a:t>
            </a:r>
          </a:p>
          <a:p>
            <a:pPr lvl="1">
              <a:lnSpc>
                <a:spcPct val="80000"/>
              </a:lnSpc>
              <a:buFont typeface="Wingdings" pitchFamily="2" charset="2"/>
              <a:buNone/>
            </a:pPr>
            <a:r>
              <a:rPr lang="en-US" sz="2000"/>
              <a:t>T1                          T2                                   T3</a:t>
            </a:r>
          </a:p>
          <a:p>
            <a:pPr lvl="1">
              <a:lnSpc>
                <a:spcPct val="80000"/>
              </a:lnSpc>
              <a:buFont typeface="Wingdings" pitchFamily="2" charset="2"/>
              <a:buNone/>
            </a:pPr>
            <a:r>
              <a:rPr lang="en-US" sz="2000"/>
              <a:t>                             unlock(p12)</a:t>
            </a:r>
          </a:p>
          <a:p>
            <a:pPr lvl="1">
              <a:lnSpc>
                <a:spcPct val="80000"/>
              </a:lnSpc>
              <a:buFont typeface="Wingdings" pitchFamily="2" charset="2"/>
              <a:buNone/>
            </a:pPr>
            <a:r>
              <a:rPr lang="en-US" sz="2000"/>
              <a:t>                             unlock(f1)</a:t>
            </a:r>
          </a:p>
          <a:p>
            <a:pPr lvl="1">
              <a:lnSpc>
                <a:spcPct val="80000"/>
              </a:lnSpc>
              <a:buFont typeface="Wingdings" pitchFamily="2" charset="2"/>
              <a:buNone/>
            </a:pPr>
            <a:r>
              <a:rPr lang="en-US" sz="2000"/>
              <a:t>                             unlock(db)                                                                                                                     </a:t>
            </a:r>
          </a:p>
          <a:p>
            <a:pPr lvl="1">
              <a:lnSpc>
                <a:spcPct val="80000"/>
              </a:lnSpc>
              <a:buFont typeface="Wingdings" pitchFamily="2" charset="2"/>
              <a:buNone/>
            </a:pPr>
            <a:r>
              <a:rPr lang="en-US" sz="2000"/>
              <a:t>unlock(r111)</a:t>
            </a:r>
          </a:p>
          <a:p>
            <a:pPr lvl="1">
              <a:lnSpc>
                <a:spcPct val="80000"/>
              </a:lnSpc>
              <a:buFont typeface="Wingdings" pitchFamily="2" charset="2"/>
              <a:buNone/>
            </a:pPr>
            <a:r>
              <a:rPr lang="en-US" sz="2000"/>
              <a:t>unlock(p11)</a:t>
            </a:r>
          </a:p>
          <a:p>
            <a:pPr lvl="1">
              <a:lnSpc>
                <a:spcPct val="80000"/>
              </a:lnSpc>
              <a:buFont typeface="Wingdings" pitchFamily="2" charset="2"/>
              <a:buNone/>
            </a:pPr>
            <a:r>
              <a:rPr lang="en-US" sz="2000"/>
              <a:t>unlock(f1)</a:t>
            </a:r>
          </a:p>
          <a:p>
            <a:pPr lvl="1">
              <a:lnSpc>
                <a:spcPct val="80000"/>
              </a:lnSpc>
              <a:buFont typeface="Wingdings" pitchFamily="2" charset="2"/>
              <a:buNone/>
            </a:pPr>
            <a:r>
              <a:rPr lang="en-US" sz="2000"/>
              <a:t>unlock(db)</a:t>
            </a:r>
          </a:p>
          <a:p>
            <a:pPr lvl="1">
              <a:lnSpc>
                <a:spcPct val="80000"/>
              </a:lnSpc>
              <a:buFont typeface="Wingdings" pitchFamily="2" charset="2"/>
              <a:buNone/>
            </a:pPr>
            <a:r>
              <a:rPr lang="en-US" sz="2000"/>
              <a:t>                                                                      unlock (r111j)</a:t>
            </a:r>
          </a:p>
          <a:p>
            <a:pPr lvl="1">
              <a:lnSpc>
                <a:spcPct val="80000"/>
              </a:lnSpc>
              <a:buFont typeface="Wingdings" pitchFamily="2" charset="2"/>
              <a:buNone/>
            </a:pPr>
            <a:r>
              <a:rPr lang="en-US" sz="2000"/>
              <a:t>                                                                      unlock (p11)</a:t>
            </a:r>
          </a:p>
          <a:p>
            <a:pPr lvl="1">
              <a:lnSpc>
                <a:spcPct val="80000"/>
              </a:lnSpc>
              <a:buFont typeface="Wingdings" pitchFamily="2" charset="2"/>
              <a:buNone/>
            </a:pPr>
            <a:r>
              <a:rPr lang="en-US" sz="2000"/>
              <a:t>                                                                      unlock (f1)</a:t>
            </a:r>
          </a:p>
          <a:p>
            <a:pPr lvl="1">
              <a:lnSpc>
                <a:spcPct val="80000"/>
              </a:lnSpc>
              <a:buFont typeface="Wingdings" pitchFamily="2" charset="2"/>
              <a:buNone/>
            </a:pPr>
            <a:r>
              <a:rPr lang="en-US" sz="2000"/>
              <a:t>                                                                      unlock(f2)</a:t>
            </a:r>
          </a:p>
          <a:p>
            <a:pPr lvl="1">
              <a:lnSpc>
                <a:spcPct val="80000"/>
              </a:lnSpc>
              <a:buFont typeface="Wingdings" pitchFamily="2" charset="2"/>
              <a:buNone/>
            </a:pPr>
            <a:r>
              <a:rPr lang="en-US" sz="2000"/>
              <a:t>                                                                      unlock(db)</a:t>
            </a:r>
          </a:p>
        </p:txBody>
      </p:sp>
      <p:sp>
        <p:nvSpPr>
          <p:cNvPr id="757764"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rgbClr val="990033"/>
              </a:buClr>
              <a:buSzPct val="60000"/>
              <a:buFont typeface="Wingdings" pitchFamily="2" charset="2"/>
              <a:buNone/>
            </a:pPr>
            <a:r>
              <a:rPr lang="en-US" sz="1800" b="1">
                <a:solidFill>
                  <a:schemeClr val="tx2"/>
                </a:solidFill>
              </a:rPr>
              <a:t>	</a:t>
            </a:r>
            <a:endParaRPr lang="en-US" sz="1800" b="1">
              <a:solidFill>
                <a:schemeClr val="tx2"/>
              </a:solidFill>
              <a:cs typeface="Times New Roman" pitchFamily="71" charset="0"/>
            </a:endParaRPr>
          </a:p>
          <a:p>
            <a:pPr marL="914400" indent="-914400">
              <a:spcBef>
                <a:spcPct val="20000"/>
              </a:spcBef>
              <a:buClr>
                <a:srgbClr val="990033"/>
              </a:buClr>
              <a:buSzPct val="60000"/>
              <a:buFont typeface="Wingdings" pitchFamily="2" charset="2"/>
              <a:buNone/>
            </a:pPr>
            <a:endParaRPr lang="en-US" sz="1800" b="1">
              <a:solidFill>
                <a:schemeClr val="tx2"/>
              </a:solidFill>
            </a:endParaRPr>
          </a:p>
          <a:p>
            <a:pPr marL="914400" indent="-914400">
              <a:spcBef>
                <a:spcPct val="20000"/>
              </a:spcBef>
              <a:buClr>
                <a:srgbClr val="990033"/>
              </a:buClr>
              <a:buSzPct val="60000"/>
              <a:buFont typeface="Wingdings" pitchFamily="2" charset="2"/>
              <a:buNone/>
            </a:pPr>
            <a:r>
              <a:rPr lang="en-US" sz="1800" b="1">
                <a:solidFill>
                  <a:schemeClr val="tx2"/>
                </a:solidFill>
              </a:rPr>
              <a:t>	</a:t>
            </a:r>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38D6C5D4-9448-4FFD-BCED-757DAFD32F9E}" type="slidenum">
              <a:rPr lang="en-US"/>
              <a:pPr/>
              <a:t>92</a:t>
            </a:fld>
            <a:endParaRPr lang="en-CA"/>
          </a:p>
        </p:txBody>
      </p:sp>
      <p:sp>
        <p:nvSpPr>
          <p:cNvPr id="669700" name="Rectangle 4"/>
          <p:cNvSpPr>
            <a:spLocks noGrp="1" noChangeArrowheads="1"/>
          </p:cNvSpPr>
          <p:nvPr>
            <p:ph type="title"/>
          </p:nvPr>
        </p:nvSpPr>
        <p:spPr/>
        <p:txBody>
          <a:bodyPr/>
          <a:lstStyle/>
          <a:p>
            <a:r>
              <a:rPr lang="en-US" dirty="0" smtClean="0"/>
              <a:t>Outline</a:t>
            </a:r>
            <a:endParaRPr lang="en-US" dirty="0"/>
          </a:p>
        </p:txBody>
      </p:sp>
      <p:sp>
        <p:nvSpPr>
          <p:cNvPr id="669701" name="Rectangle 5"/>
          <p:cNvSpPr>
            <a:spLocks noGrp="1" noChangeArrowheads="1"/>
          </p:cNvSpPr>
          <p:nvPr>
            <p:ph type="body" idx="1"/>
          </p:nvPr>
        </p:nvSpPr>
        <p:spPr/>
        <p:txBody>
          <a:bodyPr/>
          <a:lstStyle/>
          <a:p>
            <a:pPr>
              <a:lnSpc>
                <a:spcPct val="80000"/>
              </a:lnSpc>
              <a:buFont typeface="Wingdings" pitchFamily="2" charset="2"/>
              <a:buNone/>
            </a:pPr>
            <a:r>
              <a:rPr lang="en-US" sz="2400" dirty="0"/>
              <a:t>Databases Recovery</a:t>
            </a:r>
          </a:p>
          <a:p>
            <a:pPr lvl="1">
              <a:lnSpc>
                <a:spcPct val="80000"/>
              </a:lnSpc>
              <a:buFont typeface="Wingdings" pitchFamily="2" charset="2"/>
              <a:buNone/>
            </a:pPr>
            <a:r>
              <a:rPr lang="en-US" sz="2100" dirty="0"/>
              <a:t>	1. Purpose of Database Recovery</a:t>
            </a:r>
          </a:p>
          <a:p>
            <a:pPr lvl="1">
              <a:lnSpc>
                <a:spcPct val="80000"/>
              </a:lnSpc>
              <a:buFont typeface="Wingdings" pitchFamily="2" charset="2"/>
              <a:buNone/>
            </a:pPr>
            <a:r>
              <a:rPr lang="en-US" sz="2100" dirty="0"/>
              <a:t>	2. Types of Failure</a:t>
            </a:r>
          </a:p>
          <a:p>
            <a:pPr lvl="1">
              <a:lnSpc>
                <a:spcPct val="80000"/>
              </a:lnSpc>
              <a:buFont typeface="Wingdings" pitchFamily="2" charset="2"/>
              <a:buNone/>
            </a:pPr>
            <a:r>
              <a:rPr lang="en-US" sz="2100" dirty="0"/>
              <a:t>	3	. Transaction Log</a:t>
            </a:r>
          </a:p>
          <a:p>
            <a:pPr lvl="1">
              <a:lnSpc>
                <a:spcPct val="80000"/>
              </a:lnSpc>
              <a:buFont typeface="Wingdings" pitchFamily="2" charset="2"/>
              <a:buNone/>
            </a:pPr>
            <a:r>
              <a:rPr lang="en-US" sz="2100" dirty="0"/>
              <a:t>	4	. Data Updates</a:t>
            </a:r>
          </a:p>
          <a:p>
            <a:pPr lvl="1">
              <a:lnSpc>
                <a:spcPct val="80000"/>
              </a:lnSpc>
              <a:buFont typeface="Wingdings" pitchFamily="2" charset="2"/>
              <a:buNone/>
            </a:pPr>
            <a:r>
              <a:rPr lang="en-US" sz="2100" dirty="0"/>
              <a:t>	5. Data Caching</a:t>
            </a:r>
          </a:p>
          <a:p>
            <a:pPr lvl="1">
              <a:lnSpc>
                <a:spcPct val="80000"/>
              </a:lnSpc>
              <a:buFont typeface="Wingdings" pitchFamily="2" charset="2"/>
              <a:buNone/>
            </a:pPr>
            <a:r>
              <a:rPr lang="en-US" sz="2100" dirty="0"/>
              <a:t> 	6	. Transaction Roll-back (Undo) and Roll-Forward</a:t>
            </a:r>
          </a:p>
          <a:p>
            <a:pPr lvl="1">
              <a:lnSpc>
                <a:spcPct val="80000"/>
              </a:lnSpc>
              <a:buFont typeface="Wingdings" pitchFamily="2" charset="2"/>
              <a:buNone/>
            </a:pPr>
            <a:r>
              <a:rPr lang="en-US" sz="2100" dirty="0"/>
              <a:t>	7	. </a:t>
            </a:r>
            <a:r>
              <a:rPr lang="en-US" sz="2100" dirty="0" err="1"/>
              <a:t>Checkpointing</a:t>
            </a:r>
            <a:endParaRPr lang="en-US" sz="2100" dirty="0"/>
          </a:p>
          <a:p>
            <a:pPr lvl="1">
              <a:lnSpc>
                <a:spcPct val="80000"/>
              </a:lnSpc>
              <a:buFont typeface="Wingdings" pitchFamily="2" charset="2"/>
              <a:buNone/>
            </a:pPr>
            <a:r>
              <a:rPr lang="en-US" sz="2100" dirty="0"/>
              <a:t>	8	. Recovery schemes</a:t>
            </a:r>
          </a:p>
          <a:p>
            <a:pPr lvl="1">
              <a:lnSpc>
                <a:spcPct val="80000"/>
              </a:lnSpc>
              <a:buFont typeface="Wingdings" pitchFamily="2" charset="2"/>
              <a:buNone/>
            </a:pPr>
            <a:r>
              <a:rPr lang="en-US" sz="2100" dirty="0"/>
              <a:t>	9	. ARIES Recovery Scheme</a:t>
            </a:r>
          </a:p>
          <a:p>
            <a:pPr lvl="1">
              <a:lnSpc>
                <a:spcPct val="80000"/>
              </a:lnSpc>
              <a:buFont typeface="Wingdings" pitchFamily="2" charset="2"/>
              <a:buNone/>
            </a:pPr>
            <a:r>
              <a:rPr lang="en-US" sz="2100" dirty="0"/>
              <a:t>	10. Recovery in </a:t>
            </a:r>
            <a:r>
              <a:rPr lang="en-US" sz="2100" dirty="0" err="1"/>
              <a:t>Multidatabase</a:t>
            </a:r>
            <a:r>
              <a:rPr lang="en-US" sz="2100" dirty="0"/>
              <a:t> System</a:t>
            </a:r>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BCC31235-1A01-439A-8115-056523115756}" type="slidenum">
              <a:rPr lang="en-US"/>
              <a:pPr/>
              <a:t>93</a:t>
            </a:fld>
            <a:endParaRPr lang="en-CA"/>
          </a:p>
        </p:txBody>
      </p:sp>
      <p:sp>
        <p:nvSpPr>
          <p:cNvPr id="671748" name="Rectangle 4"/>
          <p:cNvSpPr>
            <a:spLocks noGrp="1" noChangeArrowheads="1"/>
          </p:cNvSpPr>
          <p:nvPr>
            <p:ph type="title"/>
          </p:nvPr>
        </p:nvSpPr>
        <p:spPr/>
        <p:txBody>
          <a:bodyPr/>
          <a:lstStyle/>
          <a:p>
            <a:r>
              <a:rPr lang="en-US"/>
              <a:t>Database Recovery</a:t>
            </a:r>
          </a:p>
        </p:txBody>
      </p:sp>
      <p:sp>
        <p:nvSpPr>
          <p:cNvPr id="671749" name="Rectangle 5"/>
          <p:cNvSpPr>
            <a:spLocks noGrp="1" noChangeArrowheads="1"/>
          </p:cNvSpPr>
          <p:nvPr>
            <p:ph type="body" idx="1"/>
          </p:nvPr>
        </p:nvSpPr>
        <p:spPr/>
        <p:txBody>
          <a:bodyPr/>
          <a:lstStyle/>
          <a:p>
            <a:pPr>
              <a:lnSpc>
                <a:spcPct val="90000"/>
              </a:lnSpc>
              <a:buFont typeface="Wingdings" pitchFamily="2" charset="2"/>
              <a:buNone/>
            </a:pPr>
            <a:r>
              <a:rPr lang="en-US" sz="2400"/>
              <a:t>1   Purpose of Database Recovery</a:t>
            </a:r>
          </a:p>
          <a:p>
            <a:pPr lvl="1">
              <a:lnSpc>
                <a:spcPct val="90000"/>
              </a:lnSpc>
            </a:pPr>
            <a:r>
              <a:rPr lang="en-US" sz="2400"/>
              <a:t>To bring the database into the last consistent state, which existed prior to the failure.</a:t>
            </a:r>
          </a:p>
          <a:p>
            <a:pPr lvl="1">
              <a:lnSpc>
                <a:spcPct val="90000"/>
              </a:lnSpc>
            </a:pPr>
            <a:r>
              <a:rPr lang="en-US" sz="2400"/>
              <a:t>To preserve transaction properties (Atomicity, Consistency, Isolation and Durability).</a:t>
            </a:r>
          </a:p>
          <a:p>
            <a:pPr>
              <a:lnSpc>
                <a:spcPct val="90000"/>
              </a:lnSpc>
            </a:pPr>
            <a:r>
              <a:rPr lang="en-US" sz="2400"/>
              <a:t>Example:</a:t>
            </a:r>
          </a:p>
          <a:p>
            <a:pPr lvl="1">
              <a:lnSpc>
                <a:spcPct val="90000"/>
              </a:lnSpc>
            </a:pPr>
            <a:r>
              <a:rPr lang="en-US" sz="2400"/>
              <a:t>If the system crashes before a fund transfer transaction completes its execution, then either one or both accounts may have incorrect value.  Thus, the database must be restored to the state before the transaction modified any of the accounts.  </a:t>
            </a: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DC50AC12-11FB-401D-BEE8-8AEEBF0915D8}" type="slidenum">
              <a:rPr lang="en-US"/>
              <a:pPr/>
              <a:t>94</a:t>
            </a:fld>
            <a:endParaRPr lang="en-CA"/>
          </a:p>
        </p:txBody>
      </p:sp>
      <p:sp>
        <p:nvSpPr>
          <p:cNvPr id="673796" name="Rectangle 4"/>
          <p:cNvSpPr>
            <a:spLocks noGrp="1" noChangeArrowheads="1"/>
          </p:cNvSpPr>
          <p:nvPr>
            <p:ph type="title"/>
          </p:nvPr>
        </p:nvSpPr>
        <p:spPr/>
        <p:txBody>
          <a:bodyPr/>
          <a:lstStyle/>
          <a:p>
            <a:r>
              <a:rPr lang="en-US"/>
              <a:t>Database Recovery</a:t>
            </a:r>
          </a:p>
        </p:txBody>
      </p:sp>
      <p:sp>
        <p:nvSpPr>
          <p:cNvPr id="673797" name="Rectangle 5"/>
          <p:cNvSpPr>
            <a:spLocks noGrp="1" noChangeArrowheads="1"/>
          </p:cNvSpPr>
          <p:nvPr>
            <p:ph type="body" idx="1"/>
          </p:nvPr>
        </p:nvSpPr>
        <p:spPr/>
        <p:txBody>
          <a:bodyPr/>
          <a:lstStyle/>
          <a:p>
            <a:pPr>
              <a:buFont typeface="Wingdings" pitchFamily="2" charset="2"/>
              <a:buNone/>
            </a:pPr>
            <a:r>
              <a:rPr lang="en-US"/>
              <a:t>2   Types of Failure</a:t>
            </a:r>
          </a:p>
          <a:p>
            <a:pPr lvl="1"/>
            <a:r>
              <a:rPr lang="en-US"/>
              <a:t>The database may become unavailable for use due to </a:t>
            </a:r>
          </a:p>
          <a:p>
            <a:pPr lvl="2"/>
            <a:r>
              <a:rPr lang="en-US" b="1"/>
              <a:t>Transaction failure</a:t>
            </a:r>
            <a:r>
              <a:rPr lang="en-US"/>
              <a:t>:  Transactions may fail because of incorrect input, deadlock, incorrect synchronization.</a:t>
            </a:r>
          </a:p>
          <a:p>
            <a:pPr lvl="2"/>
            <a:r>
              <a:rPr lang="en-US" b="1"/>
              <a:t>System failure</a:t>
            </a:r>
            <a:r>
              <a:rPr lang="en-US"/>
              <a:t>:  System may fail because of addressing error, application error, operating system fault, RAM failure, etc.</a:t>
            </a:r>
          </a:p>
          <a:p>
            <a:pPr lvl="2"/>
            <a:r>
              <a:rPr lang="en-US" b="1"/>
              <a:t>Media failure</a:t>
            </a:r>
            <a:r>
              <a:rPr lang="en-US"/>
              <a:t>:  Disk head crash, power disruption, etc.</a:t>
            </a: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19- </a:t>
            </a:r>
            <a:fld id="{47514E00-25BF-4CE9-89D8-D79B11F98ECA}" type="slidenum">
              <a:rPr lang="en-US"/>
              <a:pPr/>
              <a:t>95</a:t>
            </a:fld>
            <a:endParaRPr lang="en-CA"/>
          </a:p>
        </p:txBody>
      </p:sp>
      <p:sp>
        <p:nvSpPr>
          <p:cNvPr id="675845" name="Rectangle 5"/>
          <p:cNvSpPr>
            <a:spLocks noGrp="1" noChangeArrowheads="1"/>
          </p:cNvSpPr>
          <p:nvPr>
            <p:ph type="title"/>
          </p:nvPr>
        </p:nvSpPr>
        <p:spPr/>
        <p:txBody>
          <a:bodyPr/>
          <a:lstStyle/>
          <a:p>
            <a:r>
              <a:rPr lang="en-US"/>
              <a:t>Database Recovery</a:t>
            </a:r>
          </a:p>
        </p:txBody>
      </p:sp>
      <p:sp>
        <p:nvSpPr>
          <p:cNvPr id="675846" name="Rectangle 6"/>
          <p:cNvSpPr>
            <a:spLocks noGrp="1" noChangeArrowheads="1"/>
          </p:cNvSpPr>
          <p:nvPr>
            <p:ph type="body" idx="1"/>
          </p:nvPr>
        </p:nvSpPr>
        <p:spPr>
          <a:xfrm>
            <a:off x="239713" y="1600200"/>
            <a:ext cx="8294687" cy="2438400"/>
          </a:xfrm>
        </p:spPr>
        <p:txBody>
          <a:bodyPr/>
          <a:lstStyle/>
          <a:p>
            <a:pPr>
              <a:lnSpc>
                <a:spcPct val="80000"/>
              </a:lnSpc>
              <a:buFont typeface="Wingdings" pitchFamily="2" charset="2"/>
              <a:buNone/>
            </a:pPr>
            <a:r>
              <a:rPr lang="en-US" sz="2400"/>
              <a:t>3   Transaction Log</a:t>
            </a:r>
          </a:p>
          <a:p>
            <a:pPr lvl="1">
              <a:lnSpc>
                <a:spcPct val="80000"/>
              </a:lnSpc>
            </a:pPr>
            <a:r>
              <a:rPr lang="en-US" sz="2200"/>
              <a:t>For recovery from any type of failure data values prior to modification (BFIM - BeFore Image) and the new value after modification (AFIM – AFter Image) are required.</a:t>
            </a:r>
          </a:p>
          <a:p>
            <a:pPr lvl="1">
              <a:lnSpc>
                <a:spcPct val="80000"/>
              </a:lnSpc>
            </a:pPr>
            <a:r>
              <a:rPr lang="en-US" sz="2200"/>
              <a:t>These values and other information is stored in a sequential file called Transaction log.  A sample log is given below.  Back P and Next P point to the previous and next log records of the same transaction.</a:t>
            </a:r>
          </a:p>
        </p:txBody>
      </p:sp>
      <p:graphicFrame>
        <p:nvGraphicFramePr>
          <p:cNvPr id="675844" name="Object 4"/>
          <p:cNvGraphicFramePr>
            <a:graphicFrameLocks noChangeAspect="1"/>
          </p:cNvGraphicFramePr>
          <p:nvPr>
            <p:ph sz="half" idx="4294967295"/>
          </p:nvPr>
        </p:nvGraphicFramePr>
        <p:xfrm>
          <a:off x="757238" y="4038600"/>
          <a:ext cx="7319962" cy="2470150"/>
        </p:xfrm>
        <a:graphic>
          <a:graphicData uri="http://schemas.openxmlformats.org/presentationml/2006/ole">
            <p:oleObj spid="_x0000_s6146" name="VISIO" r:id="rId4" imgW="4511880" imgH="1461960" progId="Visio.Drawing.6">
              <p:embed/>
            </p:oleObj>
          </a:graphicData>
        </a:graphic>
      </p:graphicFrame>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A303EA0E-E016-4C17-88F8-27F076CCD2E8}" type="slidenum">
              <a:rPr lang="en-US"/>
              <a:pPr/>
              <a:t>96</a:t>
            </a:fld>
            <a:endParaRPr lang="en-CA"/>
          </a:p>
        </p:txBody>
      </p:sp>
      <p:sp>
        <p:nvSpPr>
          <p:cNvPr id="677892" name="Rectangle 4"/>
          <p:cNvSpPr>
            <a:spLocks noGrp="1" noChangeArrowheads="1"/>
          </p:cNvSpPr>
          <p:nvPr>
            <p:ph type="title"/>
          </p:nvPr>
        </p:nvSpPr>
        <p:spPr/>
        <p:txBody>
          <a:bodyPr/>
          <a:lstStyle/>
          <a:p>
            <a:r>
              <a:rPr lang="en-US"/>
              <a:t>Database Recovery</a:t>
            </a:r>
          </a:p>
        </p:txBody>
      </p:sp>
      <p:sp>
        <p:nvSpPr>
          <p:cNvPr id="677893" name="Rectangle 5"/>
          <p:cNvSpPr>
            <a:spLocks noGrp="1" noChangeArrowheads="1"/>
          </p:cNvSpPr>
          <p:nvPr>
            <p:ph type="body" idx="1"/>
          </p:nvPr>
        </p:nvSpPr>
        <p:spPr/>
        <p:txBody>
          <a:bodyPr/>
          <a:lstStyle/>
          <a:p>
            <a:pPr>
              <a:buFont typeface="Wingdings" pitchFamily="2" charset="2"/>
              <a:buNone/>
            </a:pPr>
            <a:r>
              <a:rPr lang="en-US" sz="2400"/>
              <a:t>4   Data Update </a:t>
            </a:r>
          </a:p>
          <a:p>
            <a:pPr lvl="1"/>
            <a:r>
              <a:rPr lang="en-US" sz="2200" b="1"/>
              <a:t>Immediate Update</a:t>
            </a:r>
            <a:r>
              <a:rPr lang="en-US" sz="2200"/>
              <a:t>:  As soon as a data item is modified in cache, the disk copy is updated.</a:t>
            </a:r>
          </a:p>
          <a:p>
            <a:pPr lvl="1"/>
            <a:r>
              <a:rPr lang="en-US" sz="2200" b="1"/>
              <a:t>Deferred Update</a:t>
            </a:r>
            <a:r>
              <a:rPr lang="en-US" sz="2200"/>
              <a:t>:  All modified data items in the cache is written either after a transaction ends its execution or after a fixed number of transactions have completed their execution.</a:t>
            </a:r>
          </a:p>
          <a:p>
            <a:pPr lvl="1"/>
            <a:r>
              <a:rPr lang="en-US" sz="2200" b="1"/>
              <a:t>Shadow update</a:t>
            </a:r>
            <a:r>
              <a:rPr lang="en-US" sz="2200"/>
              <a:t>:  The modified version of a data item does not overwrite its disk copy but is written at a separate disk location.</a:t>
            </a:r>
          </a:p>
          <a:p>
            <a:pPr lvl="1"/>
            <a:r>
              <a:rPr lang="en-US" sz="2200" b="1"/>
              <a:t>In-place update</a:t>
            </a:r>
            <a:r>
              <a:rPr lang="en-US" sz="2200"/>
              <a:t>: The disk version of the data item is overwritten by the cache version.</a:t>
            </a: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408063BA-D025-4222-88E6-EC1A8D5B81C6}" type="slidenum">
              <a:rPr lang="en-US"/>
              <a:pPr/>
              <a:t>97</a:t>
            </a:fld>
            <a:endParaRPr lang="en-CA"/>
          </a:p>
        </p:txBody>
      </p:sp>
      <p:sp>
        <p:nvSpPr>
          <p:cNvPr id="679940" name="Rectangle 4"/>
          <p:cNvSpPr>
            <a:spLocks noGrp="1" noChangeArrowheads="1"/>
          </p:cNvSpPr>
          <p:nvPr>
            <p:ph type="title"/>
          </p:nvPr>
        </p:nvSpPr>
        <p:spPr/>
        <p:txBody>
          <a:bodyPr/>
          <a:lstStyle/>
          <a:p>
            <a:r>
              <a:rPr lang="en-US"/>
              <a:t>Database Recovery</a:t>
            </a:r>
          </a:p>
        </p:txBody>
      </p:sp>
      <p:sp>
        <p:nvSpPr>
          <p:cNvPr id="679941" name="Rectangle 5"/>
          <p:cNvSpPr>
            <a:spLocks noGrp="1" noChangeArrowheads="1"/>
          </p:cNvSpPr>
          <p:nvPr>
            <p:ph type="body" idx="1"/>
          </p:nvPr>
        </p:nvSpPr>
        <p:spPr/>
        <p:txBody>
          <a:bodyPr/>
          <a:lstStyle/>
          <a:p>
            <a:pPr>
              <a:buFont typeface="Wingdings" pitchFamily="2" charset="2"/>
              <a:buNone/>
            </a:pPr>
            <a:r>
              <a:rPr lang="en-US"/>
              <a:t>5   Data Caching</a:t>
            </a:r>
          </a:p>
          <a:p>
            <a:pPr lvl="1"/>
            <a:r>
              <a:rPr lang="en-US"/>
              <a:t>Data items to be modified are first stored into database cache by the Cache Manager (CM) and after modification they are flushed (written) to the disk.</a:t>
            </a:r>
          </a:p>
          <a:p>
            <a:pPr lvl="1"/>
            <a:r>
              <a:rPr lang="en-US"/>
              <a:t>The flushing is controlled by </a:t>
            </a:r>
            <a:r>
              <a:rPr lang="en-US" b="1"/>
              <a:t>Modified</a:t>
            </a:r>
            <a:r>
              <a:rPr lang="en-US"/>
              <a:t> and </a:t>
            </a:r>
            <a:r>
              <a:rPr lang="en-US" b="1"/>
              <a:t>Pin-Unpin</a:t>
            </a:r>
            <a:r>
              <a:rPr lang="en-US"/>
              <a:t> bits.</a:t>
            </a:r>
          </a:p>
          <a:p>
            <a:pPr lvl="2"/>
            <a:r>
              <a:rPr lang="en-US" b="1"/>
              <a:t>Pin-Unpin</a:t>
            </a:r>
            <a:r>
              <a:rPr lang="en-US"/>
              <a:t>: Instructs the operating system not to flush the data item.</a:t>
            </a:r>
          </a:p>
          <a:p>
            <a:pPr lvl="2"/>
            <a:r>
              <a:rPr lang="en-US" b="1"/>
              <a:t>Modified</a:t>
            </a:r>
            <a:r>
              <a:rPr lang="en-US"/>
              <a:t>: Indicates the AFIM of the data item.</a:t>
            </a: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29042F60-336C-46BD-ADD5-EA82F7AABD04}" type="slidenum">
              <a:rPr lang="en-US"/>
              <a:pPr/>
              <a:t>98</a:t>
            </a:fld>
            <a:endParaRPr lang="en-CA"/>
          </a:p>
        </p:txBody>
      </p:sp>
      <p:sp>
        <p:nvSpPr>
          <p:cNvPr id="681988" name="Rectangle 4"/>
          <p:cNvSpPr>
            <a:spLocks noGrp="1" noChangeArrowheads="1"/>
          </p:cNvSpPr>
          <p:nvPr>
            <p:ph type="title"/>
          </p:nvPr>
        </p:nvSpPr>
        <p:spPr/>
        <p:txBody>
          <a:bodyPr/>
          <a:lstStyle/>
          <a:p>
            <a:r>
              <a:rPr lang="en-US"/>
              <a:t>Database Recovery</a:t>
            </a:r>
          </a:p>
        </p:txBody>
      </p:sp>
      <p:sp>
        <p:nvSpPr>
          <p:cNvPr id="681989" name="Rectangle 5"/>
          <p:cNvSpPr>
            <a:spLocks noGrp="1" noChangeArrowheads="1"/>
          </p:cNvSpPr>
          <p:nvPr>
            <p:ph type="body" idx="1"/>
          </p:nvPr>
        </p:nvSpPr>
        <p:spPr/>
        <p:txBody>
          <a:bodyPr/>
          <a:lstStyle/>
          <a:p>
            <a:pPr>
              <a:buFont typeface="Wingdings" pitchFamily="2" charset="2"/>
              <a:buNone/>
            </a:pPr>
            <a:r>
              <a:rPr lang="en-US"/>
              <a:t>6   Transaction </a:t>
            </a:r>
            <a:r>
              <a:rPr lang="en-US" b="1"/>
              <a:t>Roll-back (Undo) </a:t>
            </a:r>
            <a:r>
              <a:rPr lang="en-US"/>
              <a:t>and</a:t>
            </a:r>
            <a:r>
              <a:rPr lang="en-US" b="1"/>
              <a:t> Roll-Forward (Redo)</a:t>
            </a:r>
          </a:p>
          <a:p>
            <a:pPr lvl="1"/>
            <a:r>
              <a:rPr lang="en-US"/>
              <a:t>To maintain atomicity, a transaction’s operations are redone or undone.</a:t>
            </a:r>
          </a:p>
          <a:p>
            <a:pPr lvl="2"/>
            <a:r>
              <a:rPr lang="en-US" b="1"/>
              <a:t>Undo</a:t>
            </a:r>
            <a:r>
              <a:rPr lang="en-US"/>
              <a:t>: Restore all BFIMs on to disk (Remove all AFIMs).</a:t>
            </a:r>
          </a:p>
          <a:p>
            <a:pPr lvl="2"/>
            <a:r>
              <a:rPr lang="en-US" b="1"/>
              <a:t>Redo</a:t>
            </a:r>
            <a:r>
              <a:rPr lang="en-US"/>
              <a:t>: Restore all AFIMs on to disk.</a:t>
            </a:r>
          </a:p>
          <a:p>
            <a:pPr lvl="1"/>
            <a:r>
              <a:rPr lang="en-US"/>
              <a:t>Database recovery is achieved either by performing only Undos or only Redos or by a combination of the two. These operations are recorded in the log as they happen.</a:t>
            </a: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19- </a:t>
            </a:r>
            <a:fld id="{3957BDB4-C403-4589-B2CA-55BC9E98F400}" type="slidenum">
              <a:rPr lang="en-US"/>
              <a:pPr/>
              <a:t>99</a:t>
            </a:fld>
            <a:endParaRPr lang="en-CA"/>
          </a:p>
        </p:txBody>
      </p:sp>
      <p:sp>
        <p:nvSpPr>
          <p:cNvPr id="684037" name="Rectangle 5"/>
          <p:cNvSpPr>
            <a:spLocks noGrp="1" noChangeArrowheads="1"/>
          </p:cNvSpPr>
          <p:nvPr>
            <p:ph type="title"/>
          </p:nvPr>
        </p:nvSpPr>
        <p:spPr/>
        <p:txBody>
          <a:bodyPr/>
          <a:lstStyle/>
          <a:p>
            <a:r>
              <a:rPr lang="en-US"/>
              <a:t>Database Recovery</a:t>
            </a:r>
          </a:p>
        </p:txBody>
      </p:sp>
      <p:pic>
        <p:nvPicPr>
          <p:cNvPr id="684041" name="Picture 9" descr="fig19_01a"/>
          <p:cNvPicPr>
            <a:picLocks noChangeAspect="1" noChangeArrowheads="1"/>
          </p:cNvPicPr>
          <p:nvPr/>
        </p:nvPicPr>
        <p:blipFill>
          <a:blip r:embed="rId3"/>
          <a:srcRect/>
          <a:stretch>
            <a:fillRect/>
          </a:stretch>
        </p:blipFill>
        <p:spPr bwMode="auto">
          <a:xfrm>
            <a:off x="365125" y="2590800"/>
            <a:ext cx="8245475" cy="2259013"/>
          </a:xfrm>
          <a:prstGeom prst="rect">
            <a:avLst/>
          </a:prstGeom>
          <a:noFill/>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1173</TotalTime>
  <Words>8411</Words>
  <Application>Microsoft PowerPoint</Application>
  <PresentationFormat>Letter Paper (8.5x11 in)</PresentationFormat>
  <Paragraphs>1059</Paragraphs>
  <Slides>115</Slides>
  <Notes>115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17" baseType="lpstr">
      <vt:lpstr>Blends</vt:lpstr>
      <vt:lpstr>Visio 2000 Drawing</vt:lpstr>
      <vt:lpstr>Unit 5</vt:lpstr>
      <vt:lpstr>Outline</vt:lpstr>
      <vt:lpstr>1 Introduction to Transaction Processing (1)</vt:lpstr>
      <vt:lpstr>Introduction to Transaction Processing (2)</vt:lpstr>
      <vt:lpstr>Introduction to Transaction Processing (3)</vt:lpstr>
      <vt:lpstr>Introduction to Transaction Processing (4)</vt:lpstr>
      <vt:lpstr>Introduction to Transaction Processing (5)</vt:lpstr>
      <vt:lpstr>Two sample transactions</vt:lpstr>
      <vt:lpstr>Introduction to Transaction Processing (6)</vt:lpstr>
      <vt:lpstr>Concurrent execution is uncontrolled: (a) The lost update problem. </vt:lpstr>
      <vt:lpstr>Concurrent execution is uncontrolled: (b) The temporary update problem.</vt:lpstr>
      <vt:lpstr>Concurrent execution is uncontrolled: (c) The incorrect summary problem.</vt:lpstr>
      <vt:lpstr>Introduction to Transaction Processing (12)</vt:lpstr>
      <vt:lpstr>Introduction to Transaction Processing (13)</vt:lpstr>
      <vt:lpstr>Introduction to Transaction Processing (14)</vt:lpstr>
      <vt:lpstr>2 Transaction and System Concepts (1)</vt:lpstr>
      <vt:lpstr>Transaction and System Concepts (2)</vt:lpstr>
      <vt:lpstr>Transaction and System Concepts (3)</vt:lpstr>
      <vt:lpstr>Transaction and System Concepts (4)</vt:lpstr>
      <vt:lpstr>State transition diagram illustrating the states for transaction execution</vt:lpstr>
      <vt:lpstr>Transaction and System Concepts (6)</vt:lpstr>
      <vt:lpstr>Transaction and System Concepts (7)</vt:lpstr>
      <vt:lpstr>Transaction and System Concepts (8)</vt:lpstr>
      <vt:lpstr>Transaction and System Concepts (9)</vt:lpstr>
      <vt:lpstr>Transaction and System Concepts (10)</vt:lpstr>
      <vt:lpstr>Transaction and System Concepts (11)</vt:lpstr>
      <vt:lpstr>3 Desirable Properties of Transactions (1)</vt:lpstr>
      <vt:lpstr>4 Characterizing Schedules based on Recoverability (1)</vt:lpstr>
      <vt:lpstr>Characterizing Schedules based on Recoverability (2)</vt:lpstr>
      <vt:lpstr>Characterizing Schedules based on Recoverability (3)</vt:lpstr>
      <vt:lpstr>5 Characterizing Schedules based on Serializability (1)</vt:lpstr>
      <vt:lpstr>Characterizing Schedules based on Serializability (2)</vt:lpstr>
      <vt:lpstr>Characterizing Schedules based on Serializability (3)</vt:lpstr>
      <vt:lpstr>Characterizing Schedules based on Serializability (4)</vt:lpstr>
      <vt:lpstr>Characterizing Schedules based on Serializability (5)</vt:lpstr>
      <vt:lpstr>Characterizing Schedules based on Serializability (6)</vt:lpstr>
      <vt:lpstr>Characterizing Schedules based on Serializability (7)</vt:lpstr>
      <vt:lpstr>Characterizing Schedules based on Serializability (8)</vt:lpstr>
      <vt:lpstr>Characterizing Schedules based on Serializability (9)</vt:lpstr>
      <vt:lpstr>Characterizing Schedules based on Serializability (10)</vt:lpstr>
      <vt:lpstr>Characterizing Schedules based on Serializability (11)</vt:lpstr>
      <vt:lpstr>Constructing the Precedence Graphs</vt:lpstr>
      <vt:lpstr>Another example of serializability Testing</vt:lpstr>
      <vt:lpstr>Another Example of Serializability Testing</vt:lpstr>
      <vt:lpstr>Another Example of Serializability Testing</vt:lpstr>
      <vt:lpstr>Characterizing Schedules based on Serializability (14)</vt:lpstr>
      <vt:lpstr>Characterizing Schedules based on Serializability (15)</vt:lpstr>
      <vt:lpstr>Outline</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Outline</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vector>
  </TitlesOfParts>
  <Company>Copyright © 2007 Ramez Elmasri and Shamkant B. Navathe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dc:title>
  <dc:subject>Introduction to Transaction Processing Concepts and Theory</dc:subject>
  <dc:creator>Elmasri/Navathe</dc:creator>
  <cp:lastModifiedBy>abc</cp:lastModifiedBy>
  <cp:revision>96</cp:revision>
  <cp:lastPrinted>2001-11-04T00:51:13Z</cp:lastPrinted>
  <dcterms:created xsi:type="dcterms:W3CDTF">2005-02-25T19:46:41Z</dcterms:created>
  <dcterms:modified xsi:type="dcterms:W3CDTF">2019-11-20T11:08:59Z</dcterms:modified>
</cp:coreProperties>
</file>