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56A8-D294-745E-C5CC-A95449187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B4037-7959-046C-0D01-77CF9B8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EB27B-AEE3-0C9D-499D-AC8E3BC0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254-81C7-4515-85E6-B36FF8C5CCC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006F-51D9-F9B6-3ACA-A29753BD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AED6B-7EBD-3AA5-046A-7BF06F2D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50E-A1F4-4C53-9BA6-AF7499C2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6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3A83-2568-FE69-D040-600143A6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9707B-25ED-5C91-5287-D4D7C78BE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9DFC-FBD4-5A04-3C03-48B0B9DA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254-81C7-4515-85E6-B36FF8C5CCC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501F-7660-15C7-56F5-C783A6B0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C7466-5E7A-AEFC-4DC0-AA084F2D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50E-A1F4-4C53-9BA6-AF7499C2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66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F804D-470F-A612-9704-AD4FBF049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8DADA-F367-8DC0-FBF5-43650110C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7108-0AE8-ABE1-FF7D-6669D6CE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254-81C7-4515-85E6-B36FF8C5CCC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33E9E-52D2-80A8-B0FB-0BF9425E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339C9-E30F-A2B9-BC99-8C4F9658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50E-A1F4-4C53-9BA6-AF7499C2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0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A8A8-0B38-2F54-0D5D-438493D2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3A1A-749A-7194-D5E2-FF714279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A57B-598B-6DF3-815E-B9D66B48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254-81C7-4515-85E6-B36FF8C5CCC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3686-05EF-8822-91A1-4A014032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C653C-E9FB-EAD2-76C1-C17C62A5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50E-A1F4-4C53-9BA6-AF7499C2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1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36AF-A9E8-7330-4713-07B3AFC3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5AB97-E0CD-D3D5-1B0E-3D4DA6FE3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6BA4F-AC53-18E9-14C4-100D0BC2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254-81C7-4515-85E6-B36FF8C5CCC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7184-34CD-F7D5-7B74-06044610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807C-DA20-9E1A-E0EE-2FE09BF4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50E-A1F4-4C53-9BA6-AF7499C2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51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B991-E653-A85D-B3AC-11560D64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61BD-1BD7-CD0C-A6C3-26D0DF712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4BF2C-0A73-016E-D39D-6FCEF22E4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EC15-143C-B503-8899-11E216FB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254-81C7-4515-85E6-B36FF8C5CCC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C3999-E7C7-2777-573B-19B94D0A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45113-1DFB-1924-28A2-7DDDE35C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50E-A1F4-4C53-9BA6-AF7499C2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9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D598-026F-E4AE-A47D-6E05B35D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A1633-B757-361F-31D7-51CAB011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26503-FD56-6E21-7447-76E9B87DF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DA4C2-2EF7-C73D-88CA-AE32E8D2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1774F-A8E7-F496-18BB-9F42D813E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2BC0C-234E-4816-0456-CDC311AA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254-81C7-4515-85E6-B36FF8C5CCC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E64B8-E99E-04AB-9F83-BB83CD08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BFEDB-21AE-441A-DCA9-91019288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50E-A1F4-4C53-9BA6-AF7499C2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31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9F1-9CA3-25F7-DAC2-8066F5A9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DE63F-F0CA-5551-463C-2A830516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254-81C7-4515-85E6-B36FF8C5CCC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071E9-A843-23E7-954B-019D4CDC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6BA2C-2032-B28F-0275-CA905CB6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50E-A1F4-4C53-9BA6-AF7499C2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34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70AAA-B174-C589-4CB0-6F516A9E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254-81C7-4515-85E6-B36FF8C5CCC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2106E-1D00-900D-7F70-5239C8CE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7455C-960D-751A-D47A-62D1E90F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50E-A1F4-4C53-9BA6-AF7499C2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28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DF95-53DB-0B10-2D27-476F87DF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8773-DF27-5C9D-FB00-04EB8F74F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1ACD4-E6FF-0ABB-58E7-45C44E0A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31C65-7168-5C40-B98D-198EB2C9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254-81C7-4515-85E6-B36FF8C5CCC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9EA88-6CDA-DBF4-A3EC-9601AE2C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C358C-D889-B512-E13E-D42A3AD4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50E-A1F4-4C53-9BA6-AF7499C2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6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943F-8CB2-9C86-4C71-B8DF4A77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080D5-0F0F-6E47-7F57-B4473585E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DBEB5-7420-A07C-2EF9-65A6EAEE1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9515F-4F1E-FF20-4245-06517094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D254-81C7-4515-85E6-B36FF8C5CCC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CBD01-608C-59B8-AD9B-E0F944C9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CDC56-735C-0F61-381C-10424EFC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50E-A1F4-4C53-9BA6-AF7499C2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8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80A16-E5EC-0714-FAA3-59D5384B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D2B87-A17B-6D47-83EA-4A978FB47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B82A5-BDE6-D86C-1529-6347D3C77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9D254-81C7-4515-85E6-B36FF8C5CCC7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A351-8986-5F24-7569-4A415B2D1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C0EF-4FC9-2032-5FE3-36BCD0CB3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8A50E-A1F4-4C53-9BA6-AF7499C2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1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ear_bounded_automat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heory-of-computation-pushdown-automat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F1A3-0D45-D420-F5D6-776961312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FA84D-C322-4000-C641-0473D5B69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Introduction to Grammar.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Types of Grammar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368514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D8D0-0704-B747-2EE9-4F4E580C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Different Types Of Grammars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CDDC-76D8-CEED-5B06-38A53F7C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07" y="1825625"/>
            <a:ext cx="10515600" cy="4351338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Grammar can be divided on basis of –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Type of Production Rules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Number of Derivation Trees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Number of Strings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37147-2EAC-F3A4-97E4-DB1C7C2B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985" y="2182019"/>
            <a:ext cx="6677025" cy="3638550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141AA802-9A30-E897-38DC-8033C6F0DEB1}"/>
              </a:ext>
            </a:extLst>
          </p:cNvPr>
          <p:cNvSpPr/>
          <p:nvPr/>
        </p:nvSpPr>
        <p:spPr>
          <a:xfrm>
            <a:off x="2544705" y="4312446"/>
            <a:ext cx="2308485" cy="1999454"/>
          </a:xfrm>
          <a:prstGeom prst="cloudCallout">
            <a:avLst>
              <a:gd name="adj1" fmla="val 84712"/>
              <a:gd name="adj2" fmla="val -175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345961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5F89-B679-3C30-B6E7-3D984A4C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urce Sans 3"/>
              </a:rPr>
              <a:t>Chomsky Hierarchy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706D-A7D9-A018-C467-D5ABDDB93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50871"/>
            <a:ext cx="5106649" cy="52497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According to Chomsky hierarchy, grammar is divided into 4 types as follows:</a:t>
            </a:r>
          </a:p>
          <a:p>
            <a:r>
              <a:rPr lang="en-US" dirty="0"/>
              <a:t>Type 0 is known as unrestricted grammar.</a:t>
            </a:r>
          </a:p>
          <a:p>
            <a:r>
              <a:rPr lang="en-US" dirty="0"/>
              <a:t>Type 1 is known as context-sensitive grammar.</a:t>
            </a:r>
          </a:p>
          <a:p>
            <a:r>
              <a:rPr lang="en-US" dirty="0"/>
              <a:t>Type 2 is known as a context-free grammar.</a:t>
            </a:r>
          </a:p>
          <a:p>
            <a:r>
              <a:rPr lang="en-US" dirty="0"/>
              <a:t>Type 3 Regular Grammar.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8BE47-B638-6E2E-60AE-718CE9EA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482850"/>
            <a:ext cx="66294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9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EFA3-6B74-917E-6C3F-61E879AA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Type 0: Unrestricted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917A-3C40-58AC-EEFF-0962EDCE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96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An unrestricted grammar, also known as a </a:t>
            </a:r>
            <a:r>
              <a:rPr lang="en-US" b="1" i="0" dirty="0">
                <a:solidFill>
                  <a:srgbClr val="504B3A"/>
                </a:solidFill>
                <a:effectLst/>
                <a:latin typeface="Quicksand"/>
              </a:rPr>
              <a:t>type-0 grammar</a:t>
            </a:r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 or a </a:t>
            </a:r>
            <a:r>
              <a:rPr lang="en-US" b="1" i="0" dirty="0">
                <a:solidFill>
                  <a:srgbClr val="504B3A"/>
                </a:solidFill>
                <a:effectLst/>
                <a:latin typeface="Quicksand"/>
              </a:rPr>
              <a:t>phrase-structure grammar</a:t>
            </a:r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, is a formal grammar that can generate any language that can be recognized by a Turing machine. This type of grammar is the most powerful in the </a:t>
            </a:r>
            <a:r>
              <a:rPr lang="en-US" b="1" i="0" dirty="0">
                <a:solidFill>
                  <a:srgbClr val="504B3A"/>
                </a:solidFill>
                <a:effectLst/>
                <a:latin typeface="Quicksand"/>
              </a:rPr>
              <a:t>Chomsky hierarchy</a:t>
            </a:r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 of formal grammars, which describes the class of formal languages that can be generated by different types of grammars.</a:t>
            </a:r>
          </a:p>
          <a:p>
            <a:r>
              <a:rPr lang="en-US" dirty="0"/>
              <a:t>Grammar Production in the form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/>
              <a:t>  where,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aBb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aAa</a:t>
            </a:r>
            <a:endParaRPr lang="en-US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BA9248-86F4-3D0A-D4B5-94F7D073E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91" y="4825194"/>
            <a:ext cx="2610214" cy="1105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338E45-EAA7-C7A6-6E26-4C4067C63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888" y="4825194"/>
            <a:ext cx="2393711" cy="114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6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130D-338F-9295-020F-A15CB98A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Type 1: </a:t>
            </a: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Context-Sensitive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67881-4133-4233-7CAF-1499AC0F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Type-1 grammars generate context-sensitive languages. The language generated by the grammar is recognized by the </a:t>
            </a:r>
            <a:r>
              <a:rPr lang="en-US" b="0" i="0" u="sng" dirty="0">
                <a:effectLst/>
                <a:latin typeface="Nunito" pitchFamily="2" charset="0"/>
                <a:hlinkClick r:id="rId2"/>
              </a:rPr>
              <a:t>Linear Bound Automata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The production rules in a context-sensitive grammar have the form αAβ → αγβ, where A is a non-terminal symbol, α and β are strings of terminals and non-terminals, and γ is a string of terminals and non-terminals such that |γ| &gt;= 1.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Quicksand"/>
              </a:rPr>
              <a:t>|L.H.S.|</a:t>
            </a:r>
            <a:r>
              <a:rPr lang="en-US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dirty="0">
                <a:solidFill>
                  <a:srgbClr val="666666"/>
                </a:solidFill>
                <a:latin typeface="Quicksand"/>
              </a:rPr>
              <a:t> |R.H.S.|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  <a:latin typeface="Quicksand"/>
              </a:rPr>
              <a:t>S</a:t>
            </a:r>
            <a:r>
              <a:rPr lang="en-US" dirty="0">
                <a:solidFill>
                  <a:srgbClr val="666666"/>
                </a:solidFill>
                <a:latin typeface="Quicksand"/>
                <a:sym typeface="Wingdings" panose="05000000000000000000" pitchFamily="2" charset="2"/>
              </a:rPr>
              <a:t>AB, </a:t>
            </a:r>
            <a:r>
              <a:rPr lang="en-US" dirty="0" err="1">
                <a:solidFill>
                  <a:srgbClr val="666666"/>
                </a:solidFill>
                <a:latin typeface="Quicksand"/>
                <a:sym typeface="Wingdings" panose="05000000000000000000" pitchFamily="2" charset="2"/>
              </a:rPr>
              <a:t>ABabc</a:t>
            </a:r>
            <a:r>
              <a:rPr lang="en-US" dirty="0">
                <a:solidFill>
                  <a:srgbClr val="666666"/>
                </a:solidFill>
                <a:latin typeface="Quicksand"/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666666"/>
                </a:solidFill>
                <a:latin typeface="Quicksand"/>
                <a:sym typeface="Wingdings" panose="05000000000000000000" pitchFamily="2" charset="2"/>
              </a:rPr>
              <a:t>Bb</a:t>
            </a:r>
            <a:r>
              <a:rPr lang="en-US" dirty="0">
                <a:solidFill>
                  <a:srgbClr val="666666"/>
                </a:solidFill>
                <a:latin typeface="Quicksand"/>
                <a:sym typeface="Wingdings" panose="05000000000000000000" pitchFamily="2" charset="2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40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B209-8730-B2D2-6732-5023E1FE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Type 2: Context-Free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8561-B104-C06F-C6AC-8730D25D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Type-2 grammars generate context-free languages. The language generated by the grammar is recognized by a </a:t>
            </a:r>
            <a:r>
              <a:rPr lang="en-US" b="0" i="0" u="sng" dirty="0">
                <a:effectLst/>
                <a:latin typeface="Nunito" pitchFamily="2" charset="0"/>
                <a:hlinkClick r:id="rId2"/>
              </a:rPr>
              <a:t>Pushdown automata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A production rule in a CFG is a rule of the form A → β, where A is a non-terminal and β is a string of terminals and non-terminals.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S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  <a:sym typeface="Wingdings" panose="05000000000000000000" pitchFamily="2" charset="2"/>
              </a:rPr>
              <a:t>AB, </a:t>
            </a:r>
            <a:r>
              <a:rPr lang="en-US" dirty="0" err="1">
                <a:solidFill>
                  <a:srgbClr val="273239"/>
                </a:solidFill>
                <a:latin typeface="Nunito" pitchFamily="2" charset="0"/>
                <a:sym typeface="Wingdings" panose="05000000000000000000" pitchFamily="2" charset="2"/>
              </a:rPr>
              <a:t>Aa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rgbClr val="273239"/>
                </a:solidFill>
                <a:latin typeface="Nunito" pitchFamily="2" charset="0"/>
                <a:sym typeface="Wingdings" panose="05000000000000000000" pitchFamily="2" charset="2"/>
              </a:rPr>
              <a:t>Bb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701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BB26-569F-8787-AD84-166AE625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Type 3: Regular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4ECA-F559-F63B-7130-A8CC5FB2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Type-3 grammars generate regular languages. These languages are exactly all languages that can be accepted by a finite-state automaton. Type 3 is the most restricted form of grammar. 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Type 3 should be in the given form only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    V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  <a:sym typeface="Wingdings" panose="05000000000000000000" pitchFamily="2" charset="2"/>
              </a:rPr>
              <a:t>VT/T       OR    VTV/T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666666"/>
                </a:solidFill>
                <a:effectLst/>
                <a:latin typeface="Quicksand"/>
              </a:rPr>
              <a:t>S → 0A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666666"/>
                </a:solidFill>
                <a:effectLst/>
                <a:latin typeface="Quicksand"/>
              </a:rPr>
              <a:t>A → 1B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666666"/>
                </a:solidFill>
                <a:effectLst/>
                <a:latin typeface="Quicksand"/>
              </a:rPr>
              <a:t>B → 0A | 1B | ε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5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9AC8-547F-284C-9315-73A06EE5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E248-8647-4D91-80CD-94204C82B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Choose the correct sentence:-</a:t>
            </a:r>
          </a:p>
          <a:p>
            <a:r>
              <a:rPr lang="en-IN" dirty="0"/>
              <a:t>Rahul gave Amit his favourite book. </a:t>
            </a:r>
          </a:p>
          <a:p>
            <a:r>
              <a:rPr lang="en-IN" dirty="0"/>
              <a:t>Rahul gave his favourite book to Amit. </a:t>
            </a:r>
          </a:p>
          <a:p>
            <a:endParaRPr lang="en-IN" dirty="0"/>
          </a:p>
          <a:p>
            <a:r>
              <a:rPr lang="en-IN" dirty="0"/>
              <a:t>Rahul gave Amit his favourite book.              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(Correct)</a:t>
            </a:r>
          </a:p>
          <a:p>
            <a:r>
              <a:rPr lang="en-IN" dirty="0"/>
              <a:t>Rahul gave his favourite book to Amit.           </a:t>
            </a:r>
            <a:r>
              <a:rPr lang="en-IN" dirty="0">
                <a:solidFill>
                  <a:srgbClr val="FF0000"/>
                </a:solidFill>
              </a:rPr>
              <a:t>(In-correct)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 Rule:  </a:t>
            </a:r>
            <a:r>
              <a:rPr lang="en-IN" b="0" i="0" dirty="0">
                <a:solidFill>
                  <a:srgbClr val="00B0F0"/>
                </a:solidFill>
                <a:effectLst/>
                <a:latin typeface="Poppins" panose="00000500000000000000" pitchFamily="2" charset="0"/>
              </a:rPr>
              <a:t>Subject / Verb / Indirect Object / Direct Object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       </a:t>
            </a:r>
            <a:r>
              <a:rPr lang="en-US" b="0" i="0" dirty="0">
                <a:solidFill>
                  <a:srgbClr val="00B0F0"/>
                </a:solidFill>
                <a:effectLst/>
                <a:latin typeface="Poppins" panose="00000500000000000000" pitchFamily="2" charset="0"/>
              </a:rPr>
              <a:t>Rahul / gave / Amit / his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Poppins" panose="00000500000000000000" pitchFamily="2" charset="0"/>
              </a:rPr>
              <a:t>favourite</a:t>
            </a:r>
            <a:r>
              <a:rPr lang="en-US" b="0" i="0" dirty="0">
                <a:solidFill>
                  <a:srgbClr val="00B0F0"/>
                </a:solidFill>
                <a:effectLst/>
                <a:latin typeface="Poppins" panose="00000500000000000000" pitchFamily="2" charset="0"/>
              </a:rPr>
              <a:t> book.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7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D24E-74ED-AC71-7DF1-F91B2B3C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8BC2-52CA-2919-F282-9E0A95AE7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 finite set of formal rules for generating syntactically correct sentences or meaningful correct sentences.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Grammar is basically composed of two basic elements –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Terminal Symbols –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Terminal symbols are those which are the components of the sentences generated using a grammar and are represented using small case letter like a, b, c etc.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Non-Terminal Symbols –</a:t>
            </a: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Non-Terminal Symbols are those symbols which take part in the generation of the sentence but are not the component of the sentence. Non-Terminal Symbols are also called Auxiliary Symbols and Variables. These symbols are represented using a capital letter like A, B, C,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05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75D8-1BE6-C496-CF22-EF321563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Formal Definition of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4320-D053-C0AE-BE2F-3852DDE26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Any Grammar can be represented by 4 tuples – &lt;N, T, P, S&gt;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 –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Finite Non-Empty Set of Non-Terminal Symbols.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 –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Finite Set of Terminal Symbols.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 –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Finite Non-Empty Set of Production Rules.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 –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Start Symbol (Symbol from where we start producing our sentences or strings).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Quicksand"/>
              </a:rPr>
              <a:t>The start symbol is a special non-terminal symbol that serves as the initial symbol for generating the language. A derivation starts with the start symbol and applies a sequence of production rules to generate a sequence of symbols until all non-terminal symbols are replaced by terminal symbols.</a:t>
            </a:r>
            <a:endParaRPr lang="en-US" b="0" i="0" dirty="0">
              <a:solidFill>
                <a:srgbClr val="00B0F0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54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EB80-8D67-4163-9E06-D52512F2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Production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EDE8-2159-CDA1-3014-8A36AFAD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production or production rule in computer science is a rewrite rule specifying a symbol substitution that can be recursively performed to generate new symbol sequences.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of the form α-&gt;  β where  α is a Non-Terminal Symbol which can be replaced by β which is a string of Terminal Symbols or Non-Terminal Symbols.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52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0368-9BD5-5A1C-221E-EFB129A4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Example-1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7EC7-109F-1877-5567-B7B61E84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273239"/>
                </a:solidFill>
                <a:effectLst/>
                <a:latin typeface="Nunito" pitchFamily="2" charset="0"/>
              </a:rPr>
              <a:t>Consider Grammar G1 = &lt;N, T, P, S&gt;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402F7-5BDB-5D6E-1531-8E27853C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376" y="2494196"/>
            <a:ext cx="7127929" cy="34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3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FCAE-3A1E-3D7E-CD92-5A0D2268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Derivation Of Strings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3125-046E-8501-799D-5E5FA67F1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A-&gt;a    #using production rule 3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A-&gt;Aa    #using production rule 1</a:t>
            </a:r>
          </a:p>
          <a:p>
            <a:pPr marL="0" indent="0">
              <a:buNone/>
            </a:pPr>
            <a:r>
              <a:rPr lang="en-US" dirty="0"/>
              <a:t>Aa-&gt;</a:t>
            </a:r>
            <a:r>
              <a:rPr lang="en-US" dirty="0" err="1"/>
              <a:t>ba</a:t>
            </a:r>
            <a:r>
              <a:rPr lang="en-US" dirty="0"/>
              <a:t>    #using production rule 4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A-&gt;Aa    #using production rule 1</a:t>
            </a:r>
          </a:p>
          <a:p>
            <a:pPr marL="0" indent="0">
              <a:buNone/>
            </a:pPr>
            <a:r>
              <a:rPr lang="en-US" dirty="0"/>
              <a:t>Aa-&gt;</a:t>
            </a:r>
            <a:r>
              <a:rPr lang="en-US" dirty="0" err="1"/>
              <a:t>AAa</a:t>
            </a:r>
            <a:r>
              <a:rPr lang="en-US" dirty="0"/>
              <a:t>    #using production rule 1</a:t>
            </a:r>
          </a:p>
          <a:p>
            <a:pPr marL="0" indent="0">
              <a:buNone/>
            </a:pPr>
            <a:r>
              <a:rPr lang="en-US" dirty="0" err="1"/>
              <a:t>AAa</a:t>
            </a:r>
            <a:r>
              <a:rPr lang="en-US" dirty="0"/>
              <a:t>-&gt;</a:t>
            </a:r>
            <a:r>
              <a:rPr lang="en-US" dirty="0" err="1"/>
              <a:t>bAa</a:t>
            </a:r>
            <a:r>
              <a:rPr lang="en-US" dirty="0"/>
              <a:t>    #using production rule 4</a:t>
            </a:r>
          </a:p>
          <a:p>
            <a:pPr marL="0" indent="0">
              <a:buNone/>
            </a:pPr>
            <a:r>
              <a:rPr lang="en-US" dirty="0" err="1"/>
              <a:t>bAa</a:t>
            </a:r>
            <a:r>
              <a:rPr lang="en-US" dirty="0"/>
              <a:t>-&gt;</a:t>
            </a:r>
            <a:r>
              <a:rPr lang="en-US" dirty="0" err="1"/>
              <a:t>ba</a:t>
            </a:r>
            <a:r>
              <a:rPr lang="en-US" dirty="0"/>
              <a:t>    #using production rule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As the start symbol is S then we can produce Aa, Ab,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a,b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</a:t>
            </a:r>
            <a:r>
              <a:rPr lang="el-GR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  <a:cs typeface="Times New Roman" panose="02020603050405020304" pitchFamily="18" charset="0"/>
              </a:rPr>
              <a:t>;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which can further produce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stringswhere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A can be replaced by the Strings mentioned in the production rules and hence this grammar can be used to produce strings of the form (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a+b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)*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75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CB08-6579-E76C-32E5-55ECEDE8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9097-829F-C3BA-7BA2-7AA6D369B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Quicksand"/>
              </a:rPr>
              <a:t>Consider the regular grammar G = ({S, A, B}, {0, 1}, P, S) with the production rules: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S → 0A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A → 1B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B → 0A | 1B | ε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666666"/>
              </a:solidFill>
              <a:latin typeface="Quicksan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Quicksand"/>
              </a:rPr>
              <a:t>In this grammar, S is the start symbol, and the non-terminal symbols are S, A, and B. The terminal symbols are 0 and 1.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62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9E6D-3408-46A4-9988-A0441B81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Derivation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678B-00DB-1EA3-D5D5-19964A794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4226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Derive </a:t>
            </a:r>
            <a:r>
              <a:rPr lang="en-IN" b="0" i="0" dirty="0">
                <a:solidFill>
                  <a:srgbClr val="666666"/>
                </a:solidFill>
                <a:effectLst/>
                <a:latin typeface="Quicksand"/>
              </a:rPr>
              <a:t>the string "010101“.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666666"/>
                </a:solidFill>
                <a:effectLst/>
                <a:latin typeface="Quicksand"/>
              </a:rPr>
              <a:t>S → 0A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666666"/>
                </a:solidFill>
                <a:effectLst/>
                <a:latin typeface="Quicksand"/>
              </a:rPr>
              <a:t>A → 1B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666666"/>
                </a:solidFill>
                <a:effectLst/>
                <a:latin typeface="Quicksand"/>
              </a:rPr>
              <a:t>B → 0A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666666"/>
                </a:solidFill>
                <a:effectLst/>
                <a:latin typeface="Quicksand"/>
              </a:rPr>
              <a:t>A → 1B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666666"/>
                </a:solidFill>
                <a:effectLst/>
                <a:latin typeface="Quicksand"/>
              </a:rPr>
              <a:t>B → 0A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666666"/>
                </a:solidFill>
                <a:effectLst/>
                <a:latin typeface="Quicksand"/>
              </a:rPr>
              <a:t>A → 1B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666666"/>
                </a:solidFill>
                <a:effectLst/>
                <a:latin typeface="Quicksand"/>
              </a:rPr>
              <a:t>B → ε</a:t>
            </a:r>
          </a:p>
          <a:p>
            <a:pPr marL="0" indent="0">
              <a:buNone/>
            </a:pPr>
            <a:r>
              <a:rPr lang="en-IN" dirty="0">
                <a:solidFill>
                  <a:srgbClr val="666666"/>
                </a:solidFill>
                <a:latin typeface="Quicksand"/>
              </a:rPr>
              <a:t>S</a:t>
            </a:r>
            <a:r>
              <a:rPr lang="en-IN" dirty="0">
                <a:solidFill>
                  <a:srgbClr val="666666"/>
                </a:solidFill>
                <a:latin typeface="Quicksand"/>
                <a:sym typeface="Wingdings" panose="05000000000000000000" pitchFamily="2" charset="2"/>
              </a:rPr>
              <a:t> 0A01B 010A0101B01010A010101B010101</a:t>
            </a:r>
            <a:r>
              <a:rPr lang="pt-BR" b="0" i="0" dirty="0">
                <a:solidFill>
                  <a:srgbClr val="666666"/>
                </a:solidFill>
                <a:effectLst/>
                <a:latin typeface="Quicksand"/>
              </a:rPr>
              <a:t>ε</a:t>
            </a:r>
            <a:r>
              <a:rPr lang="pt-BR" b="0" i="0" dirty="0">
                <a:solidFill>
                  <a:srgbClr val="666666"/>
                </a:solidFill>
                <a:effectLst/>
                <a:latin typeface="Quicksand"/>
                <a:sym typeface="Wingdings" panose="05000000000000000000" pitchFamily="2" charset="2"/>
              </a:rPr>
              <a:t>010101</a:t>
            </a:r>
            <a:r>
              <a:rPr lang="en-IN" dirty="0">
                <a:solidFill>
                  <a:srgbClr val="666666"/>
                </a:solidFill>
                <a:latin typeface="Quicksand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1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1013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Nunito</vt:lpstr>
      <vt:lpstr>Poppins</vt:lpstr>
      <vt:lpstr>Quicksand</vt:lpstr>
      <vt:lpstr>Source Sans 3</vt:lpstr>
      <vt:lpstr>Times New Roman</vt:lpstr>
      <vt:lpstr>Wingdings</vt:lpstr>
      <vt:lpstr>Office Theme</vt:lpstr>
      <vt:lpstr>Grammar</vt:lpstr>
      <vt:lpstr>Understanding the concept</vt:lpstr>
      <vt:lpstr>Grammar</vt:lpstr>
      <vt:lpstr>Formal Definition of Grammar</vt:lpstr>
      <vt:lpstr>Production Rules</vt:lpstr>
      <vt:lpstr>Example-1</vt:lpstr>
      <vt:lpstr>Derivation Of Strings</vt:lpstr>
      <vt:lpstr>Example 2</vt:lpstr>
      <vt:lpstr>Derivation of Strings</vt:lpstr>
      <vt:lpstr>Different Types Of Grammars</vt:lpstr>
      <vt:lpstr>Chomsky Hierarchy</vt:lpstr>
      <vt:lpstr>Type 0: Unrestricted Grammar</vt:lpstr>
      <vt:lpstr>Type 1: Context-Sensitive Grammar</vt:lpstr>
      <vt:lpstr>Type 2: Context-Free Grammar</vt:lpstr>
      <vt:lpstr>Type 3: Regular Grammar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</dc:title>
  <dc:creator>Rohit Tanwar</dc:creator>
  <cp:lastModifiedBy>Rohit Tanwar</cp:lastModifiedBy>
  <cp:revision>7</cp:revision>
  <dcterms:created xsi:type="dcterms:W3CDTF">2024-02-27T04:30:47Z</dcterms:created>
  <dcterms:modified xsi:type="dcterms:W3CDTF">2024-02-27T08:25:53Z</dcterms:modified>
</cp:coreProperties>
</file>