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3640" r:id="rId5"/>
    <p:sldId id="3694" r:id="rId6"/>
    <p:sldId id="3709" r:id="rId7"/>
    <p:sldId id="3708" r:id="rId8"/>
    <p:sldId id="3710" r:id="rId9"/>
    <p:sldId id="3711" r:id="rId10"/>
    <p:sldId id="3707" r:id="rId11"/>
    <p:sldId id="3701" r:id="rId12"/>
    <p:sldId id="3714" r:id="rId13"/>
    <p:sldId id="3702" r:id="rId14"/>
    <p:sldId id="3717" r:id="rId15"/>
    <p:sldId id="3720" r:id="rId16"/>
    <p:sldId id="3712" r:id="rId17"/>
    <p:sldId id="3716" r:id="rId18"/>
    <p:sldId id="3718"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9" d="100"/>
          <a:sy n="89" d="100"/>
        </p:scale>
        <p:origin x="307"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12/13/2024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12/13/2024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1176232" y="2664281"/>
            <a:ext cx="11004304" cy="769441"/>
          </a:xfrm>
          <a:prstGeom prst="rect">
            <a:avLst/>
          </a:prstGeom>
          <a:noFill/>
        </p:spPr>
        <p:txBody>
          <a:bodyPr wrap="square" lIns="91440" tIns="45720" rIns="91440" bIns="45720" rtlCol="0" anchor="t">
            <a:spAutoFit/>
          </a:bodyPr>
          <a:lstStyle/>
          <a:p>
            <a:pPr lvl="1"/>
            <a:r>
              <a:rPr lang="en-IN" sz="4400" b="1" dirty="0" err="1">
                <a:ea typeface="Calibri"/>
                <a:cs typeface="Calibri"/>
              </a:rPr>
              <a:t>QuickLogs</a:t>
            </a:r>
            <a:r>
              <a:rPr lang="en-IN" sz="4400" b="1" dirty="0">
                <a:ea typeface="Calibri"/>
                <a:cs typeface="Calibri"/>
              </a:rPr>
              <a:t>: Advanced Log Analysis Tool</a:t>
            </a:r>
            <a:endParaRPr lang="en-US" dirty="0"/>
          </a:p>
        </p:txBody>
      </p:sp>
      <p:sp>
        <p:nvSpPr>
          <p:cNvPr id="6" name="TextBox 5"/>
          <p:cNvSpPr txBox="1"/>
          <p:nvPr/>
        </p:nvSpPr>
        <p:spPr>
          <a:xfrm>
            <a:off x="304829" y="5003074"/>
            <a:ext cx="3174275" cy="1477328"/>
          </a:xfrm>
          <a:prstGeom prst="rect">
            <a:avLst/>
          </a:prstGeom>
          <a:noFill/>
        </p:spPr>
        <p:txBody>
          <a:bodyPr wrap="square" lIns="91440" tIns="45720" rIns="91440" bIns="45720" rtlCol="0" anchor="t">
            <a:spAutoFit/>
          </a:bodyPr>
          <a:lstStyle/>
          <a:p>
            <a:r>
              <a:rPr lang="en-IN" dirty="0"/>
              <a:t>Presented by:</a:t>
            </a:r>
          </a:p>
          <a:p>
            <a:r>
              <a:rPr lang="en-IN" dirty="0">
                <a:ea typeface="Calibri"/>
                <a:cs typeface="Calibri"/>
              </a:rPr>
              <a:t>Suraj Singh : R2142221123</a:t>
            </a:r>
            <a:endParaRPr lang="en-IN" dirty="0"/>
          </a:p>
          <a:p>
            <a:r>
              <a:rPr lang="en-IN" dirty="0">
                <a:ea typeface="Calibri"/>
                <a:cs typeface="Calibri"/>
              </a:rPr>
              <a:t>Bhavya Jain : R2142221391</a:t>
            </a:r>
          </a:p>
          <a:p>
            <a:r>
              <a:rPr lang="en-IN" dirty="0">
                <a:ea typeface="Calibri"/>
                <a:cs typeface="Calibri"/>
              </a:rPr>
              <a:t>Rohit Hooda: R2142221465</a:t>
            </a:r>
            <a:endParaRPr lang="en-US" sz="1200" dirty="0">
              <a:latin typeface="Times New Roman"/>
              <a:ea typeface="Calibri"/>
              <a:cs typeface="Times New Roman"/>
            </a:endParaRPr>
          </a:p>
          <a:p>
            <a:endParaRPr lang="en-IN" dirty="0"/>
          </a:p>
        </p:txBody>
      </p:sp>
      <p:sp>
        <p:nvSpPr>
          <p:cNvPr id="9" name="TextBox 8"/>
          <p:cNvSpPr txBox="1"/>
          <p:nvPr/>
        </p:nvSpPr>
        <p:spPr>
          <a:xfrm>
            <a:off x="7482008" y="5003074"/>
            <a:ext cx="4397956" cy="923330"/>
          </a:xfrm>
          <a:prstGeom prst="rect">
            <a:avLst/>
          </a:prstGeom>
          <a:noFill/>
        </p:spPr>
        <p:txBody>
          <a:bodyPr wrap="square" lIns="91440" tIns="45720" rIns="91440" bIns="45720" rtlCol="0" anchor="t">
            <a:spAutoFit/>
          </a:bodyPr>
          <a:lstStyle/>
          <a:p>
            <a:r>
              <a:rPr lang="en-IN" dirty="0"/>
              <a:t>Mentored By : </a:t>
            </a:r>
            <a:r>
              <a:rPr lang="en-IN" dirty="0" err="1"/>
              <a:t>Dr.</a:t>
            </a:r>
            <a:r>
              <a:rPr lang="en-IN" dirty="0"/>
              <a:t> Hitesh Kumar Sharma</a:t>
            </a:r>
          </a:p>
          <a:p>
            <a:r>
              <a:rPr lang="en-IN" dirty="0">
                <a:ea typeface="Calibri"/>
                <a:cs typeface="Calibri"/>
              </a:rPr>
              <a:t>(Cluster Head of DevOps and Cloud Computing)</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11866" y="833401"/>
            <a:ext cx="9901002" cy="5293757"/>
          </a:xfrm>
          <a:prstGeom prst="rect">
            <a:avLst/>
          </a:prstGeom>
          <a:noFill/>
        </p:spPr>
        <p:txBody>
          <a:bodyPr wrap="square" lIns="91440" tIns="45720" rIns="91440" bIns="45720" rtlCol="0" anchor="t">
            <a:spAutoFit/>
          </a:bodyPr>
          <a:lstStyle/>
          <a:p>
            <a:r>
              <a:rPr lang="en-US" sz="2000" dirty="0">
                <a:latin typeface="Arial"/>
                <a:ea typeface="+mn-lt"/>
                <a:cs typeface="Arial"/>
              </a:rPr>
              <a:t>The Scrum methodology for Quick Logs involves three key roles: the Product Owner, who defines the vision and manages the backlog; the Scrum Master, who facilitates the process and resolves roadblocks; and the Development Team, which builds and tests features. The project is divided into sprints, typically lasting two weeks, with each sprint delivering incremental features like log ingestion, filtering, and dashboards. Daily standups ensure progress tracking and blocker resolution, while sprint reviews and retrospectives focus on feedback and improvement. The product backlog prioritizes tasks such as log parsing, error filtering, and visualization tools. Tools like Jira for management, Git for version control, and automated testing ensure efficient and collaborative development.</a:t>
            </a:r>
            <a:endParaRPr lang="en-US" sz="2000" dirty="0">
              <a:solidFill>
                <a:srgbClr val="FF0000"/>
              </a:solidFill>
              <a:latin typeface="Arial" panose="020B0604020202020204" pitchFamily="34" charset="0"/>
              <a:ea typeface="Calibri"/>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r>
              <a:rPr lang="en-US" sz="2000" dirty="0">
                <a:latin typeface="Arial"/>
                <a:cs typeface="Arial"/>
              </a:rPr>
              <a:t>Pert Chart: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solidFill>
                <a:srgbClr val="0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5B8D021-3257-DBE7-0039-9C4DAC50EC99}"/>
              </a:ext>
            </a:extLst>
          </p:cNvPr>
          <p:cNvPicPr>
            <a:picLocks noChangeAspect="1"/>
          </p:cNvPicPr>
          <p:nvPr/>
        </p:nvPicPr>
        <p:blipFill>
          <a:blip r:embed="rId2"/>
          <a:stretch>
            <a:fillRect/>
          </a:stretch>
        </p:blipFill>
        <p:spPr>
          <a:xfrm>
            <a:off x="2130136" y="3927938"/>
            <a:ext cx="7256317" cy="2681436"/>
          </a:xfrm>
          <a:prstGeom prst="rect">
            <a:avLst/>
          </a:prstGeom>
        </p:spPr>
      </p:pic>
    </p:spTree>
    <p:extLst>
      <p:ext uri="{BB962C8B-B14F-4D97-AF65-F5344CB8AC3E}">
        <p14:creationId xmlns:p14="http://schemas.microsoft.com/office/powerpoint/2010/main" val="57966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3B520-859D-B907-8D08-EBF5F5FC8E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07B249-18EC-638E-E39E-3C38F1ECAE81}"/>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Algorithms</a:t>
            </a:r>
          </a:p>
        </p:txBody>
      </p:sp>
      <p:sp>
        <p:nvSpPr>
          <p:cNvPr id="3" name="TextBox 2">
            <a:extLst>
              <a:ext uri="{FF2B5EF4-FFF2-40B4-BE49-F238E27FC236}">
                <a16:creationId xmlns:a16="http://schemas.microsoft.com/office/drawing/2014/main" id="{26CE96B4-17F1-176A-35AF-A38180C7EB5F}"/>
              </a:ext>
            </a:extLst>
          </p:cNvPr>
          <p:cNvSpPr txBox="1"/>
          <p:nvPr/>
        </p:nvSpPr>
        <p:spPr>
          <a:xfrm>
            <a:off x="611866" y="833401"/>
            <a:ext cx="9901002" cy="4708981"/>
          </a:xfrm>
          <a:prstGeom prst="rect">
            <a:avLst/>
          </a:prstGeom>
          <a:noFill/>
        </p:spPr>
        <p:txBody>
          <a:bodyPr wrap="square" lIns="91440" tIns="45720" rIns="91440" bIns="45720" rtlCol="0" anchor="t">
            <a:spAutoFit/>
          </a:bodyPr>
          <a:lstStyle/>
          <a:p>
            <a:pPr marL="457200" indent="-457200">
              <a:buAutoNum type="arabicParenR"/>
            </a:pPr>
            <a:r>
              <a:rPr lang="en-IN" sz="2000" dirty="0"/>
              <a:t>Data Parsing:</a:t>
            </a:r>
          </a:p>
          <a:p>
            <a:r>
              <a:rPr lang="en-US" sz="2000" dirty="0"/>
              <a:t>• </a:t>
            </a:r>
            <a:r>
              <a:rPr lang="en-US" sz="2000" dirty="0" err="1"/>
              <a:t>LogEntry</a:t>
            </a:r>
            <a:r>
              <a:rPr lang="en-US" sz="2000" dirty="0"/>
              <a:t> Struct: Represents structured data for a log entry.</a:t>
            </a:r>
          </a:p>
          <a:p>
            <a:r>
              <a:rPr lang="en-US" sz="2000" dirty="0"/>
              <a:t> • </a:t>
            </a:r>
            <a:r>
              <a:rPr lang="en-US" sz="2000" dirty="0" err="1"/>
              <a:t>parseLogLine</a:t>
            </a:r>
            <a:r>
              <a:rPr lang="en-US" sz="2000" dirty="0"/>
              <a:t> Function: Uses std::</a:t>
            </a:r>
            <a:r>
              <a:rPr lang="en-US" sz="2000" dirty="0" err="1"/>
              <a:t>istringstream</a:t>
            </a:r>
            <a:r>
              <a:rPr lang="en-US" sz="2000" dirty="0"/>
              <a:t> to split a log line into components: timestamp, </a:t>
            </a:r>
            <a:r>
              <a:rPr lang="en-US" sz="2000" dirty="0" err="1"/>
              <a:t>fileType</a:t>
            </a:r>
            <a:r>
              <a:rPr lang="en-US" sz="2000" dirty="0"/>
              <a:t>, origin, and message.</a:t>
            </a:r>
          </a:p>
          <a:p>
            <a:r>
              <a:rPr lang="en-US" sz="2000" dirty="0"/>
              <a:t> • </a:t>
            </a:r>
            <a:r>
              <a:rPr lang="en-US" sz="2000" dirty="0" err="1"/>
              <a:t>parseTimestamp</a:t>
            </a:r>
            <a:r>
              <a:rPr lang="en-US" sz="2000" dirty="0"/>
              <a:t> Function: Converts a timestamp string to a struct tm object using std::</a:t>
            </a:r>
            <a:r>
              <a:rPr lang="en-US" sz="2000" dirty="0" err="1"/>
              <a:t>get_time</a:t>
            </a:r>
            <a:r>
              <a:rPr lang="en-US" sz="2000" dirty="0"/>
              <a:t> with the format %Y-%m-%</a:t>
            </a:r>
            <a:r>
              <a:rPr lang="en-US" sz="2000" dirty="0" err="1"/>
              <a:t>d,%H</a:t>
            </a:r>
            <a:r>
              <a:rPr lang="en-US" sz="2000" dirty="0"/>
              <a:t>:%M:%S.</a:t>
            </a:r>
          </a:p>
          <a:p>
            <a:r>
              <a:rPr lang="en-US" sz="2000" dirty="0"/>
              <a:t> 2) Log Analysis: </a:t>
            </a:r>
          </a:p>
          <a:p>
            <a:r>
              <a:rPr lang="en-US" sz="2000" dirty="0"/>
              <a:t>• Regular Expressions (std::regex): Used for matching and extracting patterns (timestamp, log level, thread, and message). </a:t>
            </a:r>
          </a:p>
          <a:p>
            <a:r>
              <a:rPr lang="en-US" sz="2000" dirty="0"/>
              <a:t>• Keyword Counting: Checks messages for specific keywords to count occurrences. </a:t>
            </a:r>
          </a:p>
          <a:p>
            <a:r>
              <a:rPr lang="en-US" sz="2000" dirty="0"/>
              <a:t>• Log Level Counting: Counts occurrences of each log level (e.g., INFO, ERROR) using a std::map. </a:t>
            </a:r>
          </a:p>
          <a:p>
            <a:r>
              <a:rPr lang="en-US" sz="2000" dirty="0"/>
              <a:t>• Hourly Count: Aggregates logs by the hour for temporal analysis. </a:t>
            </a:r>
          </a:p>
          <a:p>
            <a:r>
              <a:rPr lang="en-US" sz="2000" dirty="0"/>
              <a:t>• Thread Count: Counts occurrences of log messages by thread. </a:t>
            </a:r>
          </a:p>
          <a:p>
            <a:r>
              <a:rPr lang="en-US" sz="2000" dirty="0"/>
              <a:t>• Keyword Count: Counts specific keywords in log messages to identify common themes.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19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1950C-BBF5-8BFB-BE08-1F8EDA98AD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BEDCD3-FF3C-3C5F-613F-2F0CE2002CBD}"/>
              </a:ext>
            </a:extLst>
          </p:cNvPr>
          <p:cNvSpPr txBox="1"/>
          <p:nvPr/>
        </p:nvSpPr>
        <p:spPr>
          <a:xfrm>
            <a:off x="325927" y="248626"/>
            <a:ext cx="75303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I</a:t>
            </a:r>
            <a:r>
              <a:rPr kumimoji="0" lang="en-IN" sz="3200" b="1" i="0" u="none" strike="noStrike" kern="1200" cap="none" spc="0" normalizeH="0" baseline="0" noProof="0" dirty="0" err="1">
                <a:ln>
                  <a:noFill/>
                </a:ln>
                <a:solidFill>
                  <a:srgbClr val="46B0FA"/>
                </a:solidFill>
                <a:effectLst/>
                <a:uLnTx/>
                <a:uFillTx/>
                <a:latin typeface="Arial" panose="020B0604020202020204" pitchFamily="34" charset="0"/>
                <a:ea typeface="+mn-ea"/>
                <a:cs typeface="Arial" panose="020B0604020202020204" pitchFamily="34" charset="0"/>
              </a:rPr>
              <a:t>mplementation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71B0E0FB-2578-2BA1-02A1-1F795C2E6492}"/>
              </a:ext>
            </a:extLst>
          </p:cNvPr>
          <p:cNvSpPr txBox="1"/>
          <p:nvPr/>
        </p:nvSpPr>
        <p:spPr>
          <a:xfrm>
            <a:off x="165341" y="832499"/>
            <a:ext cx="11873852" cy="400110"/>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2000" dirty="0">
                <a:solidFill>
                  <a:srgbClr val="FF0000"/>
                </a:solidFill>
                <a:latin typeface="Calibri"/>
                <a:ea typeface="Calibri"/>
                <a:cs typeface="Calibri"/>
              </a:rPr>
              <a:t>Sequence diagram</a:t>
            </a:r>
            <a:endParaRPr kumimoji="0" lang="en-US" sz="2000" b="0" i="0" u="none" strike="noStrike" kern="1200" cap="none" spc="0" normalizeH="0" baseline="0" noProof="0" dirty="0">
              <a:ln>
                <a:noFill/>
              </a:ln>
              <a:solidFill>
                <a:srgbClr val="FF0000"/>
              </a:solidFill>
              <a:effectLst/>
              <a:uLnTx/>
              <a:uFillTx/>
              <a:latin typeface="Calibri"/>
              <a:ea typeface="Calibri"/>
              <a:cs typeface="Calibri"/>
            </a:endParaRPr>
          </a:p>
        </p:txBody>
      </p:sp>
      <p:pic>
        <p:nvPicPr>
          <p:cNvPr id="5" name="Picture 4">
            <a:extLst>
              <a:ext uri="{FF2B5EF4-FFF2-40B4-BE49-F238E27FC236}">
                <a16:creationId xmlns:a16="http://schemas.microsoft.com/office/drawing/2014/main" id="{2079FE3A-EDE4-85E7-953B-40BDAD4E68B2}"/>
              </a:ext>
            </a:extLst>
          </p:cNvPr>
          <p:cNvPicPr>
            <a:picLocks noChangeAspect="1"/>
          </p:cNvPicPr>
          <p:nvPr/>
        </p:nvPicPr>
        <p:blipFill>
          <a:blip r:embed="rId2"/>
          <a:stretch>
            <a:fillRect/>
          </a:stretch>
        </p:blipFill>
        <p:spPr>
          <a:xfrm>
            <a:off x="1984075" y="1232609"/>
            <a:ext cx="7912040" cy="5057181"/>
          </a:xfrm>
          <a:prstGeom prst="rect">
            <a:avLst/>
          </a:prstGeom>
        </p:spPr>
      </p:pic>
    </p:spTree>
    <p:extLst>
      <p:ext uri="{BB962C8B-B14F-4D97-AF65-F5344CB8AC3E}">
        <p14:creationId xmlns:p14="http://schemas.microsoft.com/office/powerpoint/2010/main" val="144125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B14E-554E-D1E6-729A-F693C449EE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83638B-E931-377B-155B-66151B868EC4}"/>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a:t>
            </a:r>
            <a:r>
              <a:rPr lang="en-IN" sz="3200" b="1" dirty="0" err="1">
                <a:solidFill>
                  <a:srgbClr val="46B0FA"/>
                </a:solidFill>
                <a:latin typeface="Arial" panose="020B0604020202020204" pitchFamily="34" charset="0"/>
                <a:cs typeface="Arial" panose="020B0604020202020204" pitchFamily="34" charset="0"/>
              </a:rPr>
              <a:t>mplementation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6F62004-99C6-1E4A-AD87-9C085B419FC2}"/>
              </a:ext>
            </a:extLst>
          </p:cNvPr>
          <p:cNvSpPr txBox="1"/>
          <p:nvPr/>
        </p:nvSpPr>
        <p:spPr>
          <a:xfrm>
            <a:off x="165341" y="832499"/>
            <a:ext cx="11873852" cy="400110"/>
          </a:xfrm>
          <a:prstGeom prst="rect">
            <a:avLst/>
          </a:prstGeom>
          <a:noFill/>
        </p:spPr>
        <p:txBody>
          <a:bodyPr wrap="square" lIns="91440" tIns="45720" rIns="91440" bIns="45720" rtlCol="0" anchor="t">
            <a:spAutoFit/>
          </a:bodyPr>
          <a:lstStyle/>
          <a:p>
            <a:pPr marL="285750" indent="-285750">
              <a:buFont typeface="Arial"/>
              <a:buChar char="•"/>
            </a:pPr>
            <a:r>
              <a:rPr lang="en-US" sz="2000" dirty="0">
                <a:solidFill>
                  <a:srgbClr val="FF0000"/>
                </a:solidFill>
                <a:ea typeface="Calibri"/>
                <a:cs typeface="Calibri"/>
              </a:rPr>
              <a:t>DFD’s</a:t>
            </a:r>
          </a:p>
        </p:txBody>
      </p:sp>
      <p:pic>
        <p:nvPicPr>
          <p:cNvPr id="5" name="Picture 4">
            <a:extLst>
              <a:ext uri="{FF2B5EF4-FFF2-40B4-BE49-F238E27FC236}">
                <a16:creationId xmlns:a16="http://schemas.microsoft.com/office/drawing/2014/main" id="{F9F9BB56-53DC-4E61-797B-E2C584DEDFF5}"/>
              </a:ext>
            </a:extLst>
          </p:cNvPr>
          <p:cNvPicPr>
            <a:picLocks noChangeAspect="1"/>
          </p:cNvPicPr>
          <p:nvPr/>
        </p:nvPicPr>
        <p:blipFill>
          <a:blip r:embed="rId2"/>
          <a:stretch>
            <a:fillRect/>
          </a:stretch>
        </p:blipFill>
        <p:spPr>
          <a:xfrm>
            <a:off x="8762417" y="2227130"/>
            <a:ext cx="3162670" cy="4456891"/>
          </a:xfrm>
          <a:prstGeom prst="rect">
            <a:avLst/>
          </a:prstGeom>
        </p:spPr>
      </p:pic>
      <p:pic>
        <p:nvPicPr>
          <p:cNvPr id="9" name="Picture 8">
            <a:extLst>
              <a:ext uri="{FF2B5EF4-FFF2-40B4-BE49-F238E27FC236}">
                <a16:creationId xmlns:a16="http://schemas.microsoft.com/office/drawing/2014/main" id="{BAFB1D13-8929-6F11-0612-000967A97BCA}"/>
              </a:ext>
            </a:extLst>
          </p:cNvPr>
          <p:cNvPicPr>
            <a:picLocks noChangeAspect="1"/>
          </p:cNvPicPr>
          <p:nvPr/>
        </p:nvPicPr>
        <p:blipFill>
          <a:blip r:embed="rId3"/>
          <a:stretch>
            <a:fillRect/>
          </a:stretch>
        </p:blipFill>
        <p:spPr>
          <a:xfrm>
            <a:off x="165340" y="1595573"/>
            <a:ext cx="3264243" cy="5163092"/>
          </a:xfrm>
          <a:prstGeom prst="rect">
            <a:avLst/>
          </a:prstGeom>
        </p:spPr>
      </p:pic>
      <p:pic>
        <p:nvPicPr>
          <p:cNvPr id="11" name="Picture 10">
            <a:extLst>
              <a:ext uri="{FF2B5EF4-FFF2-40B4-BE49-F238E27FC236}">
                <a16:creationId xmlns:a16="http://schemas.microsoft.com/office/drawing/2014/main" id="{FEE88F6B-786D-2F5E-4604-E5FBBA3B2D32}"/>
              </a:ext>
            </a:extLst>
          </p:cNvPr>
          <p:cNvPicPr>
            <a:picLocks noChangeAspect="1"/>
          </p:cNvPicPr>
          <p:nvPr/>
        </p:nvPicPr>
        <p:blipFill>
          <a:blip r:embed="rId4"/>
          <a:stretch>
            <a:fillRect/>
          </a:stretch>
        </p:blipFill>
        <p:spPr>
          <a:xfrm>
            <a:off x="3549423" y="1439628"/>
            <a:ext cx="5506521" cy="1320476"/>
          </a:xfrm>
          <a:prstGeom prst="rect">
            <a:avLst/>
          </a:prstGeom>
        </p:spPr>
      </p:pic>
      <p:sp>
        <p:nvSpPr>
          <p:cNvPr id="12" name="TextBox 11">
            <a:extLst>
              <a:ext uri="{FF2B5EF4-FFF2-40B4-BE49-F238E27FC236}">
                <a16:creationId xmlns:a16="http://schemas.microsoft.com/office/drawing/2014/main" id="{8D02A393-6CFF-5ED8-5526-C2C493A75AD6}"/>
              </a:ext>
            </a:extLst>
          </p:cNvPr>
          <p:cNvSpPr txBox="1"/>
          <p:nvPr/>
        </p:nvSpPr>
        <p:spPr>
          <a:xfrm>
            <a:off x="5143580" y="2767068"/>
            <a:ext cx="1800454" cy="400110"/>
          </a:xfrm>
          <a:prstGeom prst="rect">
            <a:avLst/>
          </a:prstGeom>
          <a:noFill/>
        </p:spPr>
        <p:txBody>
          <a:bodyPr wrap="square" lIns="91440" tIns="45720" rIns="91440" bIns="45720" rtlCol="0" anchor="t">
            <a:spAutoFit/>
          </a:bodyPr>
          <a:lstStyle/>
          <a:p>
            <a:pPr marL="285750" indent="-285750">
              <a:buFont typeface="Arial"/>
              <a:buChar char="•"/>
            </a:pPr>
            <a:r>
              <a:rPr lang="en-US" sz="2000" dirty="0">
                <a:solidFill>
                  <a:srgbClr val="FF0000"/>
                </a:solidFill>
                <a:ea typeface="Calibri"/>
                <a:cs typeface="Calibri"/>
              </a:rPr>
              <a:t>DFD Level 0</a:t>
            </a:r>
          </a:p>
        </p:txBody>
      </p:sp>
      <p:sp>
        <p:nvSpPr>
          <p:cNvPr id="13" name="TextBox 12">
            <a:extLst>
              <a:ext uri="{FF2B5EF4-FFF2-40B4-BE49-F238E27FC236}">
                <a16:creationId xmlns:a16="http://schemas.microsoft.com/office/drawing/2014/main" id="{9BF636BE-226D-40F6-0EB1-FE283903C366}"/>
              </a:ext>
            </a:extLst>
          </p:cNvPr>
          <p:cNvSpPr txBox="1"/>
          <p:nvPr/>
        </p:nvSpPr>
        <p:spPr>
          <a:xfrm>
            <a:off x="2290654" y="4177119"/>
            <a:ext cx="1800454" cy="400110"/>
          </a:xfrm>
          <a:prstGeom prst="rect">
            <a:avLst/>
          </a:prstGeom>
          <a:noFill/>
        </p:spPr>
        <p:txBody>
          <a:bodyPr wrap="square" lIns="91440" tIns="45720" rIns="91440" bIns="45720" rtlCol="0" anchor="t">
            <a:spAutoFit/>
          </a:bodyPr>
          <a:lstStyle/>
          <a:p>
            <a:pPr marL="285750" indent="-285750">
              <a:buFont typeface="Arial"/>
              <a:buChar char="•"/>
            </a:pPr>
            <a:r>
              <a:rPr lang="en-US" sz="2000" dirty="0">
                <a:solidFill>
                  <a:srgbClr val="FF0000"/>
                </a:solidFill>
                <a:ea typeface="Calibri"/>
                <a:cs typeface="Calibri"/>
              </a:rPr>
              <a:t>DFD Level 1</a:t>
            </a:r>
          </a:p>
        </p:txBody>
      </p:sp>
      <p:sp>
        <p:nvSpPr>
          <p:cNvPr id="14" name="TextBox 13">
            <a:extLst>
              <a:ext uri="{FF2B5EF4-FFF2-40B4-BE49-F238E27FC236}">
                <a16:creationId xmlns:a16="http://schemas.microsoft.com/office/drawing/2014/main" id="{053C291D-B3E4-1401-625D-64E4A4E15648}"/>
              </a:ext>
            </a:extLst>
          </p:cNvPr>
          <p:cNvSpPr txBox="1"/>
          <p:nvPr/>
        </p:nvSpPr>
        <p:spPr>
          <a:xfrm>
            <a:off x="7099030" y="4055465"/>
            <a:ext cx="1800454" cy="400110"/>
          </a:xfrm>
          <a:prstGeom prst="rect">
            <a:avLst/>
          </a:prstGeom>
          <a:noFill/>
        </p:spPr>
        <p:txBody>
          <a:bodyPr wrap="square" lIns="91440" tIns="45720" rIns="91440" bIns="45720" rtlCol="0" anchor="t">
            <a:spAutoFit/>
          </a:bodyPr>
          <a:lstStyle/>
          <a:p>
            <a:pPr marL="285750" indent="-285750">
              <a:buFont typeface="Arial"/>
              <a:buChar char="•"/>
            </a:pPr>
            <a:r>
              <a:rPr lang="en-US" sz="2000" dirty="0">
                <a:solidFill>
                  <a:srgbClr val="FF0000"/>
                </a:solidFill>
                <a:ea typeface="Calibri"/>
                <a:cs typeface="Calibri"/>
              </a:rPr>
              <a:t>DFD Level 2</a:t>
            </a:r>
          </a:p>
        </p:txBody>
      </p:sp>
    </p:spTree>
    <p:extLst>
      <p:ext uri="{BB962C8B-B14F-4D97-AF65-F5344CB8AC3E}">
        <p14:creationId xmlns:p14="http://schemas.microsoft.com/office/powerpoint/2010/main" val="140091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D89F6-95FB-54A8-5B9F-D46901D595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995A58-4184-7656-A79E-A0C957119274}"/>
              </a:ext>
            </a:extLst>
          </p:cNvPr>
          <p:cNvSpPr txBox="1"/>
          <p:nvPr/>
        </p:nvSpPr>
        <p:spPr>
          <a:xfrm>
            <a:off x="325927" y="248626"/>
            <a:ext cx="75303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I</a:t>
            </a:r>
            <a:r>
              <a:rPr kumimoji="0" lang="en-IN" sz="3200" b="1" i="0" u="none" strike="noStrike" kern="1200" cap="none" spc="0" normalizeH="0" baseline="0" noProof="0" dirty="0" err="1">
                <a:ln>
                  <a:noFill/>
                </a:ln>
                <a:solidFill>
                  <a:srgbClr val="46B0FA"/>
                </a:solidFill>
                <a:effectLst/>
                <a:uLnTx/>
                <a:uFillTx/>
                <a:latin typeface="Arial" panose="020B0604020202020204" pitchFamily="34" charset="0"/>
                <a:ea typeface="+mn-ea"/>
                <a:cs typeface="Arial" panose="020B0604020202020204" pitchFamily="34" charset="0"/>
              </a:rPr>
              <a:t>mplementation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319DC60E-8C34-A115-DC5B-7F35B6AF370A}"/>
              </a:ext>
            </a:extLst>
          </p:cNvPr>
          <p:cNvSpPr txBox="1"/>
          <p:nvPr/>
        </p:nvSpPr>
        <p:spPr>
          <a:xfrm>
            <a:off x="165341" y="832499"/>
            <a:ext cx="11873852" cy="400110"/>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2000" dirty="0">
                <a:solidFill>
                  <a:srgbClr val="FF0000"/>
                </a:solidFill>
                <a:latin typeface="Calibri"/>
                <a:ea typeface="Calibri"/>
                <a:cs typeface="Calibri"/>
              </a:rPr>
              <a:t>Class diagram</a:t>
            </a:r>
            <a:endParaRPr kumimoji="0" lang="en-US" sz="2000" b="0" i="0" u="none" strike="noStrike" kern="1200" cap="none" spc="0" normalizeH="0" baseline="0" noProof="0" dirty="0">
              <a:ln>
                <a:noFill/>
              </a:ln>
              <a:solidFill>
                <a:srgbClr val="FF0000"/>
              </a:solidFill>
              <a:effectLst/>
              <a:uLnTx/>
              <a:uFillTx/>
              <a:latin typeface="Calibri"/>
              <a:ea typeface="Calibri"/>
              <a:cs typeface="Calibri"/>
            </a:endParaRPr>
          </a:p>
        </p:txBody>
      </p:sp>
      <p:pic>
        <p:nvPicPr>
          <p:cNvPr id="6" name="Picture 5">
            <a:extLst>
              <a:ext uri="{FF2B5EF4-FFF2-40B4-BE49-F238E27FC236}">
                <a16:creationId xmlns:a16="http://schemas.microsoft.com/office/drawing/2014/main" id="{0BD2B3A7-5AAC-5B1E-20A9-4A5D199F0B42}"/>
              </a:ext>
            </a:extLst>
          </p:cNvPr>
          <p:cNvPicPr>
            <a:picLocks noChangeAspect="1"/>
          </p:cNvPicPr>
          <p:nvPr/>
        </p:nvPicPr>
        <p:blipFill>
          <a:blip r:embed="rId2"/>
          <a:stretch>
            <a:fillRect/>
          </a:stretch>
        </p:blipFill>
        <p:spPr>
          <a:xfrm>
            <a:off x="0" y="2647950"/>
            <a:ext cx="12192000" cy="1562100"/>
          </a:xfrm>
          <a:prstGeom prst="rect">
            <a:avLst/>
          </a:prstGeom>
        </p:spPr>
      </p:pic>
    </p:spTree>
    <p:extLst>
      <p:ext uri="{BB962C8B-B14F-4D97-AF65-F5344CB8AC3E}">
        <p14:creationId xmlns:p14="http://schemas.microsoft.com/office/powerpoint/2010/main" val="229772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04FF3-519D-BE6C-D305-2127693E7E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8E5823-9CBC-435B-A6A6-41CE4B626774}"/>
              </a:ext>
            </a:extLst>
          </p:cNvPr>
          <p:cNvSpPr txBox="1"/>
          <p:nvPr/>
        </p:nvSpPr>
        <p:spPr>
          <a:xfrm>
            <a:off x="325927" y="248626"/>
            <a:ext cx="75303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I</a:t>
            </a:r>
            <a:r>
              <a:rPr kumimoji="0" lang="en-IN" sz="3200" b="1" i="0" u="none" strike="noStrike" kern="1200" cap="none" spc="0" normalizeH="0" baseline="0" noProof="0" dirty="0" err="1">
                <a:ln>
                  <a:noFill/>
                </a:ln>
                <a:solidFill>
                  <a:srgbClr val="46B0FA"/>
                </a:solidFill>
                <a:effectLst/>
                <a:uLnTx/>
                <a:uFillTx/>
                <a:latin typeface="Arial" panose="020B0604020202020204" pitchFamily="34" charset="0"/>
                <a:ea typeface="+mn-ea"/>
                <a:cs typeface="Arial" panose="020B0604020202020204" pitchFamily="34" charset="0"/>
              </a:rPr>
              <a:t>mplementation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A788A290-E3A9-A39B-A43B-9EB3CE52EB6C}"/>
              </a:ext>
            </a:extLst>
          </p:cNvPr>
          <p:cNvSpPr txBox="1"/>
          <p:nvPr/>
        </p:nvSpPr>
        <p:spPr>
          <a:xfrm>
            <a:off x="165341" y="832499"/>
            <a:ext cx="11873852" cy="400110"/>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2000" dirty="0">
                <a:solidFill>
                  <a:srgbClr val="FF0000"/>
                </a:solidFill>
                <a:latin typeface="Calibri"/>
                <a:ea typeface="Calibri"/>
                <a:cs typeface="Calibri"/>
              </a:rPr>
              <a:t>Code</a:t>
            </a:r>
            <a:endParaRPr kumimoji="0" lang="en-US" sz="2000" b="0" i="0" u="none" strike="noStrike" kern="1200" cap="none" spc="0" normalizeH="0" baseline="0" noProof="0" dirty="0">
              <a:ln>
                <a:noFill/>
              </a:ln>
              <a:solidFill>
                <a:srgbClr val="FF0000"/>
              </a:solidFill>
              <a:effectLst/>
              <a:uLnTx/>
              <a:uFillTx/>
              <a:latin typeface="Calibri"/>
              <a:ea typeface="Calibri"/>
              <a:cs typeface="Calibri"/>
            </a:endParaRPr>
          </a:p>
        </p:txBody>
      </p:sp>
      <p:pic>
        <p:nvPicPr>
          <p:cNvPr id="5" name="Picture 4">
            <a:extLst>
              <a:ext uri="{FF2B5EF4-FFF2-40B4-BE49-F238E27FC236}">
                <a16:creationId xmlns:a16="http://schemas.microsoft.com/office/drawing/2014/main" id="{DD5B18B6-8199-5C09-40AD-74A378FF01CD}"/>
              </a:ext>
            </a:extLst>
          </p:cNvPr>
          <p:cNvPicPr>
            <a:picLocks noChangeAspect="1"/>
          </p:cNvPicPr>
          <p:nvPr/>
        </p:nvPicPr>
        <p:blipFill>
          <a:blip r:embed="rId2"/>
          <a:stretch>
            <a:fillRect/>
          </a:stretch>
        </p:blipFill>
        <p:spPr>
          <a:xfrm>
            <a:off x="1347158" y="1232609"/>
            <a:ext cx="9497683" cy="5342447"/>
          </a:xfrm>
          <a:prstGeom prst="rect">
            <a:avLst/>
          </a:prstGeom>
        </p:spPr>
      </p:pic>
    </p:spTree>
    <p:extLst>
      <p:ext uri="{BB962C8B-B14F-4D97-AF65-F5344CB8AC3E}">
        <p14:creationId xmlns:p14="http://schemas.microsoft.com/office/powerpoint/2010/main" val="350810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DD8B2-1843-EE53-8950-E319037FFC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3EED90C-96BD-26EC-5565-1F2524AB1495}"/>
              </a:ext>
            </a:extLst>
          </p:cNvPr>
          <p:cNvSpPr txBox="1"/>
          <p:nvPr/>
        </p:nvSpPr>
        <p:spPr>
          <a:xfrm>
            <a:off x="325927" y="248626"/>
            <a:ext cx="75303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I</a:t>
            </a:r>
            <a:r>
              <a:rPr kumimoji="0" lang="en-IN" sz="3200" b="1" i="0" u="none" strike="noStrike" kern="1200" cap="none" spc="0" normalizeH="0" baseline="0" noProof="0" dirty="0" err="1">
                <a:ln>
                  <a:noFill/>
                </a:ln>
                <a:solidFill>
                  <a:srgbClr val="46B0FA"/>
                </a:solidFill>
                <a:effectLst/>
                <a:uLnTx/>
                <a:uFillTx/>
                <a:latin typeface="Arial" panose="020B0604020202020204" pitchFamily="34" charset="0"/>
                <a:ea typeface="+mn-ea"/>
                <a:cs typeface="Arial" panose="020B0604020202020204" pitchFamily="34" charset="0"/>
              </a:rPr>
              <a:t>mplementation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A648FCFA-9E48-96EB-D369-EB274F2FFE29}"/>
              </a:ext>
            </a:extLst>
          </p:cNvPr>
          <p:cNvSpPr txBox="1"/>
          <p:nvPr/>
        </p:nvSpPr>
        <p:spPr>
          <a:xfrm>
            <a:off x="165341" y="832499"/>
            <a:ext cx="11873852" cy="707886"/>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2000" dirty="0">
                <a:solidFill>
                  <a:srgbClr val="FF0000"/>
                </a:solidFill>
                <a:latin typeface="Calibri"/>
                <a:ea typeface="Calibri"/>
                <a:cs typeface="Calibri"/>
              </a:rPr>
              <a:t>Output</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FF0000"/>
              </a:solidFill>
              <a:effectLst/>
              <a:uLnTx/>
              <a:uFillTx/>
              <a:latin typeface="Calibri"/>
              <a:ea typeface="Calibri"/>
              <a:cs typeface="Calibri"/>
            </a:endParaRPr>
          </a:p>
        </p:txBody>
      </p:sp>
      <p:pic>
        <p:nvPicPr>
          <p:cNvPr id="6" name="Picture 5">
            <a:extLst>
              <a:ext uri="{FF2B5EF4-FFF2-40B4-BE49-F238E27FC236}">
                <a16:creationId xmlns:a16="http://schemas.microsoft.com/office/drawing/2014/main" id="{5B3E4243-226A-9571-3FA0-418D91EA94CC}"/>
              </a:ext>
            </a:extLst>
          </p:cNvPr>
          <p:cNvPicPr>
            <a:picLocks noChangeAspect="1"/>
          </p:cNvPicPr>
          <p:nvPr/>
        </p:nvPicPr>
        <p:blipFill>
          <a:blip r:embed="rId2"/>
          <a:stretch>
            <a:fillRect/>
          </a:stretch>
        </p:blipFill>
        <p:spPr>
          <a:xfrm>
            <a:off x="744777" y="1540385"/>
            <a:ext cx="3853102" cy="2414787"/>
          </a:xfrm>
          <a:prstGeom prst="rect">
            <a:avLst/>
          </a:prstGeom>
        </p:spPr>
      </p:pic>
      <p:pic>
        <p:nvPicPr>
          <p:cNvPr id="8" name="Picture 7">
            <a:extLst>
              <a:ext uri="{FF2B5EF4-FFF2-40B4-BE49-F238E27FC236}">
                <a16:creationId xmlns:a16="http://schemas.microsoft.com/office/drawing/2014/main" id="{9E4BABE0-39A8-8247-624B-13CC9FADF260}"/>
              </a:ext>
            </a:extLst>
          </p:cNvPr>
          <p:cNvPicPr>
            <a:picLocks noChangeAspect="1"/>
          </p:cNvPicPr>
          <p:nvPr/>
        </p:nvPicPr>
        <p:blipFill>
          <a:blip r:embed="rId3"/>
          <a:stretch>
            <a:fillRect/>
          </a:stretch>
        </p:blipFill>
        <p:spPr>
          <a:xfrm>
            <a:off x="5518030" y="1031755"/>
            <a:ext cx="5930659" cy="3561376"/>
          </a:xfrm>
          <a:prstGeom prst="rect">
            <a:avLst/>
          </a:prstGeom>
        </p:spPr>
      </p:pic>
      <p:pic>
        <p:nvPicPr>
          <p:cNvPr id="10" name="Picture 9">
            <a:extLst>
              <a:ext uri="{FF2B5EF4-FFF2-40B4-BE49-F238E27FC236}">
                <a16:creationId xmlns:a16="http://schemas.microsoft.com/office/drawing/2014/main" id="{38CC2BD7-2FC3-9F9E-1B00-D236AB2F6B34}"/>
              </a:ext>
            </a:extLst>
          </p:cNvPr>
          <p:cNvPicPr>
            <a:picLocks noChangeAspect="1"/>
          </p:cNvPicPr>
          <p:nvPr/>
        </p:nvPicPr>
        <p:blipFill>
          <a:blip r:embed="rId4"/>
          <a:stretch>
            <a:fillRect/>
          </a:stretch>
        </p:blipFill>
        <p:spPr>
          <a:xfrm>
            <a:off x="595433" y="5178915"/>
            <a:ext cx="6991350" cy="1257300"/>
          </a:xfrm>
          <a:prstGeom prst="rect">
            <a:avLst/>
          </a:prstGeom>
        </p:spPr>
      </p:pic>
    </p:spTree>
    <p:extLst>
      <p:ext uri="{BB962C8B-B14F-4D97-AF65-F5344CB8AC3E}">
        <p14:creationId xmlns:p14="http://schemas.microsoft.com/office/powerpoint/2010/main" val="57497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165341" y="832499"/>
            <a:ext cx="11873852" cy="5940088"/>
          </a:xfrm>
          <a:prstGeom prst="rect">
            <a:avLst/>
          </a:prstGeom>
          <a:noFill/>
        </p:spPr>
        <p:txBody>
          <a:bodyPr wrap="square" lIns="91440" tIns="45720" rIns="91440" bIns="45720" rtlCol="0" anchor="t">
            <a:spAutoFit/>
          </a:bodyPr>
          <a:lstStyle/>
          <a:p>
            <a:pPr marL="285750" indent="-285750">
              <a:buFont typeface="Arial"/>
              <a:buChar char="•"/>
            </a:pPr>
            <a:r>
              <a:rPr lang="en-US" sz="2000" b="1" dirty="0">
                <a:ea typeface="+mn-lt"/>
                <a:cs typeface="+mn-lt"/>
              </a:rPr>
              <a:t>Xu et al. (2009).</a:t>
            </a:r>
            <a:r>
              <a:rPr lang="en-US" sz="2000" dirty="0">
                <a:ea typeface="+mn-lt"/>
                <a:cs typeface="+mn-lt"/>
              </a:rPr>
              <a:t> </a:t>
            </a:r>
            <a:r>
              <a:rPr lang="en-US" sz="2000" i="1" dirty="0">
                <a:ea typeface="+mn-lt"/>
                <a:cs typeface="+mn-lt"/>
              </a:rPr>
              <a:t>Detecting large-scale system problems by mining console logs.</a:t>
            </a:r>
            <a:r>
              <a:rPr lang="en-US" sz="2000" dirty="0">
                <a:ea typeface="+mn-lt"/>
                <a:cs typeface="+mn-lt"/>
              </a:rPr>
              <a:t> Proceedings of the ACM SIGOPS 22nd Symposium on Operating Systems Principles (SOSP '09). ~1300 citations. [PDF link]</a:t>
            </a:r>
            <a:endParaRPr lang="en-US" dirty="0">
              <a:ea typeface="Calibri"/>
              <a:cs typeface="Calibri"/>
            </a:endParaRPr>
          </a:p>
          <a:p>
            <a:pPr marL="285750" indent="-285750">
              <a:buFont typeface="Arial"/>
              <a:buChar char="•"/>
            </a:pPr>
            <a:r>
              <a:rPr lang="en-US" sz="2000" b="1" dirty="0">
                <a:ea typeface="+mn-lt"/>
                <a:cs typeface="+mn-lt"/>
              </a:rPr>
              <a:t>Fu et al. (2009).</a:t>
            </a:r>
            <a:r>
              <a:rPr lang="en-US" sz="2000" dirty="0">
                <a:ea typeface="+mn-lt"/>
                <a:cs typeface="+mn-lt"/>
              </a:rPr>
              <a:t> </a:t>
            </a:r>
            <a:r>
              <a:rPr lang="en-US" sz="2000" i="1" dirty="0">
                <a:ea typeface="+mn-lt"/>
                <a:cs typeface="+mn-lt"/>
              </a:rPr>
              <a:t>Execution anomaly detection in distributed systems through unstructured log analysis.</a:t>
            </a:r>
            <a:r>
              <a:rPr lang="en-US" sz="2000" dirty="0">
                <a:ea typeface="+mn-lt"/>
                <a:cs typeface="+mn-lt"/>
              </a:rPr>
              <a:t> IEEE 2009 International Conference on Data Engineering (ICDE). ~800 citations. [IEEE Xplore]</a:t>
            </a:r>
            <a:endParaRPr lang="en-US" dirty="0">
              <a:ea typeface="Calibri"/>
              <a:cs typeface="Calibri"/>
            </a:endParaRPr>
          </a:p>
          <a:p>
            <a:pPr marL="285750" indent="-285750">
              <a:buFont typeface="Arial"/>
              <a:buChar char="•"/>
            </a:pPr>
            <a:r>
              <a:rPr lang="en-US" sz="2000" b="1" dirty="0">
                <a:ea typeface="+mn-lt"/>
                <a:cs typeface="+mn-lt"/>
              </a:rPr>
              <a:t>Oliner, Ganapathi, &amp; Xu (2012).</a:t>
            </a:r>
            <a:r>
              <a:rPr lang="en-US" sz="2000" dirty="0">
                <a:ea typeface="+mn-lt"/>
                <a:cs typeface="+mn-lt"/>
              </a:rPr>
              <a:t> </a:t>
            </a:r>
            <a:r>
              <a:rPr lang="en-US" sz="2000" i="1" dirty="0">
                <a:ea typeface="+mn-lt"/>
                <a:cs typeface="+mn-lt"/>
              </a:rPr>
              <a:t>Advances and challenges in log analysis.</a:t>
            </a:r>
            <a:r>
              <a:rPr lang="en-US" sz="2000" dirty="0">
                <a:ea typeface="+mn-lt"/>
                <a:cs typeface="+mn-lt"/>
              </a:rPr>
              <a:t> Communications of the ACM, 55(2), 55–61. ~400 citations. [ACM Digital Library]</a:t>
            </a:r>
            <a:endParaRPr lang="en-US" dirty="0">
              <a:ea typeface="Calibri"/>
              <a:cs typeface="Calibri"/>
            </a:endParaRPr>
          </a:p>
          <a:p>
            <a:pPr marL="285750" indent="-285750">
              <a:buFont typeface="Arial"/>
              <a:buChar char="•"/>
            </a:pPr>
            <a:r>
              <a:rPr lang="en-US" sz="2000" b="1" dirty="0">
                <a:ea typeface="+mn-lt"/>
                <a:cs typeface="+mn-lt"/>
              </a:rPr>
              <a:t>Yuan et al. (2014).</a:t>
            </a:r>
            <a:r>
              <a:rPr lang="en-US" sz="2000" dirty="0">
                <a:ea typeface="+mn-lt"/>
                <a:cs typeface="+mn-lt"/>
              </a:rPr>
              <a:t> </a:t>
            </a:r>
            <a:r>
              <a:rPr lang="en-US" sz="2000" i="1" dirty="0">
                <a:ea typeface="+mn-lt"/>
                <a:cs typeface="+mn-lt"/>
              </a:rPr>
              <a:t>Simple testing can prevent most critical failures: An analysis of production failures in distributed data-intensive systems.</a:t>
            </a:r>
            <a:r>
              <a:rPr lang="en-US" sz="2000" dirty="0">
                <a:ea typeface="+mn-lt"/>
                <a:cs typeface="+mn-lt"/>
              </a:rPr>
              <a:t> Proceedings of the 11th USENIX Conference on Networked Systems Design and Implementation (NSDI '14). ~500 citations. [USENIX link]</a:t>
            </a:r>
            <a:endParaRPr lang="en-US" dirty="0">
              <a:ea typeface="Calibri"/>
              <a:cs typeface="Calibri"/>
            </a:endParaRPr>
          </a:p>
          <a:p>
            <a:pPr marL="285750" indent="-285750">
              <a:buFont typeface="Arial"/>
              <a:buChar char="•"/>
            </a:pPr>
            <a:r>
              <a:rPr lang="en-US" sz="2000" b="1" dirty="0">
                <a:ea typeface="+mn-lt"/>
                <a:cs typeface="+mn-lt"/>
              </a:rPr>
              <a:t>Lou et al. (2010).</a:t>
            </a:r>
            <a:r>
              <a:rPr lang="en-US" sz="2000" dirty="0">
                <a:ea typeface="+mn-lt"/>
                <a:cs typeface="+mn-lt"/>
              </a:rPr>
              <a:t> </a:t>
            </a:r>
            <a:r>
              <a:rPr lang="en-US" sz="2000" i="1" dirty="0">
                <a:ea typeface="+mn-lt"/>
                <a:cs typeface="+mn-lt"/>
              </a:rPr>
              <a:t>Mining invariants from console logs for system problem detection.</a:t>
            </a:r>
            <a:r>
              <a:rPr lang="en-US" sz="2000" dirty="0">
                <a:ea typeface="+mn-lt"/>
                <a:cs typeface="+mn-lt"/>
              </a:rPr>
              <a:t> Proceedings of the 2010 USENIX Annual Technical Conference (ATC '10). ~600 citations. [USENIX PDF]</a:t>
            </a:r>
            <a:endParaRPr lang="en-US" dirty="0">
              <a:ea typeface="Calibri"/>
              <a:cs typeface="Calibri"/>
            </a:endParaRPr>
          </a:p>
          <a:p>
            <a:pPr marL="285750" indent="-285750">
              <a:buFont typeface="Arial"/>
              <a:buChar char="•"/>
            </a:pPr>
            <a:r>
              <a:rPr lang="en-US" sz="2000" b="1" dirty="0">
                <a:ea typeface="+mn-lt"/>
                <a:cs typeface="+mn-lt"/>
              </a:rPr>
              <a:t>Zhou et al. (2020).</a:t>
            </a:r>
            <a:r>
              <a:rPr lang="en-US" sz="2000" dirty="0">
                <a:ea typeface="+mn-lt"/>
                <a:cs typeface="+mn-lt"/>
              </a:rPr>
              <a:t> </a:t>
            </a:r>
            <a:r>
              <a:rPr lang="en-US" sz="2000" i="1" dirty="0">
                <a:ea typeface="+mn-lt"/>
                <a:cs typeface="+mn-lt"/>
              </a:rPr>
              <a:t>Log-based anomaly detection and fault localization in microservice systems.</a:t>
            </a:r>
            <a:r>
              <a:rPr lang="en-US" sz="2000" dirty="0">
                <a:ea typeface="+mn-lt"/>
                <a:cs typeface="+mn-lt"/>
              </a:rPr>
              <a:t> IEEE Transactions on Services Computing. ~150 citations. [IEEE Xplore]</a:t>
            </a:r>
            <a:endParaRPr lang="en-US" dirty="0">
              <a:ea typeface="Calibri"/>
              <a:cs typeface="Calibri"/>
            </a:endParaRPr>
          </a:p>
          <a:p>
            <a:pPr marL="285750" indent="-285750">
              <a:buFont typeface="Arial"/>
              <a:buChar char="•"/>
            </a:pPr>
            <a:r>
              <a:rPr lang="en-US" sz="2000" b="1" dirty="0">
                <a:ea typeface="+mn-lt"/>
                <a:cs typeface="+mn-lt"/>
              </a:rPr>
              <a:t>DiMaggio, Carli, &amp; Zhou (2018).</a:t>
            </a:r>
            <a:r>
              <a:rPr lang="en-US" sz="2000" dirty="0">
                <a:ea typeface="+mn-lt"/>
                <a:cs typeface="+mn-lt"/>
              </a:rPr>
              <a:t> </a:t>
            </a:r>
            <a:r>
              <a:rPr lang="en-US" sz="2000" i="1" dirty="0">
                <a:ea typeface="+mn-lt"/>
                <a:cs typeface="+mn-lt"/>
              </a:rPr>
              <a:t>A survey of log analysis approaches.</a:t>
            </a:r>
            <a:r>
              <a:rPr lang="en-US" sz="2000" dirty="0">
                <a:ea typeface="+mn-lt"/>
                <a:cs typeface="+mn-lt"/>
              </a:rPr>
              <a:t> International Journal of Computer Applications, 179(4), 1–8. ~90 citations. [ResearchGate link]</a:t>
            </a:r>
            <a:endParaRPr lang="en-US">
              <a:ea typeface="Calibri"/>
              <a:cs typeface="Calibri"/>
            </a:endParaRPr>
          </a:p>
          <a:p>
            <a:pPr marL="285750" indent="-285750">
              <a:buFont typeface="Arial"/>
              <a:buChar char="•"/>
            </a:pPr>
            <a:r>
              <a:rPr lang="en-US" sz="2000" b="1" dirty="0">
                <a:ea typeface="+mn-lt"/>
                <a:cs typeface="+mn-lt"/>
              </a:rPr>
              <a:t>Nagappan &amp; Ball (2007).</a:t>
            </a:r>
            <a:r>
              <a:rPr lang="en-US" sz="2000" dirty="0">
                <a:ea typeface="+mn-lt"/>
                <a:cs typeface="+mn-lt"/>
              </a:rPr>
              <a:t> </a:t>
            </a:r>
            <a:r>
              <a:rPr lang="en-US" sz="2000" i="1" dirty="0">
                <a:ea typeface="+mn-lt"/>
                <a:cs typeface="+mn-lt"/>
              </a:rPr>
              <a:t>Using software dependencies and churn metrics to predict field failures: An empirical case study.</a:t>
            </a:r>
            <a:r>
              <a:rPr lang="en-US" sz="2000" dirty="0">
                <a:ea typeface="+mn-lt"/>
                <a:cs typeface="+mn-lt"/>
              </a:rPr>
              <a:t> Proceedings of the 1st International Symposium on Empirical Software Engineering and Measurement (ESEM 2007). ~300 citations. [ACM link]</a:t>
            </a:r>
            <a:endParaRPr lang="en-US" dirty="0"/>
          </a:p>
          <a:p>
            <a:pPr marL="285750" indent="-285750">
              <a:buFont typeface="Arial"/>
              <a:buChar char="•"/>
            </a:pPr>
            <a:endParaRPr lang="en-US" sz="2000" dirty="0">
              <a:solidFill>
                <a:srgbClr val="FF0000"/>
              </a:solidFill>
              <a:ea typeface="Calibri"/>
              <a:cs typeface="Calibri"/>
            </a:endParaRPr>
          </a:p>
        </p:txBody>
      </p:sp>
    </p:spTree>
    <p:extLst>
      <p:ext uri="{BB962C8B-B14F-4D97-AF65-F5344CB8AC3E}">
        <p14:creationId xmlns:p14="http://schemas.microsoft.com/office/powerpoint/2010/main" val="135908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26688" y="1299542"/>
            <a:ext cx="4650377" cy="4370427"/>
          </a:xfrm>
          <a:prstGeom prst="rect">
            <a:avLst/>
          </a:prstGeom>
          <a:noFill/>
        </p:spPr>
        <p:txBody>
          <a:bodyPr wrap="square" lIns="91440" tIns="45720" rIns="91440" bIns="45720" rtlCol="0" anchor="t">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a:cs typeface="Arial"/>
              </a:rPr>
              <a:t>SWOT Analysis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 Timeline wise</a:t>
            </a:r>
          </a:p>
          <a:p>
            <a:endParaRPr lang="en-US" sz="2000" dirty="0">
              <a:latin typeface="Arial" panose="020B0604020202020204" pitchFamily="34" charset="0"/>
              <a:cs typeface="Arial" panose="020B0604020202020204" pitchFamily="34" charset="0"/>
            </a:endParaRPr>
          </a:p>
          <a:p>
            <a:r>
              <a:rPr lang="en-US" sz="2000" dirty="0">
                <a:latin typeface="Arial"/>
                <a:cs typeface="Arial"/>
              </a:rPr>
              <a:t>Methodology</a:t>
            </a:r>
          </a:p>
          <a:p>
            <a:endParaRPr lang="en-US" sz="2000" dirty="0">
              <a:latin typeface="Arial"/>
              <a:cs typeface="Arial"/>
            </a:endParaRPr>
          </a:p>
          <a:p>
            <a:r>
              <a:rPr lang="en-US" sz="2000" dirty="0">
                <a:latin typeface="Arial"/>
                <a:cs typeface="Arial"/>
              </a:rPr>
              <a:t>Implementation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05050" y="462582"/>
            <a:ext cx="7530363" cy="892552"/>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Introduction: </a:t>
            </a:r>
          </a:p>
          <a:p>
            <a:r>
              <a:rPr lang="en-US" sz="2000" dirty="0">
                <a:solidFill>
                  <a:srgbClr val="FF0000"/>
                </a:solidFill>
                <a:latin typeface="Arial"/>
                <a:cs typeface="Arial"/>
              </a:rPr>
              <a:t>Problem Statement</a:t>
            </a:r>
            <a:endParaRPr lang="en-US" dirty="0">
              <a:solidFill>
                <a:srgbClr val="FF0000"/>
              </a:solidFill>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09035" y="1463991"/>
            <a:ext cx="11884289" cy="5601533"/>
          </a:xfrm>
          <a:prstGeom prst="rect">
            <a:avLst/>
          </a:prstGeom>
          <a:noFill/>
        </p:spPr>
        <p:txBody>
          <a:bodyPr wrap="square" lIns="91440" tIns="45720" rIns="91440" bIns="45720" rtlCol="0" anchor="t">
            <a:spAutoFit/>
          </a:bodyPr>
          <a:lstStyle/>
          <a:p>
            <a:endParaRPr lang="en-US" sz="2000" dirty="0">
              <a:latin typeface="Arial" panose="020B0604020202020204" pitchFamily="34" charset="0"/>
              <a:cs typeface="Arial" panose="020B0604020202020204" pitchFamily="34" charset="0"/>
            </a:endParaRPr>
          </a:p>
          <a:p>
            <a:r>
              <a:rPr lang="en-US" sz="2000" dirty="0">
                <a:ea typeface="+mn-lt"/>
                <a:cs typeface="+mn-lt"/>
              </a:rPr>
              <a:t>Organizations face significant challenges in efficiently analyzing vast amounts of log data from diverse sources. Current limitations include: </a:t>
            </a:r>
            <a:endParaRPr lang="en-US">
              <a:ea typeface="+mn-lt"/>
              <a:cs typeface="+mn-lt"/>
            </a:endParaRPr>
          </a:p>
          <a:p>
            <a:r>
              <a:rPr lang="en-US" sz="2000" dirty="0">
                <a:ea typeface="+mn-lt"/>
                <a:cs typeface="+mn-lt"/>
              </a:rPr>
              <a:t>1. Difficulty in rapidly processing large volumes of complex log data </a:t>
            </a:r>
            <a:endParaRPr lang="en-US">
              <a:ea typeface="+mn-lt"/>
              <a:cs typeface="+mn-lt"/>
            </a:endParaRPr>
          </a:p>
          <a:p>
            <a:r>
              <a:rPr lang="en-US" sz="2000" dirty="0">
                <a:ea typeface="+mn-lt"/>
                <a:cs typeface="+mn-lt"/>
              </a:rPr>
              <a:t>2. Inability to perform real-time analysis across multiple data sources </a:t>
            </a:r>
            <a:endParaRPr lang="en-US">
              <a:ea typeface="+mn-lt"/>
              <a:cs typeface="+mn-lt"/>
            </a:endParaRPr>
          </a:p>
          <a:p>
            <a:r>
              <a:rPr lang="en-US" sz="2000" dirty="0">
                <a:ea typeface="+mn-lt"/>
                <a:cs typeface="+mn-lt"/>
              </a:rPr>
              <a:t>3. High resource requirements for existing analysis tools </a:t>
            </a:r>
            <a:endParaRPr lang="en-US">
              <a:ea typeface="+mn-lt"/>
              <a:cs typeface="+mn-lt"/>
            </a:endParaRPr>
          </a:p>
          <a:p>
            <a:r>
              <a:rPr lang="en-US" sz="2000" dirty="0">
                <a:ea typeface="+mn-lt"/>
                <a:cs typeface="+mn-lt"/>
              </a:rPr>
              <a:t>4. Lack of user-friendly interfaces for both technical and non-technical staff </a:t>
            </a:r>
            <a:endParaRPr lang="en-US">
              <a:ea typeface="+mn-lt"/>
              <a:cs typeface="+mn-lt"/>
            </a:endParaRPr>
          </a:p>
          <a:p>
            <a:r>
              <a:rPr lang="en-US" sz="2000" dirty="0">
                <a:ea typeface="+mn-lt"/>
                <a:cs typeface="+mn-lt"/>
              </a:rPr>
              <a:t>5. Challenge in extracting actionable insights from raw log data A Quick Log Advanced Analysis Tool is needed to: </a:t>
            </a:r>
            <a:endParaRPr lang="en-US">
              <a:ea typeface="+mn-lt"/>
              <a:cs typeface="+mn-lt"/>
            </a:endParaRPr>
          </a:p>
          <a:p>
            <a:r>
              <a:rPr lang="en-US" sz="2000" dirty="0">
                <a:ea typeface="+mn-lt"/>
                <a:cs typeface="+mn-lt"/>
              </a:rPr>
              <a:t>• Swiftly analyze large volumes of diverse log data</a:t>
            </a:r>
            <a:endParaRPr lang="en-US">
              <a:ea typeface="+mn-lt"/>
              <a:cs typeface="+mn-lt"/>
            </a:endParaRPr>
          </a:p>
          <a:p>
            <a:r>
              <a:rPr lang="en-US" sz="2000" dirty="0">
                <a:ea typeface="+mn-lt"/>
                <a:cs typeface="+mn-lt"/>
              </a:rPr>
              <a:t>• Provide real-time insights with minimal computational overhead</a:t>
            </a:r>
            <a:endParaRPr lang="en-US" dirty="0">
              <a:ea typeface="+mn-lt"/>
              <a:cs typeface="+mn-lt"/>
            </a:endParaRPr>
          </a:p>
          <a:p>
            <a:r>
              <a:rPr lang="en-US" sz="2000" dirty="0">
                <a:ea typeface="+mn-lt"/>
                <a:cs typeface="+mn-lt"/>
              </a:rPr>
              <a:t>• Offer an intuitive interface for all user skill levels </a:t>
            </a:r>
            <a:endParaRPr lang="en-US">
              <a:ea typeface="+mn-lt"/>
              <a:cs typeface="+mn-lt"/>
            </a:endParaRPr>
          </a:p>
          <a:p>
            <a:r>
              <a:rPr lang="en-US" sz="2000" dirty="0">
                <a:ea typeface="+mn-lt"/>
                <a:cs typeface="+mn-lt"/>
              </a:rPr>
              <a:t>• Automatically correlate data across various log sources </a:t>
            </a:r>
            <a:endParaRPr lang="en-US">
              <a:ea typeface="+mn-lt"/>
              <a:cs typeface="+mn-lt"/>
            </a:endParaRPr>
          </a:p>
          <a:p>
            <a:r>
              <a:rPr lang="en-US" sz="2000" dirty="0">
                <a:ea typeface="+mn-lt"/>
                <a:cs typeface="+mn-lt"/>
              </a:rPr>
              <a:t>• Generate clear, actionable recommendations This tool will enhance an organization's ability to monitor, troubleshoot, and optimize IT infrastructure, leading to improved performance, security, and operational efficiency. </a:t>
            </a:r>
            <a:endParaRPr lang="en-US">
              <a:ea typeface="Calibri"/>
              <a:cs typeface="Calibri"/>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892552"/>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Introduction:</a:t>
            </a:r>
          </a:p>
          <a:p>
            <a:r>
              <a:rPr lang="en-US" sz="2000" dirty="0">
                <a:solidFill>
                  <a:srgbClr val="FF0000"/>
                </a:solidFill>
                <a:latin typeface="Arial" panose="020B0604020202020204" pitchFamily="34" charset="0"/>
                <a:cs typeface="Arial" panose="020B0604020202020204" pitchFamily="34" charset="0"/>
              </a:rPr>
              <a:t>Motivation</a:t>
            </a:r>
            <a:endParaRPr lang="en-IN" dirty="0"/>
          </a:p>
        </p:txBody>
      </p:sp>
      <p:sp>
        <p:nvSpPr>
          <p:cNvPr id="3" name="TextBox 2">
            <a:extLst>
              <a:ext uri="{FF2B5EF4-FFF2-40B4-BE49-F238E27FC236}">
                <a16:creationId xmlns:a16="http://schemas.microsoft.com/office/drawing/2014/main" id="{66168532-D141-4AB0-BD29-1663F2877B3E}"/>
              </a:ext>
            </a:extLst>
          </p:cNvPr>
          <p:cNvSpPr txBox="1"/>
          <p:nvPr/>
        </p:nvSpPr>
        <p:spPr>
          <a:xfrm>
            <a:off x="309035" y="1495306"/>
            <a:ext cx="10558618" cy="4647426"/>
          </a:xfrm>
          <a:prstGeom prst="rect">
            <a:avLst/>
          </a:prstGeom>
          <a:noFill/>
        </p:spPr>
        <p:txBody>
          <a:bodyPr wrap="square" lIns="91440" tIns="45720" rIns="91440" bIns="45720" rtlCol="0" anchor="t">
            <a:spAutoFit/>
          </a:bodyPr>
          <a:lstStyle/>
          <a:p>
            <a:r>
              <a:rPr lang="en-US" sz="2000" dirty="0">
                <a:ea typeface="+mn-lt"/>
                <a:cs typeface="+mn-lt"/>
              </a:rPr>
              <a:t>In today's data-driven world, organizations rely heavily on complex, distributed systems and applications to deliver seamless digital experiences. However, these systems generate massive amounts of log data daily, containing valuable insights into system performance, security, user behavior, and potential issues. Without effective log analysis, organizations face challenges in quickly detecting and resolving system errors, monitoring security threats, and optimizing performance.</a:t>
            </a:r>
            <a:endParaRPr lang="en-US" dirty="0">
              <a:ea typeface="Calibri"/>
              <a:cs typeface="Calibri"/>
            </a:endParaRPr>
          </a:p>
          <a:p>
            <a:endParaRPr lang="en-US" dirty="0">
              <a:ea typeface="Calibri"/>
              <a:cs typeface="Calibri"/>
            </a:endParaRPr>
          </a:p>
          <a:p>
            <a:r>
              <a:rPr lang="en-US" sz="2000" dirty="0">
                <a:ea typeface="+mn-lt"/>
                <a:cs typeface="+mn-lt"/>
              </a:rPr>
              <a:t>A dedicated log analysis system enables real-time monitoring and analysis of logs, allowing for proactive identification of anomalies, quick troubleshooting, and informed decision-making. It enhances system reliability, reduces downtime, and improves security posture by detecting breaches early. Additionally, it helps teams gain deeper insights into operations, leading to better resource management and overall cost savings.</a:t>
            </a:r>
            <a:endParaRPr lang="en-US" dirty="0">
              <a:ea typeface="Calibri"/>
              <a:cs typeface="Calibri"/>
            </a:endParaRPr>
          </a:p>
          <a:p>
            <a:endParaRPr lang="en-US" dirty="0">
              <a:ea typeface="Calibri"/>
              <a:cs typeface="Calibri"/>
            </a:endParaRPr>
          </a:p>
          <a:p>
            <a:r>
              <a:rPr lang="en-US" sz="2000" dirty="0">
                <a:ea typeface="+mn-lt"/>
                <a:cs typeface="+mn-lt"/>
              </a:rPr>
              <a:t>By automating and streamlining the process of log analysis, organizations can transform raw data into actionable intelligence, empowering teams to act swiftly, stay secure, and maintain a high-quality user experience.</a:t>
            </a:r>
            <a:endParaRPr lang="en-IN" dirty="0">
              <a:ea typeface="Calibri"/>
              <a:cs typeface="Calibri"/>
            </a:endParaRPr>
          </a:p>
        </p:txBody>
      </p:sp>
    </p:spTree>
    <p:extLst>
      <p:ext uri="{BB962C8B-B14F-4D97-AF65-F5344CB8AC3E}">
        <p14:creationId xmlns:p14="http://schemas.microsoft.com/office/powerpoint/2010/main" val="345398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36365" y="577404"/>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Introduction: </a:t>
            </a:r>
            <a:r>
              <a:rPr lang="en-US" sz="2000" dirty="0">
                <a:solidFill>
                  <a:srgbClr val="FF0000"/>
                </a:solidFill>
                <a:latin typeface="Arial"/>
                <a:cs typeface="Arial"/>
              </a:rPr>
              <a:t>Area of application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65610" y="1276101"/>
            <a:ext cx="10402043" cy="5909310"/>
          </a:xfrm>
          <a:prstGeom prst="rect">
            <a:avLst/>
          </a:prstGeom>
          <a:noFill/>
        </p:spPr>
        <p:txBody>
          <a:bodyPr wrap="square" lIns="91440" tIns="45720" rIns="91440" bIns="45720" rtlCol="0" anchor="t">
            <a:spAutoFit/>
          </a:bodyPr>
          <a:lstStyle/>
          <a:p>
            <a:endParaRPr lang="en-US" sz="2000" dirty="0">
              <a:solidFill>
                <a:srgbClr val="FF0000"/>
              </a:solidFill>
              <a:latin typeface="Arial" panose="020B0604020202020204" pitchFamily="34" charset="0"/>
              <a:cs typeface="Arial" panose="020B0604020202020204" pitchFamily="34" charset="0"/>
            </a:endParaRPr>
          </a:p>
          <a:p>
            <a:pPr marL="285750" indent="-285750">
              <a:buFont typeface="Arial"/>
              <a:buChar char="•"/>
            </a:pPr>
            <a:r>
              <a:rPr lang="en-US" sz="2000" b="1" dirty="0">
                <a:ea typeface="+mn-lt"/>
                <a:cs typeface="+mn-lt"/>
              </a:rPr>
              <a:t>IT Operations and Monitoring</a:t>
            </a:r>
            <a:r>
              <a:rPr lang="en-US" sz="2000" dirty="0">
                <a:ea typeface="+mn-lt"/>
                <a:cs typeface="+mn-lt"/>
              </a:rPr>
              <a:t>: Helps IT teams monitor infrastructure health, detect failures, and minimize downtime by analyzing logs from servers, databases, and network devices.</a:t>
            </a:r>
            <a:endParaRPr lang="en-US">
              <a:ea typeface="Calibri"/>
              <a:cs typeface="Calibri"/>
            </a:endParaRPr>
          </a:p>
          <a:p>
            <a:pPr marL="285750" indent="-285750">
              <a:buFont typeface="Arial"/>
              <a:buChar char="•"/>
            </a:pPr>
            <a:r>
              <a:rPr lang="en-US" sz="2000" b="1" dirty="0">
                <a:ea typeface="+mn-lt"/>
                <a:cs typeface="+mn-lt"/>
              </a:rPr>
              <a:t>Cybersecurity</a:t>
            </a:r>
            <a:r>
              <a:rPr lang="en-US" sz="2000" dirty="0">
                <a:ea typeface="+mn-lt"/>
                <a:cs typeface="+mn-lt"/>
              </a:rPr>
              <a:t>: Identifies and responds to security threats, such as unauthorized access and malware, by monitoring logs for unusual activities or patterns.</a:t>
            </a:r>
            <a:endParaRPr lang="en-US">
              <a:ea typeface="Calibri"/>
              <a:cs typeface="Calibri"/>
            </a:endParaRPr>
          </a:p>
          <a:p>
            <a:pPr marL="285750" indent="-285750">
              <a:buFont typeface="Arial"/>
              <a:buChar char="•"/>
            </a:pPr>
            <a:r>
              <a:rPr lang="en-US" sz="2000" b="1" dirty="0">
                <a:ea typeface="+mn-lt"/>
                <a:cs typeface="+mn-lt"/>
              </a:rPr>
              <a:t>Compliance and Auditing</a:t>
            </a:r>
            <a:r>
              <a:rPr lang="en-US" sz="2000" dirty="0">
                <a:ea typeface="+mn-lt"/>
                <a:cs typeface="+mn-lt"/>
              </a:rPr>
              <a:t>: Ensures adherence to industry regulations (e.g., GDPR, HIPAA) by maintaining and auditing comprehensive logs of all system activities.</a:t>
            </a:r>
            <a:endParaRPr lang="en-US">
              <a:ea typeface="Calibri"/>
              <a:cs typeface="Calibri"/>
            </a:endParaRPr>
          </a:p>
          <a:p>
            <a:pPr marL="285750" indent="-285750">
              <a:buFont typeface="Arial"/>
              <a:buChar char="•"/>
            </a:pPr>
            <a:r>
              <a:rPr lang="en-US" sz="2000" b="1" dirty="0">
                <a:ea typeface="+mn-lt"/>
                <a:cs typeface="+mn-lt"/>
              </a:rPr>
              <a:t>Application Performance Management (APM)</a:t>
            </a:r>
            <a:r>
              <a:rPr lang="en-US" sz="2000" dirty="0">
                <a:ea typeface="+mn-lt"/>
                <a:cs typeface="+mn-lt"/>
              </a:rPr>
              <a:t>: Analyzes application logs to detect performance bottlenecks, errors, and usage patterns, enhancing user experience and application reliability.</a:t>
            </a:r>
            <a:endParaRPr lang="en-US">
              <a:ea typeface="Calibri"/>
              <a:cs typeface="Calibri"/>
            </a:endParaRPr>
          </a:p>
          <a:p>
            <a:pPr marL="285750" indent="-285750">
              <a:buFont typeface="Arial"/>
              <a:buChar char="•"/>
            </a:pPr>
            <a:r>
              <a:rPr lang="en-US" sz="2000" b="1" dirty="0">
                <a:ea typeface="+mn-lt"/>
                <a:cs typeface="+mn-lt"/>
              </a:rPr>
              <a:t>Business Intelligence</a:t>
            </a:r>
            <a:r>
              <a:rPr lang="en-US" sz="2000" dirty="0">
                <a:ea typeface="+mn-lt"/>
                <a:cs typeface="+mn-lt"/>
              </a:rPr>
              <a:t>: Provides insights into customer behavior and usage trends by analyzing web and application logs, aiding in strategic decision-making.</a:t>
            </a:r>
            <a:endParaRPr lang="en-US">
              <a:ea typeface="Calibri"/>
              <a:cs typeface="Calibri"/>
            </a:endParaRPr>
          </a:p>
          <a:p>
            <a:pPr marL="285750" indent="-285750">
              <a:buFont typeface="Arial"/>
              <a:buChar char="•"/>
            </a:pPr>
            <a:r>
              <a:rPr lang="en-US" sz="2000" b="1" dirty="0">
                <a:ea typeface="+mn-lt"/>
                <a:cs typeface="+mn-lt"/>
              </a:rPr>
              <a:t>DevOps and Continuous Integration/Continuous Deployment (CI/CD)</a:t>
            </a:r>
            <a:r>
              <a:rPr lang="en-US" sz="2000" dirty="0">
                <a:ea typeface="+mn-lt"/>
                <a:cs typeface="+mn-lt"/>
              </a:rPr>
              <a:t>: Supports DevOps teams by monitoring and troubleshooting build, deployment, and integration logs to improve workflow efficiency.</a:t>
            </a:r>
            <a:endParaRPr lang="en-US">
              <a:ea typeface="Calibri"/>
              <a:cs typeface="Calibri"/>
            </a:endParaRPr>
          </a:p>
          <a:p>
            <a:pPr marL="285750" indent="-285750">
              <a:buFont typeface="Arial"/>
              <a:buChar char="•"/>
            </a:pPr>
            <a:r>
              <a:rPr lang="en-US" sz="2000" b="1" dirty="0">
                <a:ea typeface="+mn-lt"/>
                <a:cs typeface="+mn-lt"/>
              </a:rPr>
              <a:t>Real-Time Analytics</a:t>
            </a:r>
            <a:r>
              <a:rPr lang="en-US" sz="2000" dirty="0">
                <a:ea typeface="+mn-lt"/>
                <a:cs typeface="+mn-lt"/>
              </a:rPr>
              <a:t>: Enables real-time analysis of logs for instant insights, essential in time-sensitive sectors like finance, healthcare, and e-commerce.</a:t>
            </a:r>
            <a:endParaRPr lang="en-US">
              <a:ea typeface="Calibri"/>
              <a:cs typeface="Calibri"/>
            </a:endParaRPr>
          </a:p>
          <a:p>
            <a:endParaRPr lang="en-US" sz="2000" dirty="0">
              <a:solidFill>
                <a:srgbClr val="FF0000"/>
              </a:solidFill>
              <a:latin typeface="Arial"/>
              <a:cs typeface="Arial"/>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436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1077218"/>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Introduction: </a:t>
            </a:r>
            <a:r>
              <a:rPr lang="en-US" sz="2000" dirty="0">
                <a:solidFill>
                  <a:srgbClr val="FF0000"/>
                </a:solidFill>
                <a:latin typeface="Arial"/>
                <a:cs typeface="Arial"/>
              </a:rPr>
              <a:t>Dataset and input format</a:t>
            </a:r>
            <a:endParaRPr lang="en-US" sz="2000">
              <a:solidFill>
                <a:srgbClr val="000000"/>
              </a:solidFill>
              <a:latin typeface="Arial"/>
              <a:cs typeface="Arial"/>
            </a:endParaRPr>
          </a:p>
          <a:p>
            <a:endParaRPr lang="en-US"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5A42CB5-176D-6A32-85B6-6BDEE3698F91}"/>
              </a:ext>
            </a:extLst>
          </p:cNvPr>
          <p:cNvSpPr txBox="1"/>
          <p:nvPr/>
        </p:nvSpPr>
        <p:spPr>
          <a:xfrm>
            <a:off x="183775" y="962951"/>
            <a:ext cx="11685959" cy="6247864"/>
          </a:xfrm>
          <a:prstGeom prst="rect">
            <a:avLst/>
          </a:prstGeom>
          <a:noFill/>
        </p:spPr>
        <p:txBody>
          <a:bodyPr wrap="square" lIns="91440" tIns="45720" rIns="91440" bIns="45720" rtlCol="0" anchor="t">
            <a:spAutoFit/>
          </a:bodyPr>
          <a:lstStyle/>
          <a:p>
            <a:pPr marL="285750" indent="-285750">
              <a:buFont typeface="Arial"/>
              <a:buChar char="•"/>
            </a:pPr>
            <a:r>
              <a:rPr lang="en-US" sz="2000" b="1" dirty="0">
                <a:ea typeface="+mn-lt"/>
                <a:cs typeface="+mn-lt"/>
              </a:rPr>
              <a:t>Dataset</a:t>
            </a:r>
            <a:endParaRPr lang="en-US">
              <a:ea typeface="Calibri"/>
              <a:cs typeface="Calibri"/>
            </a:endParaRPr>
          </a:p>
          <a:p>
            <a:pPr marL="742950" lvl="1" indent="-285750">
              <a:buFont typeface="Arial"/>
              <a:buChar char="•"/>
            </a:pPr>
            <a:r>
              <a:rPr lang="en-US" sz="2000" b="1" dirty="0">
                <a:ea typeface="+mn-lt"/>
                <a:cs typeface="+mn-lt"/>
              </a:rPr>
              <a:t>System Logs</a:t>
            </a:r>
            <a:r>
              <a:rPr lang="en-US" sz="2000" dirty="0">
                <a:ea typeface="+mn-lt"/>
                <a:cs typeface="+mn-lt"/>
              </a:rPr>
              <a:t>: Logs from operating systems (e.g., Windows Event Logs, Linux </a:t>
            </a:r>
            <a:r>
              <a:rPr lang="en-US" sz="2000" err="1">
                <a:ea typeface="+mn-lt"/>
                <a:cs typeface="+mn-lt"/>
              </a:rPr>
              <a:t>syslogs</a:t>
            </a:r>
            <a:r>
              <a:rPr lang="en-US" sz="2000" dirty="0">
                <a:ea typeface="+mn-lt"/>
                <a:cs typeface="+mn-lt"/>
              </a:rPr>
              <a:t>).</a:t>
            </a:r>
            <a:endParaRPr lang="en-US">
              <a:ea typeface="+mn-lt"/>
              <a:cs typeface="+mn-lt"/>
            </a:endParaRPr>
          </a:p>
          <a:p>
            <a:pPr marL="742950" lvl="1" indent="-285750">
              <a:buFont typeface="Arial"/>
              <a:buChar char="•"/>
            </a:pPr>
            <a:r>
              <a:rPr lang="en-US" sz="2000" b="1" dirty="0">
                <a:ea typeface="+mn-lt"/>
                <a:cs typeface="+mn-lt"/>
              </a:rPr>
              <a:t>Application Logs</a:t>
            </a:r>
            <a:r>
              <a:rPr lang="en-US" sz="2000" dirty="0">
                <a:ea typeface="+mn-lt"/>
                <a:cs typeface="+mn-lt"/>
              </a:rPr>
              <a:t>: Logs generated by software applications, including web servers (e.g., Apache, Nginx), databases, and custom applications.</a:t>
            </a:r>
            <a:endParaRPr lang="en-US">
              <a:ea typeface="+mn-lt"/>
              <a:cs typeface="+mn-lt"/>
            </a:endParaRPr>
          </a:p>
          <a:p>
            <a:pPr marL="742950" lvl="1" indent="-285750">
              <a:buFont typeface="Arial"/>
              <a:buChar char="•"/>
            </a:pPr>
            <a:r>
              <a:rPr lang="en-US" sz="2000" b="1" dirty="0">
                <a:ea typeface="+mn-lt"/>
                <a:cs typeface="+mn-lt"/>
              </a:rPr>
              <a:t>Network Logs</a:t>
            </a:r>
            <a:r>
              <a:rPr lang="en-US" sz="2000" dirty="0">
                <a:ea typeface="+mn-lt"/>
                <a:cs typeface="+mn-lt"/>
              </a:rPr>
              <a:t>: Logs from network devices (e.g., firewalls, routers, switches) capturing network traffic, access, and security events.</a:t>
            </a:r>
            <a:endParaRPr lang="en-US">
              <a:ea typeface="+mn-lt"/>
              <a:cs typeface="+mn-lt"/>
            </a:endParaRPr>
          </a:p>
          <a:p>
            <a:pPr marL="285750" indent="-285750">
              <a:buFont typeface="Arial"/>
              <a:buChar char="•"/>
            </a:pPr>
            <a:r>
              <a:rPr lang="en-US" sz="2000" b="1" dirty="0">
                <a:ea typeface="+mn-lt"/>
                <a:cs typeface="+mn-lt"/>
              </a:rPr>
              <a:t>Input Format</a:t>
            </a:r>
            <a:endParaRPr lang="en-US">
              <a:ea typeface="+mn-lt"/>
              <a:cs typeface="+mn-lt"/>
            </a:endParaRPr>
          </a:p>
          <a:p>
            <a:pPr marL="742950" lvl="1" indent="-285750">
              <a:buFont typeface="Arial"/>
              <a:buChar char="•"/>
            </a:pPr>
            <a:r>
              <a:rPr lang="en-US" sz="2000" b="1" dirty="0">
                <a:ea typeface="+mn-lt"/>
                <a:cs typeface="+mn-lt"/>
              </a:rPr>
              <a:t>Plain Text</a:t>
            </a:r>
            <a:r>
              <a:rPr lang="en-US" sz="2000" dirty="0">
                <a:ea typeface="+mn-lt"/>
                <a:cs typeface="+mn-lt"/>
              </a:rPr>
              <a:t>: Unstructured or semi-structured text logs with each line representing an event (e.g., Apache access logs).</a:t>
            </a:r>
            <a:endParaRPr lang="en-US">
              <a:ea typeface="+mn-lt"/>
              <a:cs typeface="+mn-lt"/>
            </a:endParaRPr>
          </a:p>
          <a:p>
            <a:pPr marL="742950" lvl="1" indent="-285750">
              <a:buFont typeface="Arial"/>
              <a:buChar char="•"/>
            </a:pPr>
            <a:r>
              <a:rPr lang="en-US" sz="2000" b="1" dirty="0">
                <a:ea typeface="+mn-lt"/>
                <a:cs typeface="+mn-lt"/>
              </a:rPr>
              <a:t>JSON</a:t>
            </a:r>
            <a:r>
              <a:rPr lang="en-US" sz="2000" dirty="0">
                <a:ea typeface="+mn-lt"/>
                <a:cs typeface="+mn-lt"/>
              </a:rPr>
              <a:t>: Structured logs in JavaScript Object Notation (JSON), often used by modern applications and cloud services for better parsing and integration.</a:t>
            </a:r>
            <a:endParaRPr lang="en-US">
              <a:ea typeface="+mn-lt"/>
              <a:cs typeface="+mn-lt"/>
            </a:endParaRPr>
          </a:p>
          <a:p>
            <a:pPr marL="742950" lvl="1" indent="-285750">
              <a:buFont typeface="Arial"/>
              <a:buChar char="•"/>
            </a:pPr>
            <a:r>
              <a:rPr lang="en-US" sz="2000" b="1" dirty="0">
                <a:ea typeface="+mn-lt"/>
                <a:cs typeface="+mn-lt"/>
              </a:rPr>
              <a:t>Proprietary Formats</a:t>
            </a:r>
            <a:r>
              <a:rPr lang="en-US" sz="2000" dirty="0">
                <a:ea typeface="+mn-lt"/>
                <a:cs typeface="+mn-lt"/>
              </a:rPr>
              <a:t>: Vendor-specific formats that require specialized parsers or connectors.</a:t>
            </a:r>
            <a:endParaRPr lang="en-US">
              <a:ea typeface="+mn-lt"/>
              <a:cs typeface="+mn-lt"/>
            </a:endParaRPr>
          </a:p>
          <a:p>
            <a:pPr lvl="1"/>
            <a:r>
              <a:rPr lang="en-US" sz="2000" b="1" dirty="0">
                <a:ea typeface="+mn-lt"/>
                <a:cs typeface="+mn-lt"/>
              </a:rPr>
              <a:t>Input Requirements</a:t>
            </a:r>
            <a:r>
              <a:rPr lang="en-US" sz="2000" dirty="0">
                <a:ea typeface="+mn-lt"/>
                <a:cs typeface="+mn-lt"/>
              </a:rPr>
              <a:t>:</a:t>
            </a:r>
            <a:endParaRPr lang="en-US">
              <a:ea typeface="+mn-lt"/>
              <a:cs typeface="+mn-lt"/>
            </a:endParaRPr>
          </a:p>
          <a:p>
            <a:pPr marL="285750" indent="-285750">
              <a:buFont typeface="Arial"/>
              <a:buChar char="•"/>
            </a:pPr>
            <a:r>
              <a:rPr lang="en-US" sz="2000" dirty="0">
                <a:ea typeface="+mn-lt"/>
                <a:cs typeface="+mn-lt"/>
              </a:rPr>
              <a:t>The log analysis system must support multiple input formats and be able to parse and normalize data from various log sources.</a:t>
            </a:r>
            <a:endParaRPr lang="en-US">
              <a:ea typeface="+mn-lt"/>
              <a:cs typeface="+mn-lt"/>
            </a:endParaRPr>
          </a:p>
          <a:p>
            <a:pPr marL="285750" indent="-285750">
              <a:buFont typeface="Arial"/>
              <a:buChar char="•"/>
            </a:pPr>
            <a:r>
              <a:rPr lang="en-US" sz="2000" dirty="0">
                <a:ea typeface="+mn-lt"/>
                <a:cs typeface="+mn-lt"/>
              </a:rPr>
              <a:t>Input data should include timestamps, log levels (e.g., INFO, ERROR), source identifiers (e.g., IP addresses, application names), and event details.</a:t>
            </a:r>
            <a:endParaRPr lang="en-US">
              <a:ea typeface="+mn-lt"/>
              <a:cs typeface="+mn-lt"/>
            </a:endParaRPr>
          </a:p>
          <a:p>
            <a:pPr marL="285750" indent="-285750">
              <a:buFont typeface="Arial"/>
              <a:buChar char="•"/>
            </a:pPr>
            <a:r>
              <a:rPr lang="en-US" sz="2000" dirty="0">
                <a:ea typeface="+mn-lt"/>
                <a:cs typeface="+mn-lt"/>
              </a:rPr>
              <a:t>The system should handle real-time streaming data as well as batch ingestion from stored log files.</a:t>
            </a:r>
            <a:endParaRPr lang="en-US">
              <a:ea typeface="+mn-lt"/>
              <a:cs typeface="+mn-lt"/>
            </a:endParaRPr>
          </a:p>
          <a:p>
            <a:endParaRPr lang="en-US" sz="2000" dirty="0">
              <a:ea typeface="+mn-lt"/>
              <a:cs typeface="+mn-lt"/>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62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9F38F-2EA9-4505-CDB5-9CA8E3494F22}"/>
              </a:ext>
            </a:extLst>
          </p:cNvPr>
          <p:cNvSpPr txBox="1"/>
          <p:nvPr/>
        </p:nvSpPr>
        <p:spPr>
          <a:xfrm>
            <a:off x="319653" y="1133951"/>
            <a:ext cx="11873849" cy="6247864"/>
          </a:xfrm>
          <a:prstGeom prst="rect">
            <a:avLst/>
          </a:prstGeom>
          <a:noFill/>
        </p:spPr>
        <p:txBody>
          <a:bodyPr wrap="square" lIns="91440" tIns="45720" rIns="91440" bIns="45720" rtlCol="0" anchor="t">
            <a:spAutoFit/>
          </a:bodyPr>
          <a:lstStyle/>
          <a:p>
            <a:pPr>
              <a:defRPr/>
            </a:pPr>
            <a:r>
              <a:rPr lang="en-US" sz="2400" b="1" dirty="0">
                <a:ea typeface="+mn-lt"/>
                <a:cs typeface="+mn-lt"/>
              </a:rPr>
              <a:t>Strengths</a:t>
            </a:r>
            <a:endParaRPr lang="en-US" sz="2400" dirty="0">
              <a:ea typeface="+mn-lt"/>
              <a:cs typeface="+mn-lt"/>
            </a:endParaRPr>
          </a:p>
          <a:p>
            <a:pPr lvl="1" algn="just">
              <a:buFont typeface="Courier New"/>
              <a:buChar char="o"/>
              <a:defRPr/>
            </a:pPr>
            <a:r>
              <a:rPr lang="en-US" b="1" dirty="0">
                <a:ea typeface="+mn-lt"/>
                <a:cs typeface="+mn-lt"/>
              </a:rPr>
              <a:t>Improved Efficiency</a:t>
            </a:r>
            <a:r>
              <a:rPr lang="en-US" dirty="0">
                <a:ea typeface="+mn-lt"/>
                <a:cs typeface="+mn-lt"/>
              </a:rPr>
              <a:t>: Jump Search has a time complexity of O(√n), faster than linear search for large datasets.</a:t>
            </a:r>
          </a:p>
          <a:p>
            <a:pPr lvl="1" algn="just">
              <a:buFont typeface="Courier New"/>
              <a:buChar char="o"/>
              <a:defRPr/>
            </a:pPr>
            <a:r>
              <a:rPr lang="en-US" b="1" dirty="0">
                <a:ea typeface="+mn-lt"/>
                <a:cs typeface="+mn-lt"/>
              </a:rPr>
              <a:t>Low Memory Use</a:t>
            </a:r>
            <a:r>
              <a:rPr lang="en-US" dirty="0">
                <a:ea typeface="+mn-lt"/>
                <a:cs typeface="+mn-lt"/>
              </a:rPr>
              <a:t>: No additional data structures are needed, conserving memory.</a:t>
            </a:r>
          </a:p>
          <a:p>
            <a:pPr lvl="1" algn="just">
              <a:buFont typeface="Courier New"/>
              <a:buChar char="o"/>
              <a:defRPr/>
            </a:pPr>
            <a:r>
              <a:rPr lang="en-US" b="1" dirty="0">
                <a:ea typeface="+mn-lt"/>
                <a:cs typeface="+mn-lt"/>
              </a:rPr>
              <a:t>Simple Implementation</a:t>
            </a:r>
            <a:r>
              <a:rPr lang="en-US" dirty="0">
                <a:ea typeface="+mn-lt"/>
                <a:cs typeface="+mn-lt"/>
              </a:rPr>
              <a:t>: Easy to implement with minor modifications to the data structure.</a:t>
            </a:r>
          </a:p>
          <a:p>
            <a:pPr lvl="1" algn="just">
              <a:buFont typeface="Courier New"/>
              <a:buChar char="o"/>
              <a:defRPr/>
            </a:pPr>
            <a:r>
              <a:rPr lang="en-US" b="1" dirty="0">
                <a:ea typeface="+mn-lt"/>
                <a:cs typeface="+mn-lt"/>
              </a:rPr>
              <a:t>Adaptability</a:t>
            </a:r>
            <a:r>
              <a:rPr lang="en-US" dirty="0">
                <a:ea typeface="+mn-lt"/>
                <a:cs typeface="+mn-lt"/>
              </a:rPr>
              <a:t>: Jump size can be dynamically adjusted as the list size changes.</a:t>
            </a:r>
          </a:p>
          <a:p>
            <a:pPr algn="just">
              <a:defRPr/>
            </a:pPr>
            <a:r>
              <a:rPr lang="en-US" sz="2400" b="1" dirty="0">
                <a:ea typeface="+mn-lt"/>
                <a:cs typeface="+mn-lt"/>
              </a:rPr>
              <a:t>Weaknesses</a:t>
            </a:r>
            <a:endParaRPr lang="en-US" sz="2400" dirty="0">
              <a:ea typeface="+mn-lt"/>
              <a:cs typeface="+mn-lt"/>
            </a:endParaRPr>
          </a:p>
          <a:p>
            <a:pPr lvl="1" algn="just">
              <a:buFont typeface="Courier New"/>
              <a:buChar char="o"/>
              <a:defRPr/>
            </a:pPr>
            <a:r>
              <a:rPr lang="en-US" b="1" dirty="0">
                <a:ea typeface="+mn-lt"/>
                <a:cs typeface="+mn-lt"/>
              </a:rPr>
              <a:t>Requires Sorted Data</a:t>
            </a:r>
            <a:r>
              <a:rPr lang="en-US" dirty="0">
                <a:ea typeface="+mn-lt"/>
                <a:cs typeface="+mn-lt"/>
              </a:rPr>
              <a:t>: Needs a sorted linked list, which may add overhead during frequent updates.</a:t>
            </a:r>
          </a:p>
          <a:p>
            <a:pPr lvl="1" algn="just">
              <a:buFont typeface="Courier New"/>
              <a:buChar char="o"/>
              <a:defRPr/>
            </a:pPr>
            <a:r>
              <a:rPr lang="en-US" b="1" dirty="0">
                <a:ea typeface="+mn-lt"/>
                <a:cs typeface="+mn-lt"/>
              </a:rPr>
              <a:t>Limited Benefit for Small Datasets</a:t>
            </a:r>
            <a:r>
              <a:rPr lang="en-US" dirty="0">
                <a:ea typeface="+mn-lt"/>
                <a:cs typeface="+mn-lt"/>
              </a:rPr>
              <a:t>: Gains are marginal for smaller lists due to jump size computation overhead.</a:t>
            </a:r>
          </a:p>
          <a:p>
            <a:pPr lvl="1" algn="just">
              <a:buFont typeface="Courier New"/>
              <a:buChar char="o"/>
              <a:defRPr/>
            </a:pPr>
            <a:r>
              <a:rPr lang="en-US" b="1" dirty="0">
                <a:ea typeface="+mn-lt"/>
                <a:cs typeface="+mn-lt"/>
              </a:rPr>
              <a:t>Not Ideal for Unpredictable Access</a:t>
            </a:r>
            <a:r>
              <a:rPr lang="en-US" dirty="0">
                <a:ea typeface="+mn-lt"/>
                <a:cs typeface="+mn-lt"/>
              </a:rPr>
              <a:t>: Performance may degrade with unpredictable access patterns or frequent modifications.</a:t>
            </a:r>
          </a:p>
          <a:p>
            <a:pPr algn="just">
              <a:defRPr/>
            </a:pPr>
            <a:r>
              <a:rPr lang="en-US" sz="2400" b="1" dirty="0">
                <a:ea typeface="+mn-lt"/>
                <a:cs typeface="+mn-lt"/>
              </a:rPr>
              <a:t>Opportunities</a:t>
            </a:r>
            <a:endParaRPr lang="en-US" sz="2400" dirty="0">
              <a:ea typeface="+mn-lt"/>
              <a:cs typeface="+mn-lt"/>
            </a:endParaRPr>
          </a:p>
          <a:p>
            <a:pPr lvl="1" algn="just">
              <a:buFont typeface="Courier New"/>
              <a:buChar char="o"/>
              <a:defRPr/>
            </a:pPr>
            <a:r>
              <a:rPr lang="en-US" b="1" dirty="0">
                <a:ea typeface="+mn-lt"/>
                <a:cs typeface="+mn-lt"/>
              </a:rPr>
              <a:t>Broad Applicability</a:t>
            </a:r>
            <a:r>
              <a:rPr lang="en-US" dirty="0">
                <a:ea typeface="+mn-lt"/>
                <a:cs typeface="+mn-lt"/>
              </a:rPr>
              <a:t>: Suitable for various domains like databases, file systems, and network tables.</a:t>
            </a:r>
          </a:p>
          <a:p>
            <a:pPr lvl="1" algn="just">
              <a:buFont typeface="Courier New"/>
              <a:buChar char="o"/>
              <a:defRPr/>
            </a:pPr>
            <a:r>
              <a:rPr lang="en-US" b="1" dirty="0">
                <a:ea typeface="+mn-lt"/>
                <a:cs typeface="+mn-lt"/>
              </a:rPr>
              <a:t>Integration Potential</a:t>
            </a:r>
            <a:r>
              <a:rPr lang="en-US" dirty="0">
                <a:ea typeface="+mn-lt"/>
                <a:cs typeface="+mn-lt"/>
              </a:rPr>
              <a:t>: Can be combined with techniques like caching or parallel processing for enhanced performance.</a:t>
            </a:r>
          </a:p>
          <a:p>
            <a:pPr lvl="1" algn="just">
              <a:buFont typeface="Courier New"/>
              <a:buChar char="o"/>
              <a:defRPr/>
            </a:pPr>
            <a:r>
              <a:rPr lang="en-US" b="1" dirty="0">
                <a:ea typeface="+mn-lt"/>
                <a:cs typeface="+mn-lt"/>
              </a:rPr>
              <a:t>Improves Real-Time Systems</a:t>
            </a:r>
            <a:r>
              <a:rPr lang="en-US" dirty="0">
                <a:ea typeface="+mn-lt"/>
                <a:cs typeface="+mn-lt"/>
              </a:rPr>
              <a:t>: Beneficial for real-time or time-sensitive applications requiring fast data retrieval.</a:t>
            </a:r>
          </a:p>
          <a:p>
            <a:pPr algn="just">
              <a:defRPr/>
            </a:pPr>
            <a:r>
              <a:rPr lang="en-US" sz="2400" b="1" dirty="0">
                <a:ea typeface="+mn-lt"/>
                <a:cs typeface="+mn-lt"/>
              </a:rPr>
              <a:t>Threats</a:t>
            </a:r>
            <a:endParaRPr lang="en-US" sz="2400" dirty="0">
              <a:ea typeface="+mn-lt"/>
              <a:cs typeface="+mn-lt"/>
            </a:endParaRPr>
          </a:p>
          <a:p>
            <a:pPr lvl="1" algn="just">
              <a:buFont typeface="Courier New"/>
              <a:buChar char="o"/>
              <a:defRPr/>
            </a:pPr>
            <a:r>
              <a:rPr lang="en-US" b="1" dirty="0">
                <a:ea typeface="+mn-lt"/>
                <a:cs typeface="+mn-lt"/>
              </a:rPr>
              <a:t>Competing Algorithms</a:t>
            </a:r>
            <a:r>
              <a:rPr lang="en-US" dirty="0">
                <a:ea typeface="+mn-lt"/>
                <a:cs typeface="+mn-lt"/>
              </a:rPr>
              <a:t>: Alternatives like skip lists or self-balancing trees may offer better performance.</a:t>
            </a:r>
          </a:p>
          <a:p>
            <a:pPr lvl="1" algn="just">
              <a:buFont typeface="Courier New"/>
              <a:buChar char="o"/>
              <a:defRPr/>
            </a:pPr>
            <a:r>
              <a:rPr lang="en-US" b="1" dirty="0">
                <a:ea typeface="+mn-lt"/>
                <a:cs typeface="+mn-lt"/>
              </a:rPr>
              <a:t>Technology Changes</a:t>
            </a:r>
            <a:r>
              <a:rPr lang="en-US" dirty="0">
                <a:ea typeface="+mn-lt"/>
                <a:cs typeface="+mn-lt"/>
              </a:rPr>
              <a:t>: Advancements in storage and memory might reduce the need for optimized search algorithms.</a:t>
            </a:r>
          </a:p>
          <a:p>
            <a:pPr lvl="1" algn="just">
              <a:buFont typeface="Courier New"/>
              <a:buChar char="o"/>
              <a:defRPr/>
            </a:pPr>
            <a:r>
              <a:rPr lang="en-US" b="1" dirty="0">
                <a:ea typeface="+mn-lt"/>
                <a:cs typeface="+mn-lt"/>
              </a:rPr>
              <a:t>Maintenance Complexity</a:t>
            </a:r>
            <a:r>
              <a:rPr lang="en-US" dirty="0">
                <a:ea typeface="+mn-lt"/>
                <a:cs typeface="+mn-lt"/>
              </a:rPr>
              <a:t>: Managing sorted order or metadata may outweigh the benefits of Jump Search.</a:t>
            </a:r>
            <a:endParaRPr lang="en-US" dirty="0">
              <a:ea typeface="Calibri"/>
              <a:cs typeface="Calibri"/>
            </a:endParaRPr>
          </a:p>
          <a:p>
            <a:pPr marL="285750" indent="-285750" algn="just">
              <a:buFont typeface="Symbol"/>
              <a:buChar char="•"/>
              <a:defRPr/>
            </a:pPr>
            <a:endParaRPr lang="en-US" sz="1200" dirty="0">
              <a:latin typeface="Times New Roman"/>
              <a:cs typeface="Times New Roman"/>
            </a:endParaRP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732D30-3468-88E2-2337-3FF6380482F9}"/>
              </a:ext>
            </a:extLst>
          </p:cNvPr>
          <p:cNvSpPr txBox="1"/>
          <p:nvPr/>
        </p:nvSpPr>
        <p:spPr>
          <a:xfrm>
            <a:off x="317993" y="384325"/>
            <a:ext cx="944058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SWOT Analysis</a:t>
            </a:r>
            <a:endParaRPr lang="en-US"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04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60353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07483" y="1189730"/>
            <a:ext cx="11463693" cy="3785652"/>
          </a:xfrm>
          <a:prstGeom prst="rect">
            <a:avLst/>
          </a:prstGeom>
          <a:noFill/>
        </p:spPr>
        <p:txBody>
          <a:bodyPr wrap="square" lIns="91440" tIns="45720" rIns="91440" bIns="45720" rtlCol="0" anchor="t">
            <a:spAutoFit/>
          </a:bodyPr>
          <a:lstStyle/>
          <a:p>
            <a:r>
              <a:rPr lang="en-US" sz="2000" b="1" dirty="0"/>
              <a:t>To empower IT professionals with a cutting-edge tool that transforms complex log data into actionable intelligence, enabling swift, informed decision-making in IT operations and security.</a:t>
            </a:r>
            <a:endParaRPr lang="en-US" sz="2000" dirty="0"/>
          </a:p>
          <a:p>
            <a:r>
              <a:rPr lang="en-US" sz="2000" b="1" dirty="0"/>
              <a:t>Key Components</a:t>
            </a:r>
            <a:endParaRPr lang="en-US" sz="2000" dirty="0"/>
          </a:p>
          <a:p>
            <a:pPr>
              <a:buFont typeface="+mj-lt"/>
              <a:buAutoNum type="arabicPeriod"/>
            </a:pPr>
            <a:r>
              <a:rPr lang="en-US" sz="2000" b="1" dirty="0"/>
              <a:t>Rapid Processing</a:t>
            </a:r>
            <a:r>
              <a:rPr lang="en-US" sz="2000" dirty="0"/>
              <a:t>: Quickly analyze large volumes of log data to minimize delays between data generation and insights.</a:t>
            </a:r>
          </a:p>
          <a:p>
            <a:pPr>
              <a:buFont typeface="+mj-lt"/>
              <a:buAutoNum type="arabicPeriod"/>
            </a:pPr>
            <a:r>
              <a:rPr lang="en-US" sz="2000" b="1" dirty="0"/>
              <a:t>Multi-Source Integration</a:t>
            </a:r>
            <a:r>
              <a:rPr lang="en-US" sz="2000" dirty="0"/>
              <a:t>: Seamlessly collect logs from diverse IT systems to provide comprehensive analysis.</a:t>
            </a:r>
          </a:p>
          <a:p>
            <a:pPr>
              <a:buFont typeface="+mj-lt"/>
              <a:buAutoNum type="arabicPeriod"/>
            </a:pPr>
            <a:r>
              <a:rPr lang="en-US" sz="2000" b="1" dirty="0"/>
              <a:t>Intelligent Interpretation</a:t>
            </a:r>
            <a:r>
              <a:rPr lang="en-US" sz="2000" dirty="0"/>
              <a:t>: Decode log entries to identify patterns, anomalies, and potential issues.</a:t>
            </a:r>
          </a:p>
          <a:p>
            <a:pPr>
              <a:buFont typeface="+mj-lt"/>
              <a:buAutoNum type="arabicPeriod"/>
            </a:pPr>
            <a:r>
              <a:rPr lang="en-US" sz="2000" b="1" dirty="0"/>
              <a:t>Real-Time Analytics</a:t>
            </a:r>
            <a:r>
              <a:rPr lang="en-US" sz="2000" dirty="0"/>
              <a:t>: Deliver live insights for immediate awareness of issues or threats.</a:t>
            </a:r>
          </a:p>
          <a:p>
            <a:pPr>
              <a:buFont typeface="+mj-lt"/>
              <a:buAutoNum type="arabicPeriod"/>
            </a:pPr>
            <a:r>
              <a:rPr lang="en-US" sz="2000" b="1" dirty="0"/>
              <a:t>Actionable Insights</a:t>
            </a:r>
            <a:r>
              <a:rPr lang="en-US" sz="2000" dirty="0"/>
              <a:t>: Convert raw data into practical recommendations for effective solutions.</a:t>
            </a:r>
          </a:p>
          <a:p>
            <a:pPr>
              <a:buFont typeface="+mj-lt"/>
              <a:buAutoNum type="arabicPeriod"/>
            </a:pPr>
            <a:r>
              <a:rPr lang="en-US" sz="2000" b="1" dirty="0"/>
              <a:t>Decision Support</a:t>
            </a:r>
            <a:r>
              <a:rPr lang="en-US" sz="2000" dirty="0"/>
              <a:t>: Improve the quality and speed of IT decisions by facilitating problem resolution.</a:t>
            </a:r>
          </a:p>
          <a:p>
            <a:pPr>
              <a:buFont typeface="+mj-lt"/>
              <a:buAutoNum type="arabicPeriod"/>
            </a:pPr>
            <a:r>
              <a:rPr lang="en-US" sz="2000" b="1" dirty="0"/>
              <a:t>Dual-Focus Application</a:t>
            </a:r>
            <a:r>
              <a:rPr lang="en-US" sz="2000" dirty="0"/>
              <a:t>: Optimize IT performance and strengthen security with early threat detection.</a:t>
            </a:r>
          </a:p>
        </p:txBody>
      </p:sp>
    </p:spTree>
    <p:extLst>
      <p:ext uri="{BB962C8B-B14F-4D97-AF65-F5344CB8AC3E}">
        <p14:creationId xmlns:p14="http://schemas.microsoft.com/office/powerpoint/2010/main" val="231400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4B255-A4B8-004B-B540-FA7C7398B9D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5E4096-6406-85BE-A9BD-B12D0722774B}"/>
              </a:ext>
            </a:extLst>
          </p:cNvPr>
          <p:cNvSpPr txBox="1"/>
          <p:nvPr/>
        </p:nvSpPr>
        <p:spPr>
          <a:xfrm>
            <a:off x="325927" y="311142"/>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 Timeline wise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7841972-ED41-FB39-2107-1A6D1C4D7443}"/>
              </a:ext>
            </a:extLst>
          </p:cNvPr>
          <p:cNvSpPr txBox="1"/>
          <p:nvPr/>
        </p:nvSpPr>
        <p:spPr>
          <a:xfrm>
            <a:off x="158620" y="927226"/>
            <a:ext cx="11943183" cy="5755422"/>
          </a:xfrm>
          <a:prstGeom prst="rect">
            <a:avLst/>
          </a:prstGeom>
          <a:noFill/>
        </p:spPr>
        <p:txBody>
          <a:bodyPr wrap="square" lIns="91440" tIns="45720" rIns="91440" bIns="45720" rtlCol="0" anchor="t">
            <a:spAutoFit/>
          </a:bodyPr>
          <a:lstStyle/>
          <a:p>
            <a:r>
              <a:rPr lang="en-US" sz="1600" b="1" dirty="0"/>
              <a:t>Week 1: Planning</a:t>
            </a:r>
          </a:p>
          <a:p>
            <a:r>
              <a:rPr lang="en-US" sz="1600" dirty="0"/>
              <a:t>During the first week, the focus will be on project planning and conducting a literature review. This includes setting project goals, defining the scope, and researching existing tools to identify gaps and opportunities for innovation in log analysis.</a:t>
            </a:r>
          </a:p>
          <a:p>
            <a:r>
              <a:rPr lang="en-US" sz="1600" b="1" dirty="0"/>
              <a:t>Weeks 2–3: Requirement Gathering</a:t>
            </a:r>
          </a:p>
          <a:p>
            <a:r>
              <a:rPr lang="en-US" sz="1600" dirty="0"/>
              <a:t>In these two weeks, gather all relevant data and system requirements. This involves interviewing stakeholders, understanding user needs, and defining the features that will make Quick Logs efficient and user-friendly.</a:t>
            </a:r>
          </a:p>
          <a:p>
            <a:r>
              <a:rPr lang="en-US" sz="1600" b="1" dirty="0"/>
              <a:t>Week 4: Algorithm Analysis</a:t>
            </a:r>
          </a:p>
          <a:p>
            <a:r>
              <a:rPr lang="en-US" sz="1600" dirty="0"/>
              <a:t>This week is dedicated to studying and analyzing different algorithms for log processing, such as parsing, filtering, and anomaly detection. Select the algorithms that best suit the project goals.</a:t>
            </a:r>
          </a:p>
          <a:p>
            <a:r>
              <a:rPr lang="en-US" sz="1600" b="1" dirty="0"/>
              <a:t>Weeks 5–6: Designing</a:t>
            </a:r>
          </a:p>
          <a:p>
            <a:r>
              <a:rPr lang="en-US" sz="1600" dirty="0"/>
              <a:t>Design a load-balancing strategy to handle peak log ingestion periods. This will ensure the system can manage high volumes of log data efficiently, avoiding bottlenecks.</a:t>
            </a:r>
          </a:p>
          <a:p>
            <a:r>
              <a:rPr lang="en-US" sz="1600" b="1" dirty="0"/>
              <a:t>Weeks 7–8: UI &amp; Visualization</a:t>
            </a:r>
          </a:p>
          <a:p>
            <a:r>
              <a:rPr lang="en-US" sz="1600" dirty="0"/>
              <a:t>Develop a web interface and create a user-friendly landing page. The focus is on delivering an intuitive design for effective visualization and interaction with log data.</a:t>
            </a:r>
          </a:p>
          <a:p>
            <a:r>
              <a:rPr lang="en-US" sz="1600" b="1" dirty="0"/>
              <a:t>Weeks 9–11: Data Ingestion &amp; Processing</a:t>
            </a:r>
          </a:p>
          <a:p>
            <a:r>
              <a:rPr lang="en-US" sz="1600" dirty="0"/>
              <a:t>Build the system’s core by creating schemas and approaches for reading and processing diverse log formats. Ensure scalability and flexibility in handling various log sources.</a:t>
            </a:r>
          </a:p>
          <a:p>
            <a:r>
              <a:rPr lang="en-US" sz="1600" b="1" dirty="0"/>
              <a:t>Weeks 12–14: Performance Optimization</a:t>
            </a:r>
          </a:p>
          <a:p>
            <a:r>
              <a:rPr lang="en-US" sz="1600" dirty="0"/>
              <a:t>Optimize the indexing and query performance of the system. This will improve data retrieval speed, ensuring real-time insights for users.</a:t>
            </a:r>
          </a:p>
          <a:p>
            <a:r>
              <a:rPr lang="en-US" sz="1600" b="1" dirty="0"/>
              <a:t>Weeks 15–16: Deployment &amp; Operations</a:t>
            </a:r>
          </a:p>
          <a:p>
            <a:r>
              <a:rPr lang="en-US" sz="1600" dirty="0"/>
              <a:t>Finalize the project by writing infrastructure-as-code scripts for automated deployment. Set up monitoring and maintenance protocols to ensure smooth operations post-launch.</a:t>
            </a:r>
          </a:p>
        </p:txBody>
      </p:sp>
    </p:spTree>
    <p:extLst>
      <p:ext uri="{BB962C8B-B14F-4D97-AF65-F5344CB8AC3E}">
        <p14:creationId xmlns:p14="http://schemas.microsoft.com/office/powerpoint/2010/main" val="422218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8FF7F5BE91354286DFF76E6A1654A7" ma:contentTypeVersion="5" ma:contentTypeDescription="Create a new document." ma:contentTypeScope="" ma:versionID="593b882cb5cc81b9e7d10b2d137731d9">
  <xsd:schema xmlns:xsd="http://www.w3.org/2001/XMLSchema" xmlns:xs="http://www.w3.org/2001/XMLSchema" xmlns:p="http://schemas.microsoft.com/office/2006/metadata/properties" xmlns:ns3="43a59bab-e26a-4963-93b2-ca0ca69a0300" targetNamespace="http://schemas.microsoft.com/office/2006/metadata/properties" ma:root="true" ma:fieldsID="b68584c542eb1a7e5becaed06d44c360" ns3:_="">
    <xsd:import namespace="43a59bab-e26a-4963-93b2-ca0ca69a030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a59bab-e26a-4963-93b2-ca0ca69a03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73BE50-B38B-4368-A654-21BF49712135}">
  <ds:schemaRefs>
    <ds:schemaRef ds:uri="http://schemas.microsoft.com/sharepoint/v3/contenttype/forms"/>
  </ds:schemaRefs>
</ds:datastoreItem>
</file>

<file path=customXml/itemProps2.xml><?xml version="1.0" encoding="utf-8"?>
<ds:datastoreItem xmlns:ds="http://schemas.openxmlformats.org/officeDocument/2006/customXml" ds:itemID="{55620195-D69B-436A-94DA-3036DC585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a59bab-e26a-4963-93b2-ca0ca69a03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FF0586-D1A0-4EFC-B9DC-DFE417D86C85}">
  <ds:schemaRefs>
    <ds:schemaRef ds:uri="http://schemas.openxmlformats.org/package/2006/metadata/core-properties"/>
    <ds:schemaRef ds:uri="http://purl.org/dc/dcmitype/"/>
    <ds:schemaRef ds:uri="43a59bab-e26a-4963-93b2-ca0ca69a0300"/>
    <ds:schemaRef ds:uri="http://schemas.microsoft.com/office/2006/documentManagement/types"/>
    <ds:schemaRef ds:uri="http://purl.org/dc/elements/1.1/"/>
    <ds:schemaRef ds:uri="http://schemas.microsoft.com/office/infopath/2007/PartnerControl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12455</TotalTime>
  <Words>2102</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Bhavya Jain</cp:lastModifiedBy>
  <cp:revision>829</cp:revision>
  <dcterms:created xsi:type="dcterms:W3CDTF">2021-05-06T09:42:21Z</dcterms:created>
  <dcterms:modified xsi:type="dcterms:W3CDTF">2024-12-13T15:11:49Z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0x010100E28FF7F5BE91354286DFF76E6A1654A7</vt:lpwstr>
  </property>
</Properties>
</file>