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56" r:id="rId3"/>
    <p:sldId id="257" r:id="rId4"/>
    <p:sldId id="258" r:id="rId5"/>
    <p:sldId id="279" r:id="rId6"/>
    <p:sldId id="278" r:id="rId7"/>
    <p:sldId id="280" r:id="rId8"/>
    <p:sldId id="260" r:id="rId9"/>
    <p:sldId id="261" r:id="rId10"/>
    <p:sldId id="262" r:id="rId11"/>
    <p:sldId id="281" r:id="rId12"/>
    <p:sldId id="263" r:id="rId13"/>
    <p:sldId id="264" r:id="rId14"/>
    <p:sldId id="265" r:id="rId15"/>
    <p:sldId id="266" r:id="rId16"/>
    <p:sldId id="267" r:id="rId17"/>
    <p:sldId id="268" r:id="rId18"/>
    <p:sldId id="269" r:id="rId19"/>
    <p:sldId id="270" r:id="rId20"/>
    <p:sldId id="271" r:id="rId21"/>
    <p:sldId id="272" r:id="rId22"/>
    <p:sldId id="282" r:id="rId23"/>
    <p:sldId id="273" r:id="rId24"/>
    <p:sldId id="284" r:id="rId25"/>
    <p:sldId id="285" r:id="rId26"/>
    <p:sldId id="286" r:id="rId27"/>
    <p:sldId id="259" r:id="rId28"/>
    <p:sldId id="287" r:id="rId29"/>
    <p:sldId id="288" r:id="rId30"/>
    <p:sldId id="289" r:id="rId31"/>
    <p:sldId id="290"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5859"/>
  </p:normalViewPr>
  <p:slideViewPr>
    <p:cSldViewPr snapToGrid="0">
      <p:cViewPr varScale="1">
        <p:scale>
          <a:sx n="113" d="100"/>
          <a:sy n="113"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42B9-46C2-3DC4-1AB4-FB6EC201BCE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1EE87B-CC57-C2A1-7C2E-770505BC864C}"/>
              </a:ext>
            </a:extLst>
          </p:cNvPr>
          <p:cNvSpPr>
            <a:spLocks noGrp="1"/>
          </p:cNvSpPr>
          <p:nvPr>
            <p:ph type="body"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5208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726-D01D-CFCC-61F2-0C63DDB01C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4719A82-DDBE-9036-1D1E-8E1BA4B94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07E2E8-4300-BFC5-E7AC-A3F877EDF4F7}"/>
              </a:ext>
            </a:extLst>
          </p:cNvPr>
          <p:cNvSpPr>
            <a:spLocks noGrp="1"/>
          </p:cNvSpPr>
          <p:nvPr>
            <p:ph type="dt" sz="half" idx="10"/>
          </p:nvPr>
        </p:nvSpPr>
        <p:spPr/>
        <p:txBody>
          <a:bodyPr/>
          <a:lstStyle/>
          <a:p>
            <a:fld id="{90D7F839-1124-2B46-B30F-948B6D029626}" type="datetimeFigureOut">
              <a:rPr lang="en-US" smtClean="0"/>
              <a:t>2/11/24</a:t>
            </a:fld>
            <a:endParaRPr lang="en-US"/>
          </a:p>
        </p:txBody>
      </p:sp>
      <p:sp>
        <p:nvSpPr>
          <p:cNvPr id="5" name="Footer Placeholder 4">
            <a:extLst>
              <a:ext uri="{FF2B5EF4-FFF2-40B4-BE49-F238E27FC236}">
                <a16:creationId xmlns:a16="http://schemas.microsoft.com/office/drawing/2014/main" id="{C4BB6BF3-17EC-C217-82B6-01A3E1C37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4733C-72B7-359D-5789-2585819202D8}"/>
              </a:ext>
            </a:extLst>
          </p:cNvPr>
          <p:cNvSpPr>
            <a:spLocks noGrp="1"/>
          </p:cNvSpPr>
          <p:nvPr>
            <p:ph type="sldNum" sz="quarter" idx="12"/>
          </p:nvPr>
        </p:nvSpPr>
        <p:spPr/>
        <p:txBody>
          <a:bodyPr/>
          <a:lstStyle/>
          <a:p>
            <a:fld id="{FA8423D3-4CB9-EB4B-9F70-B58E6E9CC18D}" type="slidenum">
              <a:rPr lang="en-US" smtClean="0"/>
              <a:t>‹#›</a:t>
            </a:fld>
            <a:endParaRPr lang="en-US"/>
          </a:p>
        </p:txBody>
      </p:sp>
    </p:spTree>
    <p:extLst>
      <p:ext uri="{BB962C8B-B14F-4D97-AF65-F5344CB8AC3E}">
        <p14:creationId xmlns:p14="http://schemas.microsoft.com/office/powerpoint/2010/main" val="14091180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90144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3782-A4E6-736B-2810-7E4B720D7E1B}"/>
              </a:ext>
            </a:extLst>
          </p:cNvPr>
          <p:cNvSpPr>
            <a:spLocks noGrp="1"/>
          </p:cNvSpPr>
          <p:nvPr>
            <p:ph type="ctrTitle"/>
          </p:nvPr>
        </p:nvSpPr>
        <p:spPr/>
        <p:txBody>
          <a:bodyPr/>
          <a:lstStyle/>
          <a:p>
            <a:r>
              <a:rPr lang="en-US" dirty="0"/>
              <a:t>Web Technologies</a:t>
            </a:r>
          </a:p>
        </p:txBody>
      </p:sp>
      <p:sp>
        <p:nvSpPr>
          <p:cNvPr id="3" name="Subtitle 2">
            <a:extLst>
              <a:ext uri="{FF2B5EF4-FFF2-40B4-BE49-F238E27FC236}">
                <a16:creationId xmlns:a16="http://schemas.microsoft.com/office/drawing/2014/main" id="{EC9E5747-B6E6-9892-81D5-D1CF31C62E05}"/>
              </a:ext>
            </a:extLst>
          </p:cNvPr>
          <p:cNvSpPr>
            <a:spLocks noGrp="1"/>
          </p:cNvSpPr>
          <p:nvPr>
            <p:ph type="subTitle" idx="1"/>
          </p:nvPr>
        </p:nvSpPr>
        <p:spPr/>
        <p:txBody>
          <a:bodyPr/>
          <a:lstStyle/>
          <a:p>
            <a:r>
              <a:rPr lang="en-US" dirty="0"/>
              <a:t>Unit I</a:t>
            </a:r>
          </a:p>
        </p:txBody>
      </p:sp>
    </p:spTree>
    <p:extLst>
      <p:ext uri="{BB962C8B-B14F-4D97-AF65-F5344CB8AC3E}">
        <p14:creationId xmlns:p14="http://schemas.microsoft.com/office/powerpoint/2010/main" val="304686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FA80-DA71-F0ED-870E-64AD81227FEC}"/>
              </a:ext>
            </a:extLst>
          </p:cNvPr>
          <p:cNvSpPr>
            <a:spLocks noGrp="1"/>
          </p:cNvSpPr>
          <p:nvPr>
            <p:ph type="title"/>
          </p:nvPr>
        </p:nvSpPr>
        <p:spPr>
          <a:xfrm>
            <a:off x="838200" y="365125"/>
            <a:ext cx="10515600" cy="743239"/>
          </a:xfrm>
        </p:spPr>
        <p:txBody>
          <a:bodyPr/>
          <a:lstStyle/>
          <a:p>
            <a:pPr marR="0" rtl="0"/>
            <a:r>
              <a:rPr lang="en-US" b="1" i="0" u="none" strike="noStrike" kern="100" baseline="0" dirty="0">
                <a:solidFill>
                  <a:srgbClr val="1F3864"/>
                </a:solidFill>
                <a:latin typeface="Times New Roman" panose="02020603050405020304" pitchFamily="18" charset="0"/>
              </a:rPr>
              <a:t>How is Intranet Implemented?</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9EFED719-75AE-5F00-0293-3652F520D0C2}"/>
              </a:ext>
            </a:extLst>
          </p:cNvPr>
          <p:cNvSpPr>
            <a:spLocks noGrp="1"/>
          </p:cNvSpPr>
          <p:nvPr>
            <p:ph type="body" idx="1"/>
          </p:nvPr>
        </p:nvSpPr>
        <p:spPr>
          <a:xfrm>
            <a:off x="838200" y="1082385"/>
            <a:ext cx="10515600" cy="5179869"/>
          </a:xfrm>
        </p:spPr>
        <p:txBody>
          <a:bodyPr/>
          <a:lstStyle/>
          <a:p>
            <a:pPr marR="0" lvl="0" rtl="0"/>
            <a:r>
              <a:rPr lang="en-IN" b="1" i="0" u="none" strike="noStrike" kern="100" baseline="0" dirty="0">
                <a:solidFill>
                  <a:srgbClr val="2F5496"/>
                </a:solidFill>
                <a:latin typeface="Calibri Light" panose="020F0302020204030204" pitchFamily="34" charset="0"/>
              </a:rPr>
              <a:t>Infrastructure:</a:t>
            </a:r>
            <a:r>
              <a:rPr lang="en-IN" b="0" i="0" u="none" strike="noStrike" kern="100" baseline="0" dirty="0">
                <a:solidFill>
                  <a:srgbClr val="2F5496"/>
                </a:solidFill>
                <a:latin typeface="Calibri Light" panose="020F0302020204030204" pitchFamily="34" charset="0"/>
              </a:rPr>
              <a:t> - Intranets are typically implemented using local network infrastructure with dedicated servers. - Servers may host various services like file sharing, email, collaborative tools, and databases.</a:t>
            </a:r>
          </a:p>
          <a:p>
            <a:pPr marR="0" lvl="0" rtl="0"/>
            <a:r>
              <a:rPr lang="en-IN" b="1" i="0" u="none" strike="noStrike" kern="100" baseline="0" dirty="0">
                <a:solidFill>
                  <a:srgbClr val="2F5496"/>
                </a:solidFill>
                <a:latin typeface="Calibri Light" panose="020F0302020204030204" pitchFamily="34" charset="0"/>
              </a:rPr>
              <a:t>Software and Protocols:</a:t>
            </a:r>
            <a:r>
              <a:rPr lang="en-IN" b="0" i="0" u="none" strike="noStrike" kern="100" baseline="0" dirty="0">
                <a:solidFill>
                  <a:srgbClr val="2F5496"/>
                </a:solidFill>
                <a:latin typeface="Calibri Light" panose="020F0302020204030204" pitchFamily="34" charset="0"/>
              </a:rPr>
              <a:t> - Intranets use standard Internet protocols such as TCP/IP. - Collaboration software, content management systems (CMS), and other tools enhance functionality.</a:t>
            </a:r>
          </a:p>
          <a:p>
            <a:pPr marR="0" lvl="0" rtl="0"/>
            <a:r>
              <a:rPr lang="en-IN" b="1" i="0" u="none" strike="noStrike" kern="100" baseline="0" dirty="0">
                <a:solidFill>
                  <a:srgbClr val="2F5496"/>
                </a:solidFill>
                <a:latin typeface="Calibri Light" panose="020F0302020204030204" pitchFamily="34" charset="0"/>
              </a:rPr>
              <a:t>Security Measures:</a:t>
            </a:r>
            <a:r>
              <a:rPr lang="en-IN" b="0" i="0" u="none" strike="noStrike" kern="100" baseline="0" dirty="0">
                <a:solidFill>
                  <a:srgbClr val="2F5496"/>
                </a:solidFill>
                <a:latin typeface="Calibri Light" panose="020F0302020204030204" pitchFamily="34" charset="0"/>
              </a:rPr>
              <a:t> - Access to the intranet is restricted through authentication mechanisms like usernames and passwords. - Encryption protocols (e.g., SSL/TLS) secure data transmission. - Firewalls and other security measures protect the intranet from external threats.</a:t>
            </a:r>
          </a:p>
        </p:txBody>
      </p:sp>
    </p:spTree>
    <p:extLst>
      <p:ext uri="{BB962C8B-B14F-4D97-AF65-F5344CB8AC3E}">
        <p14:creationId xmlns:p14="http://schemas.microsoft.com/office/powerpoint/2010/main" val="95602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FA80-DA71-F0ED-870E-64AD81227FEC}"/>
              </a:ext>
            </a:extLst>
          </p:cNvPr>
          <p:cNvSpPr>
            <a:spLocks noGrp="1"/>
          </p:cNvSpPr>
          <p:nvPr>
            <p:ph type="title"/>
          </p:nvPr>
        </p:nvSpPr>
        <p:spPr>
          <a:xfrm>
            <a:off x="838200" y="365125"/>
            <a:ext cx="10515600" cy="743239"/>
          </a:xfrm>
        </p:spPr>
        <p:txBody>
          <a:bodyPr/>
          <a:lstStyle/>
          <a:p>
            <a:pPr marR="0" rtl="0"/>
            <a:r>
              <a:rPr lang="en-US" b="1" i="0" u="none" strike="noStrike" kern="100" baseline="0" dirty="0">
                <a:solidFill>
                  <a:srgbClr val="1F3864"/>
                </a:solidFill>
                <a:latin typeface="Times New Roman" panose="02020603050405020304" pitchFamily="18" charset="0"/>
              </a:rPr>
              <a:t>.. How is Intranet Implemented?</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9EFED719-75AE-5F00-0293-3652F520D0C2}"/>
              </a:ext>
            </a:extLst>
          </p:cNvPr>
          <p:cNvSpPr>
            <a:spLocks noGrp="1"/>
          </p:cNvSpPr>
          <p:nvPr>
            <p:ph type="body" idx="1"/>
          </p:nvPr>
        </p:nvSpPr>
        <p:spPr>
          <a:xfrm>
            <a:off x="838200" y="1082386"/>
            <a:ext cx="10515600" cy="4351338"/>
          </a:xfrm>
        </p:spPr>
        <p:txBody>
          <a:bodyPr/>
          <a:lstStyle/>
          <a:p>
            <a:pPr marR="0" lvl="0" rtl="0"/>
            <a:r>
              <a:rPr lang="en-IN" b="1" i="0" u="none" strike="noStrike" kern="100" baseline="0" dirty="0">
                <a:solidFill>
                  <a:srgbClr val="2F5496"/>
                </a:solidFill>
                <a:latin typeface="Calibri Light" panose="020F0302020204030204" pitchFamily="34" charset="0"/>
              </a:rPr>
              <a:t>Content Management:</a:t>
            </a:r>
            <a:r>
              <a:rPr lang="en-IN" b="0" i="0" u="none" strike="noStrike" kern="100" baseline="0" dirty="0">
                <a:solidFill>
                  <a:srgbClr val="2F5496"/>
                </a:solidFill>
                <a:latin typeface="Calibri Light" panose="020F0302020204030204" pitchFamily="34" charset="0"/>
              </a:rPr>
              <a:t> </a:t>
            </a:r>
          </a:p>
          <a:p>
            <a:pPr lvl="1"/>
            <a:r>
              <a:rPr lang="en-IN" b="0" i="0" u="none" strike="noStrike" kern="100" baseline="0" dirty="0">
                <a:solidFill>
                  <a:srgbClr val="2F5496"/>
                </a:solidFill>
                <a:latin typeface="Calibri Light" panose="020F0302020204030204" pitchFamily="34" charset="0"/>
              </a:rPr>
              <a:t>Intranets often incorporate content management systems for organizing and delivering information. </a:t>
            </a:r>
          </a:p>
          <a:p>
            <a:pPr lvl="1"/>
            <a:r>
              <a:rPr lang="en-IN" b="0" i="0" u="none" strike="noStrike" kern="100" baseline="0" dirty="0">
                <a:solidFill>
                  <a:srgbClr val="2F5496"/>
                </a:solidFill>
                <a:latin typeface="Calibri Light" panose="020F0302020204030204" pitchFamily="34" charset="0"/>
              </a:rPr>
              <a:t>Document repositories, wikis, and knowledge bases are common components.</a:t>
            </a:r>
          </a:p>
          <a:p>
            <a:pPr marR="0" lvl="0" rtl="0"/>
            <a:r>
              <a:rPr lang="en-IN" b="1" i="0" u="none" strike="noStrike" kern="100" baseline="0" dirty="0">
                <a:solidFill>
                  <a:srgbClr val="2F5496"/>
                </a:solidFill>
                <a:latin typeface="Calibri Light" panose="020F0302020204030204" pitchFamily="34" charset="0"/>
              </a:rPr>
              <a:t>User Interface:</a:t>
            </a:r>
            <a:r>
              <a:rPr lang="en-IN" b="0" i="0" u="none" strike="noStrike" kern="100" baseline="0" dirty="0">
                <a:solidFill>
                  <a:srgbClr val="2F5496"/>
                </a:solidFill>
                <a:latin typeface="Calibri Light" panose="020F0302020204030204" pitchFamily="34" charset="0"/>
              </a:rPr>
              <a:t> </a:t>
            </a:r>
          </a:p>
          <a:p>
            <a:pPr lvl="1"/>
            <a:r>
              <a:rPr lang="en-IN" b="0" i="0" u="none" strike="noStrike" kern="100" baseline="0" dirty="0">
                <a:solidFill>
                  <a:srgbClr val="2F5496"/>
                </a:solidFill>
                <a:latin typeface="Calibri Light" panose="020F0302020204030204" pitchFamily="34" charset="0"/>
              </a:rPr>
              <a:t>Intranet interfaces are designed to be user-friendly, often resembling the structure of the Internet.</a:t>
            </a:r>
          </a:p>
          <a:p>
            <a:pPr lvl="1"/>
            <a:r>
              <a:rPr lang="en-IN" b="0" i="0" u="none" strike="noStrike" kern="100" baseline="0" dirty="0">
                <a:solidFill>
                  <a:srgbClr val="2F5496"/>
                </a:solidFill>
                <a:latin typeface="Calibri Light" panose="020F0302020204030204" pitchFamily="34" charset="0"/>
              </a:rPr>
              <a:t>Customization options may be available for individual users or departments.</a:t>
            </a:r>
          </a:p>
        </p:txBody>
      </p:sp>
    </p:spTree>
    <p:extLst>
      <p:ext uri="{BB962C8B-B14F-4D97-AF65-F5344CB8AC3E}">
        <p14:creationId xmlns:p14="http://schemas.microsoft.com/office/powerpoint/2010/main" val="218322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C44-065D-9F72-1E14-FF5FE9F10DA4}"/>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Applications of Intranet:</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B5B3D93F-1283-1050-83C4-086E23018653}"/>
              </a:ext>
            </a:extLst>
          </p:cNvPr>
          <p:cNvSpPr>
            <a:spLocks noGrp="1"/>
          </p:cNvSpPr>
          <p:nvPr>
            <p:ph type="body" idx="1"/>
          </p:nvPr>
        </p:nvSpPr>
        <p:spPr>
          <a:xfrm>
            <a:off x="838200" y="1253331"/>
            <a:ext cx="10515600" cy="5057158"/>
          </a:xfrm>
        </p:spPr>
        <p:txBody>
          <a:bodyPr/>
          <a:lstStyle/>
          <a:p>
            <a:pPr marR="0" lvl="0" rtl="0"/>
            <a:r>
              <a:rPr lang="en-IN" sz="2000" b="1" i="0" u="none" strike="noStrike" kern="100" baseline="0" dirty="0">
                <a:solidFill>
                  <a:srgbClr val="2F5496"/>
                </a:solidFill>
                <a:latin typeface="Calibri Light" panose="020F0302020204030204" pitchFamily="34" charset="0"/>
              </a:rPr>
              <a:t>Document and File Sharing:</a:t>
            </a:r>
            <a:r>
              <a:rPr lang="en-IN" sz="2000" b="0" i="0" u="none" strike="noStrike" kern="100" baseline="0" dirty="0">
                <a:solidFill>
                  <a:srgbClr val="2F5496"/>
                </a:solidFill>
                <a:latin typeface="Calibri Light" panose="020F0302020204030204" pitchFamily="34" charset="0"/>
              </a:rPr>
              <a:t> - Centralized storage for documents and files accessible to authorized users. - Version control features to manage document revisions.</a:t>
            </a:r>
          </a:p>
          <a:p>
            <a:pPr marR="0" lvl="0" rtl="0"/>
            <a:r>
              <a:rPr lang="en-IN" sz="2000" b="1" i="0" u="none" strike="noStrike" kern="100" baseline="0" dirty="0">
                <a:solidFill>
                  <a:srgbClr val="2F5496"/>
                </a:solidFill>
                <a:latin typeface="Calibri Light" panose="020F0302020204030204" pitchFamily="34" charset="0"/>
              </a:rPr>
              <a:t>Communication:</a:t>
            </a:r>
            <a:r>
              <a:rPr lang="en-IN" sz="2000" b="0" i="0" u="none" strike="noStrike" kern="100" baseline="0" dirty="0">
                <a:solidFill>
                  <a:srgbClr val="2F5496"/>
                </a:solidFill>
                <a:latin typeface="Calibri Light" panose="020F0302020204030204" pitchFamily="34" charset="0"/>
              </a:rPr>
              <a:t> - Internal email systems for secure communication. - Discussion forums, chat platforms, and messaging services to facilitate real-time interaction.</a:t>
            </a:r>
          </a:p>
          <a:p>
            <a:pPr marR="0" lvl="0" rtl="0"/>
            <a:r>
              <a:rPr lang="en-IN" sz="2000" b="1" i="0" u="none" strike="noStrike" kern="100" baseline="0" dirty="0">
                <a:solidFill>
                  <a:srgbClr val="2F5496"/>
                </a:solidFill>
                <a:latin typeface="Calibri Light" panose="020F0302020204030204" pitchFamily="34" charset="0"/>
              </a:rPr>
              <a:t>Collaboration Tools:</a:t>
            </a:r>
            <a:r>
              <a:rPr lang="en-IN" sz="2000" b="0" i="0" u="none" strike="noStrike" kern="100" baseline="0" dirty="0">
                <a:solidFill>
                  <a:srgbClr val="2F5496"/>
                </a:solidFill>
                <a:latin typeface="Calibri Light" panose="020F0302020204030204" pitchFamily="34" charset="0"/>
              </a:rPr>
              <a:t> - Shared calendars, task lists, and project management tools for team collaboration. - Virtual workspaces for collaborative projects.</a:t>
            </a:r>
          </a:p>
          <a:p>
            <a:pPr marR="0" lvl="0" rtl="0"/>
            <a:r>
              <a:rPr lang="en-IN" sz="2000" b="1" i="0" u="none" strike="noStrike" kern="100" baseline="0" dirty="0">
                <a:solidFill>
                  <a:srgbClr val="2F5496"/>
                </a:solidFill>
                <a:latin typeface="Calibri Light" panose="020F0302020204030204" pitchFamily="34" charset="0"/>
              </a:rPr>
              <a:t>Information Portals:</a:t>
            </a:r>
            <a:r>
              <a:rPr lang="en-IN" sz="2000" b="0" i="0" u="none" strike="noStrike" kern="100" baseline="0" dirty="0">
                <a:solidFill>
                  <a:srgbClr val="2F5496"/>
                </a:solidFill>
                <a:latin typeface="Calibri Light" panose="020F0302020204030204" pitchFamily="34" charset="0"/>
              </a:rPr>
              <a:t> - Centralized information hubs with news, announcements, and organizational updates. - Employee directories and organizational charts.</a:t>
            </a:r>
          </a:p>
          <a:p>
            <a:pPr marR="0" lvl="0" rtl="0"/>
            <a:r>
              <a:rPr lang="en-IN" sz="2000" b="1" i="0" u="none" strike="noStrike" kern="100" baseline="0" dirty="0">
                <a:solidFill>
                  <a:srgbClr val="2F5496"/>
                </a:solidFill>
                <a:latin typeface="Calibri Light" panose="020F0302020204030204" pitchFamily="34" charset="0"/>
              </a:rPr>
              <a:t>Training and Development:</a:t>
            </a:r>
            <a:r>
              <a:rPr lang="en-IN" sz="2000" b="0" i="0" u="none" strike="noStrike" kern="100" baseline="0" dirty="0">
                <a:solidFill>
                  <a:srgbClr val="2F5496"/>
                </a:solidFill>
                <a:latin typeface="Calibri Light" panose="020F0302020204030204" pitchFamily="34" charset="0"/>
              </a:rPr>
              <a:t> - E-learning platforms and resources for employee training. - Online documentation and tutorials for skill development.</a:t>
            </a:r>
          </a:p>
          <a:p>
            <a:pPr marR="0" lvl="0" rtl="0"/>
            <a:r>
              <a:rPr lang="en-IN" sz="2000" b="1" i="0" u="none" strike="noStrike" kern="100" baseline="0" dirty="0">
                <a:solidFill>
                  <a:srgbClr val="2F5496"/>
                </a:solidFill>
                <a:latin typeface="Calibri Light" panose="020F0302020204030204" pitchFamily="34" charset="0"/>
              </a:rPr>
              <a:t>Workflow Automation:</a:t>
            </a:r>
            <a:r>
              <a:rPr lang="en-IN" sz="2000" b="0" i="0" u="none" strike="noStrike" kern="100" baseline="0" dirty="0">
                <a:solidFill>
                  <a:srgbClr val="2F5496"/>
                </a:solidFill>
                <a:latin typeface="Calibri Light" panose="020F0302020204030204" pitchFamily="34" charset="0"/>
              </a:rPr>
              <a:t> - Streamlining business processes through automated workflows. - Integration with other enterprise systems for seamless operations.</a:t>
            </a:r>
          </a:p>
          <a:p>
            <a:pPr marL="0" marR="0" lvl="0" indent="0" rtl="0">
              <a:buNone/>
            </a:pPr>
            <a:r>
              <a:rPr lang="en-IN" kern="100" dirty="0">
                <a:solidFill>
                  <a:srgbClr val="2F5496"/>
                </a:solidFill>
                <a:latin typeface="Calibri Light" panose="020F0302020204030204" pitchFamily="34" charset="0"/>
              </a:rPr>
              <a:t>    Others…..</a:t>
            </a:r>
            <a:endParaRPr lang="en-IN"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158220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6520-AE99-34EA-9EA3-B751AA6CFE81}"/>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Benefits of Intranet:</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82A6428D-52B8-D1B1-4629-ABB63349BDAE}"/>
              </a:ext>
            </a:extLst>
          </p:cNvPr>
          <p:cNvSpPr>
            <a:spLocks noGrp="1"/>
          </p:cNvSpPr>
          <p:nvPr>
            <p:ph type="body" idx="1"/>
          </p:nvPr>
        </p:nvSpPr>
        <p:spPr>
          <a:xfrm>
            <a:off x="838200" y="1146752"/>
            <a:ext cx="10515600" cy="5157066"/>
          </a:xfrm>
        </p:spPr>
        <p:txBody>
          <a:bodyPr/>
          <a:lstStyle/>
          <a:p>
            <a:pPr marR="0" lvl="0" rtl="0"/>
            <a:r>
              <a:rPr lang="en-IN" sz="1800" b="1" i="0" u="none" strike="noStrike" kern="100" baseline="0" dirty="0">
                <a:solidFill>
                  <a:srgbClr val="2F5496"/>
                </a:solidFill>
                <a:latin typeface="Calibri Light" panose="020F0302020204030204" pitchFamily="34" charset="0"/>
              </a:rPr>
              <a:t>Improved Communication:</a:t>
            </a:r>
            <a:r>
              <a:rPr lang="en-IN" sz="1800" b="0" i="0" u="none" strike="noStrike" kern="100" baseline="0" dirty="0">
                <a:solidFill>
                  <a:srgbClr val="2F5496"/>
                </a:solidFill>
                <a:latin typeface="Calibri Light" panose="020F0302020204030204" pitchFamily="34" charset="0"/>
              </a:rPr>
              <a:t> - Facilitates efficient communication within the organization, breaking down silos.</a:t>
            </a:r>
          </a:p>
          <a:p>
            <a:pPr marR="0" lvl="0" rtl="0"/>
            <a:r>
              <a:rPr lang="en-IN" sz="1800" b="1" i="0" u="none" strike="noStrike" kern="100" baseline="0" dirty="0">
                <a:solidFill>
                  <a:srgbClr val="2F5496"/>
                </a:solidFill>
                <a:latin typeface="Calibri Light" panose="020F0302020204030204" pitchFamily="34" charset="0"/>
              </a:rPr>
              <a:t>Enhanced Collaboration:</a:t>
            </a:r>
            <a:r>
              <a:rPr lang="en-IN" sz="1800" b="0" i="0" u="none" strike="noStrike" kern="100" baseline="0" dirty="0">
                <a:solidFill>
                  <a:srgbClr val="2F5496"/>
                </a:solidFill>
                <a:latin typeface="Calibri Light" panose="020F0302020204030204" pitchFamily="34" charset="0"/>
              </a:rPr>
              <a:t> - Enables teams to collaborate on projects, share ideas, and work together effectively.</a:t>
            </a:r>
          </a:p>
          <a:p>
            <a:pPr marR="0" lvl="0" rtl="0"/>
            <a:r>
              <a:rPr lang="en-IN" sz="1800" b="1" i="0" u="none" strike="noStrike" kern="100" baseline="0" dirty="0">
                <a:solidFill>
                  <a:srgbClr val="2F5496"/>
                </a:solidFill>
                <a:latin typeface="Calibri Light" panose="020F0302020204030204" pitchFamily="34" charset="0"/>
              </a:rPr>
              <a:t>Centralized Information:</a:t>
            </a:r>
            <a:r>
              <a:rPr lang="en-IN" sz="1800" b="0" i="0" u="none" strike="noStrike" kern="100" baseline="0" dirty="0">
                <a:solidFill>
                  <a:srgbClr val="2F5496"/>
                </a:solidFill>
                <a:latin typeface="Calibri Light" panose="020F0302020204030204" pitchFamily="34" charset="0"/>
              </a:rPr>
              <a:t> - Acts as a centralized repository for documents, policies, and other important information.</a:t>
            </a:r>
          </a:p>
          <a:p>
            <a:pPr marR="0" lvl="0" rtl="0"/>
            <a:r>
              <a:rPr lang="en-IN" sz="1800" b="1" i="0" u="none" strike="noStrike" kern="100" baseline="0" dirty="0">
                <a:solidFill>
                  <a:srgbClr val="2F5496"/>
                </a:solidFill>
                <a:latin typeface="Calibri Light" panose="020F0302020204030204" pitchFamily="34" charset="0"/>
              </a:rPr>
              <a:t>Increased Productivity:</a:t>
            </a:r>
            <a:r>
              <a:rPr lang="en-IN" sz="1800" b="0" i="0" u="none" strike="noStrike" kern="100" baseline="0" dirty="0">
                <a:solidFill>
                  <a:srgbClr val="2F5496"/>
                </a:solidFill>
                <a:latin typeface="Calibri Light" panose="020F0302020204030204" pitchFamily="34" charset="0"/>
              </a:rPr>
              <a:t> - Provides tools and resources that contribute to streamlined workflows and improved productivity.</a:t>
            </a:r>
          </a:p>
          <a:p>
            <a:pPr marR="0" lvl="0" rtl="0"/>
            <a:r>
              <a:rPr lang="en-IN" sz="1800" b="1" i="0" u="none" strike="noStrike" kern="100" baseline="0" dirty="0">
                <a:solidFill>
                  <a:srgbClr val="2F5496"/>
                </a:solidFill>
                <a:latin typeface="Calibri Light" panose="020F0302020204030204" pitchFamily="34" charset="0"/>
              </a:rPr>
              <a:t>Cost Savings:</a:t>
            </a:r>
            <a:r>
              <a:rPr lang="en-IN" sz="1800" b="0" i="0" u="none" strike="noStrike" kern="100" baseline="0" dirty="0">
                <a:solidFill>
                  <a:srgbClr val="2F5496"/>
                </a:solidFill>
                <a:latin typeface="Calibri Light" panose="020F0302020204030204" pitchFamily="34" charset="0"/>
              </a:rPr>
              <a:t> - Reduces the need for physical documentation and traditional communication methods.</a:t>
            </a:r>
          </a:p>
          <a:p>
            <a:pPr marR="0" lvl="0" rtl="0"/>
            <a:r>
              <a:rPr lang="en-IN" sz="1800" b="1" i="0" u="none" strike="noStrike" kern="100" baseline="0" dirty="0">
                <a:solidFill>
                  <a:srgbClr val="2F5496"/>
                </a:solidFill>
                <a:latin typeface="Calibri Light" panose="020F0302020204030204" pitchFamily="34" charset="0"/>
              </a:rPr>
              <a:t>Employee Engagement:</a:t>
            </a:r>
            <a:r>
              <a:rPr lang="en-IN" sz="1800" b="0" i="0" u="none" strike="noStrike" kern="100" baseline="0" dirty="0">
                <a:solidFill>
                  <a:srgbClr val="2F5496"/>
                </a:solidFill>
                <a:latin typeface="Calibri Light" panose="020F0302020204030204" pitchFamily="34" charset="0"/>
              </a:rPr>
              <a:t> - Fosters a sense of community and engagement among employees through collaborative features.</a:t>
            </a:r>
          </a:p>
          <a:p>
            <a:pPr marR="0" lvl="0" rtl="0"/>
            <a:r>
              <a:rPr lang="en-IN" sz="1800" b="1" i="0" u="none" strike="noStrike" kern="100" baseline="0" dirty="0">
                <a:solidFill>
                  <a:srgbClr val="2F5496"/>
                </a:solidFill>
                <a:latin typeface="Calibri Light" panose="020F0302020204030204" pitchFamily="34" charset="0"/>
              </a:rPr>
              <a:t>Security and Control:</a:t>
            </a:r>
            <a:r>
              <a:rPr lang="en-IN" sz="1800" b="0" i="0" u="none" strike="noStrike" kern="100" baseline="0" dirty="0">
                <a:solidFill>
                  <a:srgbClr val="2F5496"/>
                </a:solidFill>
                <a:latin typeface="Calibri Light" panose="020F0302020204030204" pitchFamily="34" charset="0"/>
              </a:rPr>
              <a:t> - Offers a secure environment with controlled access to sensitive information.</a:t>
            </a:r>
          </a:p>
          <a:p>
            <a:pPr marR="0" lvl="0" rtl="0"/>
            <a:r>
              <a:rPr lang="en-IN" sz="1800" b="1" i="0" u="none" strike="noStrike" kern="100" baseline="0" dirty="0">
                <a:solidFill>
                  <a:srgbClr val="2F5496"/>
                </a:solidFill>
                <a:latin typeface="Calibri Light" panose="020F0302020204030204" pitchFamily="34" charset="0"/>
              </a:rPr>
              <a:t>Scalability:</a:t>
            </a:r>
            <a:r>
              <a:rPr lang="en-IN" sz="1800" b="0" i="0" u="none" strike="noStrike" kern="100" baseline="0" dirty="0">
                <a:solidFill>
                  <a:srgbClr val="2F5496"/>
                </a:solidFill>
                <a:latin typeface="Calibri Light" panose="020F0302020204030204" pitchFamily="34" charset="0"/>
              </a:rPr>
              <a:t> - Easily scalable to accommodate the growth and changing needs of the organization.</a:t>
            </a:r>
          </a:p>
          <a:p>
            <a:pPr marR="0" lvl="0" rtl="0"/>
            <a:r>
              <a:rPr lang="en-IN" sz="1800" b="1" i="0" u="none" strike="noStrike" kern="100" baseline="0" dirty="0">
                <a:solidFill>
                  <a:srgbClr val="2F5496"/>
                </a:solidFill>
                <a:latin typeface="Calibri Light" panose="020F0302020204030204" pitchFamily="34" charset="0"/>
              </a:rPr>
              <a:t>Customization:</a:t>
            </a:r>
            <a:r>
              <a:rPr lang="en-IN" sz="1800" b="0" i="0" u="none" strike="noStrike" kern="100" baseline="0" dirty="0">
                <a:solidFill>
                  <a:srgbClr val="2F5496"/>
                </a:solidFill>
                <a:latin typeface="Calibri Light" panose="020F0302020204030204" pitchFamily="34" charset="0"/>
              </a:rPr>
              <a:t> - Can be customized to fit the specific requirements and branding of the organization.</a:t>
            </a:r>
          </a:p>
        </p:txBody>
      </p:sp>
    </p:spTree>
    <p:extLst>
      <p:ext uri="{BB962C8B-B14F-4D97-AF65-F5344CB8AC3E}">
        <p14:creationId xmlns:p14="http://schemas.microsoft.com/office/powerpoint/2010/main" val="210033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C0ED3-513B-745E-8986-26D87496CE2C}"/>
              </a:ext>
            </a:extLst>
          </p:cNvPr>
          <p:cNvSpPr>
            <a:spLocks noGrp="1"/>
          </p:cNvSpPr>
          <p:nvPr>
            <p:ph type="body" idx="1"/>
          </p:nvPr>
        </p:nvSpPr>
        <p:spPr/>
        <p:txBody>
          <a:bodyPr/>
          <a:lstStyle/>
          <a:p>
            <a:pPr marL="0" marR="0" lvl="0" indent="0" rtl="0">
              <a:buNone/>
            </a:pPr>
            <a:r>
              <a:rPr lang="en-IN" b="0" i="0" u="none" strike="noStrike" kern="100" baseline="0" dirty="0">
                <a:solidFill>
                  <a:srgbClr val="2F5496"/>
                </a:solidFill>
                <a:latin typeface="Calibri Light" panose="020F0302020204030204" pitchFamily="34" charset="0"/>
              </a:rPr>
              <a:t>In summary, an intranet serves as a private, secure network that enhances communication, collaboration, and information sharing within an organization. Its implementation involves a combination of infrastructure, software, and security measures, while its applications and benefits contribute to increased efficiency and employee engagement.</a:t>
            </a:r>
          </a:p>
        </p:txBody>
      </p:sp>
    </p:spTree>
    <p:extLst>
      <p:ext uri="{BB962C8B-B14F-4D97-AF65-F5344CB8AC3E}">
        <p14:creationId xmlns:p14="http://schemas.microsoft.com/office/powerpoint/2010/main" val="46379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B5B5-864A-2A3F-6DB2-5DF39BEB1B69}"/>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What is Extranet:</a:t>
            </a:r>
            <a:r>
              <a:rPr lang="en-US" b="0" i="0" u="none" strike="noStrike" kern="100" baseline="0">
                <a:solidFill>
                  <a:srgbClr val="1F3864"/>
                </a:solidFill>
                <a:latin typeface="Times New Roman" panose="02020603050405020304" pitchFamily="18" charset="0"/>
              </a:rPr>
              <a:t> </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6A1917A0-0E5F-05E8-F6D7-4C9728023071}"/>
              </a:ext>
            </a:extLst>
          </p:cNvPr>
          <p:cNvSpPr>
            <a:spLocks noGrp="1"/>
          </p:cNvSpPr>
          <p:nvPr>
            <p:ph type="body" idx="1"/>
          </p:nvPr>
        </p:nvSpPr>
        <p:spPr/>
        <p:txBody>
          <a:bodyPr/>
          <a:lstStyle/>
          <a:p>
            <a:pPr marR="0" lvl="0" rtl="0"/>
            <a:r>
              <a:rPr lang="en-IN" b="0" i="0" u="none" strike="noStrike" kern="100" baseline="0">
                <a:solidFill>
                  <a:srgbClr val="2F5496"/>
                </a:solidFill>
                <a:latin typeface="Calibri Light" panose="020F0302020204030204" pitchFamily="34" charset="0"/>
              </a:rPr>
              <a:t>An extranet is a private network that uses Internet technologies to extend a part of an organization's internal network to authorized users outside the organization. It allows for controlled access to specific resources, typically shared between an organization and its external partners, suppliers, customers, or other stakeholders. Unlike the public Internet, access to an extranet is restricted, providing a secure and collaborative platform for external collaboration.</a:t>
            </a:r>
          </a:p>
        </p:txBody>
      </p:sp>
    </p:spTree>
    <p:extLst>
      <p:ext uri="{BB962C8B-B14F-4D97-AF65-F5344CB8AC3E}">
        <p14:creationId xmlns:p14="http://schemas.microsoft.com/office/powerpoint/2010/main" val="343274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2031-ACF6-CC27-C1F9-16AFB26E0C04}"/>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How is Extranet Implemented:</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54032DAE-FF49-605A-A556-B396B90F9F83}"/>
              </a:ext>
            </a:extLst>
          </p:cNvPr>
          <p:cNvSpPr>
            <a:spLocks noGrp="1"/>
          </p:cNvSpPr>
          <p:nvPr>
            <p:ph type="body" idx="1"/>
          </p:nvPr>
        </p:nvSpPr>
        <p:spPr>
          <a:xfrm>
            <a:off x="838200" y="1253331"/>
            <a:ext cx="10515600" cy="5239544"/>
          </a:xfrm>
        </p:spPr>
        <p:txBody>
          <a:bodyPr/>
          <a:lstStyle/>
          <a:p>
            <a:pPr marR="0" lvl="0" rtl="0"/>
            <a:r>
              <a:rPr lang="en-IN" sz="1800" b="0" i="0" u="none" strike="noStrike" kern="100" baseline="0" dirty="0">
                <a:solidFill>
                  <a:srgbClr val="2F5496"/>
                </a:solidFill>
                <a:latin typeface="Calibri Light" panose="020F0302020204030204" pitchFamily="34" charset="0"/>
              </a:rPr>
              <a:t>a. </a:t>
            </a:r>
            <a:r>
              <a:rPr lang="en-IN" sz="1800" b="1" i="0" u="none" strike="noStrike" kern="100" baseline="0" dirty="0">
                <a:solidFill>
                  <a:srgbClr val="2F5496"/>
                </a:solidFill>
                <a:latin typeface="Calibri Light" panose="020F0302020204030204" pitchFamily="34" charset="0"/>
              </a:rPr>
              <a:t>Access Control:</a:t>
            </a:r>
            <a:r>
              <a:rPr lang="en-IN" sz="1800" b="0" i="0" u="none" strike="noStrike" kern="100" baseline="0" dirty="0">
                <a:solidFill>
                  <a:srgbClr val="2F5496"/>
                </a:solidFill>
                <a:latin typeface="Calibri Light" panose="020F0302020204030204" pitchFamily="34" charset="0"/>
              </a:rPr>
              <a:t> - Extranets use secure authentication mechanisms to control access, often employing usernames, passwords, or more advanced methods such as multi-factor authentication (MFA). - Role-based access control (RBAC) ensures that users have appropriate permissions based on their roles within the organization.</a:t>
            </a:r>
          </a:p>
          <a:p>
            <a:pPr marR="0" lvl="0" rtl="0"/>
            <a:r>
              <a:rPr lang="en-IN" sz="1800" b="0" i="0" u="none" strike="noStrike" kern="100" baseline="0" dirty="0">
                <a:solidFill>
                  <a:srgbClr val="2F5496"/>
                </a:solidFill>
                <a:latin typeface="Calibri Light" panose="020F0302020204030204" pitchFamily="34" charset="0"/>
              </a:rPr>
              <a:t>b. </a:t>
            </a:r>
            <a:r>
              <a:rPr lang="en-IN" sz="1800" b="1" i="0" u="none" strike="noStrike" kern="100" baseline="0" dirty="0">
                <a:solidFill>
                  <a:srgbClr val="2F5496"/>
                </a:solidFill>
                <a:latin typeface="Calibri Light" panose="020F0302020204030204" pitchFamily="34" charset="0"/>
              </a:rPr>
              <a:t>Encryption:</a:t>
            </a:r>
            <a:r>
              <a:rPr lang="en-IN" sz="1800" b="0" i="0" u="none" strike="noStrike" kern="100" baseline="0" dirty="0">
                <a:solidFill>
                  <a:srgbClr val="2F5496"/>
                </a:solidFill>
                <a:latin typeface="Calibri Light" panose="020F0302020204030204" pitchFamily="34" charset="0"/>
              </a:rPr>
              <a:t> - Similar to intranets, extranets use encryption protocols like SSL/TLS to secure data transmission over the network. - This ensures that sensitive information exchanged between parties remains confidential.</a:t>
            </a:r>
          </a:p>
          <a:p>
            <a:pPr marR="0" lvl="0" rtl="0"/>
            <a:r>
              <a:rPr lang="en-IN" sz="1800" b="0" i="0" u="none" strike="noStrike" kern="100" baseline="0" dirty="0">
                <a:solidFill>
                  <a:srgbClr val="2F5496"/>
                </a:solidFill>
                <a:latin typeface="Calibri Light" panose="020F0302020204030204" pitchFamily="34" charset="0"/>
              </a:rPr>
              <a:t>c. </a:t>
            </a:r>
            <a:r>
              <a:rPr lang="en-IN" sz="1800" b="1" i="0" u="none" strike="noStrike" kern="100" baseline="0" dirty="0">
                <a:solidFill>
                  <a:srgbClr val="2F5496"/>
                </a:solidFill>
                <a:latin typeface="Calibri Light" panose="020F0302020204030204" pitchFamily="34" charset="0"/>
              </a:rPr>
              <a:t>Firewalls and Security Measures:</a:t>
            </a:r>
            <a:r>
              <a:rPr lang="en-IN" sz="1800" b="0" i="0" u="none" strike="noStrike" kern="100" baseline="0" dirty="0">
                <a:solidFill>
                  <a:srgbClr val="2F5496"/>
                </a:solidFill>
                <a:latin typeface="Calibri Light" panose="020F0302020204030204" pitchFamily="34" charset="0"/>
              </a:rPr>
              <a:t> - Firewalls and other security measures are in place to protect the extranet from unauthorized access and external threats. - Intrusion detection and prevention systems may be employed to monitor and respond to security incidents.</a:t>
            </a:r>
          </a:p>
          <a:p>
            <a:pPr marR="0" lvl="0" rtl="0"/>
            <a:r>
              <a:rPr lang="en-IN" sz="1800" b="0" i="0" u="none" strike="noStrike" kern="100" baseline="0" dirty="0">
                <a:solidFill>
                  <a:srgbClr val="2F5496"/>
                </a:solidFill>
                <a:latin typeface="Calibri Light" panose="020F0302020204030204" pitchFamily="34" charset="0"/>
              </a:rPr>
              <a:t>d. </a:t>
            </a:r>
            <a:r>
              <a:rPr lang="en-IN" sz="1800" b="1" i="0" u="none" strike="noStrike" kern="100" baseline="0" dirty="0">
                <a:solidFill>
                  <a:srgbClr val="2F5496"/>
                </a:solidFill>
                <a:latin typeface="Calibri Light" panose="020F0302020204030204" pitchFamily="34" charset="0"/>
              </a:rPr>
              <a:t>Infrastructure:</a:t>
            </a:r>
            <a:r>
              <a:rPr lang="en-IN" sz="1800" b="0" i="0" u="none" strike="noStrike" kern="100" baseline="0" dirty="0">
                <a:solidFill>
                  <a:srgbClr val="2F5496"/>
                </a:solidFill>
                <a:latin typeface="Calibri Light" panose="020F0302020204030204" pitchFamily="34" charset="0"/>
              </a:rPr>
              <a:t> - Extranets are built on the organization's existing network infrastructure, utilizing web servers, databases, and other resources to host shared content. - VPNs (Virtual Private Networks) are often used to establish secure connections over the Internet.</a:t>
            </a:r>
          </a:p>
          <a:p>
            <a:pPr marR="0" lvl="0" rtl="0"/>
            <a:r>
              <a:rPr lang="en-IN" sz="1800" b="0" i="0" u="none" strike="noStrike" kern="100" baseline="0" dirty="0">
                <a:solidFill>
                  <a:srgbClr val="2F5496"/>
                </a:solidFill>
                <a:latin typeface="Calibri Light" panose="020F0302020204030204" pitchFamily="34" charset="0"/>
              </a:rPr>
              <a:t>e. </a:t>
            </a:r>
            <a:r>
              <a:rPr lang="en-IN" sz="1800" b="1" i="0" u="none" strike="noStrike" kern="100" baseline="0" dirty="0">
                <a:solidFill>
                  <a:srgbClr val="2F5496"/>
                </a:solidFill>
                <a:latin typeface="Calibri Light" panose="020F0302020204030204" pitchFamily="34" charset="0"/>
              </a:rPr>
              <a:t>Collaboration Tools:</a:t>
            </a:r>
            <a:r>
              <a:rPr lang="en-IN" sz="1800" b="0" i="0" u="none" strike="noStrike" kern="100" baseline="0" dirty="0">
                <a:solidFill>
                  <a:srgbClr val="2F5496"/>
                </a:solidFill>
                <a:latin typeface="Calibri Light" panose="020F0302020204030204" pitchFamily="34" charset="0"/>
              </a:rPr>
              <a:t> - Extranets may include collaboration tools such as shared workspaces, document repositories, and project management platforms to facilitate cooperation between internal and external stakeholders.</a:t>
            </a:r>
          </a:p>
          <a:p>
            <a:pPr marR="0" lvl="0" rtl="0"/>
            <a:r>
              <a:rPr lang="en-IN" sz="1800" b="0" i="0" u="none" strike="noStrike" kern="100" baseline="0" dirty="0">
                <a:solidFill>
                  <a:srgbClr val="2F5496"/>
                </a:solidFill>
                <a:latin typeface="Calibri Light" panose="020F0302020204030204" pitchFamily="34" charset="0"/>
              </a:rPr>
              <a:t>f. </a:t>
            </a:r>
            <a:r>
              <a:rPr lang="en-IN" sz="1800" b="1" i="0" u="none" strike="noStrike" kern="100" baseline="0" dirty="0">
                <a:solidFill>
                  <a:srgbClr val="2F5496"/>
                </a:solidFill>
                <a:latin typeface="Calibri Light" panose="020F0302020204030204" pitchFamily="34" charset="0"/>
              </a:rPr>
              <a:t>Customization:</a:t>
            </a:r>
            <a:r>
              <a:rPr lang="en-IN" sz="1800" b="0" i="0" u="none" strike="noStrike" kern="100" baseline="0" dirty="0">
                <a:solidFill>
                  <a:srgbClr val="2F5496"/>
                </a:solidFill>
                <a:latin typeface="Calibri Light" panose="020F0302020204030204" pitchFamily="34" charset="0"/>
              </a:rPr>
              <a:t> - Extranets can be customized to meet the specific needs of the collaborating parties, with tailored interfaces and access levels.</a:t>
            </a:r>
          </a:p>
        </p:txBody>
      </p:sp>
    </p:spTree>
    <p:extLst>
      <p:ext uri="{BB962C8B-B14F-4D97-AF65-F5344CB8AC3E}">
        <p14:creationId xmlns:p14="http://schemas.microsoft.com/office/powerpoint/2010/main" val="174583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3646-948A-E367-081B-1EA1692383F3}"/>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Applications of Extranet:</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324779E2-C7C0-9C75-75C8-7E53619D3638}"/>
              </a:ext>
            </a:extLst>
          </p:cNvPr>
          <p:cNvSpPr>
            <a:spLocks noGrp="1"/>
          </p:cNvSpPr>
          <p:nvPr>
            <p:ph type="body" idx="1"/>
          </p:nvPr>
        </p:nvSpPr>
        <p:spPr>
          <a:xfrm>
            <a:off x="838200" y="1253331"/>
            <a:ext cx="10515600" cy="4351338"/>
          </a:xfrm>
        </p:spPr>
        <p:txBody>
          <a:bodyPr/>
          <a:lstStyle/>
          <a:p>
            <a:pPr marR="0" lvl="0" rtl="0"/>
            <a:r>
              <a:rPr lang="en-IN" sz="1800" b="0" i="0" u="none" strike="noStrike" kern="100" baseline="0" dirty="0">
                <a:solidFill>
                  <a:srgbClr val="2F5496"/>
                </a:solidFill>
                <a:latin typeface="Calibri Light" panose="020F0302020204030204" pitchFamily="34" charset="0"/>
              </a:rPr>
              <a:t>a. </a:t>
            </a:r>
            <a:r>
              <a:rPr lang="en-IN" sz="1800" b="1" i="0" u="none" strike="noStrike" kern="100" baseline="0" dirty="0">
                <a:solidFill>
                  <a:srgbClr val="2F5496"/>
                </a:solidFill>
                <a:latin typeface="Calibri Light" panose="020F0302020204030204" pitchFamily="34" charset="0"/>
              </a:rPr>
              <a:t>Supply Chain Management:</a:t>
            </a:r>
            <a:r>
              <a:rPr lang="en-IN" sz="1800" b="0" i="0" u="none" strike="noStrike" kern="100" baseline="0" dirty="0">
                <a:solidFill>
                  <a:srgbClr val="2F5496"/>
                </a:solidFill>
                <a:latin typeface="Calibri Light" panose="020F0302020204030204" pitchFamily="34" charset="0"/>
              </a:rPr>
              <a:t> - Facilitates communication and collaboration between an organization and its suppliers for efficient supply chain management.</a:t>
            </a:r>
          </a:p>
          <a:p>
            <a:pPr marR="0" lvl="0" rtl="0"/>
            <a:r>
              <a:rPr lang="en-IN" sz="1800" b="0" i="0" u="none" strike="noStrike" kern="100" baseline="0" dirty="0">
                <a:solidFill>
                  <a:srgbClr val="2F5496"/>
                </a:solidFill>
                <a:latin typeface="Calibri Light" panose="020F0302020204030204" pitchFamily="34" charset="0"/>
              </a:rPr>
              <a:t>b. </a:t>
            </a:r>
            <a:r>
              <a:rPr lang="en-IN" sz="1800" b="1" i="0" u="none" strike="noStrike" kern="100" baseline="0" dirty="0">
                <a:solidFill>
                  <a:srgbClr val="2F5496"/>
                </a:solidFill>
                <a:latin typeface="Calibri Light" panose="020F0302020204030204" pitchFamily="34" charset="0"/>
              </a:rPr>
              <a:t>Customer Portals:</a:t>
            </a:r>
            <a:r>
              <a:rPr lang="en-IN" sz="1800" b="0" i="0" u="none" strike="noStrike" kern="100" baseline="0" dirty="0">
                <a:solidFill>
                  <a:srgbClr val="2F5496"/>
                </a:solidFill>
                <a:latin typeface="Calibri Light" panose="020F0302020204030204" pitchFamily="34" charset="0"/>
              </a:rPr>
              <a:t> - Provides customers with access to order status, product information, and support resources, enhancing customer service.</a:t>
            </a:r>
          </a:p>
          <a:p>
            <a:pPr marR="0" lvl="0" rtl="0"/>
            <a:r>
              <a:rPr lang="en-IN" sz="1800" b="0" i="0" u="none" strike="noStrike" kern="100" baseline="0" dirty="0">
                <a:solidFill>
                  <a:srgbClr val="2F5496"/>
                </a:solidFill>
                <a:latin typeface="Calibri Light" panose="020F0302020204030204" pitchFamily="34" charset="0"/>
              </a:rPr>
              <a:t>c. </a:t>
            </a:r>
            <a:r>
              <a:rPr lang="en-IN" sz="1800" b="1" i="0" u="none" strike="noStrike" kern="100" baseline="0" dirty="0">
                <a:solidFill>
                  <a:srgbClr val="2F5496"/>
                </a:solidFill>
                <a:latin typeface="Calibri Light" panose="020F0302020204030204" pitchFamily="34" charset="0"/>
              </a:rPr>
              <a:t>Partner Collaboration:</a:t>
            </a:r>
            <a:r>
              <a:rPr lang="en-IN" sz="1800" b="0" i="0" u="none" strike="noStrike" kern="100" baseline="0" dirty="0">
                <a:solidFill>
                  <a:srgbClr val="2F5496"/>
                </a:solidFill>
                <a:latin typeface="Calibri Light" panose="020F0302020204030204" pitchFamily="34" charset="0"/>
              </a:rPr>
              <a:t> - Enables collaboration with business partners, allowing them to access shared documents, project updates, and other relevant information.</a:t>
            </a:r>
          </a:p>
          <a:p>
            <a:pPr marR="0" lvl="0" rtl="0"/>
            <a:r>
              <a:rPr lang="en-IN" sz="1800" b="0" i="0" u="none" strike="noStrike" kern="100" baseline="0" dirty="0">
                <a:solidFill>
                  <a:srgbClr val="2F5496"/>
                </a:solidFill>
                <a:latin typeface="Calibri Light" panose="020F0302020204030204" pitchFamily="34" charset="0"/>
              </a:rPr>
              <a:t>d. </a:t>
            </a:r>
            <a:r>
              <a:rPr lang="en-IN" sz="1800" b="1" i="0" u="none" strike="noStrike" kern="100" baseline="0" dirty="0">
                <a:solidFill>
                  <a:srgbClr val="2F5496"/>
                </a:solidFill>
                <a:latin typeface="Calibri Light" panose="020F0302020204030204" pitchFamily="34" charset="0"/>
              </a:rPr>
              <a:t>Remote Access for Employees:</a:t>
            </a:r>
            <a:r>
              <a:rPr lang="en-IN" sz="1800" b="0" i="0" u="none" strike="noStrike" kern="100" baseline="0" dirty="0">
                <a:solidFill>
                  <a:srgbClr val="2F5496"/>
                </a:solidFill>
                <a:latin typeface="Calibri Light" panose="020F0302020204030204" pitchFamily="34" charset="0"/>
              </a:rPr>
              <a:t> - Allows employees to securely access company resources from remote locations, promoting flexible work arrangements.</a:t>
            </a:r>
          </a:p>
          <a:p>
            <a:pPr marR="0" lvl="0" rtl="0"/>
            <a:r>
              <a:rPr lang="en-IN" sz="1800" b="0" i="0" u="none" strike="noStrike" kern="100" baseline="0" dirty="0">
                <a:solidFill>
                  <a:srgbClr val="2F5496"/>
                </a:solidFill>
                <a:latin typeface="Calibri Light" panose="020F0302020204030204" pitchFamily="34" charset="0"/>
              </a:rPr>
              <a:t>e. </a:t>
            </a:r>
            <a:r>
              <a:rPr lang="en-IN" sz="1800" b="1" i="0" u="none" strike="noStrike" kern="100" baseline="0" dirty="0">
                <a:solidFill>
                  <a:srgbClr val="2F5496"/>
                </a:solidFill>
                <a:latin typeface="Calibri Light" panose="020F0302020204030204" pitchFamily="34" charset="0"/>
              </a:rPr>
              <a:t>Joint Project Management:</a:t>
            </a:r>
            <a:r>
              <a:rPr lang="en-IN" sz="1800" b="0" i="0" u="none" strike="noStrike" kern="100" baseline="0" dirty="0">
                <a:solidFill>
                  <a:srgbClr val="2F5496"/>
                </a:solidFill>
                <a:latin typeface="Calibri Light" panose="020F0302020204030204" pitchFamily="34" charset="0"/>
              </a:rPr>
              <a:t> - Supports joint projects by providing a centralized platform for collaboration and resource sharing among different organizations.</a:t>
            </a:r>
          </a:p>
          <a:p>
            <a:pPr marR="0" lvl="0" rtl="0"/>
            <a:r>
              <a:rPr lang="en-IN" sz="1800" b="0" i="0" u="none" strike="noStrike" kern="100" baseline="0" dirty="0">
                <a:solidFill>
                  <a:srgbClr val="2F5496"/>
                </a:solidFill>
                <a:latin typeface="Calibri Light" panose="020F0302020204030204" pitchFamily="34" charset="0"/>
              </a:rPr>
              <a:t>f. </a:t>
            </a:r>
            <a:r>
              <a:rPr lang="en-IN" sz="1800" b="1" i="0" u="none" strike="noStrike" kern="100" baseline="0" dirty="0">
                <a:solidFill>
                  <a:srgbClr val="2F5496"/>
                </a:solidFill>
                <a:latin typeface="Calibri Light" panose="020F0302020204030204" pitchFamily="34" charset="0"/>
              </a:rPr>
              <a:t>Client Access to Information:</a:t>
            </a:r>
            <a:r>
              <a:rPr lang="en-IN" sz="1800" b="0" i="0" u="none" strike="noStrike" kern="100" baseline="0" dirty="0">
                <a:solidFill>
                  <a:srgbClr val="2F5496"/>
                </a:solidFill>
                <a:latin typeface="Calibri Light" panose="020F0302020204030204" pitchFamily="34" charset="0"/>
              </a:rPr>
              <a:t> - Allows professional service firms to provide clients with access to project updates, reports, and other relevant data.</a:t>
            </a:r>
          </a:p>
        </p:txBody>
      </p:sp>
    </p:spTree>
    <p:extLst>
      <p:ext uri="{BB962C8B-B14F-4D97-AF65-F5344CB8AC3E}">
        <p14:creationId xmlns:p14="http://schemas.microsoft.com/office/powerpoint/2010/main" val="397802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6D7-874B-7207-226E-89F28EA6FC4F}"/>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Benefits of Extranet:</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B95C27FA-29CB-0BAC-6803-C1BE8F618AA6}"/>
              </a:ext>
            </a:extLst>
          </p:cNvPr>
          <p:cNvSpPr>
            <a:spLocks noGrp="1"/>
          </p:cNvSpPr>
          <p:nvPr>
            <p:ph type="body" idx="1"/>
          </p:nvPr>
        </p:nvSpPr>
        <p:spPr>
          <a:xfrm>
            <a:off x="838200" y="1027905"/>
            <a:ext cx="10515600" cy="5464969"/>
          </a:xfrm>
        </p:spPr>
        <p:txBody>
          <a:bodyPr/>
          <a:lstStyle/>
          <a:p>
            <a:pPr marR="0" lvl="0" rtl="0"/>
            <a:r>
              <a:rPr lang="en-IN" sz="1800" b="0" i="0" u="none" strike="noStrike" kern="100" baseline="0" dirty="0">
                <a:solidFill>
                  <a:srgbClr val="2F5496"/>
                </a:solidFill>
                <a:latin typeface="Calibri Light" panose="020F0302020204030204" pitchFamily="34" charset="0"/>
              </a:rPr>
              <a:t>a. </a:t>
            </a:r>
            <a:r>
              <a:rPr lang="en-IN" sz="1800" b="1" i="0" u="none" strike="noStrike" kern="100" baseline="0" dirty="0">
                <a:solidFill>
                  <a:srgbClr val="2F5496"/>
                </a:solidFill>
                <a:latin typeface="Calibri Light" panose="020F0302020204030204" pitchFamily="34" charset="0"/>
              </a:rPr>
              <a:t>Improved Collaboration:</a:t>
            </a:r>
            <a:r>
              <a:rPr lang="en-IN" sz="1800" b="0" i="0" u="none" strike="noStrike" kern="100" baseline="0" dirty="0">
                <a:solidFill>
                  <a:srgbClr val="2F5496"/>
                </a:solidFill>
                <a:latin typeface="Calibri Light" panose="020F0302020204030204" pitchFamily="34" charset="0"/>
              </a:rPr>
              <a:t> - Enhances collaboration between an organization and external stakeholders, leading to better communication and shared resources.</a:t>
            </a:r>
          </a:p>
          <a:p>
            <a:pPr marR="0" lvl="0" rtl="0"/>
            <a:r>
              <a:rPr lang="en-IN" sz="1800" b="0" i="0" u="none" strike="noStrike" kern="100" baseline="0" dirty="0">
                <a:solidFill>
                  <a:srgbClr val="2F5496"/>
                </a:solidFill>
                <a:latin typeface="Calibri Light" panose="020F0302020204030204" pitchFamily="34" charset="0"/>
              </a:rPr>
              <a:t>b. </a:t>
            </a:r>
            <a:r>
              <a:rPr lang="en-IN" sz="1800" b="1" i="0" u="none" strike="noStrike" kern="100" baseline="0" dirty="0">
                <a:solidFill>
                  <a:srgbClr val="2F5496"/>
                </a:solidFill>
                <a:latin typeface="Calibri Light" panose="020F0302020204030204" pitchFamily="34" charset="0"/>
              </a:rPr>
              <a:t>Efficient Information Sharing:</a:t>
            </a:r>
            <a:r>
              <a:rPr lang="en-IN" sz="1800" b="0" i="0" u="none" strike="noStrike" kern="100" baseline="0" dirty="0">
                <a:solidFill>
                  <a:srgbClr val="2F5496"/>
                </a:solidFill>
                <a:latin typeface="Calibri Light" panose="020F0302020204030204" pitchFamily="34" charset="0"/>
              </a:rPr>
              <a:t> - Streamlines the exchange of information, reducing delays and improving overall efficiency in business processes.</a:t>
            </a:r>
          </a:p>
          <a:p>
            <a:pPr marR="0" lvl="0" rtl="0"/>
            <a:r>
              <a:rPr lang="en-IN" sz="1800" b="0" i="0" u="none" strike="noStrike" kern="100" baseline="0" dirty="0">
                <a:solidFill>
                  <a:srgbClr val="2F5496"/>
                </a:solidFill>
                <a:latin typeface="Calibri Light" panose="020F0302020204030204" pitchFamily="34" charset="0"/>
              </a:rPr>
              <a:t>c. </a:t>
            </a:r>
            <a:r>
              <a:rPr lang="en-IN" sz="1800" b="1" i="0" u="none" strike="noStrike" kern="100" baseline="0" dirty="0">
                <a:solidFill>
                  <a:srgbClr val="2F5496"/>
                </a:solidFill>
                <a:latin typeface="Calibri Light" panose="020F0302020204030204" pitchFamily="34" charset="0"/>
              </a:rPr>
              <a:t>Enhanced Customer Service:</a:t>
            </a:r>
            <a:r>
              <a:rPr lang="en-IN" sz="1800" b="0" i="0" u="none" strike="noStrike" kern="100" baseline="0" dirty="0">
                <a:solidFill>
                  <a:srgbClr val="2F5496"/>
                </a:solidFill>
                <a:latin typeface="Calibri Light" panose="020F0302020204030204" pitchFamily="34" charset="0"/>
              </a:rPr>
              <a:t> - Customer portals on extranets provide clients with easy access to relevant information, order status, and support resources.</a:t>
            </a:r>
          </a:p>
          <a:p>
            <a:pPr marR="0" lvl="0" rtl="0"/>
            <a:r>
              <a:rPr lang="en-IN" sz="1800" b="0" i="0" u="none" strike="noStrike" kern="100" baseline="0" dirty="0">
                <a:solidFill>
                  <a:srgbClr val="2F5496"/>
                </a:solidFill>
                <a:latin typeface="Calibri Light" panose="020F0302020204030204" pitchFamily="34" charset="0"/>
              </a:rPr>
              <a:t>d. </a:t>
            </a:r>
            <a:r>
              <a:rPr lang="en-IN" sz="1800" b="1" i="0" u="none" strike="noStrike" kern="100" baseline="0" dirty="0">
                <a:solidFill>
                  <a:srgbClr val="2F5496"/>
                </a:solidFill>
                <a:latin typeface="Calibri Light" panose="020F0302020204030204" pitchFamily="34" charset="0"/>
              </a:rPr>
              <a:t>Secure Data Exchange:</a:t>
            </a:r>
            <a:r>
              <a:rPr lang="en-IN" sz="1800" b="0" i="0" u="none" strike="noStrike" kern="100" baseline="0" dirty="0">
                <a:solidFill>
                  <a:srgbClr val="2F5496"/>
                </a:solidFill>
                <a:latin typeface="Calibri Light" panose="020F0302020204030204" pitchFamily="34" charset="0"/>
              </a:rPr>
              <a:t> - Provides a secure platform for sharing sensitive data between organizations, reducing the risk of unauthorized access.</a:t>
            </a:r>
          </a:p>
          <a:p>
            <a:pPr marR="0" lvl="0" rtl="0"/>
            <a:r>
              <a:rPr lang="en-IN" sz="1800" b="0" i="0" u="none" strike="noStrike" kern="100" baseline="0" dirty="0">
                <a:solidFill>
                  <a:srgbClr val="2F5496"/>
                </a:solidFill>
                <a:latin typeface="Calibri Light" panose="020F0302020204030204" pitchFamily="34" charset="0"/>
              </a:rPr>
              <a:t>e. </a:t>
            </a:r>
            <a:r>
              <a:rPr lang="en-IN" sz="1800" b="1" i="0" u="none" strike="noStrike" kern="100" baseline="0" dirty="0">
                <a:solidFill>
                  <a:srgbClr val="2F5496"/>
                </a:solidFill>
                <a:latin typeface="Calibri Light" panose="020F0302020204030204" pitchFamily="34" charset="0"/>
              </a:rPr>
              <a:t>Increased Productivity:</a:t>
            </a:r>
            <a:r>
              <a:rPr lang="en-IN" sz="1800" b="0" i="0" u="none" strike="noStrike" kern="100" baseline="0" dirty="0">
                <a:solidFill>
                  <a:srgbClr val="2F5496"/>
                </a:solidFill>
                <a:latin typeface="Calibri Light" panose="020F0302020204030204" pitchFamily="34" charset="0"/>
              </a:rPr>
              <a:t> - Enables remote access to resources, allowing employees and external partners to work efficiently from various locations.</a:t>
            </a:r>
          </a:p>
          <a:p>
            <a:pPr marR="0" lvl="0" rtl="0"/>
            <a:r>
              <a:rPr lang="en-IN" sz="1800" b="0" i="0" u="none" strike="noStrike" kern="100" baseline="0" dirty="0">
                <a:solidFill>
                  <a:srgbClr val="2F5496"/>
                </a:solidFill>
                <a:latin typeface="Calibri Light" panose="020F0302020204030204" pitchFamily="34" charset="0"/>
              </a:rPr>
              <a:t>f. </a:t>
            </a:r>
            <a:r>
              <a:rPr lang="en-IN" sz="1800" b="1" i="0" u="none" strike="noStrike" kern="100" baseline="0" dirty="0">
                <a:solidFill>
                  <a:srgbClr val="2F5496"/>
                </a:solidFill>
                <a:latin typeface="Calibri Light" panose="020F0302020204030204" pitchFamily="34" charset="0"/>
              </a:rPr>
              <a:t>Cost Savings:</a:t>
            </a:r>
            <a:r>
              <a:rPr lang="en-IN" sz="1800" b="0" i="0" u="none" strike="noStrike" kern="100" baseline="0" dirty="0">
                <a:solidFill>
                  <a:srgbClr val="2F5496"/>
                </a:solidFill>
                <a:latin typeface="Calibri Light" panose="020F0302020204030204" pitchFamily="34" charset="0"/>
              </a:rPr>
              <a:t> - Reduces the need for physical meetings and traditional communication methods, leading to cost savings.</a:t>
            </a:r>
          </a:p>
          <a:p>
            <a:pPr marR="0" lvl="0" rtl="0"/>
            <a:r>
              <a:rPr lang="en-IN" sz="1800" b="0" i="0" u="none" strike="noStrike" kern="100" baseline="0" dirty="0">
                <a:solidFill>
                  <a:srgbClr val="2F5496"/>
                </a:solidFill>
                <a:latin typeface="Calibri Light" panose="020F0302020204030204" pitchFamily="34" charset="0"/>
              </a:rPr>
              <a:t>g. </a:t>
            </a:r>
            <a:r>
              <a:rPr lang="en-IN" sz="1800" b="1" i="0" u="none" strike="noStrike" kern="100" baseline="0" dirty="0">
                <a:solidFill>
                  <a:srgbClr val="2F5496"/>
                </a:solidFill>
                <a:latin typeface="Calibri Light" panose="020F0302020204030204" pitchFamily="34" charset="0"/>
              </a:rPr>
              <a:t>Flexible Access:</a:t>
            </a:r>
            <a:r>
              <a:rPr lang="en-IN" sz="1800" b="0" i="0" u="none" strike="noStrike" kern="100" baseline="0" dirty="0">
                <a:solidFill>
                  <a:srgbClr val="2F5496"/>
                </a:solidFill>
                <a:latin typeface="Calibri Light" panose="020F0302020204030204" pitchFamily="34" charset="0"/>
              </a:rPr>
              <a:t> - Allows for flexible and controlled access to specific resources based on user roles, enhancing security and data privacy.</a:t>
            </a:r>
          </a:p>
          <a:p>
            <a:pPr marR="0" lvl="0" rtl="0"/>
            <a:r>
              <a:rPr lang="en-IN" sz="1800" b="0" i="0" u="none" strike="noStrike" kern="100" baseline="0" dirty="0">
                <a:solidFill>
                  <a:srgbClr val="2F5496"/>
                </a:solidFill>
                <a:latin typeface="Calibri Light" panose="020F0302020204030204" pitchFamily="34" charset="0"/>
              </a:rPr>
              <a:t>h. </a:t>
            </a:r>
            <a:r>
              <a:rPr lang="en-IN" sz="1800" b="1" i="0" u="none" strike="noStrike" kern="100" baseline="0" dirty="0">
                <a:solidFill>
                  <a:srgbClr val="2F5496"/>
                </a:solidFill>
                <a:latin typeface="Calibri Light" panose="020F0302020204030204" pitchFamily="34" charset="0"/>
              </a:rPr>
              <a:t>Competitive Advantage:</a:t>
            </a:r>
            <a:r>
              <a:rPr lang="en-IN" sz="1800" b="0" i="0" u="none" strike="noStrike" kern="100" baseline="0" dirty="0">
                <a:solidFill>
                  <a:srgbClr val="2F5496"/>
                </a:solidFill>
                <a:latin typeface="Calibri Light" panose="020F0302020204030204" pitchFamily="34" charset="0"/>
              </a:rPr>
              <a:t> - Enhances collaboration and communication with partners and customers, contributing to a competitive advantage in the market.</a:t>
            </a:r>
          </a:p>
        </p:txBody>
      </p:sp>
    </p:spTree>
    <p:extLst>
      <p:ext uri="{BB962C8B-B14F-4D97-AF65-F5344CB8AC3E}">
        <p14:creationId xmlns:p14="http://schemas.microsoft.com/office/powerpoint/2010/main" val="305476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445D41-CB82-93DD-4D93-FF901C1BEF20}"/>
              </a:ext>
            </a:extLst>
          </p:cNvPr>
          <p:cNvSpPr>
            <a:spLocks noGrp="1"/>
          </p:cNvSpPr>
          <p:nvPr>
            <p:ph type="body" idx="1"/>
          </p:nvPr>
        </p:nvSpPr>
        <p:spPr/>
        <p:txBody>
          <a:bodyPr/>
          <a:lstStyle/>
          <a:p>
            <a:pPr marL="0" marR="0" lvl="0" indent="0" algn="just" rtl="0">
              <a:buNone/>
            </a:pPr>
            <a:r>
              <a:rPr lang="en-IN" b="0" i="0" u="none" strike="noStrike" kern="100" baseline="0" dirty="0">
                <a:solidFill>
                  <a:srgbClr val="2F5496"/>
                </a:solidFill>
                <a:latin typeface="Calibri Light" panose="020F0302020204030204" pitchFamily="34" charset="0"/>
              </a:rPr>
              <a:t>In summary, an extranet is a secure extension of an organization's internal network that facilitates collaboration with external stakeholders. Its implementation involves access control, encryption, collaboration tools, and customization to meet the specific needs of the collaborating parties. The applications and benefits of extranets contribute to improved collaboration, efficient information sharing, and enhanced productivity.</a:t>
            </a:r>
          </a:p>
        </p:txBody>
      </p:sp>
      <p:sp>
        <p:nvSpPr>
          <p:cNvPr id="5" name="TextBox 4">
            <a:extLst>
              <a:ext uri="{FF2B5EF4-FFF2-40B4-BE49-F238E27FC236}">
                <a16:creationId xmlns:a16="http://schemas.microsoft.com/office/drawing/2014/main" id="{1B739890-1253-DC9B-CFFC-CC5983EEF0C4}"/>
              </a:ext>
            </a:extLst>
          </p:cNvPr>
          <p:cNvSpPr txBox="1"/>
          <p:nvPr/>
        </p:nvSpPr>
        <p:spPr>
          <a:xfrm>
            <a:off x="1052945" y="692727"/>
            <a:ext cx="538930" cy="707886"/>
          </a:xfrm>
          <a:prstGeom prst="rect">
            <a:avLst/>
          </a:prstGeom>
          <a:noFill/>
        </p:spPr>
        <p:txBody>
          <a:bodyPr wrap="none" rtlCol="0">
            <a:spAutoFit/>
          </a:bodyPr>
          <a:lstStyle/>
          <a:p>
            <a:r>
              <a:rPr lang="en-US" sz="4000" dirty="0"/>
              <a:t>…</a:t>
            </a:r>
          </a:p>
        </p:txBody>
      </p:sp>
    </p:spTree>
    <p:extLst>
      <p:ext uri="{BB962C8B-B14F-4D97-AF65-F5344CB8AC3E}">
        <p14:creationId xmlns:p14="http://schemas.microsoft.com/office/powerpoint/2010/main" val="81538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A080-8651-562C-A8FE-96D5822FBB27}"/>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Unit 1 Introduction to HTML</a:t>
            </a:r>
            <a:r>
              <a:rPr lang="en-US" b="0" i="0" u="none" strike="noStrike" kern="100" baseline="0">
                <a:solidFill>
                  <a:srgbClr val="1F3864"/>
                </a:solidFill>
                <a:latin typeface="Mangal" panose="02040503050203030202" pitchFamily="18" charset="0"/>
              </a:rPr>
              <a:t>		</a:t>
            </a:r>
            <a:r>
              <a:rPr lang="en-US" b="0" i="0" u="none" strike="noStrike" kern="100" baseline="0">
                <a:solidFill>
                  <a:srgbClr val="1F3864"/>
                </a:solidFill>
                <a:latin typeface="Times New Roman" panose="02020603050405020304" pitchFamily="18" charset="0"/>
              </a:rPr>
              <a:t>                                                   No. of Lectures: 8</a:t>
            </a:r>
          </a:p>
        </p:txBody>
      </p:sp>
      <p:sp>
        <p:nvSpPr>
          <p:cNvPr id="3" name="Text Placeholder 2">
            <a:extLst>
              <a:ext uri="{FF2B5EF4-FFF2-40B4-BE49-F238E27FC236}">
                <a16:creationId xmlns:a16="http://schemas.microsoft.com/office/drawing/2014/main" id="{9DAC498E-686A-D643-5637-FB48EBE73E60}"/>
              </a:ext>
            </a:extLst>
          </p:cNvPr>
          <p:cNvSpPr>
            <a:spLocks noGrp="1"/>
          </p:cNvSpPr>
          <p:nvPr>
            <p:ph type="body" idx="1"/>
          </p:nvPr>
        </p:nvSpPr>
        <p:spPr/>
        <p:txBody>
          <a:bodyPr/>
          <a:lstStyle/>
          <a:p>
            <a:pPr marR="0" lvl="0" algn="just" rtl="0"/>
            <a:r>
              <a:rPr lang="en-IN" b="0" i="0" u="none" strike="noStrike" kern="100" baseline="0" dirty="0">
                <a:solidFill>
                  <a:srgbClr val="2F5496"/>
                </a:solidFill>
                <a:latin typeface="Calibri Light" panose="020F0302020204030204" pitchFamily="34" charset="0"/>
              </a:rPr>
              <a:t>Web Fundamentals: Internet, Intranet and Extranet, web browsers, web servers, working of search engine. Development Process: Client and Server scripting and languages, HTML tags, W3C Validation service, Headers, HTML form elements and designing web forms, meta tags, CSS and its types, Types of CSS Selectors, CSS properties, CSS Box Model, CSS Positioning (relative, absolute and fixed), Responsive design with CSS, HTML APIs – geolocation, drag and drop.</a:t>
            </a:r>
          </a:p>
          <a:p>
            <a:pPr marR="0" lvl="0" rtl="0"/>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3659470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A34A-F139-2FB6-7FA9-E141107347D0}"/>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What is a Web Browser?</a:t>
            </a:r>
          </a:p>
        </p:txBody>
      </p:sp>
      <p:sp>
        <p:nvSpPr>
          <p:cNvPr id="3" name="Text Placeholder 2">
            <a:extLst>
              <a:ext uri="{FF2B5EF4-FFF2-40B4-BE49-F238E27FC236}">
                <a16:creationId xmlns:a16="http://schemas.microsoft.com/office/drawing/2014/main" id="{98379826-9874-8CB3-A0F6-BD72B1248B49}"/>
              </a:ext>
            </a:extLst>
          </p:cNvPr>
          <p:cNvSpPr>
            <a:spLocks noGrp="1"/>
          </p:cNvSpPr>
          <p:nvPr>
            <p:ph type="body" idx="1"/>
          </p:nvPr>
        </p:nvSpPr>
        <p:spPr/>
        <p:txBody>
          <a:bodyPr/>
          <a:lstStyle/>
          <a:p>
            <a:pPr marR="0" lvl="0" rtl="0"/>
            <a:r>
              <a:rPr lang="en-IN" b="1" i="0" u="none" strike="noStrike" kern="100" baseline="0">
                <a:solidFill>
                  <a:srgbClr val="2F5496"/>
                </a:solidFill>
                <a:latin typeface="Calibri Light" panose="020F0302020204030204" pitchFamily="34" charset="0"/>
              </a:rPr>
              <a:t>A web browser is a software application that allows users to access and navigate the World Wide Web (WWW). It interprets and renders web content, including text, images, videos, and interactive elements, presented on web pages. Users interact with the browser through a graphical user interface (GUI) to view, navigate, and interact with websites and online content.</a:t>
            </a:r>
          </a:p>
        </p:txBody>
      </p:sp>
    </p:spTree>
    <p:extLst>
      <p:ext uri="{BB962C8B-B14F-4D97-AF65-F5344CB8AC3E}">
        <p14:creationId xmlns:p14="http://schemas.microsoft.com/office/powerpoint/2010/main" val="20664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E9C3-3D85-D3AC-4E50-EA39F75ED115}"/>
              </a:ext>
            </a:extLst>
          </p:cNvPr>
          <p:cNvSpPr>
            <a:spLocks noGrp="1"/>
          </p:cNvSpPr>
          <p:nvPr>
            <p:ph type="title"/>
          </p:nvPr>
        </p:nvSpPr>
        <p:spPr>
          <a:xfrm>
            <a:off x="838200" y="365125"/>
            <a:ext cx="10515600" cy="660111"/>
          </a:xfrm>
        </p:spPr>
        <p:txBody>
          <a:bodyPr/>
          <a:lstStyle/>
          <a:p>
            <a:pPr marR="0" rtl="0"/>
            <a:r>
              <a:rPr lang="en-US" b="1" i="0" u="none" strike="noStrike" kern="100" baseline="0" dirty="0">
                <a:solidFill>
                  <a:srgbClr val="1F3864"/>
                </a:solidFill>
                <a:latin typeface="Times New Roman" panose="02020603050405020304" pitchFamily="18" charset="0"/>
              </a:rPr>
              <a:t>How Does a Web Browser Work?</a:t>
            </a:r>
            <a:endParaRPr lang="en-US" b="1"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DCA8A707-785C-4E3E-5B77-643224C4A903}"/>
              </a:ext>
            </a:extLst>
          </p:cNvPr>
          <p:cNvSpPr>
            <a:spLocks noGrp="1"/>
          </p:cNvSpPr>
          <p:nvPr>
            <p:ph type="body" idx="1"/>
          </p:nvPr>
        </p:nvSpPr>
        <p:spPr>
          <a:xfrm>
            <a:off x="838200" y="1165513"/>
            <a:ext cx="10515600" cy="5512377"/>
          </a:xfrm>
        </p:spPr>
        <p:txBody>
          <a:bodyPr/>
          <a:lstStyle/>
          <a:p>
            <a:pPr marR="0" lvl="0" rtl="0"/>
            <a:r>
              <a:rPr lang="en-IN" b="1" i="0" u="none" strike="noStrike" kern="100" baseline="0" dirty="0">
                <a:solidFill>
                  <a:srgbClr val="2F5496"/>
                </a:solidFill>
                <a:latin typeface="Calibri Light" panose="020F0302020204030204" pitchFamily="34" charset="0"/>
              </a:rPr>
              <a:t>User Interface: </a:t>
            </a:r>
            <a:r>
              <a:rPr lang="en-IN" i="0" u="none" strike="noStrike" kern="100" baseline="0" dirty="0">
                <a:solidFill>
                  <a:srgbClr val="2F5496"/>
                </a:solidFill>
                <a:latin typeface="Calibri Light" panose="020F0302020204030204" pitchFamily="34" charset="0"/>
              </a:rPr>
              <a:t>- The browser presents a user interface that includes a URL (Uniform Resource Locator) or address bar, back and forward buttons, bookmarks, and other navigation tools.</a:t>
            </a:r>
          </a:p>
          <a:p>
            <a:pPr marR="0" lvl="0" rtl="0"/>
            <a:r>
              <a:rPr lang="en-IN" b="1" i="0" u="none" strike="noStrike" kern="100" baseline="0" dirty="0">
                <a:solidFill>
                  <a:srgbClr val="2F5496"/>
                </a:solidFill>
                <a:latin typeface="Calibri Light" panose="020F0302020204030204" pitchFamily="34" charset="0"/>
              </a:rPr>
              <a:t>Rendering Engine: </a:t>
            </a:r>
            <a:r>
              <a:rPr lang="en-IN" i="0" u="none" strike="noStrike" kern="100" baseline="0" dirty="0">
                <a:solidFill>
                  <a:srgbClr val="2F5496"/>
                </a:solidFill>
                <a:latin typeface="Calibri Light" panose="020F0302020204030204" pitchFamily="34" charset="0"/>
              </a:rPr>
              <a:t>- The rendering engine is a core component of the browser that interprets and displays web content. Different browsers may use different rendering engines (e.g., Blink in Chrome, Gecko in Firefox, </a:t>
            </a:r>
            <a:r>
              <a:rPr lang="en-IN" i="0" u="none" strike="noStrike" kern="100" baseline="0" dirty="0" err="1">
                <a:solidFill>
                  <a:srgbClr val="2F5496"/>
                </a:solidFill>
                <a:latin typeface="Calibri Light" panose="020F0302020204030204" pitchFamily="34" charset="0"/>
              </a:rPr>
              <a:t>WebKit</a:t>
            </a:r>
            <a:r>
              <a:rPr lang="en-IN" i="0" u="none" strike="noStrike" kern="100" baseline="0" dirty="0">
                <a:solidFill>
                  <a:srgbClr val="2F5496"/>
                </a:solidFill>
                <a:latin typeface="Calibri Light" panose="020F0302020204030204" pitchFamily="34" charset="0"/>
              </a:rPr>
              <a:t> in Safari).</a:t>
            </a:r>
          </a:p>
          <a:p>
            <a:pPr marR="0" lvl="0" rtl="0"/>
            <a:r>
              <a:rPr lang="en-IN" b="1" i="0" u="none" strike="noStrike" kern="100" baseline="0" dirty="0">
                <a:solidFill>
                  <a:srgbClr val="2F5496"/>
                </a:solidFill>
                <a:latin typeface="Calibri Light" panose="020F0302020204030204" pitchFamily="34" charset="0"/>
              </a:rPr>
              <a:t>HTTP/HTTPS Protocols:</a:t>
            </a:r>
            <a:r>
              <a:rPr lang="en-IN" i="0" u="none" strike="noStrike" kern="100" baseline="0" dirty="0">
                <a:solidFill>
                  <a:srgbClr val="2F5496"/>
                </a:solidFill>
                <a:latin typeface="Calibri Light" panose="020F0302020204030204" pitchFamily="34" charset="0"/>
              </a:rPr>
              <a:t> - Browsers use the HTTP (Hypertext Transfer Protocol) or its secure version, HTTPS, to request and retrieve web pages from servers.</a:t>
            </a:r>
          </a:p>
          <a:p>
            <a:pPr marR="0" lvl="0" rtl="0"/>
            <a:r>
              <a:rPr lang="en-IN" b="1" i="0" u="none" strike="noStrike" kern="100" baseline="0" dirty="0">
                <a:solidFill>
                  <a:srgbClr val="2F5496"/>
                </a:solidFill>
                <a:latin typeface="Calibri Light" panose="020F0302020204030204" pitchFamily="34" charset="0"/>
              </a:rPr>
              <a:t>User Input and Navigation</a:t>
            </a:r>
            <a:r>
              <a:rPr lang="en-IN" i="0" u="none" strike="noStrike" kern="100" baseline="0" dirty="0">
                <a:solidFill>
                  <a:srgbClr val="2F5496"/>
                </a:solidFill>
                <a:latin typeface="Calibri Light" panose="020F0302020204030204" pitchFamily="34" charset="0"/>
              </a:rPr>
              <a:t>: - Users enter URLs or click on links, and the browser translates these actions into requests for specific web pages.</a:t>
            </a:r>
          </a:p>
          <a:p>
            <a:pPr marR="0" lvl="0" rtl="0"/>
            <a:endParaRPr lang="en-IN"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136001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E9C3-3D85-D3AC-4E50-EA39F75ED115}"/>
              </a:ext>
            </a:extLst>
          </p:cNvPr>
          <p:cNvSpPr>
            <a:spLocks noGrp="1"/>
          </p:cNvSpPr>
          <p:nvPr>
            <p:ph type="title"/>
          </p:nvPr>
        </p:nvSpPr>
        <p:spPr>
          <a:xfrm>
            <a:off x="838200" y="365125"/>
            <a:ext cx="10515600" cy="660111"/>
          </a:xfrm>
        </p:spPr>
        <p:txBody>
          <a:bodyPr/>
          <a:lstStyle/>
          <a:p>
            <a:pPr marR="0" rtl="0"/>
            <a:r>
              <a:rPr lang="en-US" b="1" i="0" u="none" strike="noStrike" kern="100" baseline="0" dirty="0">
                <a:solidFill>
                  <a:srgbClr val="1F3864"/>
                </a:solidFill>
                <a:latin typeface="Times New Roman" panose="02020603050405020304" pitchFamily="18" charset="0"/>
              </a:rPr>
              <a:t>How Does a Web Browser Work?</a:t>
            </a:r>
            <a:endParaRPr lang="en-US" b="1"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DCA8A707-785C-4E3E-5B77-643224C4A903}"/>
              </a:ext>
            </a:extLst>
          </p:cNvPr>
          <p:cNvSpPr>
            <a:spLocks noGrp="1"/>
          </p:cNvSpPr>
          <p:nvPr>
            <p:ph type="body" idx="1"/>
          </p:nvPr>
        </p:nvSpPr>
        <p:spPr>
          <a:xfrm>
            <a:off x="838200" y="1165514"/>
            <a:ext cx="10515600" cy="5429250"/>
          </a:xfrm>
        </p:spPr>
        <p:txBody>
          <a:bodyPr/>
          <a:lstStyle/>
          <a:p>
            <a:pPr marR="0" lvl="0" rtl="0"/>
            <a:r>
              <a:rPr lang="en-IN" sz="1800" b="1" i="0" u="none" strike="noStrike" kern="100" baseline="0" dirty="0">
                <a:solidFill>
                  <a:srgbClr val="2F5496"/>
                </a:solidFill>
                <a:latin typeface="Calibri Light" panose="020F0302020204030204" pitchFamily="34" charset="0"/>
              </a:rPr>
              <a:t>DNS Resolution: </a:t>
            </a:r>
            <a:r>
              <a:rPr lang="en-IN" sz="1800" i="0" u="none" strike="noStrike" kern="100" baseline="0" dirty="0">
                <a:solidFill>
                  <a:srgbClr val="2F5496"/>
                </a:solidFill>
                <a:latin typeface="Calibri Light" panose="020F0302020204030204" pitchFamily="34" charset="0"/>
              </a:rPr>
              <a:t>- The browser uses the Domain Name System (DNS) to resolve human-readable domain names (e.g., </a:t>
            </a:r>
            <a:r>
              <a:rPr lang="en-IN" sz="1800" i="0" u="sng" strike="noStrike" kern="100" baseline="0" dirty="0">
                <a:solidFill>
                  <a:srgbClr val="0563C1"/>
                </a:solidFill>
                <a:latin typeface="Calibri Light" panose="020F0302020204030204" pitchFamily="34" charset="0"/>
                <a:hlinkClick r:id="rId2"/>
              </a:rPr>
              <a:t>www.example.com</a:t>
            </a:r>
            <a:r>
              <a:rPr lang="en-IN" sz="1800" i="0" u="none" strike="noStrike" kern="100" baseline="0" dirty="0">
                <a:solidFill>
                  <a:srgbClr val="2F5496"/>
                </a:solidFill>
                <a:latin typeface="Calibri Light" panose="020F0302020204030204" pitchFamily="34" charset="0"/>
                <a:hlinkClick r:id="rId2"/>
              </a:rPr>
              <a:t>) into IP addresses, allowing it to locate the web server hosting the requested content.</a:t>
            </a:r>
          </a:p>
          <a:p>
            <a:pPr marR="0" lvl="0" rtl="0"/>
            <a:r>
              <a:rPr lang="en-IN" sz="1800" b="1" i="0" u="none" strike="noStrike" kern="100" baseline="0" dirty="0">
                <a:solidFill>
                  <a:srgbClr val="2F5496"/>
                </a:solidFill>
                <a:latin typeface="Calibri Light" panose="020F0302020204030204" pitchFamily="34" charset="0"/>
              </a:rPr>
              <a:t>HTTP Requests: </a:t>
            </a:r>
            <a:r>
              <a:rPr lang="en-IN" sz="1800" i="0" u="none" strike="noStrike" kern="100" baseline="0" dirty="0">
                <a:solidFill>
                  <a:srgbClr val="2F5496"/>
                </a:solidFill>
                <a:latin typeface="Calibri Light" panose="020F0302020204030204" pitchFamily="34" charset="0"/>
              </a:rPr>
              <a:t>- The browser sends HTTP requests to the web server identified by the IP address, asking for the requested web page or resource.</a:t>
            </a:r>
          </a:p>
          <a:p>
            <a:pPr marR="0" lvl="0" rtl="0"/>
            <a:r>
              <a:rPr lang="en-IN" sz="1800" b="1" i="0" u="none" strike="noStrike" kern="100" baseline="0" dirty="0">
                <a:solidFill>
                  <a:srgbClr val="2F5496"/>
                </a:solidFill>
                <a:latin typeface="Calibri Light" panose="020F0302020204030204" pitchFamily="34" charset="0"/>
              </a:rPr>
              <a:t>Server Response: - </a:t>
            </a:r>
            <a:r>
              <a:rPr lang="en-IN" sz="1800" i="0" u="none" strike="noStrike" kern="100" baseline="0" dirty="0">
                <a:solidFill>
                  <a:srgbClr val="2F5496"/>
                </a:solidFill>
                <a:latin typeface="Calibri Light" panose="020F0302020204030204" pitchFamily="34" charset="0"/>
              </a:rPr>
              <a:t>The web server processes the request and sends back an HTTP response, which includes the requested content (HTML, images, stylesheets, scripts, etc.).</a:t>
            </a:r>
          </a:p>
          <a:p>
            <a:pPr marR="0" lvl="0" rtl="0"/>
            <a:r>
              <a:rPr lang="en-IN" sz="1800" b="1" i="0" u="none" strike="noStrike" kern="100" baseline="0" dirty="0">
                <a:solidFill>
                  <a:srgbClr val="2F5496"/>
                </a:solidFill>
                <a:latin typeface="Calibri Light" panose="020F0302020204030204" pitchFamily="34" charset="0"/>
              </a:rPr>
              <a:t>Rendering and Display: - </a:t>
            </a:r>
            <a:r>
              <a:rPr lang="en-IN" sz="1800" i="0" u="none" strike="noStrike" kern="100" baseline="0" dirty="0">
                <a:solidFill>
                  <a:srgbClr val="2F5496"/>
                </a:solidFill>
                <a:latin typeface="Calibri Light" panose="020F0302020204030204" pitchFamily="34" charset="0"/>
              </a:rPr>
              <a:t>The rendering engine interprets the received content, displaying it on the user's screen according to the HTML and CSS specifications.</a:t>
            </a:r>
          </a:p>
          <a:p>
            <a:pPr marR="0" lvl="0" rtl="0"/>
            <a:r>
              <a:rPr lang="en-IN" sz="1800" b="1" i="0" u="none" strike="noStrike" kern="100" baseline="0" dirty="0">
                <a:solidFill>
                  <a:srgbClr val="2F5496"/>
                </a:solidFill>
                <a:latin typeface="Calibri Light" panose="020F0302020204030204" pitchFamily="34" charset="0"/>
              </a:rPr>
              <a:t>JavaScript Execution: -</a:t>
            </a:r>
            <a:r>
              <a:rPr lang="en-IN" sz="1800" i="0" u="none" strike="noStrike" kern="100" baseline="0" dirty="0">
                <a:solidFill>
                  <a:srgbClr val="2F5496"/>
                </a:solidFill>
                <a:latin typeface="Calibri Light" panose="020F0302020204030204" pitchFamily="34" charset="0"/>
              </a:rPr>
              <a:t> If the web page contains JavaScript code, the browser's JavaScript engine executes it, enabling dynamic and interactive features on the page.</a:t>
            </a:r>
          </a:p>
          <a:p>
            <a:pPr marR="0" lvl="0" rtl="0"/>
            <a:r>
              <a:rPr lang="en-IN" sz="1800" b="1" i="0" u="none" strike="noStrike" kern="100" baseline="0" dirty="0">
                <a:solidFill>
                  <a:srgbClr val="2F5496"/>
                </a:solidFill>
                <a:latin typeface="Calibri Light" panose="020F0302020204030204" pitchFamily="34" charset="0"/>
              </a:rPr>
              <a:t>Storage and Caching: -</a:t>
            </a:r>
            <a:r>
              <a:rPr lang="en-IN" sz="1800" i="0" u="none" strike="noStrike" kern="100" baseline="0" dirty="0">
                <a:solidFill>
                  <a:srgbClr val="2F5496"/>
                </a:solidFill>
                <a:latin typeface="Calibri Light" panose="020F0302020204030204" pitchFamily="34" charset="0"/>
              </a:rPr>
              <a:t> Browsers may store certain elements of web pages locally in caches to improve load times and reduce server requests.</a:t>
            </a:r>
          </a:p>
          <a:p>
            <a:pPr marR="0" lvl="0" rtl="0"/>
            <a:r>
              <a:rPr lang="en-IN" sz="1800" b="1" i="0" u="none" strike="noStrike" kern="100" baseline="0" dirty="0">
                <a:solidFill>
                  <a:srgbClr val="2F5496"/>
                </a:solidFill>
                <a:latin typeface="Calibri Light" panose="020F0302020204030204" pitchFamily="34" charset="0"/>
              </a:rPr>
              <a:t>Security Features: - </a:t>
            </a:r>
            <a:r>
              <a:rPr lang="en-IN" sz="1800" i="0" u="none" strike="noStrike" kern="100" baseline="0" dirty="0">
                <a:solidFill>
                  <a:srgbClr val="2F5496"/>
                </a:solidFill>
                <a:latin typeface="Calibri Light" panose="020F0302020204030204" pitchFamily="34" charset="0"/>
              </a:rPr>
              <a:t>Browsers incorporate security features like SSL/TLS for encrypted connections, sandboxing for isolating processes, and warnings for potentially unsafe sites.</a:t>
            </a:r>
          </a:p>
          <a:p>
            <a:pPr marR="0" lvl="0" rtl="0"/>
            <a:r>
              <a:rPr lang="en-IN" sz="1800" b="1" i="0" u="none" strike="noStrike" kern="100" baseline="0" dirty="0">
                <a:solidFill>
                  <a:srgbClr val="2F5496"/>
                </a:solidFill>
                <a:latin typeface="Calibri Light" panose="020F0302020204030204" pitchFamily="34" charset="0"/>
              </a:rPr>
              <a:t>Plug-ins and Extensions: -</a:t>
            </a:r>
            <a:r>
              <a:rPr lang="en-IN" sz="1800" i="0" u="none" strike="noStrike" kern="100" baseline="0" dirty="0">
                <a:solidFill>
                  <a:srgbClr val="2F5496"/>
                </a:solidFill>
                <a:latin typeface="Calibri Light" panose="020F0302020204030204" pitchFamily="34" charset="0"/>
              </a:rPr>
              <a:t> Users can enhance browser functionality with plug-ins or extensions that add features, modify </a:t>
            </a:r>
            <a:r>
              <a:rPr lang="en-IN" sz="1800" i="0" u="none" strike="noStrike" kern="100" baseline="0" dirty="0" err="1">
                <a:solidFill>
                  <a:srgbClr val="2F5496"/>
                </a:solidFill>
                <a:latin typeface="Calibri Light" panose="020F0302020204030204" pitchFamily="34" charset="0"/>
              </a:rPr>
              <a:t>behavior</a:t>
            </a:r>
            <a:r>
              <a:rPr lang="en-IN" sz="1800" i="0" u="none" strike="noStrike" kern="100" baseline="0" dirty="0">
                <a:solidFill>
                  <a:srgbClr val="2F5496"/>
                </a:solidFill>
                <a:latin typeface="Calibri Light" panose="020F0302020204030204" pitchFamily="34" charset="0"/>
              </a:rPr>
              <a:t>, or provide additional tools.</a:t>
            </a:r>
          </a:p>
          <a:p>
            <a:pPr marR="0" lvl="0" rtl="0"/>
            <a:endParaRPr lang="en-IN" sz="1800" b="1"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682772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6F15-52B2-BEA4-8760-E648FBC0F889}"/>
              </a:ext>
            </a:extLst>
          </p:cNvPr>
          <p:cNvSpPr>
            <a:spLocks noGrp="1"/>
          </p:cNvSpPr>
          <p:nvPr>
            <p:ph type="title"/>
          </p:nvPr>
        </p:nvSpPr>
        <p:spPr/>
        <p:txBody>
          <a:bodyPr/>
          <a:lstStyle/>
          <a:p>
            <a:pPr marR="0" rtl="0"/>
            <a:r>
              <a:rPr lang="en-US" b="1" i="0" u="none" strike="noStrike" kern="100" baseline="0" dirty="0">
                <a:solidFill>
                  <a:srgbClr val="1F3864"/>
                </a:solidFill>
                <a:latin typeface="Times New Roman" panose="02020603050405020304" pitchFamily="18" charset="0"/>
              </a:rPr>
              <a:t>Evolution of Web Browsers:</a:t>
            </a:r>
          </a:p>
        </p:txBody>
      </p:sp>
      <p:sp>
        <p:nvSpPr>
          <p:cNvPr id="3" name="Text Placeholder 2">
            <a:extLst>
              <a:ext uri="{FF2B5EF4-FFF2-40B4-BE49-F238E27FC236}">
                <a16:creationId xmlns:a16="http://schemas.microsoft.com/office/drawing/2014/main" id="{04CEF820-0C78-6913-6516-6F067E0B7955}"/>
              </a:ext>
            </a:extLst>
          </p:cNvPr>
          <p:cNvSpPr>
            <a:spLocks noGrp="1"/>
          </p:cNvSpPr>
          <p:nvPr>
            <p:ph type="body" idx="1"/>
          </p:nvPr>
        </p:nvSpPr>
        <p:spPr>
          <a:xfrm>
            <a:off x="838200" y="1253331"/>
            <a:ext cx="10515600" cy="5239544"/>
          </a:xfrm>
        </p:spPr>
        <p:txBody>
          <a:bodyPr/>
          <a:lstStyle/>
          <a:p>
            <a:pPr marR="0" lvl="0" rtl="0"/>
            <a:r>
              <a:rPr lang="en-IN" sz="1600" b="1" i="0" u="none" strike="noStrike" kern="100" baseline="0" dirty="0">
                <a:solidFill>
                  <a:srgbClr val="2F5496"/>
                </a:solidFill>
                <a:latin typeface="Calibri Light" panose="020F0302020204030204" pitchFamily="34" charset="0"/>
              </a:rPr>
              <a:t>Early Browsers (1990s):</a:t>
            </a:r>
            <a:r>
              <a:rPr lang="en-IN" sz="1600" i="0" u="none" strike="noStrike" kern="100" baseline="0" dirty="0">
                <a:solidFill>
                  <a:srgbClr val="2F5496"/>
                </a:solidFill>
                <a:latin typeface="Calibri Light" panose="020F0302020204030204" pitchFamily="34" charset="0"/>
              </a:rPr>
              <a:t> - The first web browser was </a:t>
            </a:r>
            <a:r>
              <a:rPr lang="en-IN" sz="1600" i="0" u="none" strike="noStrike" kern="100" baseline="0" dirty="0" err="1">
                <a:solidFill>
                  <a:srgbClr val="2F5496"/>
                </a:solidFill>
                <a:latin typeface="Calibri Light" panose="020F0302020204030204" pitchFamily="34" charset="0"/>
              </a:rPr>
              <a:t>WorldWideWeb</a:t>
            </a:r>
            <a:r>
              <a:rPr lang="en-IN" sz="1600" i="0" u="none" strike="noStrike" kern="100" baseline="0" dirty="0">
                <a:solidFill>
                  <a:srgbClr val="2F5496"/>
                </a:solidFill>
                <a:latin typeface="Calibri Light" panose="020F0302020204030204" pitchFamily="34" charset="0"/>
              </a:rPr>
              <a:t> (later renamed Nexus) developed by Tim Berners-Lee. NCSA Mosaic and Netscape Navigator followed, introducing graphical interfaces for web browsing.</a:t>
            </a:r>
          </a:p>
          <a:p>
            <a:pPr marR="0" lvl="0" rtl="0"/>
            <a:r>
              <a:rPr lang="en-IN" sz="1600" b="1" i="0" u="none" strike="noStrike" kern="100" baseline="0" dirty="0">
                <a:solidFill>
                  <a:srgbClr val="2F5496"/>
                </a:solidFill>
                <a:latin typeface="Calibri Light" panose="020F0302020204030204" pitchFamily="34" charset="0"/>
              </a:rPr>
              <a:t>Browser Wars (1990s):</a:t>
            </a:r>
            <a:r>
              <a:rPr lang="en-IN" sz="1600" i="0" u="none" strike="noStrike" kern="100" baseline="0" dirty="0">
                <a:solidFill>
                  <a:srgbClr val="2F5496"/>
                </a:solidFill>
                <a:latin typeface="Calibri Light" panose="020F0302020204030204" pitchFamily="34" charset="0"/>
              </a:rPr>
              <a:t> - Microsoft's Internet Explorer and Netscape Navigator engaged in intense competition during the "Browser Wars," with Internet Explorer eventually gaining dominance.</a:t>
            </a:r>
          </a:p>
          <a:p>
            <a:pPr marR="0" lvl="0" rtl="0"/>
            <a:r>
              <a:rPr lang="en-IN" sz="1600" b="1" i="0" u="none" strike="noStrike" kern="100" baseline="0" dirty="0">
                <a:solidFill>
                  <a:srgbClr val="2F5496"/>
                </a:solidFill>
                <a:latin typeface="Calibri Light" panose="020F0302020204030204" pitchFamily="34" charset="0"/>
              </a:rPr>
              <a:t>Mozilla and Firefox (2002):</a:t>
            </a:r>
            <a:r>
              <a:rPr lang="en-IN" sz="1600" i="0" u="none" strike="noStrike" kern="100" baseline="0" dirty="0">
                <a:solidFill>
                  <a:srgbClr val="2F5496"/>
                </a:solidFill>
                <a:latin typeface="Calibri Light" panose="020F0302020204030204" pitchFamily="34" charset="0"/>
              </a:rPr>
              <a:t> - Mozilla Firefox, released in 2002, gained popularity for its speed, security features, and adherence to web standards. It became a strong competitor to Internet Explorer.</a:t>
            </a:r>
          </a:p>
          <a:p>
            <a:pPr marR="0" lvl="0" rtl="0"/>
            <a:r>
              <a:rPr lang="en-IN" sz="1600" b="1" i="0" u="none" strike="noStrike" kern="100" baseline="0" dirty="0" err="1">
                <a:solidFill>
                  <a:srgbClr val="2F5496"/>
                </a:solidFill>
                <a:latin typeface="Calibri Light" panose="020F0302020204030204" pitchFamily="34" charset="0"/>
              </a:rPr>
              <a:t>WebKit</a:t>
            </a:r>
            <a:r>
              <a:rPr lang="en-IN" sz="1600" b="1" i="0" u="none" strike="noStrike" kern="100" baseline="0" dirty="0">
                <a:solidFill>
                  <a:srgbClr val="2F5496"/>
                </a:solidFill>
                <a:latin typeface="Calibri Light" panose="020F0302020204030204" pitchFamily="34" charset="0"/>
              </a:rPr>
              <a:t>/Blink Engines (2000s):</a:t>
            </a:r>
            <a:r>
              <a:rPr lang="en-IN" sz="1600" i="0" u="none" strike="noStrike" kern="100" baseline="0" dirty="0">
                <a:solidFill>
                  <a:srgbClr val="2F5496"/>
                </a:solidFill>
                <a:latin typeface="Calibri Light" panose="020F0302020204030204" pitchFamily="34" charset="0"/>
              </a:rPr>
              <a:t> - </a:t>
            </a:r>
            <a:r>
              <a:rPr lang="en-IN" sz="1600" i="0" u="none" strike="noStrike" kern="100" baseline="0" dirty="0" err="1">
                <a:solidFill>
                  <a:srgbClr val="2F5496"/>
                </a:solidFill>
                <a:latin typeface="Calibri Light" panose="020F0302020204030204" pitchFamily="34" charset="0"/>
              </a:rPr>
              <a:t>WebKit</a:t>
            </a:r>
            <a:r>
              <a:rPr lang="en-IN" sz="1600" i="0" u="none" strike="noStrike" kern="100" baseline="0" dirty="0">
                <a:solidFill>
                  <a:srgbClr val="2F5496"/>
                </a:solidFill>
                <a:latin typeface="Calibri Light" panose="020F0302020204030204" pitchFamily="34" charset="0"/>
              </a:rPr>
              <a:t>, the rendering engine developed by Apple, powered Safari. Google Chrome, released in 2008, introduced the Blink rendering engine, further accelerating web page loading.</a:t>
            </a:r>
          </a:p>
          <a:p>
            <a:pPr marR="0" lvl="0" rtl="0"/>
            <a:r>
              <a:rPr lang="en-IN" sz="1600" b="1" i="0" u="none" strike="noStrike" kern="100" baseline="0" dirty="0">
                <a:solidFill>
                  <a:srgbClr val="2F5496"/>
                </a:solidFill>
                <a:latin typeface="Calibri Light" panose="020F0302020204030204" pitchFamily="34" charset="0"/>
              </a:rPr>
              <a:t>Mobile Browsing (2010s): </a:t>
            </a:r>
            <a:r>
              <a:rPr lang="en-IN" sz="1600" i="0" u="none" strike="noStrike" kern="100" baseline="0" dirty="0">
                <a:solidFill>
                  <a:srgbClr val="2F5496"/>
                </a:solidFill>
                <a:latin typeface="Calibri Light" panose="020F0302020204030204" pitchFamily="34" charset="0"/>
              </a:rPr>
              <a:t>- The rise of smartphones led to the development of mobile browsers like Safari for iOS, Chrome for Android, and Firefox for mobile platforms.</a:t>
            </a:r>
          </a:p>
          <a:p>
            <a:pPr marR="0" lvl="0" rtl="0"/>
            <a:r>
              <a:rPr lang="en-IN" sz="1600" b="1" i="0" u="none" strike="noStrike" kern="100" baseline="0" dirty="0">
                <a:solidFill>
                  <a:srgbClr val="2F5496"/>
                </a:solidFill>
                <a:latin typeface="Calibri Light" panose="020F0302020204030204" pitchFamily="34" charset="0"/>
              </a:rPr>
              <a:t>Web Standards and Compatibility (2010s): </a:t>
            </a:r>
            <a:r>
              <a:rPr lang="en-IN" sz="1600" i="0" u="none" strike="noStrike" kern="100" baseline="0" dirty="0">
                <a:solidFill>
                  <a:srgbClr val="2F5496"/>
                </a:solidFill>
                <a:latin typeface="Calibri Light" panose="020F0302020204030204" pitchFamily="34" charset="0"/>
              </a:rPr>
              <a:t>- Browsers increasingly focused on supporting web standards to ensure consistent rendering across different browsers. HTML5 and CSS3 became widely adopted.</a:t>
            </a:r>
          </a:p>
          <a:p>
            <a:pPr marR="0" lvl="0" rtl="0"/>
            <a:r>
              <a:rPr lang="en-IN" sz="1600" b="1" i="0" u="none" strike="noStrike" kern="100" baseline="0" dirty="0">
                <a:solidFill>
                  <a:srgbClr val="2F5496"/>
                </a:solidFill>
                <a:latin typeface="Calibri Light" panose="020F0302020204030204" pitchFamily="34" charset="0"/>
              </a:rPr>
              <a:t>Quantum and Edge (2017 onwards): </a:t>
            </a:r>
            <a:r>
              <a:rPr lang="en-IN" sz="1600" i="0" u="none" strike="noStrike" kern="100" baseline="0" dirty="0">
                <a:solidFill>
                  <a:srgbClr val="2F5496"/>
                </a:solidFill>
                <a:latin typeface="Calibri Light" panose="020F0302020204030204" pitchFamily="34" charset="0"/>
              </a:rPr>
              <a:t>- Mozilla released Firefox Quantum in 2017, a major overhaul for improved speed and performance. Microsoft Edge, introduced in 2020, switched to the Chromium engine for better compatibility.</a:t>
            </a:r>
          </a:p>
          <a:p>
            <a:pPr marR="0" lvl="0" rtl="0"/>
            <a:r>
              <a:rPr lang="en-IN" sz="1600" b="1" i="0" u="none" strike="noStrike" kern="100" baseline="0" dirty="0">
                <a:solidFill>
                  <a:srgbClr val="2F5496"/>
                </a:solidFill>
                <a:latin typeface="Calibri Light" panose="020F0302020204030204" pitchFamily="34" charset="0"/>
              </a:rPr>
              <a:t>Privacy and Security (2020s):</a:t>
            </a:r>
            <a:r>
              <a:rPr lang="en-IN" sz="1600" i="0" u="none" strike="noStrike" kern="100" baseline="0" dirty="0">
                <a:solidFill>
                  <a:srgbClr val="2F5496"/>
                </a:solidFill>
                <a:latin typeface="Calibri Light" panose="020F0302020204030204" pitchFamily="34" charset="0"/>
              </a:rPr>
              <a:t> - Privacy-focused browsers like Brave and privacy features in mainstream browsers gained importance. Enhanced security measures and better protection against tracking were emphasized.</a:t>
            </a:r>
          </a:p>
          <a:p>
            <a:pPr marR="0" lvl="0" rtl="0"/>
            <a:r>
              <a:rPr lang="en-IN" sz="1600" b="1" i="0" u="none" strike="noStrike" kern="100" baseline="0" dirty="0">
                <a:solidFill>
                  <a:srgbClr val="2F5496"/>
                </a:solidFill>
                <a:latin typeface="Calibri Light" panose="020F0302020204030204" pitchFamily="34" charset="0"/>
              </a:rPr>
              <a:t>Ongoing Innovations (2020s)</a:t>
            </a:r>
            <a:r>
              <a:rPr lang="en-IN" sz="1600" i="0" u="none" strike="noStrike" kern="100" baseline="0" dirty="0">
                <a:solidFill>
                  <a:srgbClr val="2F5496"/>
                </a:solidFill>
                <a:latin typeface="Calibri Light" panose="020F0302020204030204" pitchFamily="34" charset="0"/>
              </a:rPr>
              <a:t>: - Browsers continue to evolve with features such as improved performance, better integration with other devices, and increased emphasis on user privacy and security.</a:t>
            </a:r>
          </a:p>
        </p:txBody>
      </p:sp>
    </p:spTree>
    <p:extLst>
      <p:ext uri="{BB962C8B-B14F-4D97-AF65-F5344CB8AC3E}">
        <p14:creationId xmlns:p14="http://schemas.microsoft.com/office/powerpoint/2010/main" val="239475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304B-DEB4-0AED-441B-DDB21D856C6B}"/>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Search Engine</a:t>
            </a:r>
          </a:p>
        </p:txBody>
      </p:sp>
      <p:sp>
        <p:nvSpPr>
          <p:cNvPr id="3" name="Text Placeholder 2">
            <a:extLst>
              <a:ext uri="{FF2B5EF4-FFF2-40B4-BE49-F238E27FC236}">
                <a16:creationId xmlns:a16="http://schemas.microsoft.com/office/drawing/2014/main" id="{8EF8292C-C675-C63B-3CC4-0967C05064FC}"/>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A search engine is a complex software system designed to retrieve information from the vast amount of data available on the internet. The process of how a search engine works can be broken down into several key steps:</a:t>
            </a:r>
            <a:endParaRPr lang="en-US" b="0" i="0" u="none" strike="noStrike" kern="100" baseline="0">
              <a:solidFill>
                <a:srgbClr val="2F5496"/>
              </a:solidFill>
              <a:latin typeface="Mangal" panose="02040503050203030202" pitchFamily="18" charset="0"/>
            </a:endParaRPr>
          </a:p>
        </p:txBody>
      </p:sp>
    </p:spTree>
    <p:extLst>
      <p:ext uri="{BB962C8B-B14F-4D97-AF65-F5344CB8AC3E}">
        <p14:creationId xmlns:p14="http://schemas.microsoft.com/office/powerpoint/2010/main" val="3605702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BE43-982A-4B44-9192-A5DADEE73291}"/>
              </a:ext>
            </a:extLst>
          </p:cNvPr>
          <p:cNvSpPr>
            <a:spLocks noGrp="1"/>
          </p:cNvSpPr>
          <p:nvPr>
            <p:ph type="title"/>
          </p:nvPr>
        </p:nvSpPr>
        <p:spPr/>
        <p:txBody>
          <a:bodyPr/>
          <a:lstStyle/>
          <a:p>
            <a:pPr marR="0" rtl="0"/>
            <a:r>
              <a:rPr lang="en-US" b="0" i="0" u="none" strike="noStrike" kern="100" baseline="0">
                <a:solidFill>
                  <a:srgbClr val="1F3864"/>
                </a:solidFill>
                <a:latin typeface="Times New Roman" panose="02020603050405020304" pitchFamily="18" charset="0"/>
              </a:rPr>
              <a:t>How does a search engine work? </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F5E0A117-B977-7C2E-1AEF-DA97F3311DA6}"/>
              </a:ext>
            </a:extLst>
          </p:cNvPr>
          <p:cNvSpPr>
            <a:spLocks noGrp="1"/>
          </p:cNvSpPr>
          <p:nvPr>
            <p:ph type="body" idx="1"/>
          </p:nvPr>
        </p:nvSpPr>
        <p:spPr/>
        <p:txBody>
          <a:bodyPr/>
          <a:lstStyle/>
          <a:p>
            <a:pPr marR="0" lvl="0" rtl="0"/>
            <a:r>
              <a:rPr lang="en-IN" b="1" i="0" u="none" strike="noStrike" kern="100" baseline="0" dirty="0">
                <a:solidFill>
                  <a:srgbClr val="2F5496"/>
                </a:solidFill>
                <a:latin typeface="Calibri Light" panose="020F0302020204030204" pitchFamily="34" charset="0"/>
              </a:rPr>
              <a:t>Crawling</a:t>
            </a:r>
          </a:p>
          <a:p>
            <a:pPr marR="0" lvl="0" rtl="0"/>
            <a:r>
              <a:rPr lang="en-IN" b="1" i="0" u="none" strike="noStrike" kern="100" baseline="0" dirty="0">
                <a:solidFill>
                  <a:srgbClr val="2F5496"/>
                </a:solidFill>
                <a:latin typeface="Calibri Light" panose="020F0302020204030204" pitchFamily="34" charset="0"/>
              </a:rPr>
              <a:t>Indexing</a:t>
            </a:r>
          </a:p>
          <a:p>
            <a:pPr marR="0" lvl="0" rtl="0"/>
            <a:r>
              <a:rPr lang="en-IN" b="1" i="0" u="none" strike="noStrike" kern="100" baseline="0" dirty="0">
                <a:solidFill>
                  <a:srgbClr val="2F5496"/>
                </a:solidFill>
                <a:latin typeface="Calibri Light" panose="020F0302020204030204" pitchFamily="34" charset="0"/>
              </a:rPr>
              <a:t>Ranking</a:t>
            </a:r>
          </a:p>
          <a:p>
            <a:pPr marR="0" lvl="0" rtl="0"/>
            <a:r>
              <a:rPr lang="en-IN" b="1" i="0" u="none" strike="noStrike" kern="100" baseline="0" dirty="0">
                <a:solidFill>
                  <a:srgbClr val="2F5496"/>
                </a:solidFill>
                <a:latin typeface="Calibri Light" panose="020F0302020204030204" pitchFamily="34" charset="0"/>
              </a:rPr>
              <a:t>Retrieval and Display</a:t>
            </a:r>
          </a:p>
          <a:p>
            <a:pPr marR="0" lvl="0" rtl="0"/>
            <a:r>
              <a:rPr lang="en-IN" b="1" i="0" u="none" strike="noStrike" kern="100" baseline="0" dirty="0">
                <a:solidFill>
                  <a:srgbClr val="2F5496"/>
                </a:solidFill>
                <a:latin typeface="Calibri Light" panose="020F0302020204030204" pitchFamily="34" charset="0"/>
              </a:rPr>
              <a:t>User Interaction and Feedback</a:t>
            </a:r>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172680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3AED-A66A-3E96-66D0-2B9AC634F056}"/>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Crawling:</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5032B0B2-8519-12CE-CC0A-96E36CAA32D3}"/>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Search engines use automated programs called web crawlers or spiders to navigate the web and discover new or updated content. These crawlers start with a list of known web addresses and follow links from one page to another.</a:t>
            </a:r>
          </a:p>
          <a:p>
            <a:pPr marR="0" lvl="0" rtl="0"/>
            <a:r>
              <a:rPr lang="en-US" b="0" i="0" u="none" strike="noStrike" kern="100" baseline="0">
                <a:solidFill>
                  <a:srgbClr val="2F5496"/>
                </a:solidFill>
                <a:latin typeface="Calibri Light" panose="020F0302020204030204" pitchFamily="34" charset="0"/>
              </a:rPr>
              <a:t>As they visit web pages, crawlers download the content and store it in a massive index.</a:t>
            </a:r>
          </a:p>
        </p:txBody>
      </p:sp>
    </p:spTree>
    <p:extLst>
      <p:ext uri="{BB962C8B-B14F-4D97-AF65-F5344CB8AC3E}">
        <p14:creationId xmlns:p14="http://schemas.microsoft.com/office/powerpoint/2010/main" val="2622605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06B7-90EB-9117-A1C0-E1B61CC5C4AE}"/>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Indexing:</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CF579595-A5A5-ADA3-8F78-209FE0E2A929}"/>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The information collected by the crawlers is organized and stored in a database, often referred to as an index. This index contains key information about the web pages, such as keywords, content, and links.</a:t>
            </a:r>
          </a:p>
          <a:p>
            <a:pPr marR="0" lvl="0" rtl="0"/>
            <a:r>
              <a:rPr lang="en-US" b="0" i="0" u="none" strike="noStrike" kern="100" baseline="0">
                <a:solidFill>
                  <a:srgbClr val="2F5496"/>
                </a:solidFill>
                <a:latin typeface="Calibri Light" panose="020F0302020204030204" pitchFamily="34" charset="0"/>
              </a:rPr>
              <a:t>The goal of indexing is to create a structured and searchable database that allows the search engine to quickly retrieve relevant information in response to user queries.</a:t>
            </a:r>
            <a:endParaRPr lang="en-US" b="0" i="0" u="none" strike="noStrike" kern="100" baseline="0">
              <a:solidFill>
                <a:srgbClr val="2F5496"/>
              </a:solidFill>
              <a:latin typeface="Mangal" panose="02040503050203030202" pitchFamily="18" charset="0"/>
            </a:endParaRPr>
          </a:p>
        </p:txBody>
      </p:sp>
    </p:spTree>
    <p:extLst>
      <p:ext uri="{BB962C8B-B14F-4D97-AF65-F5344CB8AC3E}">
        <p14:creationId xmlns:p14="http://schemas.microsoft.com/office/powerpoint/2010/main" val="253408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E264-C545-FF84-22D1-D315BD37FCF8}"/>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Ranking:</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BE5D1FE8-45C9-9FEF-5DEF-F844BD1161ED}"/>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When a user enters a search query, the search engine uses an algorithm to analyze the index and determine the relevance of each page to the query.</a:t>
            </a:r>
          </a:p>
          <a:p>
            <a:pPr marR="0" lvl="0" rtl="0"/>
            <a:r>
              <a:rPr lang="en-US" b="0" i="0" u="none" strike="noStrike" kern="100" baseline="0">
                <a:solidFill>
                  <a:srgbClr val="2F5496"/>
                </a:solidFill>
                <a:latin typeface="Calibri Light" panose="020F0302020204030204" pitchFamily="34" charset="0"/>
              </a:rPr>
              <a:t>The ranking algorithm takes into account various factors, such as keyword usage, page quality, relevance, and the number of links pointing to a page.</a:t>
            </a:r>
          </a:p>
          <a:p>
            <a:pPr marR="0" lvl="0" rtl="0"/>
            <a:r>
              <a:rPr lang="en-US" b="0" i="0" u="none" strike="noStrike" kern="100" baseline="0">
                <a:solidFill>
                  <a:srgbClr val="2F5496"/>
                </a:solidFill>
                <a:latin typeface="Calibri Light" panose="020F0302020204030204" pitchFamily="34" charset="0"/>
              </a:rPr>
              <a:t>Pages that are deemed more relevant to the query are ranked higher in the search results.</a:t>
            </a:r>
          </a:p>
        </p:txBody>
      </p:sp>
    </p:spTree>
    <p:extLst>
      <p:ext uri="{BB962C8B-B14F-4D97-AF65-F5344CB8AC3E}">
        <p14:creationId xmlns:p14="http://schemas.microsoft.com/office/powerpoint/2010/main" val="4185002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CF0A-8488-FAF8-CF75-5999C15DAEA4}"/>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Retrieval and Display:</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621345B6-0FDE-2322-6529-EFE7DB7AE6F5}"/>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Once the ranking is determined, the search engine retrieves the most relevant pages from its index.</a:t>
            </a:r>
          </a:p>
          <a:p>
            <a:pPr marR="0" lvl="0" rtl="0"/>
            <a:r>
              <a:rPr lang="en-US" b="0" i="0" u="none" strike="noStrike" kern="100" baseline="0">
                <a:solidFill>
                  <a:srgbClr val="2F5496"/>
                </a:solidFill>
                <a:latin typeface="Calibri Light" panose="020F0302020204030204" pitchFamily="34" charset="0"/>
              </a:rPr>
              <a:t>The search engine then presents the results to the user in a user-friendly format, often as a list of links along with brief snippets of text (called snippets) from each page.</a:t>
            </a:r>
          </a:p>
        </p:txBody>
      </p:sp>
    </p:spTree>
    <p:extLst>
      <p:ext uri="{BB962C8B-B14F-4D97-AF65-F5344CB8AC3E}">
        <p14:creationId xmlns:p14="http://schemas.microsoft.com/office/powerpoint/2010/main" val="147463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A724-8ACC-3525-1662-0F347F54D31A}"/>
              </a:ext>
            </a:extLst>
          </p:cNvPr>
          <p:cNvSpPr>
            <a:spLocks noGrp="1"/>
          </p:cNvSpPr>
          <p:nvPr>
            <p:ph type="title"/>
          </p:nvPr>
        </p:nvSpPr>
        <p:spPr/>
        <p:txBody>
          <a:bodyPr/>
          <a:lstStyle/>
          <a:p>
            <a:pPr marR="0" rtl="0"/>
            <a:r>
              <a:rPr lang="en-US" b="1" i="0" u="none" strike="noStrike" kern="100" baseline="0" dirty="0">
                <a:solidFill>
                  <a:srgbClr val="1F3864"/>
                </a:solidFill>
                <a:latin typeface="Times New Roman" panose="02020603050405020304" pitchFamily="18" charset="0"/>
              </a:rPr>
              <a:t>What is the Internet?</a:t>
            </a:r>
            <a:r>
              <a:rPr lang="en-US" b="0" i="0" u="none" strike="noStrike" kern="100" baseline="0" dirty="0">
                <a:solidFill>
                  <a:srgbClr val="1F3864"/>
                </a:solidFill>
                <a:latin typeface="Times New Roman" panose="02020603050405020304" pitchFamily="18" charset="0"/>
              </a:rPr>
              <a:t> </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FD3C3D91-90CA-CE2E-A723-4B2B3BC98143}"/>
              </a:ext>
            </a:extLst>
          </p:cNvPr>
          <p:cNvSpPr>
            <a:spLocks noGrp="1"/>
          </p:cNvSpPr>
          <p:nvPr>
            <p:ph type="body" idx="1"/>
          </p:nvPr>
        </p:nvSpPr>
        <p:spPr/>
        <p:txBody>
          <a:bodyPr/>
          <a:lstStyle/>
          <a:p>
            <a:pPr marR="0" lvl="0" rtl="0"/>
            <a:r>
              <a:rPr lang="en-IN" b="0" i="0" u="none" strike="noStrike" kern="100" baseline="0" dirty="0">
                <a:solidFill>
                  <a:srgbClr val="2F5496"/>
                </a:solidFill>
                <a:latin typeface="Calibri Light" panose="020F0302020204030204" pitchFamily="34" charset="0"/>
              </a:rPr>
              <a:t>The Internet is a </a:t>
            </a:r>
            <a:r>
              <a:rPr lang="en-IN" b="1" i="0" u="none" strike="noStrike" kern="100" baseline="0" dirty="0">
                <a:solidFill>
                  <a:srgbClr val="2F5496"/>
                </a:solidFill>
                <a:latin typeface="Calibri Light" panose="020F0302020204030204" pitchFamily="34" charset="0"/>
              </a:rPr>
              <a:t>global network</a:t>
            </a:r>
            <a:r>
              <a:rPr lang="en-IN" b="0" i="0" u="none" strike="noStrike" kern="100" baseline="0" dirty="0">
                <a:solidFill>
                  <a:srgbClr val="2F5496"/>
                </a:solidFill>
                <a:latin typeface="Calibri Light" panose="020F0302020204030204" pitchFamily="34" charset="0"/>
              </a:rPr>
              <a:t> of interconnected computer networks that use standardized communication protocols to enable the exchange of information and resources. </a:t>
            </a:r>
          </a:p>
          <a:p>
            <a:pPr marR="0" lvl="0" rtl="0"/>
            <a:r>
              <a:rPr lang="en-IN" b="0" i="0" u="none" strike="noStrike" kern="100" baseline="0" dirty="0">
                <a:solidFill>
                  <a:srgbClr val="2F5496"/>
                </a:solidFill>
                <a:latin typeface="Calibri Light" panose="020F0302020204030204" pitchFamily="34" charset="0"/>
              </a:rPr>
              <a:t>It allows communication and data transfer among billions of devices worldwide. </a:t>
            </a:r>
          </a:p>
          <a:p>
            <a:pPr marR="0" lvl="0" rtl="0"/>
            <a:r>
              <a:rPr lang="en-IN" b="0" i="0" u="none" strike="noStrike" kern="100" baseline="0" dirty="0">
                <a:solidFill>
                  <a:srgbClr val="2F5496"/>
                </a:solidFill>
                <a:latin typeface="Calibri Light" panose="020F0302020204030204" pitchFamily="34" charset="0"/>
              </a:rPr>
              <a:t>The Internet encompasses various services, such as the World Wide Web (WWW), email, file transfer, online gaming, and more.</a:t>
            </a:r>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414805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BFD5-3141-37C9-3531-26A58951B959}"/>
              </a:ext>
            </a:extLst>
          </p:cNvPr>
          <p:cNvSpPr>
            <a:spLocks noGrp="1"/>
          </p:cNvSpPr>
          <p:nvPr>
            <p:ph type="title"/>
          </p:nvPr>
        </p:nvSpPr>
        <p:spPr/>
        <p:txBody>
          <a:bodyPr/>
          <a:lstStyle/>
          <a:p>
            <a:pPr marR="0" rtl="0"/>
            <a:r>
              <a:rPr lang="en-US" b="1" i="0" u="none" strike="noStrike" kern="100" baseline="0">
                <a:solidFill>
                  <a:srgbClr val="1F3864"/>
                </a:solidFill>
                <a:latin typeface="Times New Roman" panose="02020603050405020304" pitchFamily="18" charset="0"/>
              </a:rPr>
              <a:t>User Interaction and Feedback:</a:t>
            </a:r>
            <a:endParaRPr lang="en-US" b="0" i="0" u="none" strike="noStrike" kern="100" baseline="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D314D2A6-F620-63C7-5F10-75A5121F6D38}"/>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Search engines continuously learn from user behavior. If users click on certain results more frequently, the search engine may interpret that as an indication of the relevance of those results.</a:t>
            </a:r>
          </a:p>
          <a:p>
            <a:pPr marR="0" lvl="0" rtl="0"/>
            <a:r>
              <a:rPr lang="en-US" b="0" i="0" u="none" strike="noStrike" kern="100" baseline="0">
                <a:solidFill>
                  <a:srgbClr val="2F5496"/>
                </a:solidFill>
                <a:latin typeface="Calibri Light" panose="020F0302020204030204" pitchFamily="34" charset="0"/>
              </a:rPr>
              <a:t>User feedback, such as clicks, dwell time on pages, and other metrics, helps refine the search engine's algorithms over time, improving the accuracy and relevance of search results.</a:t>
            </a:r>
            <a:endParaRPr lang="en-US" b="0" i="0" u="none" strike="noStrike" kern="100" baseline="0">
              <a:solidFill>
                <a:srgbClr val="2F5496"/>
              </a:solidFill>
              <a:latin typeface="Mangal" panose="02040503050203030202" pitchFamily="18" charset="0"/>
            </a:endParaRPr>
          </a:p>
        </p:txBody>
      </p:sp>
    </p:spTree>
    <p:extLst>
      <p:ext uri="{BB962C8B-B14F-4D97-AF65-F5344CB8AC3E}">
        <p14:creationId xmlns:p14="http://schemas.microsoft.com/office/powerpoint/2010/main" val="2619740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7A18-DBE8-5152-06EE-CCF03A581CA8}"/>
              </a:ext>
            </a:extLst>
          </p:cNvPr>
          <p:cNvSpPr>
            <a:spLocks noGrp="1"/>
          </p:cNvSpPr>
          <p:nvPr>
            <p:ph type="title"/>
          </p:nvPr>
        </p:nvSpPr>
        <p:spPr/>
        <p:txBody>
          <a:bodyPr/>
          <a:lstStyle/>
          <a:p>
            <a:pPr marR="0" rtl="0"/>
            <a:r>
              <a:rPr lang="en-US" b="0" i="0" u="none" strike="noStrike" kern="100" baseline="0">
                <a:solidFill>
                  <a:srgbClr val="1F3864"/>
                </a:solidFill>
                <a:latin typeface="Times New Roman" panose="02020603050405020304" pitchFamily="18" charset="0"/>
              </a:rPr>
              <a:t>In Summary</a:t>
            </a:r>
          </a:p>
        </p:txBody>
      </p:sp>
      <p:sp>
        <p:nvSpPr>
          <p:cNvPr id="3" name="Text Placeholder 2">
            <a:extLst>
              <a:ext uri="{FF2B5EF4-FFF2-40B4-BE49-F238E27FC236}">
                <a16:creationId xmlns:a16="http://schemas.microsoft.com/office/drawing/2014/main" id="{D1CC4044-5FB0-DA1F-BCF8-B0D293BE79D5}"/>
              </a:ext>
            </a:extLst>
          </p:cNvPr>
          <p:cNvSpPr>
            <a:spLocks noGrp="1"/>
          </p:cNvSpPr>
          <p:nvPr>
            <p:ph type="body" idx="1"/>
          </p:nvPr>
        </p:nvSpPr>
        <p:spPr/>
        <p:txBody>
          <a:bodyPr/>
          <a:lstStyle/>
          <a:p>
            <a:pPr marR="0" lvl="0" rtl="0"/>
            <a:r>
              <a:rPr lang="en-US" b="0" i="0" u="none" strike="noStrike" kern="100" baseline="0">
                <a:solidFill>
                  <a:srgbClr val="2F5496"/>
                </a:solidFill>
                <a:latin typeface="Calibri Light" panose="020F0302020204030204" pitchFamily="34" charset="0"/>
              </a:rPr>
              <a:t>Search engines, like Google, Bing, and others, constantly update and refine their algorithms to provide users with the most accurate and relevant information. The entire process of crawling, indexing, ranking, and retrieval happens in a matter of seconds, allowing users to quickly find the information they are looking for.</a:t>
            </a:r>
            <a:endParaRPr lang="en-US" b="0" i="0" u="none" strike="noStrike" kern="100" baseline="0">
              <a:solidFill>
                <a:srgbClr val="2F5496"/>
              </a:solidFill>
              <a:latin typeface="Mangal" panose="02040503050203030202" pitchFamily="18" charset="0"/>
            </a:endParaRPr>
          </a:p>
        </p:txBody>
      </p:sp>
    </p:spTree>
    <p:extLst>
      <p:ext uri="{BB962C8B-B14F-4D97-AF65-F5344CB8AC3E}">
        <p14:creationId xmlns:p14="http://schemas.microsoft.com/office/powerpoint/2010/main" val="4225090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42F5-C6CD-C8C6-9C15-86B8683D27AA}"/>
              </a:ext>
            </a:extLst>
          </p:cNvPr>
          <p:cNvSpPr>
            <a:spLocks noGrp="1"/>
          </p:cNvSpPr>
          <p:nvPr>
            <p:ph type="title"/>
          </p:nvPr>
        </p:nvSpPr>
        <p:spPr/>
        <p:txBody>
          <a:bodyPr/>
          <a:lstStyle/>
          <a:p>
            <a:pPr marR="0" rtl="0"/>
            <a:r>
              <a:rPr lang="en-US" b="0" i="0" u="none" strike="noStrike" kern="100" baseline="0">
                <a:solidFill>
                  <a:srgbClr val="1F3864"/>
                </a:solidFill>
                <a:latin typeface="Times New Roman" panose="02020603050405020304" pitchFamily="18" charset="0"/>
              </a:rPr>
              <a:t>W3C Validation Service </a:t>
            </a:r>
          </a:p>
        </p:txBody>
      </p:sp>
      <p:sp>
        <p:nvSpPr>
          <p:cNvPr id="3" name="Text Placeholder 2">
            <a:extLst>
              <a:ext uri="{FF2B5EF4-FFF2-40B4-BE49-F238E27FC236}">
                <a16:creationId xmlns:a16="http://schemas.microsoft.com/office/drawing/2014/main" id="{C38A2B1A-1D10-C516-672A-C1F9421A529E}"/>
              </a:ext>
            </a:extLst>
          </p:cNvPr>
          <p:cNvSpPr>
            <a:spLocks noGrp="1"/>
          </p:cNvSpPr>
          <p:nvPr>
            <p:ph type="body" idx="1"/>
          </p:nvPr>
        </p:nvSpPr>
        <p:spPr/>
        <p:txBody>
          <a:bodyPr/>
          <a:lstStyle/>
          <a:p>
            <a:pPr marR="0" lvl="0" algn="just" rtl="0"/>
            <a:r>
              <a:rPr lang="en-IN" b="0" i="0" u="none" strike="noStrike" kern="100" baseline="0" dirty="0">
                <a:solidFill>
                  <a:srgbClr val="2F5496"/>
                </a:solidFill>
                <a:latin typeface="Calibri Light" panose="020F0302020204030204" pitchFamily="34" charset="0"/>
              </a:rPr>
              <a:t>W3C validation refers to the process of checking an HTML document against the specifications provided by the World Wide Web Consortium (W3C), which is the main international standards organization for the World Wide Web. The purpose of W3C validation is to ensure that web pages are written with proper syntax, adhere to web standards, and are compatible with different browsers.</a:t>
            </a:r>
          </a:p>
          <a:p>
            <a:pPr marR="0" lvl="0" rtl="0"/>
            <a:r>
              <a:rPr lang="en-IN" b="0" i="0" u="none" strike="noStrike" kern="100" baseline="0" dirty="0">
                <a:solidFill>
                  <a:srgbClr val="2F5496"/>
                </a:solidFill>
                <a:latin typeface="Calibri Light" panose="020F0302020204030204" pitchFamily="34" charset="0"/>
              </a:rPr>
              <a:t>The W3C provides a service called the Markup Validation Service, which allows you to input the URL of a web page or directly upload HTML code for validation. Here's how you can use it: </a:t>
            </a:r>
          </a:p>
          <a:p>
            <a:pPr marL="457200" lvl="1" indent="0">
              <a:buNone/>
            </a:pPr>
            <a:r>
              <a:rPr lang="en-IN" b="0" i="0" u="none" strike="noStrike" kern="100" baseline="0" dirty="0">
                <a:solidFill>
                  <a:srgbClr val="FF0000"/>
                </a:solidFill>
                <a:latin typeface="Calibri Light" panose="020F0302020204030204" pitchFamily="34" charset="0"/>
              </a:rPr>
              <a:t>https://validator.w3.org/#</a:t>
            </a:r>
            <a:r>
              <a:rPr lang="en-IN" b="0" i="0" u="none" strike="noStrike" kern="100" baseline="0" dirty="0" err="1">
                <a:solidFill>
                  <a:srgbClr val="FF0000"/>
                </a:solidFill>
                <a:latin typeface="Calibri Light" panose="020F0302020204030204" pitchFamily="34" charset="0"/>
              </a:rPr>
              <a:t>validate_by_input</a:t>
            </a:r>
            <a:endParaRPr lang="en-IN" b="0" i="0" u="none" strike="noStrike" kern="100" baseline="0" dirty="0">
              <a:solidFill>
                <a:srgbClr val="FF0000"/>
              </a:solidFill>
              <a:latin typeface="Calibri Light" panose="020F0302020204030204" pitchFamily="34" charset="0"/>
            </a:endParaRPr>
          </a:p>
        </p:txBody>
      </p:sp>
    </p:spTree>
    <p:extLst>
      <p:ext uri="{BB962C8B-B14F-4D97-AF65-F5344CB8AC3E}">
        <p14:creationId xmlns:p14="http://schemas.microsoft.com/office/powerpoint/2010/main" val="280985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B753-31BE-6A1A-ADC1-F18BD391464E}"/>
              </a:ext>
            </a:extLst>
          </p:cNvPr>
          <p:cNvSpPr>
            <a:spLocks noGrp="1"/>
          </p:cNvSpPr>
          <p:nvPr>
            <p:ph type="title"/>
          </p:nvPr>
        </p:nvSpPr>
        <p:spPr/>
        <p:txBody>
          <a:bodyPr/>
          <a:lstStyle/>
          <a:p>
            <a:pPr marR="0" rtl="0"/>
            <a:r>
              <a:rPr lang="en-US" b="1" i="0" u="none" strike="noStrike" kern="100" baseline="0">
                <a:solidFill>
                  <a:srgbClr val="2F5496"/>
                </a:solidFill>
                <a:latin typeface="Calibri Light" panose="020F0302020204030204" pitchFamily="34" charset="0"/>
              </a:rPr>
              <a:t>Using the W3C Markup Validation Service</a:t>
            </a:r>
            <a:endParaRPr lang="en-US" b="0" i="0" u="none" strike="noStrike" kern="100" baseline="0">
              <a:solidFill>
                <a:srgbClr val="2F5496"/>
              </a:solidFill>
              <a:latin typeface="Calibri Light" panose="020F0302020204030204" pitchFamily="34" charset="0"/>
            </a:endParaRPr>
          </a:p>
        </p:txBody>
      </p:sp>
      <p:sp>
        <p:nvSpPr>
          <p:cNvPr id="3" name="Text Placeholder 2">
            <a:extLst>
              <a:ext uri="{FF2B5EF4-FFF2-40B4-BE49-F238E27FC236}">
                <a16:creationId xmlns:a16="http://schemas.microsoft.com/office/drawing/2014/main" id="{FE350BF9-D56D-FFD3-3149-AA03F0B2F554}"/>
              </a:ext>
            </a:extLst>
          </p:cNvPr>
          <p:cNvSpPr>
            <a:spLocks noGrp="1"/>
          </p:cNvSpPr>
          <p:nvPr>
            <p:ph type="body" idx="1"/>
          </p:nvPr>
        </p:nvSpPr>
        <p:spPr>
          <a:xfrm>
            <a:off x="838200" y="1825625"/>
            <a:ext cx="10515600" cy="4667250"/>
          </a:xfrm>
        </p:spPr>
        <p:txBody>
          <a:bodyPr/>
          <a:lstStyle/>
          <a:p>
            <a:pPr marR="0" lvl="0" rtl="0"/>
            <a:r>
              <a:rPr lang="en-IN" b="0" i="0" u="none" strike="noStrike" kern="100" baseline="0" dirty="0">
                <a:solidFill>
                  <a:srgbClr val="2F5496"/>
                </a:solidFill>
                <a:latin typeface="Calibri Light" panose="020F0302020204030204" pitchFamily="34" charset="0"/>
              </a:rPr>
              <a:t>Visit the W3C Markup Validation Service, and you'll find a form where you can either enter the URL of a webpage or directly input HTML code for validation.</a:t>
            </a:r>
          </a:p>
          <a:p>
            <a:pPr marR="0" lvl="0" rtl="0"/>
            <a:r>
              <a:rPr lang="en-IN" b="0" i="0" u="none" strike="noStrike" kern="100" baseline="0" dirty="0">
                <a:solidFill>
                  <a:srgbClr val="2F5496"/>
                </a:solidFill>
                <a:latin typeface="Calibri Light" panose="020F0302020204030204" pitchFamily="34" charset="0"/>
              </a:rPr>
              <a:t>Example: Inputting HTML code for validation</a:t>
            </a:r>
          </a:p>
          <a:p>
            <a:pPr marL="457200" marR="0" lvl="1" indent="0" rtl="0">
              <a:buNone/>
            </a:pPr>
            <a:r>
              <a:rPr lang="en-IN" sz="1400" b="0" i="0" u="none" strike="noStrike" kern="100" baseline="0" dirty="0">
                <a:solidFill>
                  <a:schemeClr val="accent2">
                    <a:lumMod val="75000"/>
                  </a:schemeClr>
                </a:solidFill>
                <a:latin typeface="Calibri Light" panose="020F0302020204030204" pitchFamily="34" charset="0"/>
              </a:rPr>
              <a:t>&lt;!DOCTYPE html&gt; </a:t>
            </a:r>
          </a:p>
          <a:p>
            <a:pPr marL="457200" marR="0" lvl="1" indent="0" rtl="0">
              <a:buNone/>
            </a:pPr>
            <a:r>
              <a:rPr lang="en-IN" sz="1400" b="0" i="0" u="none" strike="noStrike" kern="100" baseline="0" dirty="0">
                <a:solidFill>
                  <a:schemeClr val="accent2">
                    <a:lumMod val="75000"/>
                  </a:schemeClr>
                </a:solidFill>
                <a:latin typeface="Calibri Light" panose="020F0302020204030204" pitchFamily="34" charset="0"/>
              </a:rPr>
              <a:t>&lt;html lang="</a:t>
            </a:r>
            <a:r>
              <a:rPr lang="en-IN" sz="1400" b="0" i="0" u="none" strike="noStrike" kern="100" baseline="0" dirty="0" err="1">
                <a:solidFill>
                  <a:schemeClr val="accent2">
                    <a:lumMod val="75000"/>
                  </a:schemeClr>
                </a:solidFill>
                <a:latin typeface="Calibri Light" panose="020F0302020204030204" pitchFamily="34" charset="0"/>
              </a:rPr>
              <a:t>en</a:t>
            </a:r>
            <a:r>
              <a:rPr lang="en-IN" sz="1400" b="0" i="0" u="none" strike="noStrike" kern="100" baseline="0" dirty="0">
                <a:solidFill>
                  <a:schemeClr val="accent2">
                    <a:lumMod val="75000"/>
                  </a:schemeClr>
                </a:solidFill>
                <a:latin typeface="Calibri Light" panose="020F0302020204030204" pitchFamily="34" charset="0"/>
              </a:rPr>
              <a:t>"&gt;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&lt;head&gt; &lt;meta charset="UTF-8"&gt; &lt;meta name="viewport" content="width=device-width, initial-scale=1.0"&gt;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&lt;title&gt;My Web Page&lt;/title&gt;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&lt;/head&gt; </a:t>
            </a:r>
          </a:p>
          <a:p>
            <a:pPr marL="457200" marR="0" lvl="1" indent="0" rtl="0">
              <a:buNone/>
            </a:pPr>
            <a:r>
              <a:rPr lang="en-IN" sz="1400" b="0" i="0" u="none" strike="noStrike" kern="100" baseline="0" dirty="0">
                <a:solidFill>
                  <a:schemeClr val="accent2">
                    <a:lumMod val="75000"/>
                  </a:schemeClr>
                </a:solidFill>
                <a:latin typeface="Calibri Light" panose="020F0302020204030204" pitchFamily="34" charset="0"/>
              </a:rPr>
              <a:t>&lt;body&gt;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&lt;h1&gt;This is Heading 1&lt;/h1&gt;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&lt;p&gt;This is a paragraph of text.&lt;/p&gt; </a:t>
            </a:r>
          </a:p>
          <a:p>
            <a:pPr marL="457200" marR="0" lvl="1" indent="0" rtl="0">
              <a:buNone/>
            </a:pPr>
            <a:r>
              <a:rPr lang="en-IN" sz="1400" kern="100" dirty="0">
                <a:solidFill>
                  <a:schemeClr val="accent2">
                    <a:lumMod val="75000"/>
                  </a:schemeClr>
                </a:solidFill>
                <a:latin typeface="Calibri Light" panose="020F0302020204030204" pitchFamily="34" charset="0"/>
              </a:rPr>
              <a:t>	</a:t>
            </a:r>
            <a:r>
              <a:rPr lang="en-IN" sz="1400" b="0" i="0" u="none" strike="noStrike" kern="100" baseline="0" dirty="0">
                <a:solidFill>
                  <a:schemeClr val="accent2">
                    <a:lumMod val="75000"/>
                  </a:schemeClr>
                </a:solidFill>
                <a:latin typeface="Calibri Light" panose="020F0302020204030204" pitchFamily="34" charset="0"/>
              </a:rPr>
              <a:t>&lt;a </a:t>
            </a:r>
            <a:r>
              <a:rPr lang="en-IN" sz="1400" b="0" i="0" u="none" strike="noStrike" kern="100" baseline="0" dirty="0" err="1">
                <a:solidFill>
                  <a:schemeClr val="accent2">
                    <a:lumMod val="75000"/>
                  </a:schemeClr>
                </a:solidFill>
                <a:latin typeface="Calibri Light" panose="020F0302020204030204" pitchFamily="34" charset="0"/>
              </a:rPr>
              <a:t>href</a:t>
            </a:r>
            <a:r>
              <a:rPr lang="en-IN" sz="1400" b="0" i="0" u="none" strike="noStrike" kern="100" baseline="0" dirty="0">
                <a:solidFill>
                  <a:schemeClr val="accent2">
                    <a:lumMod val="75000"/>
                  </a:schemeClr>
                </a:solidFill>
                <a:latin typeface="Calibri Light" panose="020F0302020204030204" pitchFamily="34" charset="0"/>
              </a:rPr>
              <a:t>="https://</a:t>
            </a:r>
            <a:r>
              <a:rPr lang="en-IN" sz="1400" b="0" i="0" u="none" strike="noStrike" kern="100" baseline="0" dirty="0" err="1">
                <a:solidFill>
                  <a:schemeClr val="accent2">
                    <a:lumMod val="75000"/>
                  </a:schemeClr>
                </a:solidFill>
                <a:latin typeface="Calibri Light" panose="020F0302020204030204" pitchFamily="34" charset="0"/>
              </a:rPr>
              <a:t>www.example.com</a:t>
            </a:r>
            <a:r>
              <a:rPr lang="en-IN" sz="1400" b="0" i="0" u="none" strike="noStrike" kern="100" baseline="0" dirty="0">
                <a:solidFill>
                  <a:schemeClr val="accent2">
                    <a:lumMod val="75000"/>
                  </a:schemeClr>
                </a:solidFill>
                <a:latin typeface="Calibri Light" panose="020F0302020204030204" pitchFamily="34" charset="0"/>
              </a:rPr>
              <a:t>"&gt;Visit </a:t>
            </a:r>
            <a:r>
              <a:rPr lang="en-IN" sz="1400" b="0" i="0" u="none" strike="noStrike" kern="100" baseline="0" dirty="0" err="1">
                <a:solidFill>
                  <a:schemeClr val="accent2">
                    <a:lumMod val="75000"/>
                  </a:schemeClr>
                </a:solidFill>
                <a:latin typeface="Calibri Light" panose="020F0302020204030204" pitchFamily="34" charset="0"/>
              </a:rPr>
              <a:t>Example.com</a:t>
            </a:r>
            <a:r>
              <a:rPr lang="en-IN" sz="1400" b="0" i="0" u="none" strike="noStrike" kern="100" baseline="0" dirty="0">
                <a:solidFill>
                  <a:schemeClr val="accent2">
                    <a:lumMod val="75000"/>
                  </a:schemeClr>
                </a:solidFill>
                <a:latin typeface="Calibri Light" panose="020F0302020204030204" pitchFamily="34" charset="0"/>
              </a:rPr>
              <a:t>&lt;/a&gt; </a:t>
            </a:r>
          </a:p>
          <a:p>
            <a:pPr marL="457200" marR="0" lvl="1" indent="0" rtl="0">
              <a:buNone/>
            </a:pPr>
            <a:r>
              <a:rPr lang="en-IN" sz="1400" b="0" i="0" u="none" strike="noStrike" kern="100" baseline="0" dirty="0">
                <a:solidFill>
                  <a:schemeClr val="accent2">
                    <a:lumMod val="75000"/>
                  </a:schemeClr>
                </a:solidFill>
                <a:latin typeface="Calibri Light" panose="020F0302020204030204" pitchFamily="34" charset="0"/>
              </a:rPr>
              <a:t>&lt;/body&gt; </a:t>
            </a:r>
          </a:p>
          <a:p>
            <a:pPr marL="457200" marR="0" lvl="1" indent="0" rtl="0">
              <a:buNone/>
            </a:pPr>
            <a:r>
              <a:rPr lang="en-IN" sz="1400" b="0" i="0" u="none" strike="noStrike" kern="100" baseline="0" dirty="0">
                <a:solidFill>
                  <a:schemeClr val="accent2">
                    <a:lumMod val="75000"/>
                  </a:schemeClr>
                </a:solidFill>
                <a:latin typeface="Calibri Light" panose="020F0302020204030204" pitchFamily="34" charset="0"/>
              </a:rPr>
              <a:t>&lt;/html&gt; </a:t>
            </a:r>
          </a:p>
        </p:txBody>
      </p:sp>
    </p:spTree>
    <p:extLst>
      <p:ext uri="{BB962C8B-B14F-4D97-AF65-F5344CB8AC3E}">
        <p14:creationId xmlns:p14="http://schemas.microsoft.com/office/powerpoint/2010/main" val="2240513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7413-A21D-EEB7-BF8A-7AA826B3DB9A}"/>
              </a:ext>
            </a:extLst>
          </p:cNvPr>
          <p:cNvSpPr>
            <a:spLocks noGrp="1"/>
          </p:cNvSpPr>
          <p:nvPr>
            <p:ph type="title"/>
          </p:nvPr>
        </p:nvSpPr>
        <p:spPr/>
        <p:txBody>
          <a:bodyPr/>
          <a:lstStyle/>
          <a:p>
            <a:pPr marR="0" rtl="0"/>
            <a:r>
              <a:rPr lang="en-US" b="1" i="0" u="none" strike="noStrike" kern="100" baseline="0">
                <a:solidFill>
                  <a:srgbClr val="2F5496"/>
                </a:solidFill>
                <a:latin typeface="Calibri Light" panose="020F0302020204030204" pitchFamily="34" charset="0"/>
              </a:rPr>
              <a:t>Validation Results</a:t>
            </a:r>
            <a:endParaRPr lang="en-US" b="0" i="0" u="none" strike="noStrike" kern="100" baseline="0">
              <a:solidFill>
                <a:srgbClr val="2F5496"/>
              </a:solidFill>
              <a:latin typeface="Calibri Light" panose="020F0302020204030204" pitchFamily="34" charset="0"/>
            </a:endParaRPr>
          </a:p>
        </p:txBody>
      </p:sp>
      <p:sp>
        <p:nvSpPr>
          <p:cNvPr id="3" name="Text Placeholder 2">
            <a:extLst>
              <a:ext uri="{FF2B5EF4-FFF2-40B4-BE49-F238E27FC236}">
                <a16:creationId xmlns:a16="http://schemas.microsoft.com/office/drawing/2014/main" id="{F15590B9-3B12-04FF-7E0E-72987A5CC0DF}"/>
              </a:ext>
            </a:extLst>
          </p:cNvPr>
          <p:cNvSpPr>
            <a:spLocks noGrp="1"/>
          </p:cNvSpPr>
          <p:nvPr>
            <p:ph type="body" idx="1"/>
          </p:nvPr>
        </p:nvSpPr>
        <p:spPr/>
        <p:txBody>
          <a:bodyPr/>
          <a:lstStyle/>
          <a:p>
            <a:pPr marR="0" lvl="0" rtl="0"/>
            <a:r>
              <a:rPr lang="en-IN" b="0" i="0" u="none" strike="noStrike" kern="100" baseline="0" dirty="0">
                <a:solidFill>
                  <a:srgbClr val="2F5496"/>
                </a:solidFill>
                <a:latin typeface="Calibri Light" panose="020F0302020204030204" pitchFamily="34" charset="0"/>
              </a:rPr>
              <a:t>After submitting the HTML code, the W3C Markup Validation Service will provide a detailed report indicating whether the code is valid or if there are errors and warnings. It will highlight specific lines and describe the issues found.</a:t>
            </a:r>
          </a:p>
          <a:p>
            <a:pPr marR="0" lvl="0" rtl="0"/>
            <a:endParaRPr lang="en-IN"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2998448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CEF6-5FF5-B577-2515-30ACA88CFFAB}"/>
              </a:ext>
            </a:extLst>
          </p:cNvPr>
          <p:cNvSpPr>
            <a:spLocks noGrp="1"/>
          </p:cNvSpPr>
          <p:nvPr>
            <p:ph type="title"/>
          </p:nvPr>
        </p:nvSpPr>
        <p:spPr/>
        <p:txBody>
          <a:bodyPr/>
          <a:lstStyle/>
          <a:p>
            <a:pPr marR="0" rtl="0"/>
            <a:r>
              <a:rPr lang="en-US" b="1" i="0" u="none" strike="noStrike" kern="100" baseline="0">
                <a:solidFill>
                  <a:srgbClr val="2F5496"/>
                </a:solidFill>
                <a:latin typeface="Calibri Light" panose="020F0302020204030204" pitchFamily="34" charset="0"/>
              </a:rPr>
              <a:t>Interpreting Results</a:t>
            </a:r>
            <a:endParaRPr lang="en-US" b="0" i="0" u="none" strike="noStrike" kern="100" baseline="0">
              <a:solidFill>
                <a:srgbClr val="2F5496"/>
              </a:solidFill>
              <a:latin typeface="Calibri Light" panose="020F0302020204030204" pitchFamily="34" charset="0"/>
            </a:endParaRPr>
          </a:p>
        </p:txBody>
      </p:sp>
      <p:sp>
        <p:nvSpPr>
          <p:cNvPr id="3" name="Text Placeholder 2">
            <a:extLst>
              <a:ext uri="{FF2B5EF4-FFF2-40B4-BE49-F238E27FC236}">
                <a16:creationId xmlns:a16="http://schemas.microsoft.com/office/drawing/2014/main" id="{A2C2B6D6-FEF1-F18F-7608-DCA60F74DF97}"/>
              </a:ext>
            </a:extLst>
          </p:cNvPr>
          <p:cNvSpPr>
            <a:spLocks noGrp="1"/>
          </p:cNvSpPr>
          <p:nvPr>
            <p:ph type="body" idx="1"/>
          </p:nvPr>
        </p:nvSpPr>
        <p:spPr/>
        <p:txBody>
          <a:bodyPr/>
          <a:lstStyle/>
          <a:p>
            <a:pPr marR="0" lvl="0" rtl="0"/>
            <a:r>
              <a:rPr lang="en-IN" sz="1600" b="1" i="0" u="none" strike="noStrike" kern="100" baseline="0" dirty="0">
                <a:solidFill>
                  <a:srgbClr val="2F5496"/>
                </a:solidFill>
                <a:latin typeface="Calibri Light" panose="020F0302020204030204" pitchFamily="34" charset="0"/>
              </a:rPr>
              <a:t>Valid HTML:</a:t>
            </a:r>
            <a:r>
              <a:rPr lang="en-IN" sz="1600" b="0" i="0" u="none" strike="noStrike" kern="100" baseline="0" dirty="0">
                <a:solidFill>
                  <a:srgbClr val="2F5496"/>
                </a:solidFill>
                <a:latin typeface="Calibri Light" panose="020F0302020204030204" pitchFamily="34" charset="0"/>
              </a:rPr>
              <a:t> No errors or warnings are reported. The document conforms to the specified HTML standard.</a:t>
            </a:r>
          </a:p>
          <a:p>
            <a:pPr marR="0" lvl="0" rtl="0"/>
            <a:r>
              <a:rPr lang="en-IN" sz="1600" b="1" i="0" u="none" strike="noStrike" kern="100" baseline="0" dirty="0">
                <a:solidFill>
                  <a:srgbClr val="2F5496"/>
                </a:solidFill>
                <a:latin typeface="Calibri Light" panose="020F0302020204030204" pitchFamily="34" charset="0"/>
              </a:rPr>
              <a:t>Errors:</a:t>
            </a:r>
            <a:r>
              <a:rPr lang="en-IN" sz="1600" b="0" i="0" u="none" strike="noStrike" kern="100" baseline="0" dirty="0">
                <a:solidFill>
                  <a:srgbClr val="2F5496"/>
                </a:solidFill>
                <a:latin typeface="Calibri Light" panose="020F0302020204030204" pitchFamily="34" charset="0"/>
              </a:rPr>
              <a:t> Issues that violate HTML syntax or standards. These need to be corrected for the document to be considered valid.</a:t>
            </a:r>
          </a:p>
          <a:p>
            <a:pPr marR="0" lvl="0" rtl="0"/>
            <a:r>
              <a:rPr lang="en-IN" sz="1600" b="1" i="0" u="none" strike="noStrike" kern="100" baseline="0" dirty="0">
                <a:solidFill>
                  <a:srgbClr val="2F5496"/>
                </a:solidFill>
                <a:latin typeface="Calibri Light" panose="020F0302020204030204" pitchFamily="34" charset="0"/>
              </a:rPr>
              <a:t>Warnings:</a:t>
            </a:r>
            <a:r>
              <a:rPr lang="en-IN" sz="1600" b="0" i="0" u="none" strike="noStrike" kern="100" baseline="0" dirty="0">
                <a:solidFill>
                  <a:srgbClr val="2F5496"/>
                </a:solidFill>
                <a:latin typeface="Calibri Light" panose="020F0302020204030204" pitchFamily="34" charset="0"/>
              </a:rPr>
              <a:t> Potential issues that may not prevent the document from being valid but could lead to unexpected </a:t>
            </a:r>
            <a:r>
              <a:rPr lang="en-IN" sz="1600" b="0" i="0" u="none" strike="noStrike" kern="100" baseline="0" dirty="0" err="1">
                <a:solidFill>
                  <a:srgbClr val="2F5496"/>
                </a:solidFill>
                <a:latin typeface="Calibri Light" panose="020F0302020204030204" pitchFamily="34" charset="0"/>
              </a:rPr>
              <a:t>behavior</a:t>
            </a:r>
            <a:r>
              <a:rPr lang="en-IN" sz="1600" b="0" i="0" u="none" strike="noStrike" kern="100" baseline="0" dirty="0">
                <a:solidFill>
                  <a:srgbClr val="2F5496"/>
                </a:solidFill>
                <a:latin typeface="Calibri Light" panose="020F0302020204030204" pitchFamily="34" charset="0"/>
              </a:rPr>
              <a:t> or difficulties in rendering.</a:t>
            </a:r>
          </a:p>
          <a:p>
            <a:pPr marR="0" lvl="0" rtl="0"/>
            <a:r>
              <a:rPr lang="en-IN" sz="1600" b="0" i="0" u="none" strike="noStrike" kern="100" baseline="0" dirty="0">
                <a:solidFill>
                  <a:srgbClr val="2F5496"/>
                </a:solidFill>
                <a:latin typeface="Calibri Light" panose="020F0302020204030204" pitchFamily="34" charset="0"/>
              </a:rPr>
              <a:t>Ensuring that your HTML is valid according to W3C standards is essential for cross-browser compatibility, accessibility, and future-proofing your web content.</a:t>
            </a:r>
          </a:p>
          <a:p>
            <a:pPr marR="0" lvl="0" rtl="0"/>
            <a:r>
              <a:rPr lang="en-IN" sz="1600" b="1" i="0" u="none" strike="noStrike" kern="100" baseline="0" dirty="0">
                <a:solidFill>
                  <a:srgbClr val="2F5496"/>
                </a:solidFill>
                <a:latin typeface="Calibri Light" panose="020F0302020204030204" pitchFamily="34" charset="0"/>
              </a:rPr>
              <a:t>Fixing Errors</a:t>
            </a:r>
          </a:p>
          <a:p>
            <a:pPr marR="0" lvl="0" rtl="0"/>
            <a:r>
              <a:rPr lang="en-IN" sz="1600" b="0" i="0" u="none" strike="noStrike" kern="100" baseline="0" dirty="0">
                <a:solidFill>
                  <a:srgbClr val="2F5496"/>
                </a:solidFill>
                <a:latin typeface="Calibri Light" panose="020F0302020204030204" pitchFamily="34" charset="0"/>
              </a:rPr>
              <a:t>Address the errors reported by the validator. For example, if the validator reports a missing closing tag, you would correct it like this:</a:t>
            </a:r>
          </a:p>
          <a:p>
            <a:pPr marR="0" lvl="0" rtl="0"/>
            <a:r>
              <a:rPr lang="en-IN" sz="1600" b="0" i="0" u="none" strike="noStrike" kern="100" baseline="0" dirty="0">
                <a:solidFill>
                  <a:srgbClr val="2F5496"/>
                </a:solidFill>
                <a:latin typeface="Calibri Light" panose="020F0302020204030204" pitchFamily="34" charset="0"/>
              </a:rPr>
              <a:t>Original Code:</a:t>
            </a:r>
          </a:p>
          <a:p>
            <a:pPr marL="0" marR="0" lvl="0" indent="0" rtl="0">
              <a:buNone/>
            </a:pPr>
            <a:r>
              <a:rPr lang="en-IN" sz="1600" b="0" i="0" u="none" strike="noStrike" kern="100" baseline="0" dirty="0">
                <a:solidFill>
                  <a:srgbClr val="2F5496"/>
                </a:solidFill>
                <a:latin typeface="Calibri Light" panose="020F0302020204030204" pitchFamily="34" charset="0"/>
              </a:rPr>
              <a:t>	</a:t>
            </a:r>
            <a:r>
              <a:rPr lang="en-IN" sz="1600" b="1" i="1" u="none" strike="noStrike" kern="100" baseline="0" dirty="0">
                <a:solidFill>
                  <a:srgbClr val="2F5496"/>
                </a:solidFill>
                <a:latin typeface="Calibri Light" panose="020F0302020204030204" pitchFamily="34" charset="0"/>
              </a:rPr>
              <a:t>&lt;p&gt;This is a paragraph of text. </a:t>
            </a:r>
          </a:p>
          <a:p>
            <a:pPr marR="0" lvl="0" rtl="0"/>
            <a:r>
              <a:rPr lang="en-IN" sz="1600" b="0" i="0" u="none" strike="noStrike" kern="100" baseline="0" dirty="0">
                <a:solidFill>
                  <a:srgbClr val="2F5496"/>
                </a:solidFill>
                <a:latin typeface="Calibri Light" panose="020F0302020204030204" pitchFamily="34" charset="0"/>
              </a:rPr>
              <a:t>Corrected Code:</a:t>
            </a:r>
          </a:p>
          <a:p>
            <a:pPr marL="457200" lvl="1" indent="0">
              <a:buNone/>
            </a:pPr>
            <a:r>
              <a:rPr lang="en-IN" sz="1200" b="0" i="0" u="none" strike="noStrike" kern="100" baseline="0" dirty="0">
                <a:solidFill>
                  <a:srgbClr val="2F5496"/>
                </a:solidFill>
                <a:latin typeface="Calibri Light" panose="020F0302020204030204" pitchFamily="34" charset="0"/>
              </a:rPr>
              <a:t>	</a:t>
            </a:r>
            <a:r>
              <a:rPr lang="en-IN" sz="1200" b="1" i="0" u="none" strike="noStrike" kern="100" baseline="0" dirty="0">
                <a:solidFill>
                  <a:srgbClr val="2F5496"/>
                </a:solidFill>
                <a:latin typeface="Calibri Light" panose="020F0302020204030204" pitchFamily="34" charset="0"/>
              </a:rPr>
              <a:t>&lt;p&gt;This is a paragraph of text.&lt;/p&gt; </a:t>
            </a:r>
          </a:p>
        </p:txBody>
      </p:sp>
    </p:spTree>
    <p:extLst>
      <p:ext uri="{BB962C8B-B14F-4D97-AF65-F5344CB8AC3E}">
        <p14:creationId xmlns:p14="http://schemas.microsoft.com/office/powerpoint/2010/main" val="167384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A68A-632F-69F5-11F5-3F6FEAFFA0F6}"/>
              </a:ext>
            </a:extLst>
          </p:cNvPr>
          <p:cNvSpPr>
            <a:spLocks noGrp="1"/>
          </p:cNvSpPr>
          <p:nvPr>
            <p:ph type="title"/>
          </p:nvPr>
        </p:nvSpPr>
        <p:spPr/>
        <p:txBody>
          <a:bodyPr/>
          <a:lstStyle/>
          <a:p>
            <a:pPr marR="0" rtl="0"/>
            <a:r>
              <a:rPr lang="en-US" b="1" i="0" u="none" strike="noStrike" kern="100" baseline="0">
                <a:solidFill>
                  <a:srgbClr val="2F5496"/>
                </a:solidFill>
                <a:latin typeface="Calibri Light" panose="020F0302020204030204" pitchFamily="34" charset="0"/>
              </a:rPr>
              <a:t>Revalidation</a:t>
            </a:r>
            <a:endParaRPr lang="en-US" b="0" i="0" u="none" strike="noStrike" kern="100" baseline="0">
              <a:solidFill>
                <a:srgbClr val="2F5496"/>
              </a:solidFill>
              <a:latin typeface="Calibri Light" panose="020F0302020204030204" pitchFamily="34" charset="0"/>
            </a:endParaRPr>
          </a:p>
        </p:txBody>
      </p:sp>
      <p:sp>
        <p:nvSpPr>
          <p:cNvPr id="3" name="Text Placeholder 2">
            <a:extLst>
              <a:ext uri="{FF2B5EF4-FFF2-40B4-BE49-F238E27FC236}">
                <a16:creationId xmlns:a16="http://schemas.microsoft.com/office/drawing/2014/main" id="{9E8D7B06-1301-4CBD-25DD-EE95E845E5A1}"/>
              </a:ext>
            </a:extLst>
          </p:cNvPr>
          <p:cNvSpPr>
            <a:spLocks noGrp="1"/>
          </p:cNvSpPr>
          <p:nvPr>
            <p:ph type="body" idx="1"/>
          </p:nvPr>
        </p:nvSpPr>
        <p:spPr/>
        <p:txBody>
          <a:bodyPr/>
          <a:lstStyle/>
          <a:p>
            <a:pPr marR="0" lvl="0" rtl="0"/>
            <a:r>
              <a:rPr lang="en-IN" b="0" i="0" u="none" strike="noStrike" kern="100" baseline="0">
                <a:solidFill>
                  <a:srgbClr val="2F5496"/>
                </a:solidFill>
                <a:latin typeface="Calibri Light" panose="020F0302020204030204" pitchFamily="34" charset="0"/>
              </a:rPr>
              <a:t>After making corrections, revalidate the HTML to confirm that the issues have been resolved.</a:t>
            </a:r>
          </a:p>
          <a:p>
            <a:pPr marR="0" lvl="0" rtl="0"/>
            <a:r>
              <a:rPr lang="en-IN" b="0" i="0" u="none" strike="noStrike" kern="100" baseline="0">
                <a:solidFill>
                  <a:srgbClr val="2F5496"/>
                </a:solidFill>
                <a:latin typeface="Calibri Light" panose="020F0302020204030204" pitchFamily="34" charset="0"/>
              </a:rPr>
              <a:t>Regularly validating your HTML is a good practice to ensure that your web pages adhere to standards and are less likely to encounter issues across different browsers and devices. It also helps in maintaining a clean and well-structured codebase.</a:t>
            </a:r>
          </a:p>
          <a:p>
            <a:pPr marR="0" lvl="0" rtl="0"/>
            <a:endParaRPr lang="en-IN" b="0" i="0" u="none" strike="noStrike" kern="100" baseline="0">
              <a:solidFill>
                <a:srgbClr val="2F5496"/>
              </a:solidFill>
              <a:latin typeface="Mangal" panose="02040503050203030202" pitchFamily="18" charset="0"/>
            </a:endParaRPr>
          </a:p>
        </p:txBody>
      </p:sp>
    </p:spTree>
    <p:extLst>
      <p:ext uri="{BB962C8B-B14F-4D97-AF65-F5344CB8AC3E}">
        <p14:creationId xmlns:p14="http://schemas.microsoft.com/office/powerpoint/2010/main" val="148261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92C6-0238-F284-84F9-4B3C9400D039}"/>
              </a:ext>
            </a:extLst>
          </p:cNvPr>
          <p:cNvSpPr>
            <a:spLocks noGrp="1"/>
          </p:cNvSpPr>
          <p:nvPr>
            <p:ph type="title"/>
          </p:nvPr>
        </p:nvSpPr>
        <p:spPr>
          <a:xfrm>
            <a:off x="838200" y="365126"/>
            <a:ext cx="10515600" cy="784802"/>
          </a:xfrm>
        </p:spPr>
        <p:txBody>
          <a:bodyPr/>
          <a:lstStyle/>
          <a:p>
            <a:pPr marR="0" rtl="0"/>
            <a:r>
              <a:rPr lang="en-US" b="1" i="0" u="none" strike="noStrike" kern="100" baseline="0" dirty="0">
                <a:solidFill>
                  <a:srgbClr val="1F3864"/>
                </a:solidFill>
                <a:latin typeface="Times New Roman" panose="02020603050405020304" pitchFamily="18" charset="0"/>
              </a:rPr>
              <a:t>Components of the Internet:</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8AB66E8D-3C7D-F863-ABED-3229708FCDAC}"/>
              </a:ext>
            </a:extLst>
          </p:cNvPr>
          <p:cNvSpPr>
            <a:spLocks noGrp="1"/>
          </p:cNvSpPr>
          <p:nvPr>
            <p:ph type="body" idx="1"/>
          </p:nvPr>
        </p:nvSpPr>
        <p:spPr>
          <a:xfrm>
            <a:off x="838200" y="1040822"/>
            <a:ext cx="10515600" cy="5452051"/>
          </a:xfrm>
        </p:spPr>
        <p:txBody>
          <a:bodyPr/>
          <a:lstStyle/>
          <a:p>
            <a:pPr marR="0" lvl="0" rtl="0"/>
            <a:r>
              <a:rPr lang="en-IN" b="1" i="0" u="none" strike="noStrike" kern="100" baseline="0" dirty="0">
                <a:solidFill>
                  <a:srgbClr val="2F5496"/>
                </a:solidFill>
                <a:latin typeface="Calibri Light" panose="020F0302020204030204" pitchFamily="34" charset="0"/>
              </a:rPr>
              <a:t>Hardware Components:</a:t>
            </a:r>
            <a:r>
              <a:rPr lang="en-IN" b="0" i="0" u="none" strike="noStrike" kern="100" baseline="0" dirty="0">
                <a:solidFill>
                  <a:srgbClr val="2F5496"/>
                </a:solidFill>
                <a:latin typeface="Calibri Light" panose="020F0302020204030204" pitchFamily="34" charset="0"/>
              </a:rPr>
              <a:t> </a:t>
            </a:r>
          </a:p>
          <a:p>
            <a:pPr lvl="1"/>
            <a:r>
              <a:rPr lang="en-IN" b="1" i="0" u="none" strike="noStrike" kern="100" baseline="0" dirty="0">
                <a:solidFill>
                  <a:srgbClr val="2F5496"/>
                </a:solidFill>
                <a:latin typeface="Calibri Light" panose="020F0302020204030204" pitchFamily="34" charset="0"/>
              </a:rPr>
              <a:t>Servers:</a:t>
            </a:r>
            <a:r>
              <a:rPr lang="en-IN" b="0" i="0" u="none" strike="noStrike" kern="100" baseline="0" dirty="0">
                <a:solidFill>
                  <a:srgbClr val="2F5496"/>
                </a:solidFill>
                <a:latin typeface="Calibri Light" panose="020F0302020204030204" pitchFamily="34" charset="0"/>
              </a:rPr>
              <a:t> These are powerful computers that store and serve content to users. </a:t>
            </a:r>
          </a:p>
          <a:p>
            <a:pPr lvl="1"/>
            <a:r>
              <a:rPr lang="en-IN" b="1" i="0" u="none" strike="noStrike" kern="100" baseline="0" dirty="0">
                <a:solidFill>
                  <a:srgbClr val="2F5496"/>
                </a:solidFill>
                <a:latin typeface="Calibri Light" panose="020F0302020204030204" pitchFamily="34" charset="0"/>
              </a:rPr>
              <a:t>Routers and Switches:</a:t>
            </a:r>
            <a:r>
              <a:rPr lang="en-IN" b="0" i="0" u="none" strike="noStrike" kern="100" baseline="0" dirty="0">
                <a:solidFill>
                  <a:srgbClr val="2F5496"/>
                </a:solidFill>
                <a:latin typeface="Calibri Light" panose="020F0302020204030204" pitchFamily="34" charset="0"/>
              </a:rPr>
              <a:t> They facilitate the flow of data between different networks and manage traffic within networks. </a:t>
            </a:r>
          </a:p>
          <a:p>
            <a:pPr lvl="1"/>
            <a:r>
              <a:rPr lang="en-IN" b="1" i="0" u="none" strike="noStrike" kern="100" baseline="0" dirty="0">
                <a:solidFill>
                  <a:srgbClr val="2F5496"/>
                </a:solidFill>
                <a:latin typeface="Calibri Light" panose="020F0302020204030204" pitchFamily="34" charset="0"/>
              </a:rPr>
              <a:t>Modems and Network Interfaces:</a:t>
            </a:r>
            <a:r>
              <a:rPr lang="en-IN" b="0" i="0" u="none" strike="noStrike" kern="100" baseline="0" dirty="0">
                <a:solidFill>
                  <a:srgbClr val="2F5496"/>
                </a:solidFill>
                <a:latin typeface="Calibri Light" panose="020F0302020204030204" pitchFamily="34" charset="0"/>
              </a:rPr>
              <a:t> Devices that connect end-users to the Internet.</a:t>
            </a:r>
          </a:p>
          <a:p>
            <a:pPr marR="0" lvl="0" rtl="0"/>
            <a:r>
              <a:rPr lang="en-IN" b="1" i="0" u="none" strike="noStrike" kern="100" baseline="0" dirty="0">
                <a:solidFill>
                  <a:srgbClr val="2F5496"/>
                </a:solidFill>
                <a:latin typeface="Calibri Light" panose="020F0302020204030204" pitchFamily="34" charset="0"/>
              </a:rPr>
              <a:t>Software Components:</a:t>
            </a:r>
            <a:r>
              <a:rPr lang="en-IN" b="0" i="0" u="none" strike="noStrike" kern="100" baseline="0" dirty="0">
                <a:solidFill>
                  <a:srgbClr val="2F5496"/>
                </a:solidFill>
                <a:latin typeface="Calibri Light" panose="020F0302020204030204" pitchFamily="34" charset="0"/>
              </a:rPr>
              <a:t> </a:t>
            </a:r>
          </a:p>
          <a:p>
            <a:pPr lvl="1"/>
            <a:r>
              <a:rPr lang="en-IN" b="1" i="0" u="none" strike="noStrike" kern="100" baseline="0" dirty="0">
                <a:solidFill>
                  <a:srgbClr val="2F5496"/>
                </a:solidFill>
                <a:latin typeface="Calibri Light" panose="020F0302020204030204" pitchFamily="34" charset="0"/>
              </a:rPr>
              <a:t>Protocols:</a:t>
            </a:r>
            <a:r>
              <a:rPr lang="en-IN" b="0" i="0" u="none" strike="noStrike" kern="100" baseline="0" dirty="0">
                <a:solidFill>
                  <a:srgbClr val="2F5496"/>
                </a:solidFill>
                <a:latin typeface="Calibri Light" panose="020F0302020204030204" pitchFamily="34" charset="0"/>
              </a:rPr>
              <a:t> Standardized rules that govern data transmission. TCP/IP is a fundamental protocol suite for the Internet.</a:t>
            </a:r>
          </a:p>
          <a:p>
            <a:pPr lvl="1"/>
            <a:r>
              <a:rPr lang="en-IN" b="1" i="0" u="none" strike="noStrike" kern="100" baseline="0" dirty="0">
                <a:solidFill>
                  <a:srgbClr val="2F5496"/>
                </a:solidFill>
                <a:latin typeface="Calibri Light" panose="020F0302020204030204" pitchFamily="34" charset="0"/>
              </a:rPr>
              <a:t>Web Browsers:</a:t>
            </a:r>
            <a:r>
              <a:rPr lang="en-IN" b="0" i="0" u="none" strike="noStrike" kern="100" baseline="0" dirty="0">
                <a:solidFill>
                  <a:srgbClr val="2F5496"/>
                </a:solidFill>
                <a:latin typeface="Calibri Light" panose="020F0302020204030204" pitchFamily="34" charset="0"/>
              </a:rPr>
              <a:t> Software applications like Chrome, Firefox, and Safari that allow users to access and navigate the WWW. </a:t>
            </a:r>
          </a:p>
          <a:p>
            <a:pPr lvl="1"/>
            <a:r>
              <a:rPr lang="en-IN" b="1" i="0" u="none" strike="noStrike" kern="100" baseline="0" dirty="0">
                <a:solidFill>
                  <a:srgbClr val="2F5496"/>
                </a:solidFill>
                <a:latin typeface="Calibri Light" panose="020F0302020204030204" pitchFamily="34" charset="0"/>
              </a:rPr>
              <a:t>Operating Systems:</a:t>
            </a:r>
            <a:r>
              <a:rPr lang="en-IN" b="0" i="0" u="none" strike="noStrike" kern="100" baseline="0" dirty="0">
                <a:solidFill>
                  <a:srgbClr val="2F5496"/>
                </a:solidFill>
                <a:latin typeface="Calibri Light" panose="020F0302020204030204" pitchFamily="34" charset="0"/>
              </a:rPr>
              <a:t> Enable devices to connect to and communicate over the Internet.</a:t>
            </a:r>
          </a:p>
        </p:txBody>
      </p:sp>
    </p:spTree>
    <p:extLst>
      <p:ext uri="{BB962C8B-B14F-4D97-AF65-F5344CB8AC3E}">
        <p14:creationId xmlns:p14="http://schemas.microsoft.com/office/powerpoint/2010/main" val="39832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92C6-0238-F284-84F9-4B3C9400D039}"/>
              </a:ext>
            </a:extLst>
          </p:cNvPr>
          <p:cNvSpPr>
            <a:spLocks noGrp="1"/>
          </p:cNvSpPr>
          <p:nvPr>
            <p:ph type="title"/>
          </p:nvPr>
        </p:nvSpPr>
        <p:spPr>
          <a:xfrm>
            <a:off x="838200" y="365125"/>
            <a:ext cx="10515600" cy="743239"/>
          </a:xfrm>
        </p:spPr>
        <p:txBody>
          <a:bodyPr/>
          <a:lstStyle/>
          <a:p>
            <a:pPr marR="0" rtl="0"/>
            <a:r>
              <a:rPr lang="en-US" b="1" i="0" u="none" strike="noStrike" kern="100" baseline="0" dirty="0">
                <a:solidFill>
                  <a:srgbClr val="1F3864"/>
                </a:solidFill>
                <a:latin typeface="Times New Roman" panose="02020603050405020304" pitchFamily="18" charset="0"/>
              </a:rPr>
              <a:t>Components of the Internet..</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8AB66E8D-3C7D-F863-ABED-3229708FCDAC}"/>
              </a:ext>
            </a:extLst>
          </p:cNvPr>
          <p:cNvSpPr>
            <a:spLocks noGrp="1"/>
          </p:cNvSpPr>
          <p:nvPr>
            <p:ph type="body" idx="1"/>
          </p:nvPr>
        </p:nvSpPr>
        <p:spPr>
          <a:xfrm>
            <a:off x="838200" y="1082386"/>
            <a:ext cx="10515600" cy="4902778"/>
          </a:xfrm>
        </p:spPr>
        <p:txBody>
          <a:bodyPr/>
          <a:lstStyle/>
          <a:p>
            <a:pPr marR="0" lvl="0" rtl="0"/>
            <a:r>
              <a:rPr lang="en-IN" b="1" i="0" u="none" strike="noStrike" kern="100" baseline="0" dirty="0">
                <a:solidFill>
                  <a:srgbClr val="2F5496"/>
                </a:solidFill>
                <a:latin typeface="Calibri Light" panose="020F0302020204030204" pitchFamily="34" charset="0"/>
              </a:rPr>
              <a:t>Infrastructure:</a:t>
            </a:r>
            <a:r>
              <a:rPr lang="en-IN" b="0" i="0" u="none" strike="noStrike" kern="100" baseline="0" dirty="0">
                <a:solidFill>
                  <a:srgbClr val="2F5496"/>
                </a:solidFill>
                <a:latin typeface="Calibri Light" panose="020F0302020204030204" pitchFamily="34" charset="0"/>
              </a:rPr>
              <a:t> </a:t>
            </a:r>
          </a:p>
          <a:p>
            <a:pPr lvl="1"/>
            <a:r>
              <a:rPr lang="en-IN" b="1" i="0" u="none" strike="noStrike" kern="100" baseline="0" dirty="0" err="1">
                <a:solidFill>
                  <a:srgbClr val="2F5496"/>
                </a:solidFill>
                <a:latin typeface="Calibri Light" panose="020F0302020204030204" pitchFamily="34" charset="0"/>
              </a:rPr>
              <a:t>Fiber</a:t>
            </a:r>
            <a:r>
              <a:rPr lang="en-IN" b="1" i="0" u="none" strike="noStrike" kern="100" baseline="0" dirty="0">
                <a:solidFill>
                  <a:srgbClr val="2F5496"/>
                </a:solidFill>
                <a:latin typeface="Calibri Light" panose="020F0302020204030204" pitchFamily="34" charset="0"/>
              </a:rPr>
              <a:t> Optic Cables and Satellite Systems:</a:t>
            </a:r>
            <a:r>
              <a:rPr lang="en-IN" b="0" i="0" u="none" strike="noStrike" kern="100" baseline="0" dirty="0">
                <a:solidFill>
                  <a:srgbClr val="2F5496"/>
                </a:solidFill>
                <a:latin typeface="Calibri Light" panose="020F0302020204030204" pitchFamily="34" charset="0"/>
              </a:rPr>
              <a:t> Physical infrastructure that facilitates data transmission across long distances. </a:t>
            </a:r>
          </a:p>
          <a:p>
            <a:pPr lvl="1"/>
            <a:r>
              <a:rPr lang="en-IN" b="1" i="0" u="none" strike="noStrike" kern="100" baseline="0" dirty="0">
                <a:solidFill>
                  <a:srgbClr val="2F5496"/>
                </a:solidFill>
                <a:latin typeface="Calibri Light" panose="020F0302020204030204" pitchFamily="34" charset="0"/>
              </a:rPr>
              <a:t>Data </a:t>
            </a:r>
            <a:r>
              <a:rPr lang="en-IN" b="1" i="0" u="none" strike="noStrike" kern="100" baseline="0" dirty="0" err="1">
                <a:solidFill>
                  <a:srgbClr val="2F5496"/>
                </a:solidFill>
                <a:latin typeface="Calibri Light" panose="020F0302020204030204" pitchFamily="34" charset="0"/>
              </a:rPr>
              <a:t>Centers</a:t>
            </a:r>
            <a:r>
              <a:rPr lang="en-IN" b="1" i="0" u="none" strike="noStrike" kern="100" baseline="0" dirty="0">
                <a:solidFill>
                  <a:srgbClr val="2F5496"/>
                </a:solidFill>
                <a:latin typeface="Calibri Light" panose="020F0302020204030204" pitchFamily="34" charset="0"/>
              </a:rPr>
              <a:t>:</a:t>
            </a:r>
            <a:r>
              <a:rPr lang="en-IN" b="0" i="0" u="none" strike="noStrike" kern="100" baseline="0" dirty="0">
                <a:solidFill>
                  <a:srgbClr val="2F5496"/>
                </a:solidFill>
                <a:latin typeface="Calibri Light" panose="020F0302020204030204" pitchFamily="34" charset="0"/>
              </a:rPr>
              <a:t> Facilities housing servers and networking equipment to support Internet services.</a:t>
            </a:r>
          </a:p>
          <a:p>
            <a:pPr marR="0" lvl="0" rtl="0"/>
            <a:r>
              <a:rPr lang="en-IN" b="1" i="0" u="none" strike="noStrike" kern="100" baseline="0" dirty="0">
                <a:solidFill>
                  <a:srgbClr val="2F5496"/>
                </a:solidFill>
                <a:latin typeface="Calibri Light" panose="020F0302020204030204" pitchFamily="34" charset="0"/>
              </a:rPr>
              <a:t>Services:</a:t>
            </a:r>
            <a:r>
              <a:rPr lang="en-IN" b="0" i="0" u="none" strike="noStrike" kern="100" baseline="0" dirty="0">
                <a:solidFill>
                  <a:srgbClr val="2F5496"/>
                </a:solidFill>
                <a:latin typeface="Calibri Light" panose="020F0302020204030204" pitchFamily="34" charset="0"/>
              </a:rPr>
              <a:t> </a:t>
            </a:r>
          </a:p>
          <a:p>
            <a:pPr lvl="1"/>
            <a:r>
              <a:rPr lang="en-IN" b="1" i="0" u="none" strike="noStrike" kern="100" baseline="0" dirty="0">
                <a:solidFill>
                  <a:srgbClr val="2F5496"/>
                </a:solidFill>
                <a:latin typeface="Calibri Light" panose="020F0302020204030204" pitchFamily="34" charset="0"/>
              </a:rPr>
              <a:t>World Wide Web (WWW):</a:t>
            </a:r>
            <a:r>
              <a:rPr lang="en-IN" b="0" i="0" u="none" strike="noStrike" kern="100" baseline="0" dirty="0">
                <a:solidFill>
                  <a:srgbClr val="2F5496"/>
                </a:solidFill>
                <a:latin typeface="Calibri Light" panose="020F0302020204030204" pitchFamily="34" charset="0"/>
              </a:rPr>
              <a:t> A system of interconnected documents and resources accessed through the Internet. - </a:t>
            </a:r>
            <a:r>
              <a:rPr lang="en-IN" b="1" i="0" u="none" strike="noStrike" kern="100" baseline="0" dirty="0">
                <a:solidFill>
                  <a:srgbClr val="2F5496"/>
                </a:solidFill>
                <a:latin typeface="Calibri Light" panose="020F0302020204030204" pitchFamily="34" charset="0"/>
              </a:rPr>
              <a:t>Email:</a:t>
            </a:r>
            <a:r>
              <a:rPr lang="en-IN" b="0" i="0" u="none" strike="noStrike" kern="100" baseline="0" dirty="0">
                <a:solidFill>
                  <a:srgbClr val="2F5496"/>
                </a:solidFill>
                <a:latin typeface="Calibri Light" panose="020F0302020204030204" pitchFamily="34" charset="0"/>
              </a:rPr>
              <a:t> Electronic mail services for communication. </a:t>
            </a:r>
          </a:p>
          <a:p>
            <a:pPr lvl="1"/>
            <a:r>
              <a:rPr lang="en-IN" b="1" i="0" u="none" strike="noStrike" kern="100" baseline="0" dirty="0">
                <a:solidFill>
                  <a:srgbClr val="2F5496"/>
                </a:solidFill>
                <a:latin typeface="Calibri Light" panose="020F0302020204030204" pitchFamily="34" charset="0"/>
              </a:rPr>
              <a:t>File Transfer Protocol (FTP):</a:t>
            </a:r>
            <a:r>
              <a:rPr lang="en-IN" b="0" i="0" u="none" strike="noStrike" kern="100" baseline="0" dirty="0">
                <a:solidFill>
                  <a:srgbClr val="2F5496"/>
                </a:solidFill>
                <a:latin typeface="Calibri Light" panose="020F0302020204030204" pitchFamily="34" charset="0"/>
              </a:rPr>
              <a:t> Allows the transfer of files between computers on the Internet. </a:t>
            </a:r>
          </a:p>
          <a:p>
            <a:pPr lvl="1"/>
            <a:r>
              <a:rPr lang="en-IN" b="1" i="0" u="none" strike="noStrike" kern="100" baseline="0" dirty="0">
                <a:solidFill>
                  <a:srgbClr val="2F5496"/>
                </a:solidFill>
                <a:latin typeface="Calibri Light" panose="020F0302020204030204" pitchFamily="34" charset="0"/>
              </a:rPr>
              <a:t>Streaming Services:</a:t>
            </a:r>
            <a:r>
              <a:rPr lang="en-IN" b="0" i="0" u="none" strike="noStrike" kern="100" baseline="0" dirty="0">
                <a:solidFill>
                  <a:srgbClr val="2F5496"/>
                </a:solidFill>
                <a:latin typeface="Calibri Light" panose="020F0302020204030204" pitchFamily="34" charset="0"/>
              </a:rPr>
              <a:t> Enable the delivery of audio and video content over the Internet.</a:t>
            </a:r>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422571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C0E8-13B3-6E3E-726B-3326BD876E98}"/>
              </a:ext>
            </a:extLst>
          </p:cNvPr>
          <p:cNvSpPr>
            <a:spLocks noGrp="1"/>
          </p:cNvSpPr>
          <p:nvPr>
            <p:ph type="title"/>
          </p:nvPr>
        </p:nvSpPr>
        <p:spPr>
          <a:xfrm>
            <a:off x="838200" y="365126"/>
            <a:ext cx="10515600" cy="784801"/>
          </a:xfrm>
        </p:spPr>
        <p:txBody>
          <a:bodyPr/>
          <a:lstStyle/>
          <a:p>
            <a:pPr marR="0" rtl="0"/>
            <a:r>
              <a:rPr lang="en-US" b="1" i="0" u="none" strike="noStrike" kern="100" baseline="0" dirty="0">
                <a:solidFill>
                  <a:srgbClr val="1F3864"/>
                </a:solidFill>
                <a:latin typeface="Times New Roman" panose="02020603050405020304" pitchFamily="18" charset="0"/>
              </a:rPr>
              <a:t>How Does the Internet Work?</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2BC5E156-8049-5ABD-DF74-5E2521BC4B2F}"/>
              </a:ext>
            </a:extLst>
          </p:cNvPr>
          <p:cNvSpPr>
            <a:spLocks noGrp="1"/>
          </p:cNvSpPr>
          <p:nvPr>
            <p:ph type="body" idx="1"/>
          </p:nvPr>
        </p:nvSpPr>
        <p:spPr>
          <a:xfrm>
            <a:off x="838199" y="1149926"/>
            <a:ext cx="10979727" cy="5708074"/>
          </a:xfrm>
        </p:spPr>
        <p:txBody>
          <a:bodyPr/>
          <a:lstStyle/>
          <a:p>
            <a:pPr marR="0" lvl="0" rtl="0"/>
            <a:r>
              <a:rPr lang="en-IN" b="1" i="0" u="none" strike="noStrike" kern="100" baseline="0" dirty="0">
                <a:solidFill>
                  <a:srgbClr val="2F5496"/>
                </a:solidFill>
                <a:latin typeface="Calibri Light" panose="020F0302020204030204" pitchFamily="34" charset="0"/>
              </a:rPr>
              <a:t>Packet-Switching:</a:t>
            </a:r>
            <a:r>
              <a:rPr lang="en-IN" b="0" i="0" u="none" strike="noStrike" kern="100" baseline="0" dirty="0">
                <a:solidFill>
                  <a:srgbClr val="2F5496"/>
                </a:solidFill>
                <a:latin typeface="Calibri Light" panose="020F0302020204030204" pitchFamily="34" charset="0"/>
              </a:rPr>
              <a:t> Data is divided into packets, which are transmitted independently across the network. Packets may take different routes to reach the destination and are reassembled upon arrival.</a:t>
            </a:r>
          </a:p>
          <a:p>
            <a:pPr marR="0" lvl="0" rtl="0"/>
            <a:r>
              <a:rPr lang="en-IN" b="1" i="0" u="none" strike="noStrike" kern="100" baseline="0" dirty="0">
                <a:solidFill>
                  <a:srgbClr val="2F5496"/>
                </a:solidFill>
                <a:latin typeface="Calibri Light" panose="020F0302020204030204" pitchFamily="34" charset="0"/>
              </a:rPr>
              <a:t>IP Addresses:</a:t>
            </a:r>
            <a:r>
              <a:rPr lang="en-IN" b="0" i="0" u="none" strike="noStrike" kern="100" baseline="0" dirty="0">
                <a:solidFill>
                  <a:srgbClr val="2F5496"/>
                </a:solidFill>
                <a:latin typeface="Calibri Light" panose="020F0302020204030204" pitchFamily="34" charset="0"/>
              </a:rPr>
              <a:t> </a:t>
            </a:r>
            <a:endParaRPr lang="en-IN" kern="100" dirty="0">
              <a:solidFill>
                <a:srgbClr val="2F5496"/>
              </a:solidFill>
              <a:latin typeface="Calibri Light" panose="020F0302020204030204" pitchFamily="34" charset="0"/>
            </a:endParaRPr>
          </a:p>
          <a:p>
            <a:pPr lvl="1"/>
            <a:r>
              <a:rPr lang="en-IN" b="0" i="0" u="none" strike="noStrike" kern="100" baseline="0" dirty="0">
                <a:solidFill>
                  <a:srgbClr val="2F5496"/>
                </a:solidFill>
                <a:latin typeface="Calibri Light" panose="020F0302020204030204" pitchFamily="34" charset="0"/>
              </a:rPr>
              <a:t>Devices on the Internet are identified by unique IP addresses. </a:t>
            </a:r>
          </a:p>
          <a:p>
            <a:pPr lvl="1"/>
            <a:r>
              <a:rPr lang="en-IN" b="0" i="0" u="none" strike="noStrike" kern="100" baseline="0" dirty="0">
                <a:solidFill>
                  <a:srgbClr val="2F5496"/>
                </a:solidFill>
                <a:latin typeface="Calibri Light" panose="020F0302020204030204" pitchFamily="34" charset="0"/>
              </a:rPr>
              <a:t>IPv4 (32-bit) and IPv6 (128-bit) are versions of the IP protocol.</a:t>
            </a:r>
          </a:p>
          <a:p>
            <a:pPr marR="0" lvl="0" rtl="0"/>
            <a:r>
              <a:rPr lang="en-IN" b="1" i="0" u="none" strike="noStrike" kern="100" baseline="0" dirty="0">
                <a:solidFill>
                  <a:srgbClr val="2F5496"/>
                </a:solidFill>
                <a:latin typeface="Calibri Light" panose="020F0302020204030204" pitchFamily="34" charset="0"/>
              </a:rPr>
              <a:t>Protocols:</a:t>
            </a:r>
            <a:r>
              <a:rPr lang="en-IN" b="0" i="0" u="none" strike="noStrike" kern="100" baseline="0" dirty="0">
                <a:solidFill>
                  <a:srgbClr val="2F5496"/>
                </a:solidFill>
                <a:latin typeface="Calibri Light" panose="020F0302020204030204" pitchFamily="34" charset="0"/>
              </a:rPr>
              <a:t> </a:t>
            </a:r>
          </a:p>
          <a:p>
            <a:pPr lvl="1"/>
            <a:r>
              <a:rPr lang="en-IN" b="0" i="0" u="none" strike="noStrike" kern="100" baseline="0" dirty="0">
                <a:solidFill>
                  <a:srgbClr val="2F5496"/>
                </a:solidFill>
                <a:latin typeface="Calibri Light" panose="020F0302020204030204" pitchFamily="34" charset="0"/>
              </a:rPr>
              <a:t>TCP (Transmission Control Protocol) ensures reliable data delivery. </a:t>
            </a:r>
          </a:p>
          <a:p>
            <a:pPr lvl="1"/>
            <a:r>
              <a:rPr lang="en-IN" b="0" i="0" u="none" strike="noStrike" kern="100" baseline="0" dirty="0">
                <a:solidFill>
                  <a:srgbClr val="2F5496"/>
                </a:solidFill>
                <a:latin typeface="Calibri Light" panose="020F0302020204030204" pitchFamily="34" charset="0"/>
              </a:rPr>
              <a:t>UDP (User Datagram Protocol) is used for faster but less reliable communication. </a:t>
            </a:r>
          </a:p>
          <a:p>
            <a:pPr lvl="1"/>
            <a:r>
              <a:rPr lang="en-IN" b="0" i="0" u="none" strike="noStrike" kern="100" baseline="0" dirty="0">
                <a:solidFill>
                  <a:srgbClr val="2F5496"/>
                </a:solidFill>
                <a:latin typeface="Calibri Light" panose="020F0302020204030204" pitchFamily="34" charset="0"/>
              </a:rPr>
              <a:t>HTTP (Hypertext Transfer Protocol) facilitates the transfer of web content.</a:t>
            </a:r>
          </a:p>
          <a:p>
            <a:pPr marR="0" lvl="0" rtl="0"/>
            <a:r>
              <a:rPr lang="en-IN" b="1" i="0" u="none" strike="noStrike" kern="100" baseline="0" dirty="0">
                <a:solidFill>
                  <a:srgbClr val="2F5496"/>
                </a:solidFill>
                <a:latin typeface="Calibri Light" panose="020F0302020204030204" pitchFamily="34" charset="0"/>
              </a:rPr>
              <a:t>DNS (Domain Name System):</a:t>
            </a:r>
            <a:r>
              <a:rPr lang="en-IN" b="0" i="0" u="none" strike="noStrike" kern="100" baseline="0" dirty="0">
                <a:solidFill>
                  <a:srgbClr val="2F5496"/>
                </a:solidFill>
                <a:latin typeface="Calibri Light" panose="020F0302020204030204" pitchFamily="34" charset="0"/>
              </a:rPr>
              <a:t> Translates human-readable domain names into IP addresses. Allows users to access websites using names rather than numerical IP addresses.</a:t>
            </a:r>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368261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86B-E9EF-5144-0546-53BFAA6F5CCD}"/>
              </a:ext>
            </a:extLst>
          </p:cNvPr>
          <p:cNvSpPr>
            <a:spLocks noGrp="1"/>
          </p:cNvSpPr>
          <p:nvPr>
            <p:ph type="title"/>
          </p:nvPr>
        </p:nvSpPr>
        <p:spPr>
          <a:xfrm>
            <a:off x="838200" y="365125"/>
            <a:ext cx="10515600" cy="757093"/>
          </a:xfrm>
        </p:spPr>
        <p:txBody>
          <a:bodyPr/>
          <a:lstStyle/>
          <a:p>
            <a:pPr marR="0" rtl="0"/>
            <a:r>
              <a:rPr lang="en-US" b="1" i="0" u="none" strike="noStrike" kern="100" baseline="0" dirty="0">
                <a:solidFill>
                  <a:srgbClr val="1F3864"/>
                </a:solidFill>
                <a:latin typeface="Times New Roman" panose="02020603050405020304" pitchFamily="18" charset="0"/>
              </a:rPr>
              <a:t>Evolution of the Internet:</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F12C63A8-8569-2E57-52EB-CA2535C9367A}"/>
              </a:ext>
            </a:extLst>
          </p:cNvPr>
          <p:cNvSpPr>
            <a:spLocks noGrp="1"/>
          </p:cNvSpPr>
          <p:nvPr>
            <p:ph type="body" idx="1"/>
          </p:nvPr>
        </p:nvSpPr>
        <p:spPr>
          <a:xfrm>
            <a:off x="838200" y="1068531"/>
            <a:ext cx="10515600" cy="5424344"/>
          </a:xfrm>
        </p:spPr>
        <p:txBody>
          <a:bodyPr/>
          <a:lstStyle/>
          <a:p>
            <a:pPr marR="0" lvl="0" rtl="0"/>
            <a:r>
              <a:rPr lang="en-IN" b="1" i="0" u="none" strike="noStrike" kern="100" baseline="0" dirty="0">
                <a:solidFill>
                  <a:srgbClr val="2F5496"/>
                </a:solidFill>
                <a:latin typeface="Calibri Light" panose="020F0302020204030204" pitchFamily="34" charset="0"/>
              </a:rPr>
              <a:t>ARPANET (1969):</a:t>
            </a:r>
            <a:r>
              <a:rPr lang="en-IN" b="0" i="0" u="none" strike="noStrike" kern="100" baseline="0" dirty="0">
                <a:solidFill>
                  <a:srgbClr val="2F5496"/>
                </a:solidFill>
                <a:latin typeface="Calibri Light" panose="020F0302020204030204" pitchFamily="34" charset="0"/>
              </a:rPr>
              <a:t> ARPANET, developed by the U.S. Department of </a:t>
            </a:r>
            <a:r>
              <a:rPr lang="en-IN" b="0" i="0" u="none" strike="noStrike" kern="100" baseline="0" dirty="0" err="1">
                <a:solidFill>
                  <a:srgbClr val="2F5496"/>
                </a:solidFill>
                <a:latin typeface="Calibri Light" panose="020F0302020204030204" pitchFamily="34" charset="0"/>
              </a:rPr>
              <a:t>Defense</a:t>
            </a:r>
            <a:r>
              <a:rPr lang="en-IN" b="0" i="0" u="none" strike="noStrike" kern="100" baseline="0" dirty="0">
                <a:solidFill>
                  <a:srgbClr val="2F5496"/>
                </a:solidFill>
                <a:latin typeface="Calibri Light" panose="020F0302020204030204" pitchFamily="34" charset="0"/>
              </a:rPr>
              <a:t>, was the precursor to the Internet.</a:t>
            </a:r>
          </a:p>
          <a:p>
            <a:pPr marR="0" lvl="0" rtl="0"/>
            <a:r>
              <a:rPr lang="en-IN" b="1" i="0" u="none" strike="noStrike" kern="100" baseline="0" dirty="0">
                <a:solidFill>
                  <a:srgbClr val="2F5496"/>
                </a:solidFill>
                <a:latin typeface="Calibri Light" panose="020F0302020204030204" pitchFamily="34" charset="0"/>
              </a:rPr>
              <a:t>TCP/IP Standardization (1980s):</a:t>
            </a:r>
            <a:r>
              <a:rPr lang="en-IN" b="0" i="0" u="none" strike="noStrike" kern="100" baseline="0" dirty="0">
                <a:solidFill>
                  <a:srgbClr val="2F5496"/>
                </a:solidFill>
                <a:latin typeface="Calibri Light" panose="020F0302020204030204" pitchFamily="34" charset="0"/>
              </a:rPr>
              <a:t> TCP/IP became the standard protocol suite, allowing diverse networks to interconnect.</a:t>
            </a:r>
          </a:p>
          <a:p>
            <a:pPr marR="0" lvl="0" rtl="0"/>
            <a:r>
              <a:rPr lang="en-IN" b="1" i="0" u="none" strike="noStrike" kern="100" baseline="0" dirty="0">
                <a:solidFill>
                  <a:srgbClr val="2F5496"/>
                </a:solidFill>
                <a:latin typeface="Calibri Light" panose="020F0302020204030204" pitchFamily="34" charset="0"/>
              </a:rPr>
              <a:t>World Wide Web (1989):</a:t>
            </a:r>
            <a:r>
              <a:rPr lang="en-IN" b="0" i="0" u="none" strike="noStrike" kern="100" baseline="0" dirty="0">
                <a:solidFill>
                  <a:srgbClr val="2F5496"/>
                </a:solidFill>
                <a:latin typeface="Calibri Light" panose="020F0302020204030204" pitchFamily="34" charset="0"/>
              </a:rPr>
              <a:t> Tim Berners-Lee's invention of the WWW introduced a user-friendly interface with hypertext documents linked through URLs.</a:t>
            </a:r>
          </a:p>
          <a:p>
            <a:pPr marR="0" lvl="0" rtl="0"/>
            <a:r>
              <a:rPr lang="en-IN" b="1" i="0" u="none" strike="noStrike" kern="100" baseline="0" dirty="0">
                <a:solidFill>
                  <a:srgbClr val="2F5496"/>
                </a:solidFill>
                <a:latin typeface="Calibri Light" panose="020F0302020204030204" pitchFamily="34" charset="0"/>
              </a:rPr>
              <a:t>Commercialization (1990s):</a:t>
            </a:r>
            <a:r>
              <a:rPr lang="en-IN" b="0" i="0" u="none" strike="noStrike" kern="100" baseline="0" dirty="0">
                <a:solidFill>
                  <a:srgbClr val="2F5496"/>
                </a:solidFill>
                <a:latin typeface="Calibri Light" panose="020F0302020204030204" pitchFamily="34" charset="0"/>
              </a:rPr>
              <a:t> The Internet transitioned from a research tool to a commercial platform, leading to the dot-com boom.</a:t>
            </a:r>
          </a:p>
          <a:p>
            <a:pPr marR="0" lvl="0" rtl="0"/>
            <a:r>
              <a:rPr lang="en-IN" b="1" i="0" u="none" strike="noStrike" kern="100" baseline="0" dirty="0">
                <a:solidFill>
                  <a:srgbClr val="2F5496"/>
                </a:solidFill>
                <a:latin typeface="Calibri Light" panose="020F0302020204030204" pitchFamily="34" charset="0"/>
              </a:rPr>
              <a:t>Broadband and High-Speed Internet (2000s):</a:t>
            </a:r>
            <a:r>
              <a:rPr lang="en-IN" b="0" i="0" u="none" strike="noStrike" kern="100" baseline="0" dirty="0">
                <a:solidFill>
                  <a:srgbClr val="2F5496"/>
                </a:solidFill>
                <a:latin typeface="Calibri Light" panose="020F0302020204030204" pitchFamily="34" charset="0"/>
              </a:rPr>
              <a:t> - Widespread adoption of broadband Internet facilitated faster and more reliable connections.</a:t>
            </a:r>
          </a:p>
        </p:txBody>
      </p:sp>
    </p:spTree>
    <p:extLst>
      <p:ext uri="{BB962C8B-B14F-4D97-AF65-F5344CB8AC3E}">
        <p14:creationId xmlns:p14="http://schemas.microsoft.com/office/powerpoint/2010/main" val="277039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86B-E9EF-5144-0546-53BFAA6F5CCD}"/>
              </a:ext>
            </a:extLst>
          </p:cNvPr>
          <p:cNvSpPr>
            <a:spLocks noGrp="1"/>
          </p:cNvSpPr>
          <p:nvPr>
            <p:ph type="title"/>
          </p:nvPr>
        </p:nvSpPr>
        <p:spPr>
          <a:xfrm>
            <a:off x="838200" y="365125"/>
            <a:ext cx="10515600" cy="757093"/>
          </a:xfrm>
        </p:spPr>
        <p:txBody>
          <a:bodyPr/>
          <a:lstStyle/>
          <a:p>
            <a:pPr marR="0" rtl="0"/>
            <a:r>
              <a:rPr lang="en-US" b="1" i="0" u="none" strike="noStrike" kern="100" baseline="0" dirty="0">
                <a:solidFill>
                  <a:srgbClr val="1F3864"/>
                </a:solidFill>
                <a:latin typeface="Times New Roman" panose="02020603050405020304" pitchFamily="18" charset="0"/>
              </a:rPr>
              <a:t>.. Evolution of the Internet:</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F12C63A8-8569-2E57-52EB-CA2535C9367A}"/>
              </a:ext>
            </a:extLst>
          </p:cNvPr>
          <p:cNvSpPr>
            <a:spLocks noGrp="1"/>
          </p:cNvSpPr>
          <p:nvPr>
            <p:ph type="body" idx="1"/>
          </p:nvPr>
        </p:nvSpPr>
        <p:spPr>
          <a:xfrm>
            <a:off x="838200" y="1068531"/>
            <a:ext cx="10515600" cy="4888923"/>
          </a:xfrm>
        </p:spPr>
        <p:txBody>
          <a:bodyPr/>
          <a:lstStyle/>
          <a:p>
            <a:pPr marR="0" lvl="0" rtl="0"/>
            <a:r>
              <a:rPr lang="en-IN" b="1" i="0" u="none" strike="noStrike" kern="100" baseline="0" dirty="0">
                <a:solidFill>
                  <a:srgbClr val="2F5496"/>
                </a:solidFill>
                <a:latin typeface="Calibri Light" panose="020F0302020204030204" pitchFamily="34" charset="0"/>
              </a:rPr>
              <a:t>Mobile Internet and Social Media (2010s):</a:t>
            </a:r>
            <a:r>
              <a:rPr lang="en-IN" b="0" i="0" u="none" strike="noStrike" kern="100" baseline="0" dirty="0">
                <a:solidFill>
                  <a:srgbClr val="2F5496"/>
                </a:solidFill>
                <a:latin typeface="Calibri Light" panose="020F0302020204030204" pitchFamily="34" charset="0"/>
              </a:rPr>
              <a:t> The rise of smartphones and social media transformed user interaction and content sharing.</a:t>
            </a:r>
          </a:p>
          <a:p>
            <a:pPr marR="0" lvl="0" rtl="0"/>
            <a:r>
              <a:rPr lang="en-IN" b="1" i="0" u="none" strike="noStrike" kern="100" baseline="0" dirty="0">
                <a:solidFill>
                  <a:srgbClr val="2F5496"/>
                </a:solidFill>
                <a:latin typeface="Calibri Light" panose="020F0302020204030204" pitchFamily="34" charset="0"/>
              </a:rPr>
              <a:t>Internet of Things (IoT):</a:t>
            </a:r>
            <a:r>
              <a:rPr lang="en-IN" b="0" i="0" u="none" strike="noStrike" kern="100" baseline="0" dirty="0">
                <a:solidFill>
                  <a:srgbClr val="2F5496"/>
                </a:solidFill>
                <a:latin typeface="Calibri Light" panose="020F0302020204030204" pitchFamily="34" charset="0"/>
              </a:rPr>
              <a:t> - Interconnected devices formed the Internet of Things, expanding the Internet beyond traditional computing devices.</a:t>
            </a:r>
          </a:p>
          <a:p>
            <a:pPr marR="0" lvl="0" rtl="0"/>
            <a:r>
              <a:rPr lang="en-IN" b="1" i="0" u="none" strike="noStrike" kern="100" baseline="0" dirty="0">
                <a:solidFill>
                  <a:srgbClr val="2F5496"/>
                </a:solidFill>
                <a:latin typeface="Calibri Light" panose="020F0302020204030204" pitchFamily="34" charset="0"/>
              </a:rPr>
              <a:t>5G Technology:</a:t>
            </a:r>
            <a:r>
              <a:rPr lang="en-IN" b="0" i="0" u="none" strike="noStrike" kern="100" baseline="0" dirty="0">
                <a:solidFill>
                  <a:srgbClr val="2F5496"/>
                </a:solidFill>
                <a:latin typeface="Calibri Light" panose="020F0302020204030204" pitchFamily="34" charset="0"/>
              </a:rPr>
              <a:t> Ongoing development of 5G promises faster and more reliable Internet connectivity.</a:t>
            </a:r>
            <a:endParaRPr lang="en-IN"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257700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62FC-4501-E419-B574-05FB81F6B370}"/>
              </a:ext>
            </a:extLst>
          </p:cNvPr>
          <p:cNvSpPr>
            <a:spLocks noGrp="1"/>
          </p:cNvSpPr>
          <p:nvPr>
            <p:ph type="title"/>
          </p:nvPr>
        </p:nvSpPr>
        <p:spPr>
          <a:xfrm>
            <a:off x="838200" y="365125"/>
            <a:ext cx="10515600" cy="701675"/>
          </a:xfrm>
        </p:spPr>
        <p:txBody>
          <a:bodyPr/>
          <a:lstStyle/>
          <a:p>
            <a:pPr marR="0" rtl="0"/>
            <a:r>
              <a:rPr lang="en-US" b="1" i="0" u="none" strike="noStrike" kern="100" baseline="0" dirty="0">
                <a:solidFill>
                  <a:srgbClr val="1F3864"/>
                </a:solidFill>
                <a:latin typeface="Times New Roman" panose="02020603050405020304" pitchFamily="18" charset="0"/>
              </a:rPr>
              <a:t>What is Intranet</a:t>
            </a:r>
            <a:r>
              <a:rPr lang="en-US" b="0" i="0" u="none" strike="noStrike" kern="100" baseline="0" dirty="0">
                <a:solidFill>
                  <a:srgbClr val="1F3864"/>
                </a:solidFill>
                <a:latin typeface="Times New Roman" panose="02020603050405020304" pitchFamily="18" charset="0"/>
              </a:rPr>
              <a:t>?</a:t>
            </a:r>
            <a:endParaRPr lang="en-US" b="0" i="0" u="none" strike="noStrike" kern="100" baseline="0" dirty="0">
              <a:solidFill>
                <a:srgbClr val="1F3864"/>
              </a:solidFill>
              <a:latin typeface="Mangal" panose="02040503050203030202" pitchFamily="18" charset="0"/>
            </a:endParaRPr>
          </a:p>
        </p:txBody>
      </p:sp>
      <p:sp>
        <p:nvSpPr>
          <p:cNvPr id="3" name="Text Placeholder 2">
            <a:extLst>
              <a:ext uri="{FF2B5EF4-FFF2-40B4-BE49-F238E27FC236}">
                <a16:creationId xmlns:a16="http://schemas.microsoft.com/office/drawing/2014/main" id="{7D69B7A5-78A3-4902-DA7F-D9982553E397}"/>
              </a:ext>
            </a:extLst>
          </p:cNvPr>
          <p:cNvSpPr>
            <a:spLocks noGrp="1"/>
          </p:cNvSpPr>
          <p:nvPr>
            <p:ph type="body" idx="1"/>
          </p:nvPr>
        </p:nvSpPr>
        <p:spPr>
          <a:xfrm>
            <a:off x="838200" y="1253331"/>
            <a:ext cx="10515600" cy="4351338"/>
          </a:xfrm>
        </p:spPr>
        <p:txBody>
          <a:bodyPr/>
          <a:lstStyle/>
          <a:p>
            <a:pPr marL="0" marR="0" lvl="0" indent="0" rtl="0">
              <a:buNone/>
            </a:pPr>
            <a:r>
              <a:rPr lang="en-IN" sz="3200" b="0" i="0" u="none" strike="noStrike" kern="100" baseline="0" dirty="0">
                <a:solidFill>
                  <a:srgbClr val="2F5496"/>
                </a:solidFill>
                <a:latin typeface="Calibri Light" panose="020F0302020204030204" pitchFamily="34" charset="0"/>
              </a:rPr>
              <a:t>An intranet is a private network within an organization that uses Internet technologies to securely share information, collaboration tools, and resources among its members. Unlike the public Internet, access to an intranet is restricted to authorized users within the organization, providing a secure and controlled environment.</a:t>
            </a:r>
          </a:p>
        </p:txBody>
      </p:sp>
    </p:spTree>
    <p:extLst>
      <p:ext uri="{BB962C8B-B14F-4D97-AF65-F5344CB8AC3E}">
        <p14:creationId xmlns:p14="http://schemas.microsoft.com/office/powerpoint/2010/main" val="427870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2406</TotalTime>
  <Words>3791</Words>
  <Application>Microsoft Macintosh PowerPoint</Application>
  <PresentationFormat>Widescreen</PresentationFormat>
  <Paragraphs>190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Mangal</vt:lpstr>
      <vt:lpstr>Times New Roman</vt:lpstr>
      <vt:lpstr>Office Theme</vt:lpstr>
      <vt:lpstr>Web Technologies</vt:lpstr>
      <vt:lpstr>Unit 1 Introduction to HTML                                                     No. of Lectures: 8</vt:lpstr>
      <vt:lpstr>What is the Internet? </vt:lpstr>
      <vt:lpstr>Components of the Internet:</vt:lpstr>
      <vt:lpstr>Components of the Internet..</vt:lpstr>
      <vt:lpstr>How Does the Internet Work?</vt:lpstr>
      <vt:lpstr>Evolution of the Internet:</vt:lpstr>
      <vt:lpstr>.. Evolution of the Internet:</vt:lpstr>
      <vt:lpstr>What is Intranet?</vt:lpstr>
      <vt:lpstr>How is Intranet Implemented?</vt:lpstr>
      <vt:lpstr>.. How is Intranet Implemented?</vt:lpstr>
      <vt:lpstr>Applications of Intranet:</vt:lpstr>
      <vt:lpstr>Benefits of Intranet:</vt:lpstr>
      <vt:lpstr>PowerPoint Presentation</vt:lpstr>
      <vt:lpstr>What is Extranet: </vt:lpstr>
      <vt:lpstr>How is Extranet Implemented:</vt:lpstr>
      <vt:lpstr>Applications of Extranet:</vt:lpstr>
      <vt:lpstr>Benefits of Extranet:</vt:lpstr>
      <vt:lpstr>PowerPoint Presentation</vt:lpstr>
      <vt:lpstr>What is a Web Browser?</vt:lpstr>
      <vt:lpstr>How Does a Web Browser Work?</vt:lpstr>
      <vt:lpstr>How Does a Web Browser Work?</vt:lpstr>
      <vt:lpstr>Evolution of Web Browsers:</vt:lpstr>
      <vt:lpstr>Search Engine</vt:lpstr>
      <vt:lpstr>How does a search engine work? </vt:lpstr>
      <vt:lpstr>Crawling:</vt:lpstr>
      <vt:lpstr>Indexing:</vt:lpstr>
      <vt:lpstr>Ranking:</vt:lpstr>
      <vt:lpstr>Retrieval and Display:</vt:lpstr>
      <vt:lpstr>User Interaction and Feedback:</vt:lpstr>
      <vt:lpstr>In Summary</vt:lpstr>
      <vt:lpstr>W3C Validation Service </vt:lpstr>
      <vt:lpstr>Using the W3C Markup Validation Service</vt:lpstr>
      <vt:lpstr>Validation Results</vt:lpstr>
      <vt:lpstr>Interpreting Results</vt:lpstr>
      <vt:lpstr>Revalidation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Chandra Mani Sharma</dc:creator>
  <cp:lastModifiedBy>Chandra Mani Sharma</cp:lastModifiedBy>
  <cp:revision>21</cp:revision>
  <dcterms:created xsi:type="dcterms:W3CDTF">2024-01-12T16:51:29Z</dcterms:created>
  <dcterms:modified xsi:type="dcterms:W3CDTF">2024-02-11T16:28:32Z</dcterms:modified>
</cp:coreProperties>
</file>