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40" r:id="rId5"/>
    <p:sldId id="341" r:id="rId6"/>
    <p:sldId id="343" r:id="rId7"/>
    <p:sldId id="320" r:id="rId8"/>
    <p:sldId id="321" r:id="rId9"/>
    <p:sldId id="342" r:id="rId10"/>
    <p:sldId id="277" r:id="rId11"/>
    <p:sldId id="278" r:id="rId12"/>
    <p:sldId id="323" r:id="rId13"/>
    <p:sldId id="324" r:id="rId14"/>
    <p:sldId id="325" r:id="rId15"/>
    <p:sldId id="326" r:id="rId16"/>
    <p:sldId id="327" r:id="rId17"/>
    <p:sldId id="328" r:id="rId18"/>
    <p:sldId id="329" r:id="rId19"/>
    <p:sldId id="330" r:id="rId20"/>
    <p:sldId id="331" r:id="rId21"/>
    <p:sldId id="332" r:id="rId22"/>
    <p:sldId id="333" r:id="rId23"/>
    <p:sldId id="281" r:id="rId24"/>
    <p:sldId id="334" r:id="rId25"/>
    <p:sldId id="335" r:id="rId26"/>
    <p:sldId id="336" r:id="rId27"/>
    <p:sldId id="282" r:id="rId28"/>
    <p:sldId id="338" r:id="rId29"/>
    <p:sldId id="339" r:id="rId30"/>
    <p:sldId id="303" r:id="rId31"/>
    <p:sldId id="337" r:id="rId32"/>
    <p:sldId id="307" r:id="rId33"/>
    <p:sldId id="304" r:id="rId34"/>
    <p:sldId id="308" r:id="rId35"/>
    <p:sldId id="309" r:id="rId36"/>
    <p:sldId id="310" r:id="rId37"/>
    <p:sldId id="311" r:id="rId38"/>
    <p:sldId id="305" r:id="rId39"/>
    <p:sldId id="306" r:id="rId40"/>
    <p:sldId id="312" r:id="rId41"/>
    <p:sldId id="313" r:id="rId42"/>
    <p:sldId id="314"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7592-B7A0-31A8-C785-B76C16981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581FF1-F18E-C9CE-84F2-3EF02E1E6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7C4FC3-3EF7-CAC0-00B9-1C780BD8E38F}"/>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80D2C1C1-826B-3D46-608D-401D3ABAC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272EE-9BD1-3905-1A99-AC63197B2F01}"/>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94068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3A9A-70BB-7EDD-716D-CB8614B5C4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ADE09-1B40-DD0D-14AB-9A6C719DE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688AA-0891-5972-B0A8-3256FBD1D3FE}"/>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EB9F8200-4F89-BD9B-ADF3-B9732BB85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43255-B473-11D6-9BB3-3563E4CE1533}"/>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02875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69A8-178F-B686-AF67-1E19192A1E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3D227-EC3C-D2BB-639F-2DB608D7A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DD3CE1-40B0-B606-5BDE-C0AB72437C75}"/>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09140560-9852-BC0B-1028-34BB5A340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5B4EF-6911-1B5C-A29F-195DC4520C2F}"/>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15678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DDB8-CF30-E870-ACB3-33BFEFFC3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FE4EF-FBD6-765B-640C-C879816A3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3E805-54DA-274C-2E5D-FB7C35A28AF2}"/>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0C136230-D4B7-064B-6260-A8003F01F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7E3BC-99C7-04D9-D247-04A9D7EDFC4B}"/>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60183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D8B1-216B-B86D-C791-52B4A2873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CAF45-6619-15C1-C237-18567CB1B5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88EC9-F16A-B3A8-BE83-DC00453E5384}"/>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38F82123-6A9F-7938-ABF9-B97319874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D02E7-ED33-5086-4B19-B79A2D464416}"/>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9007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16E7-0A9D-CA12-71B5-0103A82191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E12B5-4506-F7A7-DA1B-0D611D276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9AAFCD-AC9D-57C1-7AB5-017A484E4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E9C9CD-2B28-79DD-D4B6-A93A0C28E5EA}"/>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6" name="Footer Placeholder 5">
            <a:extLst>
              <a:ext uri="{FF2B5EF4-FFF2-40B4-BE49-F238E27FC236}">
                <a16:creationId xmlns:a16="http://schemas.microsoft.com/office/drawing/2014/main" id="{801E22DD-6805-3A4A-08D5-AD4828732F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4C5CA-792E-CA2C-F04D-EA56C7F43EE0}"/>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60723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458A-3C4A-8FB0-F0CF-BAEF8C95E2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334C9-18A5-2B5B-3B22-1B10E2D39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46DF5-75AF-F42C-CB4A-49745C7B4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64DF5-68F0-8235-30DE-7AB9C3112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1677B-AC3F-0BD4-0829-CFF7B07BB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D29B31-2AA1-97FF-7212-8D8BDE2299D9}"/>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8" name="Footer Placeholder 7">
            <a:extLst>
              <a:ext uri="{FF2B5EF4-FFF2-40B4-BE49-F238E27FC236}">
                <a16:creationId xmlns:a16="http://schemas.microsoft.com/office/drawing/2014/main" id="{F079171A-B92F-1A3C-0D4B-F6CA83F33A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4DC9DA-CC6C-6DEB-C85A-9A8BE7C570A3}"/>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1456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FDF0-A5A0-B3F5-F0C2-AD9D5B831C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EAD2E-B579-D204-942F-049D17694BDA}"/>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4" name="Footer Placeholder 3">
            <a:extLst>
              <a:ext uri="{FF2B5EF4-FFF2-40B4-BE49-F238E27FC236}">
                <a16:creationId xmlns:a16="http://schemas.microsoft.com/office/drawing/2014/main" id="{1A1B0431-08D3-BDCC-24DE-CE713DB0D2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DBC696-77EB-28FF-2BF5-9CD8A3CD482C}"/>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6733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C1C67-50A4-A0D6-F0DB-2E2826404458}"/>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3" name="Footer Placeholder 2">
            <a:extLst>
              <a:ext uri="{FF2B5EF4-FFF2-40B4-BE49-F238E27FC236}">
                <a16:creationId xmlns:a16="http://schemas.microsoft.com/office/drawing/2014/main" id="{A7C90AC3-B154-4E7E-5C68-7C24966A33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E035D3-2ABC-0F6F-BCFE-255E7E9B5B4A}"/>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13940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5133-560A-1699-E5AC-54356A57B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7E7227-3332-C3DB-A2E2-C4789762C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52F25-DF1B-6C9D-471B-983B0CF78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44C81-3C11-6EF0-D090-EB9E572EB865}"/>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6" name="Footer Placeholder 5">
            <a:extLst>
              <a:ext uri="{FF2B5EF4-FFF2-40B4-BE49-F238E27FC236}">
                <a16:creationId xmlns:a16="http://schemas.microsoft.com/office/drawing/2014/main" id="{9EB37D99-21D4-526A-A401-0A4BCEB9E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6589D-CE1A-EC08-C3FD-5A4FFAEFF742}"/>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73847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A7BA-D1FC-214F-C82F-3957C8B78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C1F43D-1DF8-A4B5-4BED-6DA445F18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1755FF-14DF-157B-7DA8-A2B7B3BAA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B1E4A-5047-A9D7-5F31-30883B7F002C}"/>
              </a:ext>
            </a:extLst>
          </p:cNvPr>
          <p:cNvSpPr>
            <a:spLocks noGrp="1"/>
          </p:cNvSpPr>
          <p:nvPr>
            <p:ph type="dt" sz="half" idx="10"/>
          </p:nvPr>
        </p:nvSpPr>
        <p:spPr/>
        <p:txBody>
          <a:bodyPr/>
          <a:lstStyle/>
          <a:p>
            <a:fld id="{A14E56EE-C8D5-44DF-8F05-29B6CA2B6E1C}" type="datetimeFigureOut">
              <a:rPr lang="en-IN" smtClean="0"/>
              <a:t>28-02-2024</a:t>
            </a:fld>
            <a:endParaRPr lang="en-IN"/>
          </a:p>
        </p:txBody>
      </p:sp>
      <p:sp>
        <p:nvSpPr>
          <p:cNvPr id="6" name="Footer Placeholder 5">
            <a:extLst>
              <a:ext uri="{FF2B5EF4-FFF2-40B4-BE49-F238E27FC236}">
                <a16:creationId xmlns:a16="http://schemas.microsoft.com/office/drawing/2014/main" id="{FB8BD35B-12E6-1FB9-841A-A864683A3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DF885-C273-A57E-4D9B-82C0E0688A2D}"/>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50794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D5D52-C668-DA46-A1CB-C4A0F7912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4512D-D357-CECE-0A1C-CC3C20FB5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8CA62-B2C4-76F5-29F2-19AD10C81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4E56EE-C8D5-44DF-8F05-29B6CA2B6E1C}" type="datetimeFigureOut">
              <a:rPr lang="en-IN" smtClean="0"/>
              <a:t>28-02-2024</a:t>
            </a:fld>
            <a:endParaRPr lang="en-IN"/>
          </a:p>
        </p:txBody>
      </p:sp>
      <p:sp>
        <p:nvSpPr>
          <p:cNvPr id="5" name="Footer Placeholder 4">
            <a:extLst>
              <a:ext uri="{FF2B5EF4-FFF2-40B4-BE49-F238E27FC236}">
                <a16:creationId xmlns:a16="http://schemas.microsoft.com/office/drawing/2014/main" id="{AD3A0644-2FF5-FD4F-CB90-B9ED39AA9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6D712B-8B92-524F-D88B-14168C0F9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AC81FF-B365-4CC0-B5D6-B348CCFDF869}" type="slidenum">
              <a:rPr lang="en-IN" smtClean="0"/>
              <a:t>‹#›</a:t>
            </a:fld>
            <a:endParaRPr lang="en-IN"/>
          </a:p>
        </p:txBody>
      </p:sp>
    </p:spTree>
    <p:extLst>
      <p:ext uri="{BB962C8B-B14F-4D97-AF65-F5344CB8AC3E}">
        <p14:creationId xmlns:p14="http://schemas.microsoft.com/office/powerpoint/2010/main" val="419462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3F16-E182-1EBE-D7D9-43C4BF32FFF9}"/>
              </a:ext>
            </a:extLst>
          </p:cNvPr>
          <p:cNvSpPr>
            <a:spLocks noGrp="1"/>
          </p:cNvSpPr>
          <p:nvPr>
            <p:ph type="ctrTitle"/>
          </p:nvPr>
        </p:nvSpPr>
        <p:spPr/>
        <p:txBody>
          <a:bodyPr/>
          <a:lstStyle/>
          <a:p>
            <a:r>
              <a:rPr lang="en-US" dirty="0"/>
              <a:t>Unit 2 JS</a:t>
            </a:r>
            <a:endParaRPr lang="en-IN" dirty="0"/>
          </a:p>
        </p:txBody>
      </p:sp>
      <p:sp>
        <p:nvSpPr>
          <p:cNvPr id="3" name="Subtitle 2">
            <a:extLst>
              <a:ext uri="{FF2B5EF4-FFF2-40B4-BE49-F238E27FC236}">
                <a16:creationId xmlns:a16="http://schemas.microsoft.com/office/drawing/2014/main" id="{882E4A03-1DF8-1B78-61EE-8AFDB27BBC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367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9307" y="205911"/>
            <a:ext cx="11641541"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These objects can be put into the following three categories: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Built-in objects </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HTML objects </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Browser objects (BOM)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Built-in objects include string objects, the Date object, and the Math object. They are referred to as built-in because they really do not have anything to do with Web pages, HTML, URLs, the current browser environment, or anything visual.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cs typeface="Times New Roman" panose="02020603050405020304" pitchFamily="18" charset="0"/>
            </a:endParaRPr>
          </a:p>
          <a:p>
            <a:pPr lvl="0" eaLnBrk="0" fontAlgn="base" hangingPunct="0">
              <a:spcBef>
                <a:spcPct val="0"/>
              </a:spcBef>
              <a:spcAft>
                <a:spcPct val="0"/>
              </a:spcAft>
            </a:pPr>
            <a:r>
              <a:rPr lang="en-US" altLang="en-US" sz="2800" dirty="0">
                <a:ea typeface="Times New Roman" panose="02020603050405020304" pitchFamily="18" charset="0"/>
                <a:cs typeface="Times New Roman" panose="02020603050405020304" pitchFamily="18" charset="0"/>
              </a:rPr>
              <a:t>HTML objects, in turn, are directly associated with elements of Web pages. Every link and anchor is a JavaScript object. Every form, and every element within a form, is an HTML object. The hierarchical organization of display elements on a Web page is reflected almost exactly in a hierarchical set of nested HTML objects. </a:t>
            </a:r>
            <a:endParaRPr lang="en-US" altLang="en-US" sz="2800" dirty="0"/>
          </a:p>
        </p:txBody>
      </p:sp>
    </p:spTree>
    <p:extLst>
      <p:ext uri="{BB962C8B-B14F-4D97-AF65-F5344CB8AC3E}">
        <p14:creationId xmlns:p14="http://schemas.microsoft.com/office/powerpoint/2010/main" val="389224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4" y="711410"/>
            <a:ext cx="11409528" cy="1815882"/>
          </a:xfrm>
          <a:prstGeom prst="rect">
            <a:avLst/>
          </a:prstGeom>
        </p:spPr>
        <p:txBody>
          <a:bodyPr wrap="square">
            <a:spAutoFit/>
          </a:bodyPr>
          <a:lstStyle/>
          <a:p>
            <a:pPr lvl="0" eaLnBrk="0" fontAlgn="base" hangingPunct="0">
              <a:spcBef>
                <a:spcPct val="0"/>
              </a:spcBef>
              <a:spcAft>
                <a:spcPct val="0"/>
              </a:spcAft>
            </a:pPr>
            <a:r>
              <a:rPr lang="en-US" altLang="en-US" sz="2800" dirty="0">
                <a:ea typeface="Calibri" panose="020F0502020204030204" pitchFamily="34" charset="0"/>
                <a:cs typeface="Times New Roman" panose="02020603050405020304" pitchFamily="18" charset="0"/>
              </a:rPr>
              <a:t>Browser objects are at the top of JavaScript's object hierarchy. These objects represent large scale elements of the browser's current environment, and include objects such as window (the current window), history (the list of previously visited pages), and location (the URL of the current page).</a:t>
            </a:r>
            <a:endParaRPr lang="en-US" altLang="en-US" sz="2800" dirty="0"/>
          </a:p>
        </p:txBody>
      </p:sp>
    </p:spTree>
    <p:extLst>
      <p:ext uri="{BB962C8B-B14F-4D97-AF65-F5344CB8AC3E}">
        <p14:creationId xmlns:p14="http://schemas.microsoft.com/office/powerpoint/2010/main" val="276168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704" y="1027845"/>
            <a:ext cx="11409528" cy="4849533"/>
          </a:xfrm>
          <a:prstGeom prst="rect">
            <a:avLst/>
          </a:prstGeom>
        </p:spPr>
        <p:txBody>
          <a:bodyPr wrap="square">
            <a:spAutoFit/>
          </a:bodyPr>
          <a:lstStyle/>
          <a:p>
            <a:pPr>
              <a:lnSpc>
                <a:spcPct val="115000"/>
              </a:lnSpc>
              <a:spcAft>
                <a:spcPts val="1000"/>
              </a:spcAft>
            </a:pPr>
            <a:r>
              <a:rPr lang="en-US" sz="2800" b="1" dirty="0">
                <a:ea typeface="Times New Roman" panose="02020603050405020304" pitchFamily="18" charset="0"/>
                <a:cs typeface="Times New Roman" panose="02020603050405020304" pitchFamily="18" charset="0"/>
              </a:rPr>
              <a:t>1. String Objects</a:t>
            </a:r>
            <a:endParaRPr lang="en-US" sz="28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String objects are the most built-in of all the built-in JavaScript objects. You do not even use new when creating a string object. Any variable whose value is a string is actually a string object. </a:t>
            </a:r>
          </a:p>
          <a:p>
            <a:endParaRPr lang="en-US" sz="2400" dirty="0"/>
          </a:p>
          <a:p>
            <a:r>
              <a:rPr lang="en-US" sz="2400" b="1" dirty="0"/>
              <a:t>String objects have one property, length, and many methods. </a:t>
            </a:r>
          </a:p>
          <a:p>
            <a:endParaRPr lang="en-US" sz="2400" b="1" dirty="0"/>
          </a:p>
          <a:p>
            <a:r>
              <a:rPr lang="en-US" sz="2400" dirty="0"/>
              <a:t>&lt;script&gt;</a:t>
            </a:r>
          </a:p>
          <a:p>
            <a:r>
              <a:rPr lang="en-US" sz="2400" dirty="0"/>
              <a:t>var a = “Hello World”;</a:t>
            </a:r>
          </a:p>
          <a:p>
            <a:r>
              <a:rPr lang="en-US" sz="2400" dirty="0"/>
              <a:t>alert(</a:t>
            </a:r>
            <a:r>
              <a:rPr lang="en-US" sz="2400" dirty="0" err="1"/>
              <a:t>a.length</a:t>
            </a:r>
            <a:r>
              <a:rPr lang="en-US" sz="2400" dirty="0"/>
              <a:t>);</a:t>
            </a:r>
          </a:p>
          <a:p>
            <a:endParaRPr lang="en-US" sz="2400" dirty="0"/>
          </a:p>
          <a:p>
            <a:r>
              <a:rPr lang="en-US" sz="2400" dirty="0"/>
              <a:t>&lt;/script&gt;</a:t>
            </a:r>
            <a:endParaRPr lang="en-US" sz="3200" dirty="0"/>
          </a:p>
        </p:txBody>
      </p:sp>
      <p:sp>
        <p:nvSpPr>
          <p:cNvPr id="2" name="TextBox 1">
            <a:extLst>
              <a:ext uri="{FF2B5EF4-FFF2-40B4-BE49-F238E27FC236}">
                <a16:creationId xmlns:a16="http://schemas.microsoft.com/office/drawing/2014/main" id="{A8AB9FCA-2442-C3E0-3D81-5AB2B770DE3A}"/>
              </a:ext>
            </a:extLst>
          </p:cNvPr>
          <p:cNvSpPr txBox="1"/>
          <p:nvPr/>
        </p:nvSpPr>
        <p:spPr>
          <a:xfrm>
            <a:off x="383458" y="368709"/>
            <a:ext cx="7064477" cy="523220"/>
          </a:xfrm>
          <a:prstGeom prst="rect">
            <a:avLst/>
          </a:prstGeom>
          <a:noFill/>
        </p:spPr>
        <p:txBody>
          <a:bodyPr wrap="square" rtlCol="0">
            <a:spAutoFit/>
          </a:bodyPr>
          <a:lstStyle/>
          <a:p>
            <a:r>
              <a:rPr lang="en-US" sz="2800" b="1" dirty="0"/>
              <a:t>Built-In Objects</a:t>
            </a:r>
            <a:endParaRPr lang="en-IN" sz="2800" b="1" dirty="0"/>
          </a:p>
        </p:txBody>
      </p:sp>
      <p:pic>
        <p:nvPicPr>
          <p:cNvPr id="5" name="Picture 4">
            <a:extLst>
              <a:ext uri="{FF2B5EF4-FFF2-40B4-BE49-F238E27FC236}">
                <a16:creationId xmlns:a16="http://schemas.microsoft.com/office/drawing/2014/main" id="{722E0BCB-B66B-282E-1F2B-81DB61EC8AD4}"/>
              </a:ext>
            </a:extLst>
          </p:cNvPr>
          <p:cNvPicPr>
            <a:picLocks noChangeAspect="1"/>
          </p:cNvPicPr>
          <p:nvPr/>
        </p:nvPicPr>
        <p:blipFill rotWithShape="1">
          <a:blip r:embed="rId2"/>
          <a:srcRect l="31089" t="9228" r="31653" b="67320"/>
          <a:stretch/>
        </p:blipFill>
        <p:spPr>
          <a:xfrm>
            <a:off x="6312310" y="4128226"/>
            <a:ext cx="4542504" cy="1607574"/>
          </a:xfrm>
          <a:prstGeom prst="rect">
            <a:avLst/>
          </a:prstGeom>
        </p:spPr>
      </p:pic>
    </p:spTree>
    <p:extLst>
      <p:ext uri="{BB962C8B-B14F-4D97-AF65-F5344CB8AC3E}">
        <p14:creationId xmlns:p14="http://schemas.microsoft.com/office/powerpoint/2010/main" val="98688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25FA0-E6B2-57EE-9783-A3A042B00DE1}"/>
              </a:ext>
            </a:extLst>
          </p:cNvPr>
          <p:cNvSpPr txBox="1"/>
          <p:nvPr/>
        </p:nvSpPr>
        <p:spPr>
          <a:xfrm>
            <a:off x="291280" y="372296"/>
            <a:ext cx="11374694" cy="4524315"/>
          </a:xfrm>
          <a:prstGeom prst="rect">
            <a:avLst/>
          </a:prstGeom>
          <a:noFill/>
        </p:spPr>
        <p:txBody>
          <a:bodyPr wrap="square">
            <a:spAutoFit/>
          </a:bodyPr>
          <a:lstStyle/>
          <a:p>
            <a:r>
              <a:rPr lang="en-US" sz="2400" b="1" dirty="0"/>
              <a:t>The following methods can be used on string objects to access, control, or modify their content: </a:t>
            </a:r>
          </a:p>
          <a:p>
            <a:pPr marL="457200" indent="-457200">
              <a:buFont typeface="+mj-lt"/>
              <a:buAutoNum type="arabicPeriod"/>
            </a:pPr>
            <a:r>
              <a:rPr lang="en-US" sz="2400" dirty="0" err="1"/>
              <a:t>String.charAt</a:t>
            </a:r>
            <a:r>
              <a:rPr lang="en-US" sz="2400" dirty="0"/>
              <a:t>( </a:t>
            </a:r>
            <a:r>
              <a:rPr lang="en-US" sz="2400" dirty="0" err="1"/>
              <a:t>idx</a:t>
            </a:r>
            <a:r>
              <a:rPr lang="en-US" sz="2400" dirty="0"/>
              <a:t> ) </a:t>
            </a:r>
          </a:p>
          <a:p>
            <a:pPr marL="457200" indent="-457200">
              <a:buFont typeface="+mj-lt"/>
              <a:buAutoNum type="arabicPeriod"/>
            </a:pPr>
            <a:r>
              <a:rPr lang="en-US" sz="2400" dirty="0"/>
              <a:t>String.at()</a:t>
            </a:r>
          </a:p>
          <a:p>
            <a:pPr marL="457200" indent="-457200">
              <a:buFont typeface="+mj-lt"/>
              <a:buAutoNum type="arabicPeriod"/>
            </a:pPr>
            <a:r>
              <a:rPr lang="en-US" sz="2400" dirty="0" err="1"/>
              <a:t>String.indexOf</a:t>
            </a:r>
            <a:r>
              <a:rPr lang="en-US" sz="2400" dirty="0"/>
              <a:t>( chr ) </a:t>
            </a:r>
          </a:p>
          <a:p>
            <a:pPr marL="457200" indent="-457200">
              <a:buFont typeface="+mj-lt"/>
              <a:buAutoNum type="arabicPeriod"/>
            </a:pPr>
            <a:r>
              <a:rPr lang="en-US" sz="2400" dirty="0" err="1"/>
              <a:t>String.lastIndexOf</a:t>
            </a:r>
            <a:r>
              <a:rPr lang="en-US" sz="2400" dirty="0"/>
              <a:t>( chr ) </a:t>
            </a:r>
          </a:p>
          <a:p>
            <a:pPr marL="457200" indent="-457200">
              <a:buFont typeface="+mj-lt"/>
              <a:buAutoNum type="arabicPeriod"/>
            </a:pPr>
            <a:r>
              <a:rPr lang="en-US" sz="2400" dirty="0" err="1"/>
              <a:t>String.substring</a:t>
            </a:r>
            <a:r>
              <a:rPr lang="en-US" sz="2400" dirty="0"/>
              <a:t>( </a:t>
            </a:r>
            <a:r>
              <a:rPr lang="en-US" sz="2400" dirty="0" err="1"/>
              <a:t>fromidx</a:t>
            </a:r>
            <a:r>
              <a:rPr lang="en-US" sz="2400" dirty="0"/>
              <a:t>, </a:t>
            </a:r>
            <a:r>
              <a:rPr lang="en-US" sz="2400" dirty="0" err="1"/>
              <a:t>toidx</a:t>
            </a:r>
            <a:r>
              <a:rPr lang="en-US" sz="2400" dirty="0"/>
              <a:t> ) </a:t>
            </a:r>
          </a:p>
          <a:p>
            <a:pPr marL="457200" indent="-457200">
              <a:buFont typeface="+mj-lt"/>
              <a:buAutoNum type="arabicPeriod"/>
            </a:pPr>
            <a:r>
              <a:rPr lang="en-US" sz="2400" dirty="0" err="1"/>
              <a:t>String.toLowerCase</a:t>
            </a:r>
            <a:r>
              <a:rPr lang="en-US" sz="2400" dirty="0"/>
              <a:t>() </a:t>
            </a:r>
          </a:p>
          <a:p>
            <a:pPr marL="457200" indent="-457200">
              <a:buFont typeface="+mj-lt"/>
              <a:buAutoNum type="arabicPeriod"/>
            </a:pPr>
            <a:r>
              <a:rPr lang="en-US" sz="2400" dirty="0" err="1"/>
              <a:t>String.toUpperCase</a:t>
            </a:r>
            <a:r>
              <a:rPr lang="en-US" sz="2400" dirty="0"/>
              <a:t>() </a:t>
            </a:r>
          </a:p>
          <a:p>
            <a:pPr marL="457200" indent="-457200">
              <a:buFont typeface="+mj-lt"/>
              <a:buAutoNum type="arabicPeriod"/>
            </a:pPr>
            <a:r>
              <a:rPr lang="en-IN" sz="2400" dirty="0" err="1"/>
              <a:t>String.concat</a:t>
            </a:r>
            <a:r>
              <a:rPr lang="en-IN" sz="2400" dirty="0"/>
              <a:t>()</a:t>
            </a:r>
          </a:p>
          <a:p>
            <a:pPr marL="457200" indent="-457200">
              <a:buFont typeface="+mj-lt"/>
              <a:buAutoNum type="arabicPeriod"/>
            </a:pPr>
            <a:r>
              <a:rPr lang="en-IN" sz="2400" dirty="0"/>
              <a:t>String replace()</a:t>
            </a:r>
          </a:p>
          <a:p>
            <a:pPr marL="457200" indent="-457200">
              <a:buFont typeface="+mj-lt"/>
              <a:buAutoNum type="arabicPeriod"/>
            </a:pPr>
            <a:r>
              <a:rPr lang="en-IN" sz="2400" dirty="0" err="1"/>
              <a:t>String.split</a:t>
            </a:r>
            <a:r>
              <a:rPr lang="en-IN" sz="2400" dirty="0"/>
              <a:t>()</a:t>
            </a:r>
          </a:p>
        </p:txBody>
      </p:sp>
    </p:spTree>
    <p:extLst>
      <p:ext uri="{BB962C8B-B14F-4D97-AF65-F5344CB8AC3E}">
        <p14:creationId xmlns:p14="http://schemas.microsoft.com/office/powerpoint/2010/main" val="279425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E9ED6-38F3-2754-2E55-B6A6EF139872}"/>
              </a:ext>
            </a:extLst>
          </p:cNvPr>
          <p:cNvSpPr txBox="1"/>
          <p:nvPr/>
        </p:nvSpPr>
        <p:spPr>
          <a:xfrm>
            <a:off x="424016" y="1085306"/>
            <a:ext cx="11315700" cy="461665"/>
          </a:xfrm>
          <a:prstGeom prst="rect">
            <a:avLst/>
          </a:prstGeom>
          <a:noFill/>
        </p:spPr>
        <p:txBody>
          <a:bodyPr wrap="square">
            <a:spAutoFit/>
          </a:bodyPr>
          <a:lstStyle/>
          <a:p>
            <a:r>
              <a:rPr lang="en-US" sz="2400" dirty="0"/>
              <a:t>The </a:t>
            </a:r>
            <a:r>
              <a:rPr lang="en-US" sz="2400" dirty="0" err="1"/>
              <a:t>charAt</a:t>
            </a:r>
            <a:r>
              <a:rPr lang="en-US" sz="2400" dirty="0"/>
              <a:t>() method returns the character at a specified index (position) in a string.</a:t>
            </a:r>
            <a:endParaRPr lang="en-IN" sz="2400" dirty="0"/>
          </a:p>
        </p:txBody>
      </p:sp>
      <p:sp>
        <p:nvSpPr>
          <p:cNvPr id="5" name="TextBox 4">
            <a:extLst>
              <a:ext uri="{FF2B5EF4-FFF2-40B4-BE49-F238E27FC236}">
                <a16:creationId xmlns:a16="http://schemas.microsoft.com/office/drawing/2014/main" id="{69E6529C-A404-336C-281C-F7056CF367EF}"/>
              </a:ext>
            </a:extLst>
          </p:cNvPr>
          <p:cNvSpPr txBox="1"/>
          <p:nvPr/>
        </p:nvSpPr>
        <p:spPr>
          <a:xfrm>
            <a:off x="424016" y="412647"/>
            <a:ext cx="6098458" cy="523220"/>
          </a:xfrm>
          <a:prstGeom prst="rect">
            <a:avLst/>
          </a:prstGeom>
          <a:noFill/>
        </p:spPr>
        <p:txBody>
          <a:bodyPr wrap="square">
            <a:spAutoFit/>
          </a:bodyPr>
          <a:lstStyle/>
          <a:p>
            <a:r>
              <a:rPr lang="en-US" sz="2800" b="1" dirty="0" err="1"/>
              <a:t>charAt</a:t>
            </a:r>
            <a:r>
              <a:rPr lang="en-US" sz="2800" b="1" dirty="0"/>
              <a:t>() </a:t>
            </a:r>
            <a:endParaRPr lang="en-IN" sz="2800" b="1" dirty="0"/>
          </a:p>
        </p:txBody>
      </p:sp>
      <p:sp>
        <p:nvSpPr>
          <p:cNvPr id="7" name="TextBox 6">
            <a:extLst>
              <a:ext uri="{FF2B5EF4-FFF2-40B4-BE49-F238E27FC236}">
                <a16:creationId xmlns:a16="http://schemas.microsoft.com/office/drawing/2014/main" id="{C6D6D29C-7F43-9171-16DE-666EEABFADCD}"/>
              </a:ext>
            </a:extLst>
          </p:cNvPr>
          <p:cNvSpPr txBox="1"/>
          <p:nvPr/>
        </p:nvSpPr>
        <p:spPr>
          <a:xfrm>
            <a:off x="424016" y="1696410"/>
            <a:ext cx="6098458" cy="4893647"/>
          </a:xfrm>
          <a:prstGeom prst="rect">
            <a:avLst/>
          </a:prstGeom>
          <a:noFill/>
        </p:spPr>
        <p:txBody>
          <a:bodyPr wrap="square">
            <a:spAutoFit/>
          </a:bodyPr>
          <a:lstStyle/>
          <a:p>
            <a:r>
              <a:rPr lang="en-IN" sz="2400" dirty="0"/>
              <a:t>&lt;html&gt;</a:t>
            </a:r>
          </a:p>
          <a:p>
            <a:r>
              <a:rPr lang="en-IN" sz="2400" dirty="0"/>
              <a:t>&lt;body&gt;</a:t>
            </a:r>
          </a:p>
          <a:p>
            <a:r>
              <a:rPr lang="en-IN" sz="2400" dirty="0"/>
              <a:t>&lt;form name="</a:t>
            </a:r>
            <a:r>
              <a:rPr lang="en-IN" sz="2400" dirty="0" err="1"/>
              <a:t>frm</a:t>
            </a:r>
            <a:r>
              <a:rPr lang="en-IN" sz="2400" dirty="0"/>
              <a:t>"&gt;</a:t>
            </a:r>
          </a:p>
          <a:p>
            <a:r>
              <a:rPr lang="en-IN" sz="2400" dirty="0"/>
              <a:t>&lt;input type="text" name="txt1"&gt;&lt;/p&gt;</a:t>
            </a:r>
          </a:p>
          <a:p>
            <a:r>
              <a:rPr lang="en-IN" sz="2400" dirty="0"/>
              <a:t>&lt;script&gt;</a:t>
            </a:r>
          </a:p>
          <a:p>
            <a:r>
              <a:rPr lang="en-IN" sz="2400" dirty="0"/>
              <a:t>var text = “hello";</a:t>
            </a:r>
          </a:p>
          <a:p>
            <a:r>
              <a:rPr lang="en-IN" sz="2400" dirty="0"/>
              <a:t>var x = </a:t>
            </a:r>
            <a:r>
              <a:rPr lang="en-IN" sz="2400" dirty="0" err="1"/>
              <a:t>text.charAt</a:t>
            </a:r>
            <a:r>
              <a:rPr lang="en-IN" sz="2400" dirty="0"/>
              <a:t>(0);</a:t>
            </a:r>
          </a:p>
          <a:p>
            <a:endParaRPr lang="en-IN" sz="2400" dirty="0"/>
          </a:p>
          <a:p>
            <a:r>
              <a:rPr lang="en-IN" sz="2400" dirty="0"/>
              <a:t>document.frm.txt1.value = </a:t>
            </a:r>
            <a:r>
              <a:rPr lang="en-IN" sz="2400" dirty="0" err="1"/>
              <a:t>x.toUpperCase</a:t>
            </a:r>
            <a:r>
              <a:rPr lang="en-IN" sz="2400" dirty="0"/>
              <a:t>();</a:t>
            </a:r>
          </a:p>
          <a:p>
            <a:r>
              <a:rPr lang="en-IN" sz="2400" dirty="0"/>
              <a:t>&lt;/script&gt;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224124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A2347-1E67-B75A-D02C-3F17D74F380B}"/>
              </a:ext>
            </a:extLst>
          </p:cNvPr>
          <p:cNvSpPr txBox="1"/>
          <p:nvPr/>
        </p:nvSpPr>
        <p:spPr>
          <a:xfrm>
            <a:off x="339213" y="471948"/>
            <a:ext cx="7875639" cy="523220"/>
          </a:xfrm>
          <a:prstGeom prst="rect">
            <a:avLst/>
          </a:prstGeom>
          <a:noFill/>
        </p:spPr>
        <p:txBody>
          <a:bodyPr wrap="square" rtlCol="0">
            <a:spAutoFit/>
          </a:bodyPr>
          <a:lstStyle/>
          <a:p>
            <a:r>
              <a:rPr lang="en-US" sz="2800" b="1" dirty="0" err="1"/>
              <a:t>charCodeAt</a:t>
            </a:r>
            <a:endParaRPr lang="en-IN" sz="2800" b="1" dirty="0"/>
          </a:p>
        </p:txBody>
      </p:sp>
      <p:sp>
        <p:nvSpPr>
          <p:cNvPr id="4" name="TextBox 3">
            <a:extLst>
              <a:ext uri="{FF2B5EF4-FFF2-40B4-BE49-F238E27FC236}">
                <a16:creationId xmlns:a16="http://schemas.microsoft.com/office/drawing/2014/main" id="{4C30F422-7D7E-E381-A094-202AAA6252CA}"/>
              </a:ext>
            </a:extLst>
          </p:cNvPr>
          <p:cNvSpPr txBox="1"/>
          <p:nvPr/>
        </p:nvSpPr>
        <p:spPr>
          <a:xfrm>
            <a:off x="339213" y="1203293"/>
            <a:ext cx="11503742" cy="461665"/>
          </a:xfrm>
          <a:prstGeom prst="rect">
            <a:avLst/>
          </a:prstGeom>
          <a:noFill/>
        </p:spPr>
        <p:txBody>
          <a:bodyPr wrap="square">
            <a:spAutoFit/>
          </a:bodyPr>
          <a:lstStyle/>
          <a:p>
            <a:r>
              <a:rPr lang="en-US" sz="2400" dirty="0"/>
              <a:t>This method returns the Unicode (ASCII) of the character at a given position in a string.</a:t>
            </a:r>
            <a:endParaRPr lang="en-IN" sz="2400" dirty="0"/>
          </a:p>
        </p:txBody>
      </p:sp>
      <p:sp>
        <p:nvSpPr>
          <p:cNvPr id="6" name="TextBox 5">
            <a:extLst>
              <a:ext uri="{FF2B5EF4-FFF2-40B4-BE49-F238E27FC236}">
                <a16:creationId xmlns:a16="http://schemas.microsoft.com/office/drawing/2014/main" id="{6BDF55CE-AFD5-910C-B052-3B92D7621435}"/>
              </a:ext>
            </a:extLst>
          </p:cNvPr>
          <p:cNvSpPr txBox="1"/>
          <p:nvPr/>
        </p:nvSpPr>
        <p:spPr>
          <a:xfrm>
            <a:off x="497758" y="2041407"/>
            <a:ext cx="6098458"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a:t>
            </a:r>
            <a:r>
              <a:rPr lang="en-US" sz="2400" dirty="0" err="1"/>
              <a:t>a.charCodeAt</a:t>
            </a:r>
            <a:r>
              <a:rPr lang="en-US" sz="2400" dirty="0"/>
              <a:t>(0));</a:t>
            </a:r>
          </a:p>
          <a:p>
            <a:endParaRPr lang="en-US" sz="2400" dirty="0"/>
          </a:p>
          <a:p>
            <a:r>
              <a:rPr lang="en-US" sz="2400" dirty="0"/>
              <a:t>&lt;/script&gt;</a:t>
            </a:r>
            <a:endParaRPr lang="en-IN" sz="2400" dirty="0"/>
          </a:p>
        </p:txBody>
      </p:sp>
      <p:pic>
        <p:nvPicPr>
          <p:cNvPr id="8" name="Picture 7">
            <a:extLst>
              <a:ext uri="{FF2B5EF4-FFF2-40B4-BE49-F238E27FC236}">
                <a16:creationId xmlns:a16="http://schemas.microsoft.com/office/drawing/2014/main" id="{5B2C38F8-3F14-5366-B18C-1EB477277BC4}"/>
              </a:ext>
            </a:extLst>
          </p:cNvPr>
          <p:cNvPicPr>
            <a:picLocks noChangeAspect="1"/>
          </p:cNvPicPr>
          <p:nvPr/>
        </p:nvPicPr>
        <p:blipFill rotWithShape="1">
          <a:blip r:embed="rId2"/>
          <a:srcRect l="32662" t="8797" r="32621" b="67535"/>
          <a:stretch/>
        </p:blipFill>
        <p:spPr>
          <a:xfrm>
            <a:off x="3974690" y="2199742"/>
            <a:ext cx="7343837" cy="2814710"/>
          </a:xfrm>
          <a:prstGeom prst="rect">
            <a:avLst/>
          </a:prstGeom>
        </p:spPr>
      </p:pic>
    </p:spTree>
    <p:extLst>
      <p:ext uri="{BB962C8B-B14F-4D97-AF65-F5344CB8AC3E}">
        <p14:creationId xmlns:p14="http://schemas.microsoft.com/office/powerpoint/2010/main" val="80545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4B4C3-FCC7-808A-4412-48EE09A534A9}"/>
              </a:ext>
            </a:extLst>
          </p:cNvPr>
          <p:cNvSpPr txBox="1"/>
          <p:nvPr/>
        </p:nvSpPr>
        <p:spPr>
          <a:xfrm>
            <a:off x="409267" y="397895"/>
            <a:ext cx="6098458" cy="523220"/>
          </a:xfrm>
          <a:prstGeom prst="rect">
            <a:avLst/>
          </a:prstGeom>
          <a:noFill/>
        </p:spPr>
        <p:txBody>
          <a:bodyPr wrap="square">
            <a:spAutoFit/>
          </a:bodyPr>
          <a:lstStyle/>
          <a:p>
            <a:r>
              <a:rPr lang="en-IN" sz="2800" b="1" dirty="0"/>
              <a:t>String.at()</a:t>
            </a:r>
          </a:p>
        </p:txBody>
      </p:sp>
      <p:sp>
        <p:nvSpPr>
          <p:cNvPr id="5" name="TextBox 4">
            <a:extLst>
              <a:ext uri="{FF2B5EF4-FFF2-40B4-BE49-F238E27FC236}">
                <a16:creationId xmlns:a16="http://schemas.microsoft.com/office/drawing/2014/main" id="{544423FA-291E-9623-F56B-CB0212D05B88}"/>
              </a:ext>
            </a:extLst>
          </p:cNvPr>
          <p:cNvSpPr txBox="1"/>
          <p:nvPr/>
        </p:nvSpPr>
        <p:spPr>
          <a:xfrm>
            <a:off x="409266" y="1114803"/>
            <a:ext cx="11182965" cy="461665"/>
          </a:xfrm>
          <a:prstGeom prst="rect">
            <a:avLst/>
          </a:prstGeom>
          <a:noFill/>
        </p:spPr>
        <p:txBody>
          <a:bodyPr wrap="square">
            <a:spAutoFit/>
          </a:bodyPr>
          <a:lstStyle/>
          <a:p>
            <a:r>
              <a:rPr lang="en-US" sz="2400" dirty="0"/>
              <a:t>The at() method returns the character at a specified index (position) in a string.</a:t>
            </a:r>
            <a:endParaRPr lang="en-IN" sz="2400" dirty="0"/>
          </a:p>
        </p:txBody>
      </p:sp>
      <p:sp>
        <p:nvSpPr>
          <p:cNvPr id="7" name="TextBox 6">
            <a:extLst>
              <a:ext uri="{FF2B5EF4-FFF2-40B4-BE49-F238E27FC236}">
                <a16:creationId xmlns:a16="http://schemas.microsoft.com/office/drawing/2014/main" id="{EFEF6E3C-8E34-5158-82BD-E356C212684D}"/>
              </a:ext>
            </a:extLst>
          </p:cNvPr>
          <p:cNvSpPr txBox="1"/>
          <p:nvPr/>
        </p:nvSpPr>
        <p:spPr>
          <a:xfrm>
            <a:off x="409267" y="1951672"/>
            <a:ext cx="6098458" cy="2246769"/>
          </a:xfrm>
          <a:prstGeom prst="rect">
            <a:avLst/>
          </a:prstGeom>
          <a:noFill/>
        </p:spPr>
        <p:txBody>
          <a:bodyPr wrap="square">
            <a:spAutoFit/>
          </a:bodyPr>
          <a:lstStyle/>
          <a:p>
            <a:r>
              <a:rPr lang="en-US" sz="2800" dirty="0"/>
              <a:t>&lt;script&gt;</a:t>
            </a:r>
          </a:p>
          <a:p>
            <a:r>
              <a:rPr lang="en-US" sz="2800" dirty="0"/>
              <a:t>var a = "Hello World";</a:t>
            </a:r>
          </a:p>
          <a:p>
            <a:r>
              <a:rPr lang="en-US" sz="2800" dirty="0"/>
              <a:t>alert(a.at(4));</a:t>
            </a:r>
          </a:p>
          <a:p>
            <a:endParaRPr lang="en-US" sz="2800" dirty="0"/>
          </a:p>
          <a:p>
            <a:r>
              <a:rPr lang="en-US" sz="2800" dirty="0"/>
              <a:t>&lt;/script&gt;</a:t>
            </a:r>
            <a:endParaRPr lang="en-IN" sz="2800" dirty="0"/>
          </a:p>
        </p:txBody>
      </p:sp>
    </p:spTree>
    <p:extLst>
      <p:ext uri="{BB962C8B-B14F-4D97-AF65-F5344CB8AC3E}">
        <p14:creationId xmlns:p14="http://schemas.microsoft.com/office/powerpoint/2010/main" val="401338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7EB76-7842-7B02-CA1B-1ED42DD71B71}"/>
              </a:ext>
            </a:extLst>
          </p:cNvPr>
          <p:cNvSpPr txBox="1"/>
          <p:nvPr/>
        </p:nvSpPr>
        <p:spPr>
          <a:xfrm>
            <a:off x="427703" y="398206"/>
            <a:ext cx="5668297" cy="523220"/>
          </a:xfrm>
          <a:prstGeom prst="rect">
            <a:avLst/>
          </a:prstGeom>
          <a:noFill/>
        </p:spPr>
        <p:txBody>
          <a:bodyPr wrap="square" rtlCol="0">
            <a:spAutoFit/>
          </a:bodyPr>
          <a:lstStyle/>
          <a:p>
            <a:r>
              <a:rPr lang="en-US" sz="2800" b="1" dirty="0" err="1"/>
              <a:t>IndexOf</a:t>
            </a:r>
            <a:endParaRPr lang="en-IN" sz="2800" b="1" dirty="0"/>
          </a:p>
        </p:txBody>
      </p:sp>
      <p:sp>
        <p:nvSpPr>
          <p:cNvPr id="4" name="TextBox 3">
            <a:extLst>
              <a:ext uri="{FF2B5EF4-FFF2-40B4-BE49-F238E27FC236}">
                <a16:creationId xmlns:a16="http://schemas.microsoft.com/office/drawing/2014/main" id="{3B966D28-070C-5419-5463-C0C1017269C3}"/>
              </a:ext>
            </a:extLst>
          </p:cNvPr>
          <p:cNvSpPr txBox="1"/>
          <p:nvPr/>
        </p:nvSpPr>
        <p:spPr>
          <a:xfrm>
            <a:off x="427702" y="1188545"/>
            <a:ext cx="11238271" cy="461665"/>
          </a:xfrm>
          <a:prstGeom prst="rect">
            <a:avLst/>
          </a:prstGeom>
          <a:noFill/>
        </p:spPr>
        <p:txBody>
          <a:bodyPr wrap="square">
            <a:spAutoFit/>
          </a:bodyPr>
          <a:lstStyle/>
          <a:p>
            <a:r>
              <a:rPr lang="en-US" sz="2400" dirty="0" err="1"/>
              <a:t>indexOf</a:t>
            </a:r>
            <a:r>
              <a:rPr lang="en-US" sz="2400" dirty="0"/>
              <a:t>() returns the position of the first occurrence of a value in a string.</a:t>
            </a:r>
            <a:endParaRPr lang="en-IN" sz="2400" dirty="0"/>
          </a:p>
        </p:txBody>
      </p:sp>
      <p:pic>
        <p:nvPicPr>
          <p:cNvPr id="6" name="Picture 5">
            <a:extLst>
              <a:ext uri="{FF2B5EF4-FFF2-40B4-BE49-F238E27FC236}">
                <a16:creationId xmlns:a16="http://schemas.microsoft.com/office/drawing/2014/main" id="{85C56310-4CC5-515F-C072-1352E170C6DC}"/>
              </a:ext>
            </a:extLst>
          </p:cNvPr>
          <p:cNvPicPr>
            <a:picLocks noChangeAspect="1"/>
          </p:cNvPicPr>
          <p:nvPr/>
        </p:nvPicPr>
        <p:blipFill rotWithShape="1">
          <a:blip r:embed="rId2"/>
          <a:srcRect l="32419" t="9873" r="31291" b="67751"/>
          <a:stretch/>
        </p:blipFill>
        <p:spPr>
          <a:xfrm>
            <a:off x="3919684" y="3493080"/>
            <a:ext cx="6600832" cy="2288288"/>
          </a:xfrm>
          <a:prstGeom prst="rect">
            <a:avLst/>
          </a:prstGeom>
        </p:spPr>
      </p:pic>
      <p:sp>
        <p:nvSpPr>
          <p:cNvPr id="8" name="TextBox 7">
            <a:extLst>
              <a:ext uri="{FF2B5EF4-FFF2-40B4-BE49-F238E27FC236}">
                <a16:creationId xmlns:a16="http://schemas.microsoft.com/office/drawing/2014/main" id="{2C91A862-B7BF-20F8-0A65-735FE6567285}"/>
              </a:ext>
            </a:extLst>
          </p:cNvPr>
          <p:cNvSpPr txBox="1"/>
          <p:nvPr/>
        </p:nvSpPr>
        <p:spPr>
          <a:xfrm>
            <a:off x="427701" y="1951672"/>
            <a:ext cx="7919885"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Index value of World is " + </a:t>
            </a:r>
            <a:r>
              <a:rPr lang="en-US" sz="2400" dirty="0" err="1"/>
              <a:t>a.indexOf</a:t>
            </a:r>
            <a:r>
              <a:rPr lang="en-US" sz="2400" dirty="0"/>
              <a:t>("World"));</a:t>
            </a:r>
          </a:p>
          <a:p>
            <a:endParaRPr lang="en-US" sz="2400" dirty="0"/>
          </a:p>
          <a:p>
            <a:r>
              <a:rPr lang="en-US" sz="2400" dirty="0"/>
              <a:t>&lt;/script&gt;</a:t>
            </a:r>
          </a:p>
        </p:txBody>
      </p:sp>
    </p:spTree>
    <p:extLst>
      <p:ext uri="{BB962C8B-B14F-4D97-AF65-F5344CB8AC3E}">
        <p14:creationId xmlns:p14="http://schemas.microsoft.com/office/powerpoint/2010/main" val="354963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29ACF-141C-1215-D5E5-0E293D4F1D64}"/>
              </a:ext>
            </a:extLst>
          </p:cNvPr>
          <p:cNvSpPr txBox="1"/>
          <p:nvPr/>
        </p:nvSpPr>
        <p:spPr>
          <a:xfrm>
            <a:off x="427703" y="398206"/>
            <a:ext cx="5668297" cy="523220"/>
          </a:xfrm>
          <a:prstGeom prst="rect">
            <a:avLst/>
          </a:prstGeom>
          <a:noFill/>
        </p:spPr>
        <p:txBody>
          <a:bodyPr wrap="square" rtlCol="0">
            <a:spAutoFit/>
          </a:bodyPr>
          <a:lstStyle/>
          <a:p>
            <a:r>
              <a:rPr lang="en-US" sz="2800" b="1" dirty="0" err="1"/>
              <a:t>lastIndexOf</a:t>
            </a:r>
            <a:endParaRPr lang="en-IN" sz="2800" b="1" dirty="0"/>
          </a:p>
        </p:txBody>
      </p:sp>
      <p:sp>
        <p:nvSpPr>
          <p:cNvPr id="4" name="TextBox 3">
            <a:extLst>
              <a:ext uri="{FF2B5EF4-FFF2-40B4-BE49-F238E27FC236}">
                <a16:creationId xmlns:a16="http://schemas.microsoft.com/office/drawing/2014/main" id="{683AA6ED-D1CF-0EB4-F3A1-A9D400560737}"/>
              </a:ext>
            </a:extLst>
          </p:cNvPr>
          <p:cNvSpPr txBox="1"/>
          <p:nvPr/>
        </p:nvSpPr>
        <p:spPr>
          <a:xfrm>
            <a:off x="427702" y="1114802"/>
            <a:ext cx="11297265" cy="461665"/>
          </a:xfrm>
          <a:prstGeom prst="rect">
            <a:avLst/>
          </a:prstGeom>
          <a:noFill/>
        </p:spPr>
        <p:txBody>
          <a:bodyPr wrap="square">
            <a:spAutoFit/>
          </a:bodyPr>
          <a:lstStyle/>
          <a:p>
            <a:r>
              <a:rPr lang="en-US" sz="2400" dirty="0" err="1"/>
              <a:t>lastIndexOf</a:t>
            </a:r>
            <a:r>
              <a:rPr lang="en-US" sz="2400" dirty="0"/>
              <a:t>() returns the index of the last occurrence of a specified value in a string.</a:t>
            </a:r>
            <a:endParaRPr lang="en-IN" sz="2400" dirty="0"/>
          </a:p>
        </p:txBody>
      </p:sp>
      <p:sp>
        <p:nvSpPr>
          <p:cNvPr id="6" name="TextBox 5">
            <a:extLst>
              <a:ext uri="{FF2B5EF4-FFF2-40B4-BE49-F238E27FC236}">
                <a16:creationId xmlns:a16="http://schemas.microsoft.com/office/drawing/2014/main" id="{7FE4C4FE-234A-5559-8746-ACD8FCD361D2}"/>
              </a:ext>
            </a:extLst>
          </p:cNvPr>
          <p:cNvSpPr txBox="1"/>
          <p:nvPr/>
        </p:nvSpPr>
        <p:spPr>
          <a:xfrm>
            <a:off x="427701" y="1873412"/>
            <a:ext cx="9984659"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Index value of last </a:t>
            </a:r>
            <a:r>
              <a:rPr lang="en-US" sz="2400" dirty="0" err="1"/>
              <a:t>occurence</a:t>
            </a:r>
            <a:r>
              <a:rPr lang="en-US" sz="2400" dirty="0"/>
              <a:t> of o is  " + </a:t>
            </a:r>
            <a:r>
              <a:rPr lang="en-US" sz="2400" dirty="0" err="1"/>
              <a:t>a.lastIndexOf</a:t>
            </a:r>
            <a:r>
              <a:rPr lang="en-US" sz="2400" dirty="0"/>
              <a:t>("o"));</a:t>
            </a:r>
          </a:p>
          <a:p>
            <a:endParaRPr lang="en-US" sz="2400" dirty="0"/>
          </a:p>
          <a:p>
            <a:r>
              <a:rPr lang="en-US" sz="2400" dirty="0"/>
              <a:t>&lt;/script&gt;</a:t>
            </a:r>
          </a:p>
        </p:txBody>
      </p:sp>
      <p:pic>
        <p:nvPicPr>
          <p:cNvPr id="8" name="Picture 7">
            <a:extLst>
              <a:ext uri="{FF2B5EF4-FFF2-40B4-BE49-F238E27FC236}">
                <a16:creationId xmlns:a16="http://schemas.microsoft.com/office/drawing/2014/main" id="{4918EAD3-58ED-0EAB-3C32-01FC3D20DC76}"/>
              </a:ext>
            </a:extLst>
          </p:cNvPr>
          <p:cNvPicPr>
            <a:picLocks noChangeAspect="1"/>
          </p:cNvPicPr>
          <p:nvPr/>
        </p:nvPicPr>
        <p:blipFill rotWithShape="1">
          <a:blip r:embed="rId2"/>
          <a:srcRect l="33266" t="9443" r="32863" b="68826"/>
          <a:stretch/>
        </p:blipFill>
        <p:spPr>
          <a:xfrm>
            <a:off x="3554361" y="3812404"/>
            <a:ext cx="7315200" cy="2638697"/>
          </a:xfrm>
          <a:prstGeom prst="rect">
            <a:avLst/>
          </a:prstGeom>
        </p:spPr>
      </p:pic>
    </p:spTree>
    <p:extLst>
      <p:ext uri="{BB962C8B-B14F-4D97-AF65-F5344CB8AC3E}">
        <p14:creationId xmlns:p14="http://schemas.microsoft.com/office/powerpoint/2010/main" val="65528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0EFF9-90A5-4AA0-135E-40B4EE9E188A}"/>
              </a:ext>
            </a:extLst>
          </p:cNvPr>
          <p:cNvSpPr txBox="1"/>
          <p:nvPr/>
        </p:nvSpPr>
        <p:spPr>
          <a:xfrm>
            <a:off x="427703" y="398206"/>
            <a:ext cx="5668297" cy="523220"/>
          </a:xfrm>
          <a:prstGeom prst="rect">
            <a:avLst/>
          </a:prstGeom>
          <a:noFill/>
        </p:spPr>
        <p:txBody>
          <a:bodyPr wrap="square" rtlCol="0">
            <a:spAutoFit/>
          </a:bodyPr>
          <a:lstStyle/>
          <a:p>
            <a:r>
              <a:rPr lang="en-US" sz="2800" b="1" dirty="0"/>
              <a:t>substring(start, end)</a:t>
            </a:r>
            <a:endParaRPr lang="en-IN" sz="2800" b="1" dirty="0"/>
          </a:p>
        </p:txBody>
      </p:sp>
      <p:sp>
        <p:nvSpPr>
          <p:cNvPr id="4" name="TextBox 3">
            <a:extLst>
              <a:ext uri="{FF2B5EF4-FFF2-40B4-BE49-F238E27FC236}">
                <a16:creationId xmlns:a16="http://schemas.microsoft.com/office/drawing/2014/main" id="{A2D4E54B-F500-793F-992E-110CFEDB9985}"/>
              </a:ext>
            </a:extLst>
          </p:cNvPr>
          <p:cNvSpPr txBox="1"/>
          <p:nvPr/>
        </p:nvSpPr>
        <p:spPr>
          <a:xfrm>
            <a:off x="427703" y="1150063"/>
            <a:ext cx="9807678" cy="461665"/>
          </a:xfrm>
          <a:prstGeom prst="rect">
            <a:avLst/>
          </a:prstGeom>
          <a:noFill/>
        </p:spPr>
        <p:txBody>
          <a:bodyPr wrap="square">
            <a:spAutoFit/>
          </a:bodyPr>
          <a:lstStyle/>
          <a:p>
            <a:r>
              <a:rPr lang="en-US" sz="2400" dirty="0"/>
              <a:t>substring() extracts a part of a string. From start to end-1.</a:t>
            </a:r>
            <a:endParaRPr lang="en-IN" sz="2400" dirty="0"/>
          </a:p>
        </p:txBody>
      </p:sp>
      <p:sp>
        <p:nvSpPr>
          <p:cNvPr id="6" name="TextBox 5">
            <a:extLst>
              <a:ext uri="{FF2B5EF4-FFF2-40B4-BE49-F238E27FC236}">
                <a16:creationId xmlns:a16="http://schemas.microsoft.com/office/drawing/2014/main" id="{FC81D218-074E-DF04-9174-730A72A60C3C}"/>
              </a:ext>
            </a:extLst>
          </p:cNvPr>
          <p:cNvSpPr txBox="1"/>
          <p:nvPr/>
        </p:nvSpPr>
        <p:spPr>
          <a:xfrm>
            <a:off x="427702" y="1951672"/>
            <a:ext cx="8421329"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substring extracted is  " + </a:t>
            </a:r>
            <a:r>
              <a:rPr lang="en-US" sz="2400" dirty="0" err="1"/>
              <a:t>a.substring</a:t>
            </a:r>
            <a:r>
              <a:rPr lang="en-US" sz="2400" dirty="0"/>
              <a:t>(2,4));</a:t>
            </a:r>
          </a:p>
          <a:p>
            <a:endParaRPr lang="en-US" sz="2400" dirty="0"/>
          </a:p>
          <a:p>
            <a:r>
              <a:rPr lang="en-US" sz="2400" dirty="0"/>
              <a:t>&lt;/script&gt;</a:t>
            </a:r>
          </a:p>
        </p:txBody>
      </p:sp>
      <p:pic>
        <p:nvPicPr>
          <p:cNvPr id="8" name="Picture 7">
            <a:extLst>
              <a:ext uri="{FF2B5EF4-FFF2-40B4-BE49-F238E27FC236}">
                <a16:creationId xmlns:a16="http://schemas.microsoft.com/office/drawing/2014/main" id="{1B032B3A-96AF-40E7-0ACD-FC73C6047524}"/>
              </a:ext>
            </a:extLst>
          </p:cNvPr>
          <p:cNvPicPr>
            <a:picLocks noChangeAspect="1"/>
          </p:cNvPicPr>
          <p:nvPr/>
        </p:nvPicPr>
        <p:blipFill rotWithShape="1">
          <a:blip r:embed="rId2"/>
          <a:srcRect l="32782" t="9657" r="32984" b="69042"/>
          <a:stretch/>
        </p:blipFill>
        <p:spPr>
          <a:xfrm>
            <a:off x="3613353" y="3429000"/>
            <a:ext cx="7947067" cy="2780071"/>
          </a:xfrm>
          <a:prstGeom prst="rect">
            <a:avLst/>
          </a:prstGeom>
        </p:spPr>
      </p:pic>
    </p:spTree>
    <p:extLst>
      <p:ext uri="{BB962C8B-B14F-4D97-AF65-F5344CB8AC3E}">
        <p14:creationId xmlns:p14="http://schemas.microsoft.com/office/powerpoint/2010/main" val="44148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15118" y="267496"/>
            <a:ext cx="11362899" cy="625613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function </a:t>
            </a:r>
            <a:r>
              <a:rPr lang="en-US" dirty="0" err="1"/>
              <a:t>functionName</a:t>
            </a:r>
            <a:r>
              <a:rPr lang="en-US" dirty="0"/>
              <a:t>([arg1, arg2, ...</a:t>
            </a:r>
            <a:r>
              <a:rPr lang="en-US" dirty="0" err="1"/>
              <a:t>argN</a:t>
            </a:r>
            <a:r>
              <a:rPr lang="en-US" dirty="0"/>
              <a: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//code to be executed  </a:t>
            </a:r>
          </a:p>
          <a:p>
            <a:pPr marL="0" indent="0">
              <a:buFont typeface="Arial" panose="020B0604020202020204" pitchFamily="34" charset="0"/>
              <a:buNone/>
            </a:pPr>
            <a:r>
              <a:rPr lang="en-US" dirty="0"/>
              <a:t>    } </a:t>
            </a:r>
          </a:p>
          <a:p>
            <a:pPr marL="0" indent="0">
              <a:buFont typeface="Arial" panose="020B0604020202020204" pitchFamily="34" charset="0"/>
              <a:buNone/>
            </a:pPr>
            <a:r>
              <a:rPr lang="en-US" dirty="0"/>
              <a:t>Example:</a:t>
            </a:r>
          </a:p>
          <a:p>
            <a:pPr marL="0" indent="0">
              <a:buFont typeface="Arial" panose="020B0604020202020204" pitchFamily="34" charset="0"/>
              <a:buNone/>
            </a:pPr>
            <a:r>
              <a:rPr lang="en-US" b="1" dirty="0"/>
              <a:t>&lt;html&gt;</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function </a:t>
            </a:r>
            <a:r>
              <a:rPr lang="en-US" b="1" dirty="0" err="1"/>
              <a:t>msg</a:t>
            </a:r>
            <a:r>
              <a:rPr lang="en-US" b="1" dirty="0"/>
              <a:t>()</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alert("hello! this is message");  </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&lt;input type="button" </a:t>
            </a:r>
            <a:r>
              <a:rPr lang="en-US" b="1" dirty="0" err="1"/>
              <a:t>onclick</a:t>
            </a:r>
            <a:r>
              <a:rPr lang="en-US" b="1" dirty="0"/>
              <a:t>="</a:t>
            </a:r>
            <a:r>
              <a:rPr lang="en-US" b="1" dirty="0" err="1"/>
              <a:t>msg</a:t>
            </a:r>
            <a:r>
              <a:rPr lang="en-US" b="1" dirty="0"/>
              <a:t>()" value="call function"/&gt;  </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&lt;/html&gt;</a:t>
            </a:r>
          </a:p>
        </p:txBody>
      </p:sp>
    </p:spTree>
    <p:extLst>
      <p:ext uri="{BB962C8B-B14F-4D97-AF65-F5344CB8AC3E}">
        <p14:creationId xmlns:p14="http://schemas.microsoft.com/office/powerpoint/2010/main" val="168363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2AF2E-2530-1901-794A-11BB4C49951F}"/>
              </a:ext>
            </a:extLst>
          </p:cNvPr>
          <p:cNvSpPr txBox="1"/>
          <p:nvPr/>
        </p:nvSpPr>
        <p:spPr>
          <a:xfrm>
            <a:off x="427703" y="398206"/>
            <a:ext cx="5668297" cy="523220"/>
          </a:xfrm>
          <a:prstGeom prst="rect">
            <a:avLst/>
          </a:prstGeom>
          <a:noFill/>
        </p:spPr>
        <p:txBody>
          <a:bodyPr wrap="square" rtlCol="0">
            <a:spAutoFit/>
          </a:bodyPr>
          <a:lstStyle/>
          <a:p>
            <a:r>
              <a:rPr lang="en-US" sz="2800" b="1" dirty="0" err="1"/>
              <a:t>concat</a:t>
            </a:r>
            <a:r>
              <a:rPr lang="en-US" sz="2800" b="1" dirty="0"/>
              <a:t>()</a:t>
            </a:r>
            <a:endParaRPr lang="en-IN" sz="2800" b="1" dirty="0"/>
          </a:p>
        </p:txBody>
      </p:sp>
      <p:sp>
        <p:nvSpPr>
          <p:cNvPr id="4" name="TextBox 3">
            <a:extLst>
              <a:ext uri="{FF2B5EF4-FFF2-40B4-BE49-F238E27FC236}">
                <a16:creationId xmlns:a16="http://schemas.microsoft.com/office/drawing/2014/main" id="{E9A35675-B537-5BE5-7E27-0328867E89BF}"/>
              </a:ext>
            </a:extLst>
          </p:cNvPr>
          <p:cNvSpPr txBox="1"/>
          <p:nvPr/>
        </p:nvSpPr>
        <p:spPr>
          <a:xfrm>
            <a:off x="571499" y="1947154"/>
            <a:ext cx="7407377" cy="1938992"/>
          </a:xfrm>
          <a:prstGeom prst="rect">
            <a:avLst/>
          </a:prstGeom>
          <a:noFill/>
        </p:spPr>
        <p:txBody>
          <a:bodyPr wrap="square">
            <a:spAutoFit/>
          </a:bodyPr>
          <a:lstStyle/>
          <a:p>
            <a:r>
              <a:rPr lang="en-US" sz="2400" dirty="0"/>
              <a:t>&lt;script&gt;</a:t>
            </a:r>
          </a:p>
          <a:p>
            <a:r>
              <a:rPr lang="en-US" sz="2400" dirty="0"/>
              <a:t>var a = "Hello";</a:t>
            </a:r>
          </a:p>
          <a:p>
            <a:r>
              <a:rPr lang="en-US" sz="2400" dirty="0"/>
              <a:t>var b = "World";</a:t>
            </a:r>
          </a:p>
          <a:p>
            <a:r>
              <a:rPr lang="en-US" sz="2400" dirty="0"/>
              <a:t>alert("The substring extracted is  " + </a:t>
            </a:r>
            <a:r>
              <a:rPr lang="en-US" sz="2400" dirty="0" err="1"/>
              <a:t>a.concat</a:t>
            </a:r>
            <a:r>
              <a:rPr lang="en-US" sz="2400" dirty="0"/>
              <a:t>(b));</a:t>
            </a:r>
          </a:p>
          <a:p>
            <a:r>
              <a:rPr lang="en-US" sz="2400" dirty="0"/>
              <a:t>&lt;/script&gt;</a:t>
            </a:r>
          </a:p>
        </p:txBody>
      </p:sp>
      <p:sp>
        <p:nvSpPr>
          <p:cNvPr id="6" name="TextBox 5">
            <a:extLst>
              <a:ext uri="{FF2B5EF4-FFF2-40B4-BE49-F238E27FC236}">
                <a16:creationId xmlns:a16="http://schemas.microsoft.com/office/drawing/2014/main" id="{5D7DFC10-3B44-2D87-ED87-98968F21F741}"/>
              </a:ext>
            </a:extLst>
          </p:cNvPr>
          <p:cNvSpPr txBox="1"/>
          <p:nvPr/>
        </p:nvSpPr>
        <p:spPr>
          <a:xfrm>
            <a:off x="427703" y="1249624"/>
            <a:ext cx="6098458" cy="461665"/>
          </a:xfrm>
          <a:prstGeom prst="rect">
            <a:avLst/>
          </a:prstGeom>
          <a:noFill/>
        </p:spPr>
        <p:txBody>
          <a:bodyPr wrap="square">
            <a:spAutoFit/>
          </a:bodyPr>
          <a:lstStyle/>
          <a:p>
            <a:r>
              <a:rPr lang="en-US" sz="2400" dirty="0"/>
              <a:t>The </a:t>
            </a:r>
            <a:r>
              <a:rPr lang="en-US" sz="2400" dirty="0" err="1"/>
              <a:t>concat</a:t>
            </a:r>
            <a:r>
              <a:rPr lang="en-US" sz="2400" dirty="0"/>
              <a:t>() method joins two or more strings.</a:t>
            </a:r>
            <a:endParaRPr lang="en-IN" sz="2400" dirty="0"/>
          </a:p>
        </p:txBody>
      </p:sp>
      <p:sp>
        <p:nvSpPr>
          <p:cNvPr id="8" name="TextBox 7">
            <a:extLst>
              <a:ext uri="{FF2B5EF4-FFF2-40B4-BE49-F238E27FC236}">
                <a16:creationId xmlns:a16="http://schemas.microsoft.com/office/drawing/2014/main" id="{B02C0EB2-A91A-3713-C891-5D19FABFD9A2}"/>
              </a:ext>
            </a:extLst>
          </p:cNvPr>
          <p:cNvSpPr txBox="1"/>
          <p:nvPr/>
        </p:nvSpPr>
        <p:spPr>
          <a:xfrm>
            <a:off x="3657600" y="4122011"/>
            <a:ext cx="7510616" cy="2677656"/>
          </a:xfrm>
          <a:prstGeom prst="rect">
            <a:avLst/>
          </a:prstGeom>
          <a:noFill/>
        </p:spPr>
        <p:txBody>
          <a:bodyPr wrap="square">
            <a:spAutoFit/>
          </a:bodyPr>
          <a:lstStyle/>
          <a:p>
            <a:r>
              <a:rPr lang="en-US" sz="2400" dirty="0"/>
              <a:t>&lt;script&gt;</a:t>
            </a:r>
          </a:p>
          <a:p>
            <a:r>
              <a:rPr lang="en-US" sz="2400" dirty="0"/>
              <a:t>var a = "Web";</a:t>
            </a:r>
          </a:p>
          <a:p>
            <a:r>
              <a:rPr lang="en-US" sz="2400" dirty="0"/>
              <a:t>var b = "Tech";</a:t>
            </a:r>
          </a:p>
          <a:p>
            <a:r>
              <a:rPr lang="en-US" sz="2400" dirty="0"/>
              <a:t>var c = "Class"</a:t>
            </a:r>
          </a:p>
          <a:p>
            <a:r>
              <a:rPr lang="en-US" sz="2400" dirty="0"/>
              <a:t>alert("The substring extracted is  " + </a:t>
            </a:r>
            <a:r>
              <a:rPr lang="en-US" sz="2400" dirty="0" err="1"/>
              <a:t>a.concat</a:t>
            </a:r>
            <a:r>
              <a:rPr lang="en-US" sz="2400" dirty="0"/>
              <a:t>(</a:t>
            </a:r>
            <a:r>
              <a:rPr lang="en-US" sz="2400" dirty="0" err="1"/>
              <a:t>b,c</a:t>
            </a:r>
            <a:r>
              <a:rPr lang="en-US" sz="2400" dirty="0"/>
              <a:t>));</a:t>
            </a:r>
          </a:p>
          <a:p>
            <a:endParaRPr lang="en-US" sz="2400" dirty="0"/>
          </a:p>
          <a:p>
            <a:r>
              <a:rPr lang="en-US" sz="2400" dirty="0"/>
              <a:t>&lt;/script&gt;</a:t>
            </a:r>
          </a:p>
        </p:txBody>
      </p:sp>
    </p:spTree>
    <p:extLst>
      <p:ext uri="{BB962C8B-B14F-4D97-AF65-F5344CB8AC3E}">
        <p14:creationId xmlns:p14="http://schemas.microsoft.com/office/powerpoint/2010/main" val="213463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879C7-8B38-E0EA-3E92-A17F7DB3E2D5}"/>
              </a:ext>
            </a:extLst>
          </p:cNvPr>
          <p:cNvSpPr txBox="1"/>
          <p:nvPr/>
        </p:nvSpPr>
        <p:spPr>
          <a:xfrm>
            <a:off x="571499" y="1905505"/>
            <a:ext cx="6098458" cy="1569660"/>
          </a:xfrm>
          <a:prstGeom prst="rect">
            <a:avLst/>
          </a:prstGeom>
          <a:noFill/>
        </p:spPr>
        <p:txBody>
          <a:bodyPr wrap="square">
            <a:spAutoFit/>
          </a:bodyPr>
          <a:lstStyle/>
          <a:p>
            <a:r>
              <a:rPr lang="en-US" sz="2400" dirty="0"/>
              <a:t>&lt;script&gt;</a:t>
            </a:r>
          </a:p>
          <a:p>
            <a:r>
              <a:rPr lang="en-US" sz="2400" dirty="0"/>
              <a:t>var a = "This is a web Tech Class";</a:t>
            </a:r>
          </a:p>
          <a:p>
            <a:r>
              <a:rPr lang="en-US" sz="2400" dirty="0"/>
              <a:t>alert("The split string is  " + </a:t>
            </a:r>
            <a:r>
              <a:rPr lang="en-US" sz="2400" dirty="0" err="1"/>
              <a:t>a.split</a:t>
            </a:r>
            <a:r>
              <a:rPr lang="en-US" sz="2400" dirty="0"/>
              <a:t>(" "));</a:t>
            </a:r>
          </a:p>
          <a:p>
            <a:r>
              <a:rPr lang="en-US" sz="2400" dirty="0"/>
              <a:t>&lt;/script&gt;</a:t>
            </a:r>
          </a:p>
        </p:txBody>
      </p:sp>
      <p:sp>
        <p:nvSpPr>
          <p:cNvPr id="4" name="TextBox 3">
            <a:extLst>
              <a:ext uri="{FF2B5EF4-FFF2-40B4-BE49-F238E27FC236}">
                <a16:creationId xmlns:a16="http://schemas.microsoft.com/office/drawing/2014/main" id="{A09B0389-3F18-5BA9-4898-E1E9440D5A48}"/>
              </a:ext>
            </a:extLst>
          </p:cNvPr>
          <p:cNvSpPr txBox="1"/>
          <p:nvPr/>
        </p:nvSpPr>
        <p:spPr>
          <a:xfrm>
            <a:off x="427703" y="398206"/>
            <a:ext cx="5668297" cy="523220"/>
          </a:xfrm>
          <a:prstGeom prst="rect">
            <a:avLst/>
          </a:prstGeom>
          <a:noFill/>
        </p:spPr>
        <p:txBody>
          <a:bodyPr wrap="square" rtlCol="0">
            <a:spAutoFit/>
          </a:bodyPr>
          <a:lstStyle/>
          <a:p>
            <a:r>
              <a:rPr lang="en-US" sz="2800" b="1" dirty="0"/>
              <a:t>Split()</a:t>
            </a:r>
            <a:endParaRPr lang="en-IN" sz="2800" b="1" dirty="0"/>
          </a:p>
        </p:txBody>
      </p:sp>
      <p:sp>
        <p:nvSpPr>
          <p:cNvPr id="6" name="TextBox 5">
            <a:extLst>
              <a:ext uri="{FF2B5EF4-FFF2-40B4-BE49-F238E27FC236}">
                <a16:creationId xmlns:a16="http://schemas.microsoft.com/office/drawing/2014/main" id="{8BFE569F-7703-CEC0-4E26-1F2DD644AE6F}"/>
              </a:ext>
            </a:extLst>
          </p:cNvPr>
          <p:cNvSpPr txBox="1"/>
          <p:nvPr/>
        </p:nvSpPr>
        <p:spPr>
          <a:xfrm>
            <a:off x="571499" y="1182633"/>
            <a:ext cx="11064977" cy="461665"/>
          </a:xfrm>
          <a:prstGeom prst="rect">
            <a:avLst/>
          </a:prstGeom>
          <a:noFill/>
        </p:spPr>
        <p:txBody>
          <a:bodyPr wrap="square">
            <a:spAutoFit/>
          </a:bodyPr>
          <a:lstStyle/>
          <a:p>
            <a:r>
              <a:rPr lang="en-US" sz="2400" dirty="0"/>
              <a:t>This function splits a string into an array of substrings, and returns the array.</a:t>
            </a:r>
            <a:endParaRPr lang="en-IN" sz="2400" dirty="0"/>
          </a:p>
        </p:txBody>
      </p:sp>
      <p:pic>
        <p:nvPicPr>
          <p:cNvPr id="8" name="Picture 7">
            <a:extLst>
              <a:ext uri="{FF2B5EF4-FFF2-40B4-BE49-F238E27FC236}">
                <a16:creationId xmlns:a16="http://schemas.microsoft.com/office/drawing/2014/main" id="{33773DAA-512A-FF3A-04F2-1244CBEA67F2}"/>
              </a:ext>
            </a:extLst>
          </p:cNvPr>
          <p:cNvPicPr>
            <a:picLocks noChangeAspect="1"/>
          </p:cNvPicPr>
          <p:nvPr/>
        </p:nvPicPr>
        <p:blipFill rotWithShape="1">
          <a:blip r:embed="rId2"/>
          <a:srcRect l="33266" t="10733" r="33105" b="69042"/>
          <a:stretch/>
        </p:blipFill>
        <p:spPr>
          <a:xfrm>
            <a:off x="3126657" y="3393902"/>
            <a:ext cx="8493844" cy="2872020"/>
          </a:xfrm>
          <a:prstGeom prst="rect">
            <a:avLst/>
          </a:prstGeom>
        </p:spPr>
      </p:pic>
    </p:spTree>
    <p:extLst>
      <p:ext uri="{BB962C8B-B14F-4D97-AF65-F5344CB8AC3E}">
        <p14:creationId xmlns:p14="http://schemas.microsoft.com/office/powerpoint/2010/main" val="392529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5F691-12C6-DBC8-E0EC-3555F231E3C9}"/>
              </a:ext>
            </a:extLst>
          </p:cNvPr>
          <p:cNvSpPr txBox="1"/>
          <p:nvPr/>
        </p:nvSpPr>
        <p:spPr>
          <a:xfrm>
            <a:off x="438764" y="1519450"/>
            <a:ext cx="8085804" cy="2000548"/>
          </a:xfrm>
          <a:prstGeom prst="rect">
            <a:avLst/>
          </a:prstGeom>
          <a:noFill/>
        </p:spPr>
        <p:txBody>
          <a:bodyPr wrap="square">
            <a:spAutoFit/>
          </a:bodyPr>
          <a:lstStyle/>
          <a:p>
            <a:r>
              <a:rPr lang="en-US" sz="2400" dirty="0"/>
              <a:t>&lt;script&gt;</a:t>
            </a:r>
          </a:p>
          <a:p>
            <a:r>
              <a:rPr lang="en-US" sz="2400" dirty="0"/>
              <a:t>var a = "This is a web Tech Class";</a:t>
            </a:r>
          </a:p>
          <a:p>
            <a:endParaRPr lang="en-US" sz="1400" dirty="0"/>
          </a:p>
          <a:p>
            <a:r>
              <a:rPr lang="en-US" sz="2400" dirty="0"/>
              <a:t>alert("The new string is  " + </a:t>
            </a:r>
            <a:r>
              <a:rPr lang="en-US" sz="2400" dirty="0" err="1"/>
              <a:t>a.replace</a:t>
            </a:r>
            <a:r>
              <a:rPr lang="en-US" sz="2400" dirty="0"/>
              <a:t>("Class", "Session"));</a:t>
            </a:r>
          </a:p>
          <a:p>
            <a:endParaRPr lang="en-US" sz="1400" dirty="0"/>
          </a:p>
          <a:p>
            <a:r>
              <a:rPr lang="en-US" sz="2400" dirty="0"/>
              <a:t>&lt;/script&gt;</a:t>
            </a:r>
          </a:p>
        </p:txBody>
      </p:sp>
      <p:sp>
        <p:nvSpPr>
          <p:cNvPr id="4" name="TextBox 3">
            <a:extLst>
              <a:ext uri="{FF2B5EF4-FFF2-40B4-BE49-F238E27FC236}">
                <a16:creationId xmlns:a16="http://schemas.microsoft.com/office/drawing/2014/main" id="{55DCB331-77E2-27B0-011E-7EEDE6D2E676}"/>
              </a:ext>
            </a:extLst>
          </p:cNvPr>
          <p:cNvSpPr txBox="1"/>
          <p:nvPr/>
        </p:nvSpPr>
        <p:spPr>
          <a:xfrm>
            <a:off x="427703" y="398206"/>
            <a:ext cx="5668297" cy="523220"/>
          </a:xfrm>
          <a:prstGeom prst="rect">
            <a:avLst/>
          </a:prstGeom>
          <a:noFill/>
        </p:spPr>
        <p:txBody>
          <a:bodyPr wrap="square" rtlCol="0">
            <a:spAutoFit/>
          </a:bodyPr>
          <a:lstStyle/>
          <a:p>
            <a:r>
              <a:rPr lang="en-US" sz="2800" b="1" dirty="0"/>
              <a:t>replace()</a:t>
            </a:r>
            <a:endParaRPr lang="en-IN" sz="2800" b="1" dirty="0"/>
          </a:p>
        </p:txBody>
      </p:sp>
      <p:pic>
        <p:nvPicPr>
          <p:cNvPr id="6" name="Picture 5">
            <a:extLst>
              <a:ext uri="{FF2B5EF4-FFF2-40B4-BE49-F238E27FC236}">
                <a16:creationId xmlns:a16="http://schemas.microsoft.com/office/drawing/2014/main" id="{F50DF33D-EB21-1039-C29E-B2C043BB7E01}"/>
              </a:ext>
            </a:extLst>
          </p:cNvPr>
          <p:cNvPicPr>
            <a:picLocks noChangeAspect="1"/>
          </p:cNvPicPr>
          <p:nvPr/>
        </p:nvPicPr>
        <p:blipFill rotWithShape="1">
          <a:blip r:embed="rId2"/>
          <a:srcRect l="33267" t="10733" r="33679" b="69257"/>
          <a:stretch/>
        </p:blipFill>
        <p:spPr>
          <a:xfrm>
            <a:off x="3672348" y="3429000"/>
            <a:ext cx="8038330" cy="2735826"/>
          </a:xfrm>
          <a:prstGeom prst="rect">
            <a:avLst/>
          </a:prstGeom>
        </p:spPr>
      </p:pic>
    </p:spTree>
    <p:extLst>
      <p:ext uri="{BB962C8B-B14F-4D97-AF65-F5344CB8AC3E}">
        <p14:creationId xmlns:p14="http://schemas.microsoft.com/office/powerpoint/2010/main" val="285468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493" y="2091390"/>
            <a:ext cx="10449784" cy="3963136"/>
          </a:xfrm>
          <a:prstGeom prst="rect">
            <a:avLst/>
          </a:prstGeom>
        </p:spPr>
        <p:txBody>
          <a:bodyPr wrap="square" numCol="2">
            <a:spAutoFit/>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abs(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cos(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err="1">
                <a:ea typeface="Times New Roman" panose="02020603050405020304" pitchFamily="18" charset="0"/>
                <a:cs typeface="Times New Roman" panose="02020603050405020304" pitchFamily="18" charset="0"/>
              </a:rPr>
              <a:t>exp</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log(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max(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max(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pow(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random()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round(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sin(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err="1">
                <a:ea typeface="Times New Roman" panose="02020603050405020304" pitchFamily="18" charset="0"/>
                <a:cs typeface="Times New Roman" panose="02020603050405020304" pitchFamily="18" charset="0"/>
              </a:rPr>
              <a:t>sqrt</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tan(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3" name="Rectangle 2"/>
          <p:cNvSpPr/>
          <p:nvPr/>
        </p:nvSpPr>
        <p:spPr>
          <a:xfrm>
            <a:off x="856855" y="1157435"/>
            <a:ext cx="5903539" cy="492122"/>
          </a:xfrm>
          <a:prstGeom prst="rect">
            <a:avLst/>
          </a:prstGeom>
        </p:spPr>
        <p:txBody>
          <a:bodyPr wrap="non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The Math object has the following methods: </a:t>
            </a:r>
            <a:endParaRPr lang="en-US" sz="24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6782FB2-7564-D1A0-6BA6-7475B0CE127C}"/>
              </a:ext>
            </a:extLst>
          </p:cNvPr>
          <p:cNvSpPr txBox="1"/>
          <p:nvPr/>
        </p:nvSpPr>
        <p:spPr>
          <a:xfrm>
            <a:off x="856855" y="434142"/>
            <a:ext cx="6098458" cy="523220"/>
          </a:xfrm>
          <a:prstGeom prst="rect">
            <a:avLst/>
          </a:prstGeom>
          <a:noFill/>
        </p:spPr>
        <p:txBody>
          <a:bodyPr wrap="square">
            <a:spAutoFit/>
          </a:bodyPr>
          <a:lstStyle/>
          <a:p>
            <a:r>
              <a:rPr lang="en-US" sz="2800" b="1" dirty="0">
                <a:ea typeface="Times New Roman" panose="02020603050405020304" pitchFamily="18" charset="0"/>
                <a:cs typeface="Times New Roman" panose="02020603050405020304" pitchFamily="18" charset="0"/>
              </a:rPr>
              <a:t>2. Math object </a:t>
            </a:r>
            <a:endParaRPr lang="en-IN" sz="2800" b="1" dirty="0"/>
          </a:p>
        </p:txBody>
      </p:sp>
    </p:spTree>
    <p:extLst>
      <p:ext uri="{BB962C8B-B14F-4D97-AF65-F5344CB8AC3E}">
        <p14:creationId xmlns:p14="http://schemas.microsoft.com/office/powerpoint/2010/main" val="534251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D6DAE-B842-4C16-4CB7-EE03D8E67713}"/>
              </a:ext>
            </a:extLst>
          </p:cNvPr>
          <p:cNvSpPr txBox="1"/>
          <p:nvPr/>
        </p:nvSpPr>
        <p:spPr>
          <a:xfrm>
            <a:off x="497758" y="412644"/>
            <a:ext cx="6098458" cy="523220"/>
          </a:xfrm>
          <a:prstGeom prst="rect">
            <a:avLst/>
          </a:prstGeom>
          <a:noFill/>
        </p:spPr>
        <p:txBody>
          <a:bodyPr wrap="square">
            <a:spAutoFit/>
          </a:bodyPr>
          <a:lstStyle/>
          <a:p>
            <a:r>
              <a:rPr lang="en-IN" sz="2800" b="1" dirty="0"/>
              <a:t>Number to Integer</a:t>
            </a:r>
          </a:p>
        </p:txBody>
      </p:sp>
      <p:sp>
        <p:nvSpPr>
          <p:cNvPr id="5" name="TextBox 4">
            <a:extLst>
              <a:ext uri="{FF2B5EF4-FFF2-40B4-BE49-F238E27FC236}">
                <a16:creationId xmlns:a16="http://schemas.microsoft.com/office/drawing/2014/main" id="{DA448865-A06F-F91A-2458-7768F7EFFD2A}"/>
              </a:ext>
            </a:extLst>
          </p:cNvPr>
          <p:cNvSpPr txBox="1"/>
          <p:nvPr/>
        </p:nvSpPr>
        <p:spPr>
          <a:xfrm>
            <a:off x="497758" y="1112295"/>
            <a:ext cx="6098458" cy="1200329"/>
          </a:xfrm>
          <a:prstGeom prst="rect">
            <a:avLst/>
          </a:prstGeom>
          <a:noFill/>
        </p:spPr>
        <p:txBody>
          <a:bodyPr wrap="square">
            <a:spAutoFit/>
          </a:bodyPr>
          <a:lstStyle/>
          <a:p>
            <a:r>
              <a:rPr lang="en-IN" sz="2400" dirty="0" err="1"/>
              <a:t>Math.round</a:t>
            </a:r>
            <a:r>
              <a:rPr lang="en-IN" sz="2400" dirty="0"/>
              <a:t>()</a:t>
            </a:r>
          </a:p>
          <a:p>
            <a:endParaRPr lang="en-IN" sz="2400" dirty="0"/>
          </a:p>
          <a:p>
            <a:r>
              <a:rPr lang="en-IN" sz="2400" dirty="0"/>
              <a:t>It returns the nearest integer.</a:t>
            </a:r>
          </a:p>
        </p:txBody>
      </p:sp>
      <p:sp>
        <p:nvSpPr>
          <p:cNvPr id="7" name="TextBox 6">
            <a:extLst>
              <a:ext uri="{FF2B5EF4-FFF2-40B4-BE49-F238E27FC236}">
                <a16:creationId xmlns:a16="http://schemas.microsoft.com/office/drawing/2014/main" id="{EE47839D-3939-470E-121F-95B58976D014}"/>
              </a:ext>
            </a:extLst>
          </p:cNvPr>
          <p:cNvSpPr txBox="1"/>
          <p:nvPr/>
        </p:nvSpPr>
        <p:spPr>
          <a:xfrm>
            <a:off x="5069758" y="1250794"/>
            <a:ext cx="6098458" cy="461665"/>
          </a:xfrm>
          <a:prstGeom prst="rect">
            <a:avLst/>
          </a:prstGeom>
          <a:noFill/>
        </p:spPr>
        <p:txBody>
          <a:bodyPr wrap="square">
            <a:spAutoFit/>
          </a:bodyPr>
          <a:lstStyle/>
          <a:p>
            <a:r>
              <a:rPr lang="en-IN" sz="2400" b="1" dirty="0" err="1"/>
              <a:t>Math.round</a:t>
            </a:r>
            <a:r>
              <a:rPr lang="en-IN" sz="2400" b="1" dirty="0"/>
              <a:t>(3.6);    Output: 4</a:t>
            </a:r>
          </a:p>
        </p:txBody>
      </p:sp>
      <p:sp>
        <p:nvSpPr>
          <p:cNvPr id="8" name="TextBox 7">
            <a:extLst>
              <a:ext uri="{FF2B5EF4-FFF2-40B4-BE49-F238E27FC236}">
                <a16:creationId xmlns:a16="http://schemas.microsoft.com/office/drawing/2014/main" id="{8FD94C66-0892-7D58-A4A5-6986248E2588}"/>
              </a:ext>
            </a:extLst>
          </p:cNvPr>
          <p:cNvSpPr txBox="1"/>
          <p:nvPr/>
        </p:nvSpPr>
        <p:spPr>
          <a:xfrm>
            <a:off x="497757" y="2627554"/>
            <a:ext cx="7864577" cy="1200329"/>
          </a:xfrm>
          <a:prstGeom prst="rect">
            <a:avLst/>
          </a:prstGeom>
          <a:noFill/>
        </p:spPr>
        <p:txBody>
          <a:bodyPr wrap="square">
            <a:spAutoFit/>
          </a:bodyPr>
          <a:lstStyle/>
          <a:p>
            <a:r>
              <a:rPr lang="en-IN" sz="2400" dirty="0" err="1"/>
              <a:t>Math.ceil</a:t>
            </a:r>
            <a:r>
              <a:rPr lang="en-IN" sz="2400" dirty="0"/>
              <a:t>()</a:t>
            </a:r>
          </a:p>
          <a:p>
            <a:endParaRPr lang="en-IN" sz="2400" dirty="0"/>
          </a:p>
          <a:p>
            <a:r>
              <a:rPr lang="en-US" sz="2400" dirty="0" err="1"/>
              <a:t>Math.ceil</a:t>
            </a:r>
            <a:r>
              <a:rPr lang="en-US" sz="2400" dirty="0"/>
              <a:t>() rounds a number </a:t>
            </a:r>
            <a:r>
              <a:rPr lang="en-US" sz="2400" b="1" dirty="0"/>
              <a:t>up</a:t>
            </a:r>
            <a:r>
              <a:rPr lang="en-US" sz="2400" dirty="0"/>
              <a:t> to its nearest integer</a:t>
            </a:r>
            <a:endParaRPr lang="en-IN" sz="2400" dirty="0"/>
          </a:p>
        </p:txBody>
      </p:sp>
      <p:sp>
        <p:nvSpPr>
          <p:cNvPr id="9" name="TextBox 8">
            <a:extLst>
              <a:ext uri="{FF2B5EF4-FFF2-40B4-BE49-F238E27FC236}">
                <a16:creationId xmlns:a16="http://schemas.microsoft.com/office/drawing/2014/main" id="{8FB48EB0-C776-AAC0-E688-A896F6CBBCEC}"/>
              </a:ext>
            </a:extLst>
          </p:cNvPr>
          <p:cNvSpPr txBox="1"/>
          <p:nvPr/>
        </p:nvSpPr>
        <p:spPr>
          <a:xfrm>
            <a:off x="497758" y="4288115"/>
            <a:ext cx="7864576" cy="1200329"/>
          </a:xfrm>
          <a:prstGeom prst="rect">
            <a:avLst/>
          </a:prstGeom>
          <a:noFill/>
        </p:spPr>
        <p:txBody>
          <a:bodyPr wrap="square">
            <a:spAutoFit/>
          </a:bodyPr>
          <a:lstStyle/>
          <a:p>
            <a:r>
              <a:rPr lang="en-IN" sz="2400" dirty="0" err="1"/>
              <a:t>Math.round</a:t>
            </a:r>
            <a:r>
              <a:rPr lang="en-IN" sz="2400" dirty="0"/>
              <a:t>()</a:t>
            </a:r>
          </a:p>
          <a:p>
            <a:endParaRPr lang="en-IN" sz="2400" dirty="0"/>
          </a:p>
          <a:p>
            <a:r>
              <a:rPr lang="en-IN" sz="2400" dirty="0"/>
              <a:t>It returns the </a:t>
            </a:r>
            <a:r>
              <a:rPr lang="en-US" sz="2400" dirty="0"/>
              <a:t>value of x rounded </a:t>
            </a:r>
            <a:r>
              <a:rPr lang="en-US" sz="2400" b="1" dirty="0"/>
              <a:t>down</a:t>
            </a:r>
            <a:r>
              <a:rPr lang="en-US" sz="2400" dirty="0"/>
              <a:t> to its nearest integer</a:t>
            </a:r>
            <a:r>
              <a:rPr lang="en-IN" sz="2400" dirty="0"/>
              <a:t>.</a:t>
            </a:r>
          </a:p>
        </p:txBody>
      </p:sp>
      <p:sp>
        <p:nvSpPr>
          <p:cNvPr id="13" name="TextBox 12">
            <a:extLst>
              <a:ext uri="{FF2B5EF4-FFF2-40B4-BE49-F238E27FC236}">
                <a16:creationId xmlns:a16="http://schemas.microsoft.com/office/drawing/2014/main" id="{F8FCEDE1-4607-D638-A98A-0DF8DCA9CE81}"/>
              </a:ext>
            </a:extLst>
          </p:cNvPr>
          <p:cNvSpPr txBox="1"/>
          <p:nvPr/>
        </p:nvSpPr>
        <p:spPr>
          <a:xfrm>
            <a:off x="7768713" y="3244334"/>
            <a:ext cx="3720281" cy="461665"/>
          </a:xfrm>
          <a:prstGeom prst="rect">
            <a:avLst/>
          </a:prstGeom>
          <a:noFill/>
        </p:spPr>
        <p:txBody>
          <a:bodyPr wrap="square">
            <a:spAutoFit/>
          </a:bodyPr>
          <a:lstStyle/>
          <a:p>
            <a:r>
              <a:rPr lang="en-IN" sz="2400" b="1" dirty="0" err="1"/>
              <a:t>Math.ceil</a:t>
            </a:r>
            <a:r>
              <a:rPr lang="en-IN" sz="2400" b="1" dirty="0"/>
              <a:t>(4.1); Output: 5</a:t>
            </a:r>
          </a:p>
        </p:txBody>
      </p:sp>
      <p:sp>
        <p:nvSpPr>
          <p:cNvPr id="14" name="TextBox 13">
            <a:extLst>
              <a:ext uri="{FF2B5EF4-FFF2-40B4-BE49-F238E27FC236}">
                <a16:creationId xmlns:a16="http://schemas.microsoft.com/office/drawing/2014/main" id="{B3D4D742-E01E-AB01-818E-1EF000071C59}"/>
              </a:ext>
            </a:extLst>
          </p:cNvPr>
          <p:cNvSpPr txBox="1"/>
          <p:nvPr/>
        </p:nvSpPr>
        <p:spPr>
          <a:xfrm>
            <a:off x="7973961" y="5496170"/>
            <a:ext cx="3720281" cy="461665"/>
          </a:xfrm>
          <a:prstGeom prst="rect">
            <a:avLst/>
          </a:prstGeom>
          <a:noFill/>
        </p:spPr>
        <p:txBody>
          <a:bodyPr wrap="square">
            <a:spAutoFit/>
          </a:bodyPr>
          <a:lstStyle/>
          <a:p>
            <a:r>
              <a:rPr lang="en-IN" sz="2400" b="1" dirty="0" err="1"/>
              <a:t>Math.floor</a:t>
            </a:r>
            <a:r>
              <a:rPr lang="en-IN" sz="2400" b="1" dirty="0"/>
              <a:t>(4.9); Output: 4</a:t>
            </a:r>
          </a:p>
        </p:txBody>
      </p:sp>
    </p:spTree>
    <p:extLst>
      <p:ext uri="{BB962C8B-B14F-4D97-AF65-F5344CB8AC3E}">
        <p14:creationId xmlns:p14="http://schemas.microsoft.com/office/powerpoint/2010/main" val="2653439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6F2F2-E68D-BA78-1FBB-CF270CB6E413}"/>
              </a:ext>
            </a:extLst>
          </p:cNvPr>
          <p:cNvSpPr txBox="1"/>
          <p:nvPr/>
        </p:nvSpPr>
        <p:spPr>
          <a:xfrm>
            <a:off x="497758" y="412644"/>
            <a:ext cx="6098458" cy="523220"/>
          </a:xfrm>
          <a:prstGeom prst="rect">
            <a:avLst/>
          </a:prstGeom>
          <a:noFill/>
        </p:spPr>
        <p:txBody>
          <a:bodyPr wrap="square">
            <a:spAutoFit/>
          </a:bodyPr>
          <a:lstStyle/>
          <a:p>
            <a:r>
              <a:rPr lang="en-IN" sz="2800" b="1" dirty="0" err="1"/>
              <a:t>Math.pow</a:t>
            </a:r>
            <a:r>
              <a:rPr lang="en-IN" sz="2800" b="1" dirty="0"/>
              <a:t>()</a:t>
            </a:r>
          </a:p>
        </p:txBody>
      </p:sp>
      <p:sp>
        <p:nvSpPr>
          <p:cNvPr id="4" name="TextBox 3">
            <a:extLst>
              <a:ext uri="{FF2B5EF4-FFF2-40B4-BE49-F238E27FC236}">
                <a16:creationId xmlns:a16="http://schemas.microsoft.com/office/drawing/2014/main" id="{12441D6E-39BC-68BD-EF1F-2B8C01A578D7}"/>
              </a:ext>
            </a:extLst>
          </p:cNvPr>
          <p:cNvSpPr txBox="1"/>
          <p:nvPr/>
        </p:nvSpPr>
        <p:spPr>
          <a:xfrm>
            <a:off x="497758" y="1064587"/>
            <a:ext cx="6098458" cy="461665"/>
          </a:xfrm>
          <a:prstGeom prst="rect">
            <a:avLst/>
          </a:prstGeom>
          <a:noFill/>
        </p:spPr>
        <p:txBody>
          <a:bodyPr wrap="square">
            <a:spAutoFit/>
          </a:bodyPr>
          <a:lstStyle/>
          <a:p>
            <a:r>
              <a:rPr lang="en-US" sz="2400" dirty="0"/>
              <a:t>It returns the value of x to the power of y.</a:t>
            </a:r>
            <a:endParaRPr lang="en-IN" sz="2400" dirty="0"/>
          </a:p>
        </p:txBody>
      </p:sp>
      <p:sp>
        <p:nvSpPr>
          <p:cNvPr id="6" name="TextBox 5">
            <a:extLst>
              <a:ext uri="{FF2B5EF4-FFF2-40B4-BE49-F238E27FC236}">
                <a16:creationId xmlns:a16="http://schemas.microsoft.com/office/drawing/2014/main" id="{2D766444-74E3-4D53-810A-B1159540F0B1}"/>
              </a:ext>
            </a:extLst>
          </p:cNvPr>
          <p:cNvSpPr txBox="1"/>
          <p:nvPr/>
        </p:nvSpPr>
        <p:spPr>
          <a:xfrm>
            <a:off x="6441358" y="935864"/>
            <a:ext cx="5252884" cy="461665"/>
          </a:xfrm>
          <a:prstGeom prst="rect">
            <a:avLst/>
          </a:prstGeom>
          <a:noFill/>
        </p:spPr>
        <p:txBody>
          <a:bodyPr wrap="square">
            <a:spAutoFit/>
          </a:bodyPr>
          <a:lstStyle/>
          <a:p>
            <a:r>
              <a:rPr lang="en-IN" sz="2400" b="1" dirty="0" err="1"/>
              <a:t>Math.pow</a:t>
            </a:r>
            <a:r>
              <a:rPr lang="en-IN" sz="2400" b="1" dirty="0"/>
              <a:t>(8, 2); Output : 64</a:t>
            </a:r>
          </a:p>
        </p:txBody>
      </p:sp>
      <p:sp>
        <p:nvSpPr>
          <p:cNvPr id="7" name="TextBox 6">
            <a:extLst>
              <a:ext uri="{FF2B5EF4-FFF2-40B4-BE49-F238E27FC236}">
                <a16:creationId xmlns:a16="http://schemas.microsoft.com/office/drawing/2014/main" id="{350B51D4-4B51-682D-415F-D006EAC0F7DF}"/>
              </a:ext>
            </a:extLst>
          </p:cNvPr>
          <p:cNvSpPr txBox="1"/>
          <p:nvPr/>
        </p:nvSpPr>
        <p:spPr>
          <a:xfrm>
            <a:off x="497758" y="1920749"/>
            <a:ext cx="6098458" cy="523220"/>
          </a:xfrm>
          <a:prstGeom prst="rect">
            <a:avLst/>
          </a:prstGeom>
          <a:noFill/>
        </p:spPr>
        <p:txBody>
          <a:bodyPr wrap="square">
            <a:spAutoFit/>
          </a:bodyPr>
          <a:lstStyle/>
          <a:p>
            <a:r>
              <a:rPr lang="en-IN" sz="2800" b="1" dirty="0" err="1"/>
              <a:t>Math.sqrt</a:t>
            </a:r>
            <a:r>
              <a:rPr lang="en-IN" sz="2800" b="1" dirty="0"/>
              <a:t>()</a:t>
            </a:r>
          </a:p>
        </p:txBody>
      </p:sp>
      <p:sp>
        <p:nvSpPr>
          <p:cNvPr id="8" name="TextBox 7">
            <a:extLst>
              <a:ext uri="{FF2B5EF4-FFF2-40B4-BE49-F238E27FC236}">
                <a16:creationId xmlns:a16="http://schemas.microsoft.com/office/drawing/2014/main" id="{F9A526E4-4DBA-D0B0-FD83-869513C6D155}"/>
              </a:ext>
            </a:extLst>
          </p:cNvPr>
          <p:cNvSpPr txBox="1"/>
          <p:nvPr/>
        </p:nvSpPr>
        <p:spPr>
          <a:xfrm>
            <a:off x="497758" y="2607633"/>
            <a:ext cx="6098458" cy="461665"/>
          </a:xfrm>
          <a:prstGeom prst="rect">
            <a:avLst/>
          </a:prstGeom>
          <a:noFill/>
        </p:spPr>
        <p:txBody>
          <a:bodyPr wrap="square">
            <a:spAutoFit/>
          </a:bodyPr>
          <a:lstStyle/>
          <a:p>
            <a:r>
              <a:rPr lang="en-US" sz="2400" dirty="0"/>
              <a:t>It returns the square root of x.</a:t>
            </a:r>
            <a:endParaRPr lang="en-IN" sz="2400" dirty="0"/>
          </a:p>
        </p:txBody>
      </p:sp>
      <p:sp>
        <p:nvSpPr>
          <p:cNvPr id="9" name="TextBox 8">
            <a:extLst>
              <a:ext uri="{FF2B5EF4-FFF2-40B4-BE49-F238E27FC236}">
                <a16:creationId xmlns:a16="http://schemas.microsoft.com/office/drawing/2014/main" id="{9FD3A3BA-2421-5833-1076-6818DAD5733C}"/>
              </a:ext>
            </a:extLst>
          </p:cNvPr>
          <p:cNvSpPr txBox="1"/>
          <p:nvPr/>
        </p:nvSpPr>
        <p:spPr>
          <a:xfrm>
            <a:off x="6596216" y="2376800"/>
            <a:ext cx="5252884" cy="461665"/>
          </a:xfrm>
          <a:prstGeom prst="rect">
            <a:avLst/>
          </a:prstGeom>
          <a:noFill/>
        </p:spPr>
        <p:txBody>
          <a:bodyPr wrap="square">
            <a:spAutoFit/>
          </a:bodyPr>
          <a:lstStyle/>
          <a:p>
            <a:r>
              <a:rPr lang="en-IN" sz="2400" b="1" dirty="0" err="1"/>
              <a:t>Math.sqrt</a:t>
            </a:r>
            <a:r>
              <a:rPr lang="en-IN" sz="2400" b="1" dirty="0"/>
              <a:t>(64); Output : 8</a:t>
            </a:r>
          </a:p>
        </p:txBody>
      </p:sp>
      <p:sp>
        <p:nvSpPr>
          <p:cNvPr id="10" name="TextBox 9">
            <a:extLst>
              <a:ext uri="{FF2B5EF4-FFF2-40B4-BE49-F238E27FC236}">
                <a16:creationId xmlns:a16="http://schemas.microsoft.com/office/drawing/2014/main" id="{6829DB53-BF7B-0B85-08CF-56E93E312F7F}"/>
              </a:ext>
            </a:extLst>
          </p:cNvPr>
          <p:cNvSpPr txBox="1"/>
          <p:nvPr/>
        </p:nvSpPr>
        <p:spPr>
          <a:xfrm>
            <a:off x="497758" y="3427403"/>
            <a:ext cx="6098458" cy="523220"/>
          </a:xfrm>
          <a:prstGeom prst="rect">
            <a:avLst/>
          </a:prstGeom>
          <a:noFill/>
        </p:spPr>
        <p:txBody>
          <a:bodyPr wrap="square">
            <a:spAutoFit/>
          </a:bodyPr>
          <a:lstStyle/>
          <a:p>
            <a:r>
              <a:rPr lang="en-IN" sz="2800" b="1" dirty="0" err="1"/>
              <a:t>Math.sin</a:t>
            </a:r>
            <a:r>
              <a:rPr lang="en-IN" sz="2800" b="1" dirty="0"/>
              <a:t>()</a:t>
            </a:r>
          </a:p>
        </p:txBody>
      </p:sp>
      <p:sp>
        <p:nvSpPr>
          <p:cNvPr id="11" name="TextBox 10">
            <a:extLst>
              <a:ext uri="{FF2B5EF4-FFF2-40B4-BE49-F238E27FC236}">
                <a16:creationId xmlns:a16="http://schemas.microsoft.com/office/drawing/2014/main" id="{7FDD8583-794C-0D19-CCB3-7E12A395E4DC}"/>
              </a:ext>
            </a:extLst>
          </p:cNvPr>
          <p:cNvSpPr txBox="1"/>
          <p:nvPr/>
        </p:nvSpPr>
        <p:spPr>
          <a:xfrm>
            <a:off x="497758" y="4077895"/>
            <a:ext cx="6098458" cy="461665"/>
          </a:xfrm>
          <a:prstGeom prst="rect">
            <a:avLst/>
          </a:prstGeom>
          <a:noFill/>
        </p:spPr>
        <p:txBody>
          <a:bodyPr wrap="square">
            <a:spAutoFit/>
          </a:bodyPr>
          <a:lstStyle/>
          <a:p>
            <a:r>
              <a:rPr lang="en-US" sz="2400" dirty="0"/>
              <a:t>It returns the sine of the angle x.</a:t>
            </a:r>
            <a:endParaRPr lang="en-IN" sz="2400" dirty="0"/>
          </a:p>
        </p:txBody>
      </p:sp>
    </p:spTree>
    <p:extLst>
      <p:ext uri="{BB962C8B-B14F-4D97-AF65-F5344CB8AC3E}">
        <p14:creationId xmlns:p14="http://schemas.microsoft.com/office/powerpoint/2010/main" val="341196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42CE6-ED54-E9C3-0555-0073821A153E}"/>
              </a:ext>
            </a:extLst>
          </p:cNvPr>
          <p:cNvSpPr txBox="1"/>
          <p:nvPr/>
        </p:nvSpPr>
        <p:spPr>
          <a:xfrm>
            <a:off x="453512" y="1232790"/>
            <a:ext cx="11138719" cy="830997"/>
          </a:xfrm>
          <a:prstGeom prst="rect">
            <a:avLst/>
          </a:prstGeom>
          <a:noFill/>
        </p:spPr>
        <p:txBody>
          <a:bodyPr wrap="square">
            <a:spAutoFit/>
          </a:bodyPr>
          <a:lstStyle/>
          <a:p>
            <a:r>
              <a:rPr lang="en-US" sz="2400" dirty="0" err="1"/>
              <a:t>Math.min</a:t>
            </a:r>
            <a:r>
              <a:rPr lang="en-US" sz="2400" dirty="0"/>
              <a:t>() and </a:t>
            </a:r>
            <a:r>
              <a:rPr lang="en-US" sz="2400" dirty="0" err="1"/>
              <a:t>Math.max</a:t>
            </a:r>
            <a:r>
              <a:rPr lang="en-US" sz="2400" dirty="0"/>
              <a:t>() can be used to find the lowest or highest value in a list of arguments.</a:t>
            </a:r>
            <a:endParaRPr lang="en-IN" sz="2400" dirty="0"/>
          </a:p>
        </p:txBody>
      </p:sp>
      <p:sp>
        <p:nvSpPr>
          <p:cNvPr id="5" name="TextBox 4">
            <a:extLst>
              <a:ext uri="{FF2B5EF4-FFF2-40B4-BE49-F238E27FC236}">
                <a16:creationId xmlns:a16="http://schemas.microsoft.com/office/drawing/2014/main" id="{8280B81E-FE4F-F374-071A-DB8CABC11C44}"/>
              </a:ext>
            </a:extLst>
          </p:cNvPr>
          <p:cNvSpPr txBox="1"/>
          <p:nvPr/>
        </p:nvSpPr>
        <p:spPr>
          <a:xfrm>
            <a:off x="453513" y="486385"/>
            <a:ext cx="6098458" cy="523220"/>
          </a:xfrm>
          <a:prstGeom prst="rect">
            <a:avLst/>
          </a:prstGeom>
          <a:noFill/>
        </p:spPr>
        <p:txBody>
          <a:bodyPr wrap="square">
            <a:spAutoFit/>
          </a:bodyPr>
          <a:lstStyle/>
          <a:p>
            <a:r>
              <a:rPr lang="en-US" sz="2800" b="1" dirty="0" err="1"/>
              <a:t>Math.min</a:t>
            </a:r>
            <a:r>
              <a:rPr lang="en-US" sz="2800" b="1" dirty="0"/>
              <a:t>() and </a:t>
            </a:r>
            <a:r>
              <a:rPr lang="en-US" sz="2800" b="1" dirty="0" err="1"/>
              <a:t>Math.max</a:t>
            </a:r>
            <a:r>
              <a:rPr lang="en-US" sz="2800" b="1" dirty="0"/>
              <a:t>() </a:t>
            </a:r>
            <a:endParaRPr lang="en-IN" sz="2800" b="1" dirty="0"/>
          </a:p>
        </p:txBody>
      </p:sp>
      <p:sp>
        <p:nvSpPr>
          <p:cNvPr id="7" name="TextBox 6">
            <a:extLst>
              <a:ext uri="{FF2B5EF4-FFF2-40B4-BE49-F238E27FC236}">
                <a16:creationId xmlns:a16="http://schemas.microsoft.com/office/drawing/2014/main" id="{E4AB7A85-22FB-E7A3-0A83-0F511C2E20C9}"/>
              </a:ext>
            </a:extLst>
          </p:cNvPr>
          <p:cNvSpPr txBox="1"/>
          <p:nvPr/>
        </p:nvSpPr>
        <p:spPr>
          <a:xfrm>
            <a:off x="571500" y="2418425"/>
            <a:ext cx="6098458" cy="461665"/>
          </a:xfrm>
          <a:prstGeom prst="rect">
            <a:avLst/>
          </a:prstGeom>
          <a:noFill/>
        </p:spPr>
        <p:txBody>
          <a:bodyPr wrap="square">
            <a:spAutoFit/>
          </a:bodyPr>
          <a:lstStyle/>
          <a:p>
            <a:r>
              <a:rPr lang="fi-FI" sz="2400" b="1" dirty="0"/>
              <a:t>Math.min(0, 150, 30, 20, -8, -200);</a:t>
            </a:r>
            <a:endParaRPr lang="en-IN" sz="2400" b="1" dirty="0"/>
          </a:p>
        </p:txBody>
      </p:sp>
      <p:sp>
        <p:nvSpPr>
          <p:cNvPr id="9" name="TextBox 8">
            <a:extLst>
              <a:ext uri="{FF2B5EF4-FFF2-40B4-BE49-F238E27FC236}">
                <a16:creationId xmlns:a16="http://schemas.microsoft.com/office/drawing/2014/main" id="{2FD6D08E-A980-3983-BF22-A3E0671D7544}"/>
              </a:ext>
            </a:extLst>
          </p:cNvPr>
          <p:cNvSpPr txBox="1"/>
          <p:nvPr/>
        </p:nvSpPr>
        <p:spPr>
          <a:xfrm>
            <a:off x="453512" y="4563381"/>
            <a:ext cx="10637274" cy="1200329"/>
          </a:xfrm>
          <a:prstGeom prst="rect">
            <a:avLst/>
          </a:prstGeom>
          <a:noFill/>
        </p:spPr>
        <p:txBody>
          <a:bodyPr wrap="square">
            <a:spAutoFit/>
          </a:bodyPr>
          <a:lstStyle/>
          <a:p>
            <a:r>
              <a:rPr lang="en-US" sz="2400" dirty="0" err="1"/>
              <a:t>Math.random</a:t>
            </a:r>
            <a:r>
              <a:rPr lang="en-US" sz="2400" dirty="0"/>
              <a:t>() returns a random number between 0 (inclusive), and 1 (exclusive)</a:t>
            </a:r>
          </a:p>
          <a:p>
            <a:endParaRPr lang="en-US" sz="2400" dirty="0"/>
          </a:p>
          <a:p>
            <a:r>
              <a:rPr lang="en-US" sz="2400" dirty="0"/>
              <a:t>0 to 0.9</a:t>
            </a:r>
            <a:endParaRPr lang="en-IN" sz="2400" dirty="0"/>
          </a:p>
        </p:txBody>
      </p:sp>
      <p:sp>
        <p:nvSpPr>
          <p:cNvPr id="11" name="TextBox 10">
            <a:extLst>
              <a:ext uri="{FF2B5EF4-FFF2-40B4-BE49-F238E27FC236}">
                <a16:creationId xmlns:a16="http://schemas.microsoft.com/office/drawing/2014/main" id="{EEC57819-1D9E-B15A-4110-D0EA5086BEEC}"/>
              </a:ext>
            </a:extLst>
          </p:cNvPr>
          <p:cNvSpPr txBox="1"/>
          <p:nvPr/>
        </p:nvSpPr>
        <p:spPr>
          <a:xfrm>
            <a:off x="453512" y="3949402"/>
            <a:ext cx="6098458" cy="523220"/>
          </a:xfrm>
          <a:prstGeom prst="rect">
            <a:avLst/>
          </a:prstGeom>
          <a:noFill/>
        </p:spPr>
        <p:txBody>
          <a:bodyPr wrap="square">
            <a:spAutoFit/>
          </a:bodyPr>
          <a:lstStyle/>
          <a:p>
            <a:r>
              <a:rPr lang="en-US" sz="2800" b="1" dirty="0" err="1"/>
              <a:t>Math.random</a:t>
            </a:r>
            <a:r>
              <a:rPr lang="en-US" sz="2800" b="1" dirty="0"/>
              <a:t>() </a:t>
            </a:r>
            <a:endParaRPr lang="en-IN" sz="2800" b="1" dirty="0"/>
          </a:p>
        </p:txBody>
      </p:sp>
      <p:sp>
        <p:nvSpPr>
          <p:cNvPr id="13" name="TextBox 12">
            <a:extLst>
              <a:ext uri="{FF2B5EF4-FFF2-40B4-BE49-F238E27FC236}">
                <a16:creationId xmlns:a16="http://schemas.microsoft.com/office/drawing/2014/main" id="{FF2B3BC3-13B7-52AB-0503-3ECBCBC76F7B}"/>
              </a:ext>
            </a:extLst>
          </p:cNvPr>
          <p:cNvSpPr txBox="1"/>
          <p:nvPr/>
        </p:nvSpPr>
        <p:spPr>
          <a:xfrm>
            <a:off x="4243848" y="5171286"/>
            <a:ext cx="7038668" cy="1200329"/>
          </a:xfrm>
          <a:prstGeom prst="rect">
            <a:avLst/>
          </a:prstGeom>
          <a:noFill/>
        </p:spPr>
        <p:txBody>
          <a:bodyPr wrap="square">
            <a:spAutoFit/>
          </a:bodyPr>
          <a:lstStyle/>
          <a:p>
            <a:r>
              <a:rPr lang="en-IN" sz="2400" b="1" dirty="0"/>
              <a:t>&lt;script&gt;</a:t>
            </a:r>
          </a:p>
          <a:p>
            <a:r>
              <a:rPr lang="en-IN" sz="2400" b="1" dirty="0" err="1"/>
              <a:t>document.write</a:t>
            </a:r>
            <a:r>
              <a:rPr lang="en-IN" sz="2400" b="1" dirty="0"/>
              <a:t>(</a:t>
            </a:r>
            <a:r>
              <a:rPr lang="en-IN" sz="2400" b="1" dirty="0" err="1"/>
              <a:t>Math.trunc</a:t>
            </a:r>
            <a:r>
              <a:rPr lang="en-IN" sz="2400" b="1" dirty="0"/>
              <a:t>(</a:t>
            </a:r>
            <a:r>
              <a:rPr lang="en-IN" sz="2400" b="1" dirty="0" err="1"/>
              <a:t>Math.random</a:t>
            </a:r>
            <a:r>
              <a:rPr lang="en-IN" sz="2400" b="1" dirty="0"/>
              <a:t>()*10))</a:t>
            </a:r>
          </a:p>
          <a:p>
            <a:r>
              <a:rPr lang="en-IN" sz="2400" b="1" dirty="0"/>
              <a:t>&lt;/script&gt;</a:t>
            </a:r>
          </a:p>
        </p:txBody>
      </p:sp>
    </p:spTree>
    <p:extLst>
      <p:ext uri="{BB962C8B-B14F-4D97-AF65-F5344CB8AC3E}">
        <p14:creationId xmlns:p14="http://schemas.microsoft.com/office/powerpoint/2010/main" val="352690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450376" y="142936"/>
            <a:ext cx="1123210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 Date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Date object is useful for designing sites that are sensitive to the time of day, or use time-based information to present to the user new information. You cannot work with dates prior to 1/1/70. </a:t>
            </a:r>
            <a:endParaRPr kumimoji="0" lang="en-US" altLang="en-US" sz="2800" b="0" i="0" u="none" strike="noStrike" cap="none" normalizeH="0" baseline="0" dirty="0">
              <a:ln>
                <a:noFill/>
              </a:ln>
              <a:solidFill>
                <a:schemeClr val="tx1"/>
              </a:solidFill>
              <a:effectLst/>
            </a:endParaRPr>
          </a:p>
        </p:txBody>
      </p:sp>
      <p:sp>
        <p:nvSpPr>
          <p:cNvPr id="3" name="Rectangle 2"/>
          <p:cNvSpPr>
            <a:spLocks noChangeArrowheads="1"/>
          </p:cNvSpPr>
          <p:nvPr/>
        </p:nvSpPr>
        <p:spPr bwMode="auto">
          <a:xfrm>
            <a:off x="459474" y="2158873"/>
            <a:ext cx="1122300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rPr>
              <a:t>It differs from the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String</a:t>
            </a:r>
            <a:r>
              <a:rPr kumimoji="0" lang="en-US" altLang="en-US" sz="2800" b="0" i="0" u="none" strike="noStrike" cap="none" normalizeH="0" baseline="0" dirty="0">
                <a:ln>
                  <a:noFill/>
                </a:ln>
                <a:solidFill>
                  <a:schemeClr val="tx1"/>
                </a:solidFill>
                <a:effectLst/>
                <a:ea typeface="Times New Roman" panose="02020603050405020304" pitchFamily="18" charset="0"/>
              </a:rPr>
              <a:t> object in that you use a statement called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new</a:t>
            </a:r>
            <a:r>
              <a:rPr kumimoji="0" lang="en-US" altLang="en-US" sz="2800" b="1" i="0" u="none" strike="noStrike" cap="none" normalizeH="0" baseline="0" dirty="0">
                <a:ln>
                  <a:noFill/>
                </a:ln>
                <a:solidFill>
                  <a:schemeClr val="tx1"/>
                </a:solidFill>
                <a:effectLst/>
                <a:ea typeface="Times New Roman" panose="02020603050405020304" pitchFamily="18" charset="0"/>
              </a:rPr>
              <a:t> </a:t>
            </a:r>
            <a:r>
              <a:rPr kumimoji="0" lang="en-US" altLang="en-US" sz="2800" b="0" i="0" u="none" strike="noStrike" cap="none" normalizeH="0" baseline="0" dirty="0">
                <a:ln>
                  <a:noFill/>
                </a:ln>
                <a:solidFill>
                  <a:schemeClr val="tx1"/>
                </a:solidFill>
                <a:effectLst/>
                <a:ea typeface="Times New Roman" panose="02020603050405020304" pitchFamily="18" charset="0"/>
              </a:rPr>
              <a:t>to create 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rPr>
              <a:t>Using the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new</a:t>
            </a:r>
            <a:r>
              <a:rPr kumimoji="0" lang="en-US" altLang="en-US" sz="2800" b="0" i="0" u="none" strike="noStrike" cap="none" normalizeH="0" baseline="0" dirty="0">
                <a:ln>
                  <a:noFill/>
                </a:ln>
                <a:solidFill>
                  <a:schemeClr val="tx1"/>
                </a:solidFill>
                <a:effectLst/>
                <a:ea typeface="Times New Roman" panose="02020603050405020304" pitchFamily="18" charset="0"/>
              </a:rPr>
              <a:t> statement, you create a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Date</a:t>
            </a:r>
            <a:r>
              <a:rPr kumimoji="0" lang="en-US" altLang="en-US" sz="2800" b="0" i="0" u="none" strike="noStrike" cap="none" normalizeH="0" baseline="0" dirty="0">
                <a:ln>
                  <a:noFill/>
                </a:ln>
                <a:solidFill>
                  <a:schemeClr val="tx1"/>
                </a:solidFill>
                <a:effectLst/>
                <a:ea typeface="Times New Roman" panose="02020603050405020304" pitchFamily="18" charset="0"/>
              </a:rPr>
              <a:t> object that contains information down to the millisecond at that instant.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today = new Date();</a:t>
            </a:r>
            <a:r>
              <a:rPr kumimoji="0" lang="en-US" altLang="en-US" sz="2800" b="0" i="0" u="none" strike="noStrike" cap="none" normalizeH="0" baseline="0" dirty="0">
                <a:ln>
                  <a:noFill/>
                </a:ln>
                <a:solidFill>
                  <a:schemeClr val="tx1"/>
                </a:solidFill>
                <a:effectLst/>
              </a:rPr>
              <a:t> </a:t>
            </a:r>
          </a:p>
        </p:txBody>
      </p:sp>
      <p:graphicFrame>
        <p:nvGraphicFramePr>
          <p:cNvPr id="4" name="Table 3"/>
          <p:cNvGraphicFramePr>
            <a:graphicFrameLocks noGrp="1"/>
          </p:cNvGraphicFramePr>
          <p:nvPr/>
        </p:nvGraphicFramePr>
        <p:xfrm>
          <a:off x="4055358" y="4415392"/>
          <a:ext cx="7244988" cy="2074865"/>
        </p:xfrm>
        <a:graphic>
          <a:graphicData uri="http://schemas.openxmlformats.org/drawingml/2006/table">
            <a:tbl>
              <a:tblPr firstRow="1" firstCol="1" bandRow="1">
                <a:tableStyleId>{5940675A-B579-460E-94D1-54222C63F5DA}</a:tableStyleId>
              </a:tblPr>
              <a:tblGrid>
                <a:gridCol w="3330552">
                  <a:extLst>
                    <a:ext uri="{9D8B030D-6E8A-4147-A177-3AD203B41FA5}">
                      <a16:colId xmlns:a16="http://schemas.microsoft.com/office/drawing/2014/main" val="1430332009"/>
                    </a:ext>
                  </a:extLst>
                </a:gridCol>
                <a:gridCol w="3914436">
                  <a:extLst>
                    <a:ext uri="{9D8B030D-6E8A-4147-A177-3AD203B41FA5}">
                      <a16:colId xmlns:a16="http://schemas.microsoft.com/office/drawing/2014/main" val="1310982197"/>
                    </a:ext>
                  </a:extLst>
                </a:gridCol>
              </a:tblGrid>
              <a:tr h="0">
                <a:tc>
                  <a:txBody>
                    <a:bodyPr/>
                    <a:lstStyle/>
                    <a:p>
                      <a:pPr marL="0" marR="0" algn="ctr">
                        <a:lnSpc>
                          <a:spcPct val="115000"/>
                        </a:lnSpc>
                        <a:spcBef>
                          <a:spcPts val="0"/>
                        </a:spcBef>
                        <a:spcAft>
                          <a:spcPts val="0"/>
                        </a:spcAft>
                      </a:pPr>
                      <a:r>
                        <a:rPr lang="en-US" sz="2400">
                          <a:effectLst/>
                        </a:rPr>
                        <a:t>getDate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today.getDate()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26395980"/>
                  </a:ext>
                </a:extLst>
              </a:tr>
              <a:tr h="0">
                <a:tc>
                  <a:txBody>
                    <a:bodyPr/>
                    <a:lstStyle/>
                    <a:p>
                      <a:pPr marL="0" marR="0" algn="ctr">
                        <a:lnSpc>
                          <a:spcPct val="115000"/>
                        </a:lnSpc>
                        <a:spcBef>
                          <a:spcPts val="0"/>
                        </a:spcBef>
                        <a:spcAft>
                          <a:spcPts val="0"/>
                        </a:spcAft>
                      </a:pPr>
                      <a:r>
                        <a:rPr lang="en-US" sz="2400">
                          <a:effectLst/>
                        </a:rPr>
                        <a:t>getDay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yesterday.getDay()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957278711"/>
                  </a:ext>
                </a:extLst>
              </a:tr>
              <a:tr h="0">
                <a:tc>
                  <a:txBody>
                    <a:bodyPr/>
                    <a:lstStyle/>
                    <a:p>
                      <a:pPr marL="0" marR="0" algn="ctr">
                        <a:lnSpc>
                          <a:spcPct val="115000"/>
                        </a:lnSpc>
                        <a:spcBef>
                          <a:spcPts val="0"/>
                        </a:spcBef>
                        <a:spcAft>
                          <a:spcPts val="0"/>
                        </a:spcAft>
                      </a:pPr>
                      <a:r>
                        <a:rPr lang="en-US" sz="2400">
                          <a:effectLst/>
                        </a:rPr>
                        <a:t>getHours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today.getHours()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59091254"/>
                  </a:ext>
                </a:extLst>
              </a:tr>
              <a:tr h="0">
                <a:tc>
                  <a:txBody>
                    <a:bodyPr/>
                    <a:lstStyle/>
                    <a:p>
                      <a:pPr marL="0" marR="0" algn="ctr">
                        <a:lnSpc>
                          <a:spcPct val="115000"/>
                        </a:lnSpc>
                        <a:spcBef>
                          <a:spcPts val="0"/>
                        </a:spcBef>
                        <a:spcAft>
                          <a:spcPts val="0"/>
                        </a:spcAft>
                      </a:pPr>
                      <a:r>
                        <a:rPr lang="en-US" sz="2400">
                          <a:effectLst/>
                        </a:rPr>
                        <a:t>getMinutes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today.getMinutes()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85089214"/>
                  </a:ext>
                </a:extLst>
              </a:tr>
              <a:tr h="0">
                <a:tc>
                  <a:txBody>
                    <a:bodyPr/>
                    <a:lstStyle/>
                    <a:p>
                      <a:pPr marL="0" marR="0" algn="ctr">
                        <a:lnSpc>
                          <a:spcPct val="115000"/>
                        </a:lnSpc>
                        <a:spcBef>
                          <a:spcPts val="0"/>
                        </a:spcBef>
                        <a:spcAft>
                          <a:spcPts val="0"/>
                        </a:spcAft>
                      </a:pPr>
                      <a:r>
                        <a:rPr lang="en-US" sz="2400">
                          <a:effectLst/>
                        </a:rPr>
                        <a:t>getMonth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dirty="0" err="1">
                          <a:effectLst/>
                        </a:rPr>
                        <a:t>year.getMonth</a:t>
                      </a:r>
                      <a:r>
                        <a:rPr lang="en-U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01270899"/>
                  </a:ext>
                </a:extLst>
              </a:tr>
            </a:tbl>
          </a:graphicData>
        </a:graphic>
      </p:graphicFrame>
    </p:spTree>
    <p:extLst>
      <p:ext uri="{BB962C8B-B14F-4D97-AF65-F5344CB8AC3E}">
        <p14:creationId xmlns:p14="http://schemas.microsoft.com/office/powerpoint/2010/main" val="278066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54AD3-729A-CCDE-F329-772482C7526F}"/>
              </a:ext>
            </a:extLst>
          </p:cNvPr>
          <p:cNvSpPr txBox="1"/>
          <p:nvPr/>
        </p:nvSpPr>
        <p:spPr>
          <a:xfrm>
            <a:off x="412955" y="501445"/>
            <a:ext cx="11326761" cy="4893647"/>
          </a:xfrm>
          <a:prstGeom prst="rect">
            <a:avLst/>
          </a:prstGeom>
          <a:noFill/>
        </p:spPr>
        <p:txBody>
          <a:bodyPr wrap="square" rtlCol="0">
            <a:spAutoFit/>
          </a:bodyPr>
          <a:lstStyle/>
          <a:p>
            <a:r>
              <a:rPr lang="en-US" sz="2400" b="1" dirty="0" err="1"/>
              <a:t>getDate</a:t>
            </a:r>
            <a:r>
              <a:rPr lang="en-US" sz="2400" b="1" dirty="0"/>
              <a:t>()</a:t>
            </a:r>
            <a:r>
              <a:rPr lang="en-US" sz="2400" dirty="0"/>
              <a:t> : It returns the integer value between 1 and 31 to represent the day of the month.</a:t>
            </a:r>
          </a:p>
          <a:p>
            <a:endParaRPr lang="en-US" sz="2400" dirty="0"/>
          </a:p>
          <a:p>
            <a:r>
              <a:rPr lang="en-US" sz="2400" b="1" dirty="0" err="1"/>
              <a:t>getDay</a:t>
            </a:r>
            <a:r>
              <a:rPr lang="en-US" sz="2400" b="1" dirty="0"/>
              <a:t>()</a:t>
            </a:r>
            <a:r>
              <a:rPr lang="en-US" sz="2400" dirty="0"/>
              <a:t>: It returns the integer value between 0 and 6 to represent the day of the week.</a:t>
            </a:r>
          </a:p>
          <a:p>
            <a:endParaRPr lang="en-US" sz="2400" dirty="0"/>
          </a:p>
          <a:p>
            <a:r>
              <a:rPr lang="en-US" sz="2400" b="1" dirty="0" err="1"/>
              <a:t>getFullYears</a:t>
            </a:r>
            <a:r>
              <a:rPr lang="en-US" sz="2400" b="1" dirty="0"/>
              <a:t>()</a:t>
            </a:r>
            <a:r>
              <a:rPr lang="en-US" sz="2400" dirty="0"/>
              <a:t>: It returns the year value.</a:t>
            </a:r>
          </a:p>
          <a:p>
            <a:endParaRPr lang="en-US" sz="2400" dirty="0"/>
          </a:p>
          <a:p>
            <a:r>
              <a:rPr lang="en-US" sz="2400" b="1" dirty="0" err="1"/>
              <a:t>getMonth</a:t>
            </a:r>
            <a:r>
              <a:rPr lang="en-US" sz="2400" b="1" dirty="0"/>
              <a:t>()</a:t>
            </a:r>
            <a:r>
              <a:rPr lang="en-US" sz="2400" dirty="0"/>
              <a:t>: It returns a value between 0 and 11 to represent the month.</a:t>
            </a:r>
          </a:p>
          <a:p>
            <a:endParaRPr lang="en-US" sz="2400" dirty="0"/>
          </a:p>
          <a:p>
            <a:r>
              <a:rPr lang="en-US" sz="2400" b="1" dirty="0" err="1"/>
              <a:t>getHours</a:t>
            </a:r>
            <a:r>
              <a:rPr lang="en-US" sz="2400" b="1" dirty="0"/>
              <a:t>()</a:t>
            </a:r>
            <a:r>
              <a:rPr lang="en-US" sz="2400" dirty="0"/>
              <a:t>: It returns a value between 0 and 23 to represent hours as per local time.</a:t>
            </a:r>
          </a:p>
          <a:p>
            <a:endParaRPr lang="en-US" sz="2400" dirty="0"/>
          </a:p>
          <a:p>
            <a:r>
              <a:rPr lang="en-US" sz="2400" b="1" dirty="0" err="1"/>
              <a:t>getMinutes</a:t>
            </a:r>
            <a:r>
              <a:rPr lang="en-US" sz="2400" b="1" dirty="0"/>
              <a:t>()</a:t>
            </a:r>
            <a:r>
              <a:rPr lang="en-US" sz="2400" dirty="0"/>
              <a:t>: It returns a value between 0 and 59 to represent minutes as per local time.</a:t>
            </a:r>
          </a:p>
          <a:p>
            <a:endParaRPr lang="en-IN" sz="2400" dirty="0"/>
          </a:p>
        </p:txBody>
      </p:sp>
    </p:spTree>
    <p:extLst>
      <p:ext uri="{BB962C8B-B14F-4D97-AF65-F5344CB8AC3E}">
        <p14:creationId xmlns:p14="http://schemas.microsoft.com/office/powerpoint/2010/main" val="242836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1CED5-2F2F-A1BA-4973-EE2D5600AF80}"/>
              </a:ext>
            </a:extLst>
          </p:cNvPr>
          <p:cNvSpPr txBox="1"/>
          <p:nvPr/>
        </p:nvSpPr>
        <p:spPr>
          <a:xfrm>
            <a:off x="530942" y="501445"/>
            <a:ext cx="8495071" cy="461665"/>
          </a:xfrm>
          <a:prstGeom prst="rect">
            <a:avLst/>
          </a:prstGeom>
          <a:noFill/>
        </p:spPr>
        <p:txBody>
          <a:bodyPr wrap="square" rtlCol="0">
            <a:spAutoFit/>
          </a:bodyPr>
          <a:lstStyle/>
          <a:p>
            <a:r>
              <a:rPr lang="en-US" sz="2400" b="1" dirty="0"/>
              <a:t>Number Object</a:t>
            </a:r>
            <a:endParaRPr lang="en-IN" sz="2400" b="1" dirty="0"/>
          </a:p>
        </p:txBody>
      </p:sp>
      <p:sp>
        <p:nvSpPr>
          <p:cNvPr id="3" name="TextBox 2">
            <a:extLst>
              <a:ext uri="{FF2B5EF4-FFF2-40B4-BE49-F238E27FC236}">
                <a16:creationId xmlns:a16="http://schemas.microsoft.com/office/drawing/2014/main" id="{FDC6A8E7-D5D8-346F-E800-284EBE2115E0}"/>
              </a:ext>
            </a:extLst>
          </p:cNvPr>
          <p:cNvSpPr txBox="1"/>
          <p:nvPr/>
        </p:nvSpPr>
        <p:spPr>
          <a:xfrm>
            <a:off x="634181" y="1253613"/>
            <a:ext cx="10943303" cy="3416320"/>
          </a:xfrm>
          <a:prstGeom prst="rect">
            <a:avLst/>
          </a:prstGeom>
          <a:noFill/>
        </p:spPr>
        <p:txBody>
          <a:bodyPr wrap="square" rtlCol="0">
            <a:spAutoFit/>
          </a:bodyPr>
          <a:lstStyle/>
          <a:p>
            <a:r>
              <a:rPr lang="en-US" sz="2400" b="1" dirty="0" err="1"/>
              <a:t>IsFinite</a:t>
            </a:r>
            <a:r>
              <a:rPr lang="en-US" sz="2400" b="1" dirty="0"/>
              <a:t>()</a:t>
            </a:r>
            <a:r>
              <a:rPr lang="en-US" sz="2400" dirty="0"/>
              <a:t>: It determines whether the given value is a finite number.</a:t>
            </a:r>
          </a:p>
          <a:p>
            <a:endParaRPr lang="en-US" sz="2400" dirty="0"/>
          </a:p>
          <a:p>
            <a:pPr lvl="1"/>
            <a:r>
              <a:rPr lang="en-IN" sz="2400" b="1" dirty="0"/>
              <a:t>			</a:t>
            </a:r>
            <a:r>
              <a:rPr lang="en-IN" sz="2400" b="1" dirty="0" err="1"/>
              <a:t>Number.isFinite</a:t>
            </a:r>
            <a:r>
              <a:rPr lang="en-IN" sz="2400" b="1" dirty="0"/>
              <a:t>(x) </a:t>
            </a:r>
          </a:p>
          <a:p>
            <a:endParaRPr lang="en-IN" sz="2400" dirty="0"/>
          </a:p>
          <a:p>
            <a:r>
              <a:rPr lang="en-IN" sz="2400" b="1" dirty="0" err="1"/>
              <a:t>IsInteger</a:t>
            </a:r>
            <a:r>
              <a:rPr lang="en-IN" sz="2400" b="1" dirty="0"/>
              <a:t>()</a:t>
            </a:r>
            <a:r>
              <a:rPr lang="en-IN" sz="2400" dirty="0"/>
              <a:t>: </a:t>
            </a:r>
            <a:r>
              <a:rPr lang="en-US" sz="2400" dirty="0"/>
              <a:t>Returns true if the argument is an integer</a:t>
            </a:r>
            <a:endParaRPr lang="en-IN" sz="2400" dirty="0"/>
          </a:p>
          <a:p>
            <a:endParaRPr lang="en-IN" sz="2400" dirty="0"/>
          </a:p>
          <a:p>
            <a:r>
              <a:rPr lang="en-US" sz="2400" b="1" dirty="0" err="1"/>
              <a:t>parseFloat</a:t>
            </a:r>
            <a:r>
              <a:rPr lang="en-US" sz="2400" b="1" dirty="0"/>
              <a:t>()</a:t>
            </a:r>
            <a:r>
              <a:rPr lang="en-US" sz="2400" dirty="0"/>
              <a:t>: Parses its argument and returns a floating-point number.</a:t>
            </a:r>
          </a:p>
          <a:p>
            <a:endParaRPr lang="en-US" sz="2400" dirty="0"/>
          </a:p>
          <a:p>
            <a:r>
              <a:rPr lang="en-US" sz="2400" b="1" dirty="0" err="1"/>
              <a:t>parseInt</a:t>
            </a:r>
            <a:r>
              <a:rPr lang="en-US" sz="2400" b="1" dirty="0"/>
              <a:t>()</a:t>
            </a:r>
            <a:r>
              <a:rPr lang="en-US" sz="2400" dirty="0"/>
              <a:t>: Parses its argument and returns a whole number.</a:t>
            </a:r>
            <a:endParaRPr lang="en-IN" sz="2400" dirty="0"/>
          </a:p>
        </p:txBody>
      </p:sp>
    </p:spTree>
    <p:extLst>
      <p:ext uri="{BB962C8B-B14F-4D97-AF65-F5344CB8AC3E}">
        <p14:creationId xmlns:p14="http://schemas.microsoft.com/office/powerpoint/2010/main" val="417809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51847" y="802488"/>
            <a:ext cx="10515600" cy="489680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&lt;html&gt;</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function getcube(number){  </a:t>
            </a:r>
          </a:p>
          <a:p>
            <a:pPr marL="0" indent="0">
              <a:buFont typeface="Arial" panose="020B0604020202020204" pitchFamily="34" charset="0"/>
              <a:buNone/>
            </a:pPr>
            <a:r>
              <a:rPr lang="en-US" b="1"/>
              <a:t>alert(number*number*number);  </a:t>
            </a:r>
          </a:p>
          <a:p>
            <a:pPr marL="0" indent="0">
              <a:buFont typeface="Arial" panose="020B0604020202020204" pitchFamily="34" charset="0"/>
              <a:buNone/>
            </a:pPr>
            <a:r>
              <a:rPr lang="en-US" b="1"/>
              <a:t>}  </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&lt;input type="button" value="click" onclick="getcube(4)"/&gt;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&lt;/html&gt;</a:t>
            </a:r>
            <a:endParaRPr lang="en-US" b="1" dirty="0"/>
          </a:p>
        </p:txBody>
      </p:sp>
    </p:spTree>
    <p:extLst>
      <p:ext uri="{BB962C8B-B14F-4D97-AF65-F5344CB8AC3E}">
        <p14:creationId xmlns:p14="http://schemas.microsoft.com/office/powerpoint/2010/main" val="66472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97" y="326571"/>
            <a:ext cx="10515600" cy="484590"/>
          </a:xfrm>
        </p:spPr>
        <p:txBody>
          <a:bodyPr>
            <a:normAutofit fontScale="90000"/>
          </a:bodyPr>
          <a:lstStyle/>
          <a:p>
            <a:r>
              <a:rPr lang="en-US" sz="3200" b="1" dirty="0">
                <a:latin typeface="+mn-lt"/>
              </a:rPr>
              <a:t>The Browser Object Model (BOM)</a:t>
            </a:r>
          </a:p>
        </p:txBody>
      </p:sp>
      <p:sp>
        <p:nvSpPr>
          <p:cNvPr id="3" name="Content Placeholder 2"/>
          <p:cNvSpPr>
            <a:spLocks noGrp="1"/>
          </p:cNvSpPr>
          <p:nvPr>
            <p:ph idx="1"/>
          </p:nvPr>
        </p:nvSpPr>
        <p:spPr>
          <a:xfrm>
            <a:off x="410496" y="1076098"/>
            <a:ext cx="11329219" cy="4705804"/>
          </a:xfrm>
        </p:spPr>
        <p:txBody>
          <a:bodyPr>
            <a:normAutofit/>
          </a:bodyPr>
          <a:lstStyle/>
          <a:p>
            <a:pPr marL="0" indent="0" algn="just">
              <a:buNone/>
            </a:pPr>
            <a:r>
              <a:rPr lang="en-US" sz="2400" dirty="0"/>
              <a:t>The Browser Object Model (BOM) allows JavaScript to "talk to" the browser rather than the content of the page.</a:t>
            </a:r>
          </a:p>
          <a:p>
            <a:pPr marL="0" indent="0" algn="just">
              <a:buNone/>
            </a:pPr>
            <a:endParaRPr lang="en-US" sz="2400" dirty="0"/>
          </a:p>
          <a:p>
            <a:pPr marL="0" indent="0" algn="just">
              <a:buNone/>
            </a:pPr>
            <a:endParaRPr lang="en-US" sz="2400" dirty="0"/>
          </a:p>
          <a:p>
            <a:pPr marL="0" indent="0" algn="just">
              <a:buNone/>
            </a:pPr>
            <a:endParaRPr lang="en-US" sz="2400" dirty="0"/>
          </a:p>
        </p:txBody>
      </p:sp>
      <p:pic>
        <p:nvPicPr>
          <p:cNvPr id="1026" name="Picture 2">
            <a:extLst>
              <a:ext uri="{FF2B5EF4-FFF2-40B4-BE49-F238E27FC236}">
                <a16:creationId xmlns:a16="http://schemas.microsoft.com/office/drawing/2014/main" id="{086987A5-8A19-3EDF-B5F4-16C18EE78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84" y="1725561"/>
            <a:ext cx="6194322" cy="489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29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DC37E6-7D1D-6AB8-64CB-7520160CFB2E}"/>
              </a:ext>
            </a:extLst>
          </p:cNvPr>
          <p:cNvSpPr txBox="1"/>
          <p:nvPr/>
        </p:nvSpPr>
        <p:spPr>
          <a:xfrm>
            <a:off x="320778" y="387044"/>
            <a:ext cx="11404190" cy="3785652"/>
          </a:xfrm>
          <a:prstGeom prst="rect">
            <a:avLst/>
          </a:prstGeom>
          <a:noFill/>
        </p:spPr>
        <p:txBody>
          <a:bodyPr wrap="square">
            <a:spAutoFit/>
          </a:bodyPr>
          <a:lstStyle/>
          <a:p>
            <a:r>
              <a:rPr lang="en-US" sz="2400" b="1" dirty="0"/>
              <a:t>The Window Object</a:t>
            </a:r>
          </a:p>
          <a:p>
            <a:endParaRPr lang="en-US" sz="2400" b="1" dirty="0"/>
          </a:p>
          <a:p>
            <a:r>
              <a:rPr lang="en-US" sz="2400" dirty="0"/>
              <a:t>The window object is supported by all browsers. It represents the browser's window.</a:t>
            </a:r>
          </a:p>
          <a:p>
            <a:r>
              <a:rPr lang="en-US" sz="2400" dirty="0"/>
              <a:t>We can call all the functions of window by specifying window or directly. For example:</a:t>
            </a:r>
          </a:p>
          <a:p>
            <a:endParaRPr lang="en-US" sz="2400" dirty="0"/>
          </a:p>
          <a:p>
            <a:r>
              <a:rPr lang="en-US" sz="2400" dirty="0" err="1"/>
              <a:t>window.alert</a:t>
            </a:r>
            <a:r>
              <a:rPr lang="en-US" sz="2400" dirty="0"/>
              <a:t>("hello world");  </a:t>
            </a:r>
          </a:p>
          <a:p>
            <a:endParaRPr lang="en-US" sz="2400" dirty="0"/>
          </a:p>
          <a:p>
            <a:r>
              <a:rPr lang="en-US" sz="2400" dirty="0"/>
              <a:t>is same as:</a:t>
            </a:r>
          </a:p>
          <a:p>
            <a:endParaRPr lang="en-US" sz="2400" dirty="0"/>
          </a:p>
          <a:p>
            <a:r>
              <a:rPr lang="en-US" sz="2400" dirty="0"/>
              <a:t>alert("hello world");  </a:t>
            </a:r>
          </a:p>
        </p:txBody>
      </p:sp>
    </p:spTree>
    <p:extLst>
      <p:ext uri="{BB962C8B-B14F-4D97-AF65-F5344CB8AC3E}">
        <p14:creationId xmlns:p14="http://schemas.microsoft.com/office/powerpoint/2010/main" val="3407956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9"/>
            <a:ext cx="10515600" cy="372294"/>
          </a:xfrm>
        </p:spPr>
        <p:txBody>
          <a:bodyPr>
            <a:normAutofit fontScale="90000"/>
          </a:bodyPr>
          <a:lstStyle/>
          <a:p>
            <a:pPr algn="ctr"/>
            <a:r>
              <a:rPr lang="en-US" sz="3200" b="1" dirty="0">
                <a:latin typeface="+mn-lt"/>
              </a:rPr>
              <a:t>Some important methods of window object</a:t>
            </a:r>
          </a:p>
        </p:txBody>
      </p:sp>
      <p:graphicFrame>
        <p:nvGraphicFramePr>
          <p:cNvPr id="4" name="Content Placeholder 3"/>
          <p:cNvGraphicFramePr>
            <a:graphicFrameLocks noGrp="1"/>
          </p:cNvGraphicFramePr>
          <p:nvPr>
            <p:ph idx="1"/>
          </p:nvPr>
        </p:nvGraphicFramePr>
        <p:xfrm>
          <a:off x="615042" y="816639"/>
          <a:ext cx="10961916" cy="5606084"/>
        </p:xfrm>
        <a:graphic>
          <a:graphicData uri="http://schemas.openxmlformats.org/drawingml/2006/table">
            <a:tbl>
              <a:tblPr/>
              <a:tblGrid>
                <a:gridCol w="3722916">
                  <a:extLst>
                    <a:ext uri="{9D8B030D-6E8A-4147-A177-3AD203B41FA5}">
                      <a16:colId xmlns:a16="http://schemas.microsoft.com/office/drawing/2014/main" val="2333613792"/>
                    </a:ext>
                  </a:extLst>
                </a:gridCol>
                <a:gridCol w="7239000">
                  <a:extLst>
                    <a:ext uri="{9D8B030D-6E8A-4147-A177-3AD203B41FA5}">
                      <a16:colId xmlns:a16="http://schemas.microsoft.com/office/drawing/2014/main" val="472272892"/>
                    </a:ext>
                  </a:extLst>
                </a:gridCol>
              </a:tblGrid>
              <a:tr h="491446">
                <a:tc>
                  <a:txBody>
                    <a:bodyPr/>
                    <a:lstStyle/>
                    <a:p>
                      <a:r>
                        <a:rPr lang="en-US" sz="2400" b="1" dirty="0"/>
                        <a:t>Method]</a:t>
                      </a:r>
                    </a:p>
                  </a:txBody>
                  <a:tcPr anchor="ctr">
                    <a:lnL>
                      <a:noFill/>
                    </a:lnL>
                    <a:lnR>
                      <a:noFill/>
                    </a:lnR>
                    <a:lnT>
                      <a:noFill/>
                    </a:lnT>
                    <a:lnB>
                      <a:noFill/>
                    </a:lnB>
                  </a:tcPr>
                </a:tc>
                <a:tc>
                  <a:txBody>
                    <a:bodyPr/>
                    <a:lstStyle/>
                    <a:p>
                      <a:r>
                        <a:rPr lang="en-US" sz="2400" b="1" dirty="0"/>
                        <a:t>Description</a:t>
                      </a:r>
                    </a:p>
                  </a:txBody>
                  <a:tcPr anchor="ctr">
                    <a:lnL>
                      <a:noFill/>
                    </a:lnL>
                    <a:lnR>
                      <a:noFill/>
                    </a:lnR>
                    <a:lnT>
                      <a:noFill/>
                    </a:lnT>
                    <a:lnB>
                      <a:noFill/>
                    </a:lnB>
                  </a:tcPr>
                </a:tc>
                <a:extLst>
                  <a:ext uri="{0D108BD9-81ED-4DB2-BD59-A6C34878D82A}">
                    <a16:rowId xmlns:a16="http://schemas.microsoft.com/office/drawing/2014/main" val="1239900264"/>
                  </a:ext>
                </a:extLst>
              </a:tr>
              <a:tr h="860030">
                <a:tc>
                  <a:txBody>
                    <a:bodyPr/>
                    <a:lstStyle/>
                    <a:p>
                      <a:r>
                        <a:rPr lang="en-US" sz="2400" dirty="0"/>
                        <a:t>alert()</a:t>
                      </a:r>
                    </a:p>
                  </a:txBody>
                  <a:tcPr anchor="ctr">
                    <a:lnL>
                      <a:noFill/>
                    </a:lnL>
                    <a:lnR>
                      <a:noFill/>
                    </a:lnR>
                    <a:lnT>
                      <a:noFill/>
                    </a:lnT>
                    <a:lnB>
                      <a:noFill/>
                    </a:lnB>
                  </a:tcPr>
                </a:tc>
                <a:tc>
                  <a:txBody>
                    <a:bodyPr/>
                    <a:lstStyle/>
                    <a:p>
                      <a:r>
                        <a:rPr lang="en-US" sz="2400"/>
                        <a:t>displays the alert box containing message with ok button.</a:t>
                      </a:r>
                    </a:p>
                  </a:txBody>
                  <a:tcPr anchor="ctr">
                    <a:lnL>
                      <a:noFill/>
                    </a:lnL>
                    <a:lnR>
                      <a:noFill/>
                    </a:lnR>
                    <a:lnT>
                      <a:noFill/>
                    </a:lnT>
                    <a:lnB>
                      <a:noFill/>
                    </a:lnB>
                  </a:tcPr>
                </a:tc>
                <a:extLst>
                  <a:ext uri="{0D108BD9-81ED-4DB2-BD59-A6C34878D82A}">
                    <a16:rowId xmlns:a16="http://schemas.microsoft.com/office/drawing/2014/main" val="1361929532"/>
                  </a:ext>
                </a:extLst>
              </a:tr>
              <a:tr h="860030">
                <a:tc>
                  <a:txBody>
                    <a:bodyPr/>
                    <a:lstStyle/>
                    <a:p>
                      <a:r>
                        <a:rPr lang="en-US" sz="2400" dirty="0"/>
                        <a:t>confirm()</a:t>
                      </a:r>
                    </a:p>
                  </a:txBody>
                  <a:tcPr anchor="ctr">
                    <a:lnL>
                      <a:noFill/>
                    </a:lnL>
                    <a:lnR>
                      <a:noFill/>
                    </a:lnR>
                    <a:lnT>
                      <a:noFill/>
                    </a:lnT>
                    <a:lnB>
                      <a:noFill/>
                    </a:lnB>
                  </a:tcPr>
                </a:tc>
                <a:tc>
                  <a:txBody>
                    <a:bodyPr/>
                    <a:lstStyle/>
                    <a:p>
                      <a:r>
                        <a:rPr lang="en-US" sz="2400"/>
                        <a:t>displays the confirm dialog box containing message with ok and cancel button.</a:t>
                      </a:r>
                    </a:p>
                  </a:txBody>
                  <a:tcPr anchor="ctr">
                    <a:lnL>
                      <a:noFill/>
                    </a:lnL>
                    <a:lnR>
                      <a:noFill/>
                    </a:lnR>
                    <a:lnT>
                      <a:noFill/>
                    </a:lnT>
                    <a:lnB>
                      <a:noFill/>
                    </a:lnB>
                  </a:tcPr>
                </a:tc>
                <a:extLst>
                  <a:ext uri="{0D108BD9-81ED-4DB2-BD59-A6C34878D82A}">
                    <a16:rowId xmlns:a16="http://schemas.microsoft.com/office/drawing/2014/main" val="3362039011"/>
                  </a:ext>
                </a:extLst>
              </a:tr>
              <a:tr h="491446">
                <a:tc>
                  <a:txBody>
                    <a:bodyPr/>
                    <a:lstStyle/>
                    <a:p>
                      <a:r>
                        <a:rPr lang="en-US" sz="2400" dirty="0"/>
                        <a:t>prompt()</a:t>
                      </a:r>
                    </a:p>
                  </a:txBody>
                  <a:tcPr anchor="ctr">
                    <a:lnL>
                      <a:noFill/>
                    </a:lnL>
                    <a:lnR>
                      <a:noFill/>
                    </a:lnR>
                    <a:lnT>
                      <a:noFill/>
                    </a:lnT>
                    <a:lnB>
                      <a:noFill/>
                    </a:lnB>
                  </a:tcPr>
                </a:tc>
                <a:tc>
                  <a:txBody>
                    <a:bodyPr/>
                    <a:lstStyle/>
                    <a:p>
                      <a:r>
                        <a:rPr lang="en-US" sz="2400"/>
                        <a:t>displays a dialog box to get input from the user.</a:t>
                      </a:r>
                    </a:p>
                  </a:txBody>
                  <a:tcPr anchor="ctr">
                    <a:lnL>
                      <a:noFill/>
                    </a:lnL>
                    <a:lnR>
                      <a:noFill/>
                    </a:lnR>
                    <a:lnT>
                      <a:noFill/>
                    </a:lnT>
                    <a:lnB>
                      <a:noFill/>
                    </a:lnB>
                  </a:tcPr>
                </a:tc>
                <a:extLst>
                  <a:ext uri="{0D108BD9-81ED-4DB2-BD59-A6C34878D82A}">
                    <a16:rowId xmlns:a16="http://schemas.microsoft.com/office/drawing/2014/main" val="4054253605"/>
                  </a:ext>
                </a:extLst>
              </a:tr>
              <a:tr h="491446">
                <a:tc>
                  <a:txBody>
                    <a:bodyPr/>
                    <a:lstStyle/>
                    <a:p>
                      <a:r>
                        <a:rPr lang="en-US" sz="2400"/>
                        <a:t>open()</a:t>
                      </a:r>
                    </a:p>
                  </a:txBody>
                  <a:tcPr anchor="ctr">
                    <a:lnL>
                      <a:noFill/>
                    </a:lnL>
                    <a:lnR>
                      <a:noFill/>
                    </a:lnR>
                    <a:lnT>
                      <a:noFill/>
                    </a:lnT>
                    <a:lnB>
                      <a:noFill/>
                    </a:lnB>
                  </a:tcPr>
                </a:tc>
                <a:tc>
                  <a:txBody>
                    <a:bodyPr/>
                    <a:lstStyle/>
                    <a:p>
                      <a:r>
                        <a:rPr lang="en-US" sz="2400"/>
                        <a:t>opens the new window.</a:t>
                      </a:r>
                    </a:p>
                  </a:txBody>
                  <a:tcPr anchor="ctr">
                    <a:lnL>
                      <a:noFill/>
                    </a:lnL>
                    <a:lnR>
                      <a:noFill/>
                    </a:lnR>
                    <a:lnT>
                      <a:noFill/>
                    </a:lnT>
                    <a:lnB>
                      <a:noFill/>
                    </a:lnB>
                  </a:tcPr>
                </a:tc>
                <a:extLst>
                  <a:ext uri="{0D108BD9-81ED-4DB2-BD59-A6C34878D82A}">
                    <a16:rowId xmlns:a16="http://schemas.microsoft.com/office/drawing/2014/main" val="2819944258"/>
                  </a:ext>
                </a:extLst>
              </a:tr>
              <a:tr h="491446">
                <a:tc>
                  <a:txBody>
                    <a:bodyPr/>
                    <a:lstStyle/>
                    <a:p>
                      <a:r>
                        <a:rPr lang="en-US" sz="2400"/>
                        <a:t>close()</a:t>
                      </a:r>
                    </a:p>
                  </a:txBody>
                  <a:tcPr anchor="ctr">
                    <a:lnL>
                      <a:noFill/>
                    </a:lnL>
                    <a:lnR>
                      <a:noFill/>
                    </a:lnR>
                    <a:lnT>
                      <a:noFill/>
                    </a:lnT>
                    <a:lnB>
                      <a:noFill/>
                    </a:lnB>
                  </a:tcPr>
                </a:tc>
                <a:tc>
                  <a:txBody>
                    <a:bodyPr/>
                    <a:lstStyle/>
                    <a:p>
                      <a:r>
                        <a:rPr lang="en-US" sz="2400"/>
                        <a:t>closes the current window.</a:t>
                      </a:r>
                    </a:p>
                  </a:txBody>
                  <a:tcPr anchor="ctr">
                    <a:lnL>
                      <a:noFill/>
                    </a:lnL>
                    <a:lnR>
                      <a:noFill/>
                    </a:lnR>
                    <a:lnT>
                      <a:noFill/>
                    </a:lnT>
                    <a:lnB>
                      <a:noFill/>
                    </a:lnB>
                  </a:tcPr>
                </a:tc>
                <a:extLst>
                  <a:ext uri="{0D108BD9-81ED-4DB2-BD59-A6C34878D82A}">
                    <a16:rowId xmlns:a16="http://schemas.microsoft.com/office/drawing/2014/main" val="2519267598"/>
                  </a:ext>
                </a:extLst>
              </a:tr>
              <a:tr h="860030">
                <a:tc>
                  <a:txBody>
                    <a:bodyPr/>
                    <a:lstStyle/>
                    <a:p>
                      <a:r>
                        <a:rPr lang="en-US" sz="2400" dirty="0" err="1"/>
                        <a:t>setTimeout</a:t>
                      </a:r>
                      <a:r>
                        <a:rPr lang="en-US" sz="2400" dirty="0"/>
                        <a:t>()</a:t>
                      </a:r>
                    </a:p>
                    <a:p>
                      <a:endParaRPr lang="en-US" sz="2400" dirty="0"/>
                    </a:p>
                    <a:p>
                      <a:r>
                        <a:rPr lang="en-US" sz="2400" dirty="0" err="1"/>
                        <a:t>Setinterval</a:t>
                      </a:r>
                      <a:r>
                        <a:rPr lang="en-US" sz="2400" dirty="0"/>
                        <a:t>()</a:t>
                      </a:r>
                    </a:p>
                  </a:txBody>
                  <a:tcPr anchor="ctr">
                    <a:lnL>
                      <a:noFill/>
                    </a:lnL>
                    <a:lnR>
                      <a:noFill/>
                    </a:lnR>
                    <a:lnT>
                      <a:noFill/>
                    </a:lnT>
                    <a:lnB>
                      <a:noFill/>
                    </a:lnB>
                  </a:tcPr>
                </a:tc>
                <a:tc>
                  <a:txBody>
                    <a:bodyPr/>
                    <a:lstStyle/>
                    <a:p>
                      <a:r>
                        <a:rPr lang="en-US" sz="2400" dirty="0"/>
                        <a:t>performs action after specified time like calling function, evaluating expressions etc.</a:t>
                      </a:r>
                    </a:p>
                    <a:p>
                      <a:r>
                        <a:rPr lang="en-US" sz="2400" dirty="0"/>
                        <a:t>The </a:t>
                      </a:r>
                      <a:r>
                        <a:rPr lang="en-US" sz="2400" dirty="0" err="1"/>
                        <a:t>setInterval</a:t>
                      </a:r>
                      <a:r>
                        <a:rPr lang="en-US" sz="2400" dirty="0"/>
                        <a:t>() method repeats a block of code at every given timing event.</a:t>
                      </a:r>
                    </a:p>
                    <a:p>
                      <a:endParaRPr lang="en-US" sz="2400" dirty="0"/>
                    </a:p>
                  </a:txBody>
                  <a:tcPr anchor="ctr">
                    <a:lnL>
                      <a:noFill/>
                    </a:lnL>
                    <a:lnR>
                      <a:noFill/>
                    </a:lnR>
                    <a:lnT>
                      <a:noFill/>
                    </a:lnT>
                    <a:lnB>
                      <a:noFill/>
                    </a:lnB>
                  </a:tcPr>
                </a:tc>
                <a:extLst>
                  <a:ext uri="{0D108BD9-81ED-4DB2-BD59-A6C34878D82A}">
                    <a16:rowId xmlns:a16="http://schemas.microsoft.com/office/drawing/2014/main" val="2289487419"/>
                  </a:ext>
                </a:extLst>
              </a:tr>
            </a:tbl>
          </a:graphicData>
        </a:graphic>
      </p:graphicFrame>
    </p:spTree>
    <p:extLst>
      <p:ext uri="{BB962C8B-B14F-4D97-AF65-F5344CB8AC3E}">
        <p14:creationId xmlns:p14="http://schemas.microsoft.com/office/powerpoint/2010/main" val="1726105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728" y="219464"/>
            <a:ext cx="9307773" cy="6463308"/>
          </a:xfrm>
          <a:prstGeom prst="rect">
            <a:avLst/>
          </a:prstGeom>
        </p:spPr>
        <p:txBody>
          <a:bodyPr wrap="square">
            <a:spAutoFit/>
          </a:bodyPr>
          <a:lstStyle/>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&lt;html&gt; &lt;head&gt; </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&lt;script&gt;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function </a:t>
            </a:r>
            <a:r>
              <a:rPr lang="en-US" sz="2400" dirty="0" err="1">
                <a:latin typeface="Calibri" panose="020F0502020204030204" pitchFamily="34" charset="0"/>
                <a:ea typeface="Calibri" panose="020F0502020204030204" pitchFamily="34" charset="0"/>
                <a:cs typeface="Times New Roman" panose="02020603050405020304" pitchFamily="18" charset="0"/>
              </a:rPr>
              <a:t>openWin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window.open</a:t>
            </a:r>
            <a:r>
              <a:rPr lang="en-US" sz="2400" dirty="0">
                <a:latin typeface="Calibri" panose="020F0502020204030204" pitchFamily="34" charset="0"/>
                <a:ea typeface="Calibri" panose="020F0502020204030204" pitchFamily="34" charset="0"/>
                <a:cs typeface="Times New Roman" panose="02020603050405020304" pitchFamily="18" charset="0"/>
              </a:rPr>
              <a:t>("","","width=200,height=100");</a:t>
            </a:r>
          </a:p>
          <a:p>
            <a:pPr>
              <a:lnSpc>
                <a:spcPct val="115000"/>
              </a:lnSpc>
            </a:pPr>
            <a:r>
              <a:rPr lang="en-US" sz="2400" dirty="0" err="1">
                <a:latin typeface="Calibri" panose="020F0502020204030204" pitchFamily="34" charset="0"/>
                <a:ea typeface="Calibri" panose="020F0502020204030204" pitchFamily="34" charset="0"/>
                <a:cs typeface="Times New Roman" panose="02020603050405020304" pitchFamily="18" charset="0"/>
              </a:rPr>
              <a:t>myWindow.document.write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("&lt;p&gt;This is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'&lt;/p&gt;");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 function </a:t>
            </a:r>
            <a:r>
              <a:rPr lang="en-US" sz="2400" dirty="0" err="1">
                <a:latin typeface="Calibri" panose="020F0502020204030204" pitchFamily="34" charset="0"/>
                <a:ea typeface="Calibri" panose="020F0502020204030204" pitchFamily="34" charset="0"/>
                <a:cs typeface="Times New Roman" panose="02020603050405020304" pitchFamily="18" charset="0"/>
              </a:rPr>
              <a:t>closeWin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myWindow.close</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&lt;/script&gt;	&lt;/head&gt;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&lt;input type="button" value="Open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onclick</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openWin</a:t>
            </a:r>
            <a:r>
              <a:rPr lang="en-US"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&lt;input type="button" value="Close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onclick</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closeWin</a:t>
            </a:r>
            <a:r>
              <a:rPr lang="en-US"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&lt;/body&gt; &lt;/html&gt;</a:t>
            </a:r>
          </a:p>
        </p:txBody>
      </p:sp>
    </p:spTree>
    <p:extLst>
      <p:ext uri="{BB962C8B-B14F-4D97-AF65-F5344CB8AC3E}">
        <p14:creationId xmlns:p14="http://schemas.microsoft.com/office/powerpoint/2010/main" val="3678991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6" y="0"/>
            <a:ext cx="10515600" cy="784406"/>
          </a:xfrm>
        </p:spPr>
        <p:txBody>
          <a:bodyPr>
            <a:normAutofit/>
          </a:bodyPr>
          <a:lstStyle/>
          <a:p>
            <a:pPr algn="ctr"/>
            <a:r>
              <a:rPr lang="en-US" sz="3600" b="1" dirty="0"/>
              <a:t>confirm() in </a:t>
            </a:r>
            <a:r>
              <a:rPr lang="en-US" sz="3600" b="1" dirty="0" err="1"/>
              <a:t>javascript</a:t>
            </a:r>
            <a:endParaRPr lang="en-US" sz="3600" b="1" dirty="0"/>
          </a:p>
        </p:txBody>
      </p:sp>
      <p:sp>
        <p:nvSpPr>
          <p:cNvPr id="3" name="Content Placeholder 2"/>
          <p:cNvSpPr>
            <a:spLocks noGrp="1"/>
          </p:cNvSpPr>
          <p:nvPr>
            <p:ph idx="1"/>
          </p:nvPr>
        </p:nvSpPr>
        <p:spPr>
          <a:xfrm>
            <a:off x="442415" y="511449"/>
            <a:ext cx="10515600" cy="6243411"/>
          </a:xfrm>
        </p:spPr>
        <p:txBody>
          <a:bodyPr>
            <a:normAutofit fontScale="77500" lnSpcReduction="20000"/>
          </a:bodyPr>
          <a:lstStyle/>
          <a:p>
            <a:pPr marL="0" indent="0">
              <a:lnSpc>
                <a:spcPct val="120000"/>
              </a:lnSpc>
              <a:spcBef>
                <a:spcPts val="0"/>
              </a:spcBef>
              <a:buNone/>
            </a:pPr>
            <a:r>
              <a:rPr lang="en-US" dirty="0"/>
              <a:t>&lt;html&gt;</a:t>
            </a:r>
          </a:p>
          <a:p>
            <a:pPr marL="0" indent="0">
              <a:lnSpc>
                <a:spcPct val="120000"/>
              </a:lnSpc>
              <a:spcBef>
                <a:spcPts val="0"/>
              </a:spcBef>
              <a:buNone/>
            </a:pPr>
            <a:r>
              <a:rPr lang="en-US" dirty="0"/>
              <a:t>    &lt;head&gt;</a:t>
            </a:r>
          </a:p>
          <a:p>
            <a:pPr marL="0" indent="0">
              <a:lnSpc>
                <a:spcPct val="120000"/>
              </a:lnSpc>
              <a:spcBef>
                <a:spcPts val="0"/>
              </a:spcBef>
              <a:buNone/>
            </a:pPr>
            <a:r>
              <a:rPr lang="en-US" dirty="0"/>
              <a:t>	&lt;script&gt;  </a:t>
            </a:r>
          </a:p>
          <a:p>
            <a:pPr marL="0" indent="0">
              <a:lnSpc>
                <a:spcPct val="120000"/>
              </a:lnSpc>
              <a:spcBef>
                <a:spcPts val="0"/>
              </a:spcBef>
              <a:buNone/>
            </a:pPr>
            <a:r>
              <a:rPr lang="en-US" dirty="0"/>
              <a:t>    function </a:t>
            </a:r>
            <a:r>
              <a:rPr lang="en-US" dirty="0" err="1"/>
              <a:t>delmsg</a:t>
            </a:r>
            <a:r>
              <a:rPr lang="en-US" dirty="0"/>
              <a:t>(){  </a:t>
            </a:r>
          </a:p>
          <a:p>
            <a:pPr marL="0" indent="0">
              <a:lnSpc>
                <a:spcPct val="120000"/>
              </a:lnSpc>
              <a:spcBef>
                <a:spcPts val="0"/>
              </a:spcBef>
              <a:buNone/>
            </a:pPr>
            <a:r>
              <a:rPr lang="en-US" dirty="0"/>
              <a:t>var x = confirm("Are u sure want to delete?");  </a:t>
            </a:r>
          </a:p>
          <a:p>
            <a:pPr marL="0" indent="0">
              <a:lnSpc>
                <a:spcPct val="120000"/>
              </a:lnSpc>
              <a:spcBef>
                <a:spcPts val="0"/>
              </a:spcBef>
              <a:buNone/>
            </a:pPr>
            <a:r>
              <a:rPr lang="en-US" dirty="0"/>
              <a:t>if(x==true){  </a:t>
            </a:r>
          </a:p>
          <a:p>
            <a:pPr marL="0" indent="0">
              <a:lnSpc>
                <a:spcPct val="120000"/>
              </a:lnSpc>
              <a:spcBef>
                <a:spcPts val="0"/>
              </a:spcBef>
              <a:buNone/>
            </a:pPr>
            <a:r>
              <a:rPr lang="en-US" dirty="0"/>
              <a:t>alert(“Content Deleted");  </a:t>
            </a:r>
          </a:p>
          <a:p>
            <a:pPr marL="0" indent="0">
              <a:lnSpc>
                <a:spcPct val="120000"/>
              </a:lnSpc>
              <a:spcBef>
                <a:spcPts val="0"/>
              </a:spcBef>
              <a:buNone/>
            </a:pPr>
            <a:r>
              <a:rPr lang="en-US" dirty="0"/>
              <a:t>}  </a:t>
            </a:r>
          </a:p>
          <a:p>
            <a:pPr marL="0" indent="0">
              <a:lnSpc>
                <a:spcPct val="120000"/>
              </a:lnSpc>
              <a:spcBef>
                <a:spcPts val="0"/>
              </a:spcBef>
              <a:buNone/>
            </a:pPr>
            <a:r>
              <a:rPr lang="en-US" dirty="0"/>
              <a:t>else{  </a:t>
            </a:r>
          </a:p>
          <a:p>
            <a:pPr marL="0" indent="0">
              <a:lnSpc>
                <a:spcPct val="120000"/>
              </a:lnSpc>
              <a:spcBef>
                <a:spcPts val="0"/>
              </a:spcBef>
              <a:buNone/>
            </a:pPr>
            <a:r>
              <a:rPr lang="en-US" dirty="0"/>
              <a:t>alert(“Action Cancelled by User");  </a:t>
            </a:r>
          </a:p>
          <a:p>
            <a:pPr marL="0" indent="0">
              <a:lnSpc>
                <a:spcPct val="120000"/>
              </a:lnSpc>
              <a:spcBef>
                <a:spcPts val="0"/>
              </a:spcBef>
              <a:buNone/>
            </a:pPr>
            <a:r>
              <a:rPr lang="en-US" dirty="0"/>
              <a:t>}  </a:t>
            </a:r>
          </a:p>
          <a:p>
            <a:pPr marL="0" indent="0">
              <a:lnSpc>
                <a:spcPct val="120000"/>
              </a:lnSpc>
              <a:spcBef>
                <a:spcPts val="0"/>
              </a:spcBef>
              <a:buNone/>
            </a:pPr>
            <a:r>
              <a:rPr lang="en-US" dirty="0"/>
              <a:t>}  </a:t>
            </a:r>
          </a:p>
          <a:p>
            <a:pPr marL="0" indent="0">
              <a:lnSpc>
                <a:spcPct val="120000"/>
              </a:lnSpc>
              <a:spcBef>
                <a:spcPts val="0"/>
              </a:spcBef>
              <a:buNone/>
            </a:pPr>
            <a:r>
              <a:rPr lang="en-US" dirty="0"/>
              <a:t>    &lt;/script&gt;</a:t>
            </a:r>
          </a:p>
          <a:p>
            <a:pPr marL="0" indent="0">
              <a:lnSpc>
                <a:spcPct val="120000"/>
              </a:lnSpc>
              <a:spcBef>
                <a:spcPts val="0"/>
              </a:spcBef>
              <a:buNone/>
            </a:pPr>
            <a:r>
              <a:rPr lang="en-US" dirty="0"/>
              <a:t>	&lt;/head&gt;</a:t>
            </a:r>
          </a:p>
          <a:p>
            <a:pPr marL="0" indent="0">
              <a:lnSpc>
                <a:spcPct val="120000"/>
              </a:lnSpc>
              <a:spcBef>
                <a:spcPts val="0"/>
              </a:spcBef>
              <a:buNone/>
            </a:pPr>
            <a:r>
              <a:rPr lang="en-US" dirty="0"/>
              <a:t>	&lt;body&gt;</a:t>
            </a:r>
          </a:p>
          <a:p>
            <a:pPr marL="0" indent="0">
              <a:lnSpc>
                <a:spcPct val="120000"/>
              </a:lnSpc>
              <a:spcBef>
                <a:spcPts val="0"/>
              </a:spcBef>
              <a:buNone/>
            </a:pPr>
            <a:r>
              <a:rPr lang="en-US" dirty="0"/>
              <a:t>	&lt;input type="button" value="delete " onclick=“</a:t>
            </a:r>
            <a:r>
              <a:rPr lang="en-US" dirty="0" err="1"/>
              <a:t>delmsg</a:t>
            </a:r>
            <a:r>
              <a:rPr lang="en-US" dirty="0"/>
              <a:t>()"/&gt;  </a:t>
            </a:r>
          </a:p>
          <a:p>
            <a:pPr marL="0" indent="0">
              <a:lnSpc>
                <a:spcPct val="120000"/>
              </a:lnSpc>
              <a:spcBef>
                <a:spcPts val="0"/>
              </a:spcBef>
              <a:buNone/>
            </a:pPr>
            <a:r>
              <a:rPr lang="en-US" dirty="0"/>
              <a:t>	&lt;/body&gt;</a:t>
            </a:r>
          </a:p>
          <a:p>
            <a:pPr marL="0" indent="0">
              <a:lnSpc>
                <a:spcPct val="120000"/>
              </a:lnSpc>
              <a:spcBef>
                <a:spcPts val="0"/>
              </a:spcBef>
              <a:buNone/>
            </a:pPr>
            <a:r>
              <a:rPr lang="en-US" dirty="0"/>
              <a:t>&lt;/html&gt;</a:t>
            </a:r>
          </a:p>
        </p:txBody>
      </p:sp>
    </p:spTree>
    <p:extLst>
      <p:ext uri="{BB962C8B-B14F-4D97-AF65-F5344CB8AC3E}">
        <p14:creationId xmlns:p14="http://schemas.microsoft.com/office/powerpoint/2010/main" val="4001273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24553" y="1169222"/>
            <a:ext cx="10515600" cy="5538651"/>
          </a:xfrm>
        </p:spPr>
        <p:txBody>
          <a:bodyPr>
            <a:normAutofit fontScale="92500" lnSpcReduction="20000"/>
          </a:bodyPr>
          <a:lstStyle/>
          <a:p>
            <a:pPr marL="0" indent="0">
              <a:buNone/>
            </a:pPr>
            <a:r>
              <a:rPr lang="en-US" dirty="0"/>
              <a:t>&lt;html&gt;</a:t>
            </a:r>
          </a:p>
          <a:p>
            <a:pPr marL="0" indent="0">
              <a:buNone/>
            </a:pPr>
            <a:r>
              <a:rPr lang="en-US" dirty="0"/>
              <a:t>    &lt;head&gt;</a:t>
            </a:r>
          </a:p>
          <a:p>
            <a:pPr marL="0" indent="0">
              <a:buNone/>
            </a:pPr>
            <a:r>
              <a:rPr lang="en-US" dirty="0"/>
              <a:t>	&lt;script&gt;  </a:t>
            </a:r>
          </a:p>
          <a:p>
            <a:pPr marL="0" indent="0">
              <a:buNone/>
            </a:pPr>
            <a:r>
              <a:rPr lang="en-US" dirty="0"/>
              <a:t>function display(){  </a:t>
            </a:r>
          </a:p>
          <a:p>
            <a:pPr marL="0" indent="0">
              <a:buNone/>
            </a:pPr>
            <a:r>
              <a:rPr lang="en-US" dirty="0"/>
              <a:t>var </a:t>
            </a:r>
            <a:r>
              <a:rPr lang="en-US" dirty="0" err="1"/>
              <a:t>uname</a:t>
            </a:r>
            <a:r>
              <a:rPr lang="en-US" dirty="0"/>
              <a:t> = prompt("Enter your name");  </a:t>
            </a:r>
          </a:p>
          <a:p>
            <a:pPr marL="0" indent="0">
              <a:buNone/>
            </a:pPr>
            <a:r>
              <a:rPr lang="en-US" dirty="0" err="1"/>
              <a:t>document.write</a:t>
            </a:r>
            <a:r>
              <a:rPr lang="en-US" dirty="0"/>
              <a:t>("Your Name is" + </a:t>
            </a:r>
            <a:r>
              <a:rPr lang="en-US" dirty="0" err="1"/>
              <a:t>uname</a:t>
            </a:r>
            <a:r>
              <a:rPr lang="en-US" dirty="0"/>
              <a:t>);  </a:t>
            </a:r>
          </a:p>
          <a:p>
            <a:pPr marL="0" indent="0">
              <a:buNone/>
            </a:pPr>
            <a:r>
              <a:rPr lang="en-US" dirty="0"/>
              <a:t>}  </a:t>
            </a:r>
          </a:p>
          <a:p>
            <a:pPr marL="0" indent="0">
              <a:buNone/>
            </a:pPr>
            <a:r>
              <a:rPr lang="en-US" dirty="0"/>
              <a:t>&lt;/script&gt;</a:t>
            </a:r>
          </a:p>
          <a:p>
            <a:pPr marL="0" indent="0">
              <a:buNone/>
            </a:pPr>
            <a:r>
              <a:rPr lang="en-US" dirty="0"/>
              <a:t>	&lt;/head&gt;</a:t>
            </a:r>
          </a:p>
          <a:p>
            <a:pPr marL="0" indent="0">
              <a:buNone/>
            </a:pPr>
            <a:r>
              <a:rPr lang="en-US" dirty="0"/>
              <a:t>	&lt;body&gt;</a:t>
            </a:r>
          </a:p>
          <a:p>
            <a:pPr marL="0" indent="0">
              <a:buNone/>
            </a:pPr>
            <a:r>
              <a:rPr lang="en-US" dirty="0"/>
              <a:t>	&lt;input type="button" value="click" onclick=“display()"/&gt;    </a:t>
            </a:r>
          </a:p>
          <a:p>
            <a:pPr marL="0" indent="0">
              <a:buNone/>
            </a:pPr>
            <a:r>
              <a:rPr lang="en-US" dirty="0"/>
              <a:t>	&lt;/body&gt;</a:t>
            </a:r>
          </a:p>
          <a:p>
            <a:pPr marL="0" indent="0">
              <a:buNone/>
            </a:pPr>
            <a:r>
              <a:rPr lang="en-US" dirty="0"/>
              <a:t>&lt;/html&gt;</a:t>
            </a:r>
          </a:p>
          <a:p>
            <a:pPr marL="0" indent="0">
              <a:buNone/>
            </a:pPr>
            <a:endParaRPr lang="en-US" dirty="0"/>
          </a:p>
        </p:txBody>
      </p:sp>
      <p:sp>
        <p:nvSpPr>
          <p:cNvPr id="5" name="Rectangle 4"/>
          <p:cNvSpPr/>
          <p:nvPr/>
        </p:nvSpPr>
        <p:spPr>
          <a:xfrm>
            <a:off x="3689276" y="132645"/>
            <a:ext cx="3856312" cy="584775"/>
          </a:xfrm>
          <a:prstGeom prst="rect">
            <a:avLst/>
          </a:prstGeom>
        </p:spPr>
        <p:txBody>
          <a:bodyPr wrap="none">
            <a:spAutoFit/>
          </a:bodyPr>
          <a:lstStyle/>
          <a:p>
            <a:r>
              <a:rPr lang="en-US" sz="3200" b="1" dirty="0"/>
              <a:t>prompt() in </a:t>
            </a:r>
            <a:r>
              <a:rPr lang="en-US" sz="3200" b="1" dirty="0" err="1"/>
              <a:t>javascript</a:t>
            </a:r>
            <a:endParaRPr lang="en-US" sz="3200" b="1" dirty="0"/>
          </a:p>
        </p:txBody>
      </p:sp>
    </p:spTree>
    <p:extLst>
      <p:ext uri="{BB962C8B-B14F-4D97-AF65-F5344CB8AC3E}">
        <p14:creationId xmlns:p14="http://schemas.microsoft.com/office/powerpoint/2010/main" val="1655196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692" y="1474079"/>
            <a:ext cx="8784608" cy="4893647"/>
          </a:xfrm>
          <a:prstGeom prst="rect">
            <a:avLst/>
          </a:prstGeom>
        </p:spPr>
        <p:txBody>
          <a:bodyPr wrap="square">
            <a:spAutoFit/>
          </a:bodyPr>
          <a:lstStyle/>
          <a:p>
            <a:r>
              <a:rPr lang="en-US" sz="2400" dirty="0"/>
              <a:t>&lt;SCRIPT LANGUAGE=JAVASCRIPT&gt;</a:t>
            </a:r>
          </a:p>
          <a:p>
            <a:r>
              <a:rPr lang="en-US" sz="2400" dirty="0"/>
              <a:t>&lt;!--</a:t>
            </a:r>
          </a:p>
          <a:p>
            <a:r>
              <a:rPr lang="en-US" sz="2400" dirty="0"/>
              <a:t>    function </a:t>
            </a:r>
            <a:r>
              <a:rPr lang="en-US" sz="2400" dirty="0" err="1"/>
              <a:t>mySubmit</a:t>
            </a:r>
            <a:r>
              <a:rPr lang="en-US" sz="2400" dirty="0"/>
              <a:t>() {</a:t>
            </a:r>
          </a:p>
          <a:p>
            <a:r>
              <a:rPr lang="en-US" sz="2400" dirty="0"/>
              <a:t>    </a:t>
            </a:r>
            <a:r>
              <a:rPr lang="en-US" sz="2400" dirty="0" err="1"/>
              <a:t>setTimeout</a:t>
            </a:r>
            <a:r>
              <a:rPr lang="en-US" sz="2400" dirty="0"/>
              <a:t>('</a:t>
            </a:r>
            <a:r>
              <a:rPr lang="en-US" sz="2400" dirty="0" err="1"/>
              <a:t>document.myForm.reset</a:t>
            </a:r>
            <a:r>
              <a:rPr lang="en-US" sz="2400" dirty="0"/>
              <a:t>()',2000);</a:t>
            </a:r>
          </a:p>
          <a:p>
            <a:r>
              <a:rPr lang="en-US" sz="2400" dirty="0"/>
              <a:t>    return false;</a:t>
            </a:r>
          </a:p>
          <a:p>
            <a:r>
              <a:rPr lang="en-US" sz="2400" dirty="0"/>
              <a:t>}</a:t>
            </a:r>
          </a:p>
          <a:p>
            <a:endParaRPr lang="en-US" sz="2400" dirty="0"/>
          </a:p>
          <a:p>
            <a:r>
              <a:rPr lang="en-US" sz="2400" dirty="0"/>
              <a:t>//--&gt;&lt;/SCRIPT&gt;</a:t>
            </a:r>
          </a:p>
          <a:p>
            <a:endParaRPr lang="en-US" sz="2400" dirty="0"/>
          </a:p>
          <a:p>
            <a:r>
              <a:rPr lang="en-US" sz="2400" dirty="0"/>
              <a:t>&lt;FORM NAME="</a:t>
            </a:r>
            <a:r>
              <a:rPr lang="en-US" sz="2400" dirty="0" err="1"/>
              <a:t>myForm</a:t>
            </a:r>
            <a:r>
              <a:rPr lang="en-US" sz="2400" dirty="0"/>
              <a:t>" </a:t>
            </a:r>
            <a:r>
              <a:rPr lang="en-US" sz="2400" dirty="0" err="1"/>
              <a:t>onSubmit</a:t>
            </a:r>
            <a:r>
              <a:rPr lang="en-US" sz="2400" dirty="0"/>
              <a:t>="return </a:t>
            </a:r>
            <a:r>
              <a:rPr lang="en-US" sz="2400" dirty="0" err="1"/>
              <a:t>mySubmit</a:t>
            </a:r>
            <a:r>
              <a:rPr lang="en-US" sz="2400" dirty="0"/>
              <a:t>()"&gt;</a:t>
            </a:r>
          </a:p>
          <a:p>
            <a:r>
              <a:rPr lang="en-US" sz="2400" dirty="0"/>
              <a:t>&lt;INPUT TYPE="INPUT"&gt;</a:t>
            </a:r>
          </a:p>
          <a:p>
            <a:r>
              <a:rPr lang="en-US" sz="2400" dirty="0"/>
              <a:t>&lt;INPUT TYPE="SUBMIT"&gt;</a:t>
            </a:r>
          </a:p>
          <a:p>
            <a:r>
              <a:rPr lang="en-US" sz="2400" dirty="0"/>
              <a:t>&lt;/FORM&gt;</a:t>
            </a:r>
          </a:p>
        </p:txBody>
      </p:sp>
      <p:sp>
        <p:nvSpPr>
          <p:cNvPr id="2" name="TextBox 1">
            <a:extLst>
              <a:ext uri="{FF2B5EF4-FFF2-40B4-BE49-F238E27FC236}">
                <a16:creationId xmlns:a16="http://schemas.microsoft.com/office/drawing/2014/main" id="{3F4EA0B3-D621-E4B8-3152-75D647F4F2B1}"/>
              </a:ext>
            </a:extLst>
          </p:cNvPr>
          <p:cNvSpPr txBox="1"/>
          <p:nvPr/>
        </p:nvSpPr>
        <p:spPr>
          <a:xfrm>
            <a:off x="642692" y="490274"/>
            <a:ext cx="5810864" cy="523220"/>
          </a:xfrm>
          <a:prstGeom prst="rect">
            <a:avLst/>
          </a:prstGeom>
          <a:noFill/>
        </p:spPr>
        <p:txBody>
          <a:bodyPr wrap="square" rtlCol="0">
            <a:spAutoFit/>
          </a:bodyPr>
          <a:lstStyle/>
          <a:p>
            <a:r>
              <a:rPr lang="en-US" sz="2800" b="1" dirty="0" err="1"/>
              <a:t>setTimeout</a:t>
            </a:r>
            <a:r>
              <a:rPr lang="en-US" sz="2800" b="1" dirty="0"/>
              <a:t>()</a:t>
            </a:r>
            <a:endParaRPr lang="en-IN" sz="2800" b="1" dirty="0"/>
          </a:p>
        </p:txBody>
      </p:sp>
    </p:spTree>
    <p:extLst>
      <p:ext uri="{BB962C8B-B14F-4D97-AF65-F5344CB8AC3E}">
        <p14:creationId xmlns:p14="http://schemas.microsoft.com/office/powerpoint/2010/main" val="576349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926" y="385887"/>
            <a:ext cx="4185313" cy="4031873"/>
          </a:xfrm>
          <a:prstGeom prst="rect">
            <a:avLst/>
          </a:prstGeom>
        </p:spPr>
        <p:txBody>
          <a:bodyPr wrap="square">
            <a:spAutoFit/>
          </a:bodyPr>
          <a:lstStyle/>
          <a:p>
            <a:r>
              <a:rPr lang="en-US" sz="2400" b="1" dirty="0" err="1">
                <a:ea typeface="Times New Roman" panose="02020603050405020304" pitchFamily="18" charset="0"/>
              </a:rPr>
              <a:t>setInterval</a:t>
            </a:r>
            <a:r>
              <a:rPr lang="en-US" sz="2400" b="1" dirty="0">
                <a:ea typeface="Times New Roman" panose="02020603050405020304" pitchFamily="18" charset="0"/>
              </a:rPr>
              <a:t>()</a:t>
            </a:r>
          </a:p>
          <a:p>
            <a:endParaRPr lang="en-US" sz="1600" dirty="0">
              <a:ea typeface="Times New Roman" panose="02020603050405020304" pitchFamily="18" charset="0"/>
            </a:endParaRPr>
          </a:p>
          <a:p>
            <a:r>
              <a:rPr lang="en-US" sz="2400" dirty="0">
                <a:ea typeface="Times New Roman" panose="02020603050405020304" pitchFamily="18" charset="0"/>
              </a:rPr>
              <a:t>The </a:t>
            </a:r>
            <a:r>
              <a:rPr lang="en-US" sz="2400" dirty="0" err="1">
                <a:ea typeface="Times New Roman" panose="02020603050405020304" pitchFamily="18" charset="0"/>
              </a:rPr>
              <a:t>setInterval</a:t>
            </a:r>
            <a:r>
              <a:rPr lang="en-US" sz="2400" dirty="0">
                <a:ea typeface="Times New Roman" panose="02020603050405020304" pitchFamily="18" charset="0"/>
              </a:rPr>
              <a:t>() method calls a function or evaluates an expression at specified intervals (in milliseconds).</a:t>
            </a:r>
          </a:p>
          <a:p>
            <a:endParaRPr lang="en-US" sz="2400" dirty="0">
              <a:ea typeface="Times New Roman" panose="02020603050405020304" pitchFamily="18" charset="0"/>
            </a:endParaRPr>
          </a:p>
          <a:p>
            <a:r>
              <a:rPr lang="en-US" sz="2400" dirty="0">
                <a:ea typeface="Times New Roman" panose="02020603050405020304" pitchFamily="18" charset="0"/>
              </a:rPr>
              <a:t>The </a:t>
            </a:r>
            <a:r>
              <a:rPr lang="en-US" sz="2400" dirty="0" err="1">
                <a:ea typeface="Times New Roman" panose="02020603050405020304" pitchFamily="18" charset="0"/>
              </a:rPr>
              <a:t>setInterval</a:t>
            </a:r>
            <a:r>
              <a:rPr lang="en-US" sz="2400" dirty="0">
                <a:ea typeface="Times New Roman" panose="02020603050405020304" pitchFamily="18" charset="0"/>
              </a:rPr>
              <a:t>() method will continue calling the function until clearInterval() is called, or the window is closed.</a:t>
            </a:r>
            <a:endParaRPr lang="en-US" sz="2400" dirty="0">
              <a:effectLst/>
              <a:ea typeface="Times New Roman" panose="02020603050405020304" pitchFamily="18" charset="0"/>
            </a:endParaRPr>
          </a:p>
        </p:txBody>
      </p:sp>
      <p:sp>
        <p:nvSpPr>
          <p:cNvPr id="3" name="TextBox 2">
            <a:extLst>
              <a:ext uri="{FF2B5EF4-FFF2-40B4-BE49-F238E27FC236}">
                <a16:creationId xmlns:a16="http://schemas.microsoft.com/office/drawing/2014/main" id="{B07E5CA5-89CE-D87B-FFF4-CCCA5A027381}"/>
              </a:ext>
            </a:extLst>
          </p:cNvPr>
          <p:cNvSpPr txBox="1"/>
          <p:nvPr/>
        </p:nvSpPr>
        <p:spPr>
          <a:xfrm>
            <a:off x="5335228" y="385887"/>
            <a:ext cx="6401845" cy="5632311"/>
          </a:xfrm>
          <a:prstGeom prst="rect">
            <a:avLst/>
          </a:prstGeom>
          <a:noFill/>
        </p:spPr>
        <p:txBody>
          <a:bodyPr wrap="square">
            <a:spAutoFit/>
          </a:bodyPr>
          <a:lstStyle/>
          <a:p>
            <a:r>
              <a:rPr lang="en-IN" sz="2400" dirty="0"/>
              <a:t>&lt;html&gt;</a:t>
            </a:r>
          </a:p>
          <a:p>
            <a:r>
              <a:rPr lang="en-IN" sz="2400" dirty="0"/>
              <a:t>&lt;body&gt;</a:t>
            </a:r>
          </a:p>
          <a:p>
            <a:endParaRPr lang="en-IN" sz="2400" dirty="0"/>
          </a:p>
          <a:p>
            <a:r>
              <a:rPr lang="en-IN" sz="2400" dirty="0"/>
              <a:t>&lt;input type="text" id="clock"&gt;</a:t>
            </a:r>
          </a:p>
          <a:p>
            <a:r>
              <a:rPr lang="en-IN" sz="2400" dirty="0"/>
              <a:t>&lt;script language=</a:t>
            </a:r>
            <a:r>
              <a:rPr lang="en-IN" sz="2400" dirty="0" err="1"/>
              <a:t>javascript</a:t>
            </a:r>
            <a:r>
              <a:rPr lang="en-IN" sz="2400" dirty="0"/>
              <a:t>&gt;</a:t>
            </a:r>
          </a:p>
          <a:p>
            <a:endParaRPr lang="en-IN" sz="2400" dirty="0"/>
          </a:p>
          <a:p>
            <a:r>
              <a:rPr lang="en-IN" sz="2400" dirty="0"/>
              <a:t>function clock()</a:t>
            </a:r>
          </a:p>
          <a:p>
            <a:r>
              <a:rPr lang="en-IN" sz="2400" dirty="0"/>
              <a:t>  {</a:t>
            </a:r>
          </a:p>
          <a:p>
            <a:r>
              <a:rPr lang="en-IN" sz="2400" dirty="0"/>
              <a:t>  var d=new Date();</a:t>
            </a:r>
          </a:p>
          <a:p>
            <a:r>
              <a:rPr lang="en-IN" sz="2400" dirty="0"/>
              <a:t>  var t=</a:t>
            </a:r>
            <a:r>
              <a:rPr lang="en-IN" sz="2400" dirty="0" err="1"/>
              <a:t>d.toLocaleTimeString</a:t>
            </a:r>
            <a:r>
              <a:rPr lang="en-IN" sz="2400" dirty="0"/>
              <a:t>();</a:t>
            </a:r>
          </a:p>
          <a:p>
            <a:r>
              <a:rPr lang="en-IN" sz="2400" dirty="0"/>
              <a:t>  </a:t>
            </a:r>
            <a:r>
              <a:rPr lang="en-IN" sz="2400" dirty="0" err="1"/>
              <a:t>document.getElementById</a:t>
            </a:r>
            <a:r>
              <a:rPr lang="en-IN" sz="2400" dirty="0"/>
              <a:t>("clock").value=t;</a:t>
            </a:r>
          </a:p>
          <a:p>
            <a:r>
              <a:rPr lang="en-IN" sz="2400" dirty="0"/>
              <a:t>  }</a:t>
            </a:r>
          </a:p>
          <a:p>
            <a:endParaRPr lang="en-IN" sz="2400" dirty="0"/>
          </a:p>
          <a:p>
            <a:r>
              <a:rPr lang="en-IN" sz="2400" dirty="0" err="1"/>
              <a:t>setInterval</a:t>
            </a:r>
            <a:r>
              <a:rPr lang="en-IN" sz="2400" dirty="0"/>
              <a:t>(clock,1000);</a:t>
            </a:r>
          </a:p>
          <a:p>
            <a:r>
              <a:rPr lang="en-IN" sz="2400" dirty="0"/>
              <a:t>&lt;/script&gt;</a:t>
            </a:r>
          </a:p>
        </p:txBody>
      </p:sp>
    </p:spTree>
    <p:extLst>
      <p:ext uri="{BB962C8B-B14F-4D97-AF65-F5344CB8AC3E}">
        <p14:creationId xmlns:p14="http://schemas.microsoft.com/office/powerpoint/2010/main" val="3057528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B35D-10D8-BE2B-EC40-101DC2C50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E07C4-CAFB-8735-2619-9C2BDDB18196}"/>
              </a:ext>
            </a:extLst>
          </p:cNvPr>
          <p:cNvSpPr>
            <a:spLocks noGrp="1"/>
          </p:cNvSpPr>
          <p:nvPr>
            <p:ph type="title"/>
          </p:nvPr>
        </p:nvSpPr>
        <p:spPr/>
        <p:txBody>
          <a:bodyPr/>
          <a:lstStyle/>
          <a:p>
            <a:r>
              <a:rPr lang="en-US" dirty="0"/>
              <a:t>Properties of window object</a:t>
            </a:r>
          </a:p>
        </p:txBody>
      </p:sp>
      <p:pic>
        <p:nvPicPr>
          <p:cNvPr id="4" name="Content Placeholder 3">
            <a:extLst>
              <a:ext uri="{FF2B5EF4-FFF2-40B4-BE49-F238E27FC236}">
                <a16:creationId xmlns:a16="http://schemas.microsoft.com/office/drawing/2014/main" id="{1E88D6C9-34C1-58E8-D7DA-7376AB184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73" y="1442493"/>
            <a:ext cx="9733597" cy="3730399"/>
          </a:xfrm>
        </p:spPr>
      </p:pic>
    </p:spTree>
    <p:extLst>
      <p:ext uri="{BB962C8B-B14F-4D97-AF65-F5344CB8AC3E}">
        <p14:creationId xmlns:p14="http://schemas.microsoft.com/office/powerpoint/2010/main" val="324411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A958-B9AB-59A9-3886-0EBB5428AA7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79498A-229C-908F-A9FB-13D3B8C9AD2D}"/>
              </a:ext>
            </a:extLst>
          </p:cNvPr>
          <p:cNvGraphicFramePr>
            <a:graphicFrameLocks noGrp="1"/>
          </p:cNvGraphicFramePr>
          <p:nvPr/>
        </p:nvGraphicFramePr>
        <p:xfrm>
          <a:off x="784290" y="259307"/>
          <a:ext cx="10748067" cy="6456762"/>
        </p:xfrm>
        <a:graphic>
          <a:graphicData uri="http://schemas.openxmlformats.org/drawingml/2006/table">
            <a:tbl>
              <a:tblPr firstRow="1" firstCol="1" bandRow="1">
                <a:tableStyleId>{5940675A-B579-460E-94D1-54222C63F5DA}</a:tableStyleId>
              </a:tblPr>
              <a:tblGrid>
                <a:gridCol w="2198664">
                  <a:extLst>
                    <a:ext uri="{9D8B030D-6E8A-4147-A177-3AD203B41FA5}">
                      <a16:colId xmlns:a16="http://schemas.microsoft.com/office/drawing/2014/main" val="430713811"/>
                    </a:ext>
                  </a:extLst>
                </a:gridCol>
                <a:gridCol w="8549403">
                  <a:extLst>
                    <a:ext uri="{9D8B030D-6E8A-4147-A177-3AD203B41FA5}">
                      <a16:colId xmlns:a16="http://schemas.microsoft.com/office/drawing/2014/main" val="728988104"/>
                    </a:ext>
                  </a:extLst>
                </a:gridCol>
              </a:tblGrid>
              <a:tr h="651145">
                <a:tc>
                  <a:txBody>
                    <a:bodyPr/>
                    <a:lstStyle/>
                    <a:p>
                      <a:pPr marL="0" marR="0" algn="ctr">
                        <a:lnSpc>
                          <a:spcPct val="115000"/>
                        </a:lnSpc>
                        <a:spcBef>
                          <a:spcPts val="0"/>
                        </a:spcBef>
                        <a:spcAft>
                          <a:spcPts val="1000"/>
                        </a:spcAft>
                      </a:pPr>
                      <a:r>
                        <a:rPr lang="en-US" sz="2400" b="1" dirty="0">
                          <a:effectLst/>
                        </a:rPr>
                        <a:t>Object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1000"/>
                        </a:spcAft>
                      </a:pPr>
                      <a:r>
                        <a:rPr lang="en-US" sz="2400" b="1" dirty="0">
                          <a:effectLst/>
                        </a:rPr>
                        <a:t>Description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54651390"/>
                  </a:ext>
                </a:extLst>
              </a:tr>
              <a:tr h="651145">
                <a:tc>
                  <a:txBody>
                    <a:bodyPr/>
                    <a:lstStyle/>
                    <a:p>
                      <a:pPr marL="0" marR="0" algn="ctr">
                        <a:lnSpc>
                          <a:spcPct val="115000"/>
                        </a:lnSpc>
                        <a:spcBef>
                          <a:spcPts val="0"/>
                        </a:spcBef>
                        <a:spcAft>
                          <a:spcPts val="1000"/>
                        </a:spcAft>
                      </a:pPr>
                      <a:r>
                        <a:rPr lang="en-US" sz="2800" dirty="0">
                          <a:effectLst/>
                        </a:rPr>
                        <a:t>navigator</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navigator</a:t>
                      </a:r>
                      <a:r>
                        <a:rPr lang="en-US" sz="2400" dirty="0">
                          <a:effectLst/>
                        </a:rPr>
                        <a:t> object provides properties that expose information about the current browser to JavaScript scripts.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17158820"/>
                  </a:ext>
                </a:extLst>
              </a:tr>
              <a:tr h="1277137">
                <a:tc>
                  <a:txBody>
                    <a:bodyPr/>
                    <a:lstStyle/>
                    <a:p>
                      <a:pPr marL="0" marR="0" algn="ctr">
                        <a:lnSpc>
                          <a:spcPct val="115000"/>
                        </a:lnSpc>
                        <a:spcBef>
                          <a:spcPts val="0"/>
                        </a:spcBef>
                        <a:spcAft>
                          <a:spcPts val="1000"/>
                        </a:spcAft>
                      </a:pPr>
                      <a:r>
                        <a:rPr lang="en-US" sz="2800" dirty="0">
                          <a:effectLst/>
                        </a:rPr>
                        <a:t>window</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window</a:t>
                      </a:r>
                      <a:r>
                        <a:rPr lang="en-US" sz="2400" dirty="0">
                          <a:effectLst/>
                        </a:rPr>
                        <a:t> object provides methods and properties for dealing with the actual Navigator window, including objects for each frame.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23946406"/>
                  </a:ext>
                </a:extLst>
              </a:tr>
              <a:tr h="651145">
                <a:tc>
                  <a:txBody>
                    <a:bodyPr/>
                    <a:lstStyle/>
                    <a:p>
                      <a:pPr marL="0" marR="0" algn="ctr">
                        <a:lnSpc>
                          <a:spcPct val="115000"/>
                        </a:lnSpc>
                        <a:spcBef>
                          <a:spcPts val="0"/>
                        </a:spcBef>
                        <a:spcAft>
                          <a:spcPts val="1000"/>
                        </a:spcAft>
                      </a:pPr>
                      <a:r>
                        <a:rPr lang="en-US" sz="2800" dirty="0">
                          <a:effectLst/>
                        </a:rPr>
                        <a:t>location</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location</a:t>
                      </a:r>
                      <a:r>
                        <a:rPr lang="en-US" sz="2400" dirty="0">
                          <a:effectLst/>
                        </a:rPr>
                        <a:t> object provides properties and methods for working with the currently open URL.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59592900"/>
                  </a:ext>
                </a:extLst>
              </a:tr>
              <a:tr h="651145">
                <a:tc>
                  <a:txBody>
                    <a:bodyPr/>
                    <a:lstStyle/>
                    <a:p>
                      <a:pPr marL="0" marR="0" algn="ctr">
                        <a:lnSpc>
                          <a:spcPct val="115000"/>
                        </a:lnSpc>
                        <a:spcBef>
                          <a:spcPts val="0"/>
                        </a:spcBef>
                        <a:spcAft>
                          <a:spcPts val="1000"/>
                        </a:spcAft>
                      </a:pPr>
                      <a:r>
                        <a:rPr lang="en-US" sz="2800" dirty="0">
                          <a:effectLst/>
                        </a:rPr>
                        <a:t>history</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history</a:t>
                      </a:r>
                      <a:r>
                        <a:rPr lang="en-US" sz="2400" dirty="0">
                          <a:effectLst/>
                        </a:rPr>
                        <a:t> object provides information about the history list and enables limited interaction with the list.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9293481"/>
                  </a:ext>
                </a:extLst>
              </a:tr>
              <a:tr h="1277137">
                <a:tc>
                  <a:txBody>
                    <a:bodyPr/>
                    <a:lstStyle/>
                    <a:p>
                      <a:pPr marL="0" marR="0" algn="ctr">
                        <a:lnSpc>
                          <a:spcPct val="115000"/>
                        </a:lnSpc>
                        <a:spcBef>
                          <a:spcPts val="0"/>
                        </a:spcBef>
                        <a:spcAft>
                          <a:spcPts val="1000"/>
                        </a:spcAft>
                      </a:pPr>
                      <a:r>
                        <a:rPr lang="en-US" sz="2800" dirty="0">
                          <a:effectLst/>
                        </a:rPr>
                        <a:t>document</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document</a:t>
                      </a:r>
                      <a:r>
                        <a:rPr lang="en-US" sz="2400" dirty="0">
                          <a:effectLst/>
                        </a:rPr>
                        <a:t> object is one of the most heavily used objects in the hierarchy. It contains objects, properties, and methods for working with document elements including forms, links, anchors, and with applets.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55342668"/>
                  </a:ext>
                </a:extLst>
              </a:tr>
            </a:tbl>
          </a:graphicData>
        </a:graphic>
      </p:graphicFrame>
    </p:spTree>
    <p:extLst>
      <p:ext uri="{BB962C8B-B14F-4D97-AF65-F5344CB8AC3E}">
        <p14:creationId xmlns:p14="http://schemas.microsoft.com/office/powerpoint/2010/main" val="366735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DFEC2-C63A-E29E-19B0-E77F78987B72}"/>
              </a:ext>
            </a:extLst>
          </p:cNvPr>
          <p:cNvSpPr txBox="1"/>
          <p:nvPr/>
        </p:nvSpPr>
        <p:spPr>
          <a:xfrm>
            <a:off x="457200" y="147488"/>
            <a:ext cx="5058697" cy="6801862"/>
          </a:xfrm>
          <a:prstGeom prst="rect">
            <a:avLst/>
          </a:prstGeom>
          <a:noFill/>
        </p:spPr>
        <p:txBody>
          <a:bodyPr wrap="square" rtlCol="0">
            <a:spAutoFit/>
          </a:bodyPr>
          <a:lstStyle/>
          <a:p>
            <a:r>
              <a:rPr lang="en-US" sz="2000" dirty="0"/>
              <a:t>&lt;html&gt;</a:t>
            </a:r>
          </a:p>
          <a:p>
            <a:r>
              <a:rPr lang="en-US" sz="2000" dirty="0"/>
              <a:t>&lt;head&gt;</a:t>
            </a:r>
          </a:p>
          <a:p>
            <a:r>
              <a:rPr lang="en-US" sz="2000" dirty="0"/>
              <a:t>&lt;script&gt;</a:t>
            </a:r>
          </a:p>
          <a:p>
            <a:r>
              <a:rPr lang="en-US" sz="2000" dirty="0"/>
              <a:t>function </a:t>
            </a:r>
            <a:r>
              <a:rPr lang="en-US" sz="2000" dirty="0" err="1"/>
              <a:t>chkval</a:t>
            </a:r>
            <a:r>
              <a:rPr lang="en-US" sz="2000" dirty="0"/>
              <a:t>()</a:t>
            </a:r>
          </a:p>
          <a:p>
            <a:r>
              <a:rPr lang="en-US" sz="2000" dirty="0"/>
              <a:t>{</a:t>
            </a:r>
          </a:p>
          <a:p>
            <a:r>
              <a:rPr lang="en-US" sz="2000" dirty="0"/>
              <a:t>var </a:t>
            </a:r>
            <a:r>
              <a:rPr lang="en-US" sz="2000" dirty="0" err="1"/>
              <a:t>uname</a:t>
            </a:r>
            <a:r>
              <a:rPr lang="en-US" sz="2000" dirty="0"/>
              <a:t>=document.frm1.txtname.value;</a:t>
            </a:r>
          </a:p>
          <a:p>
            <a:r>
              <a:rPr lang="en-US" sz="2000" dirty="0"/>
              <a:t>var </a:t>
            </a:r>
            <a:r>
              <a:rPr lang="en-US" sz="2000" dirty="0" err="1"/>
              <a:t>upass</a:t>
            </a:r>
            <a:r>
              <a:rPr lang="en-US" sz="2000" dirty="0"/>
              <a:t> = document.frm1.txtpass.value;</a:t>
            </a:r>
          </a:p>
          <a:p>
            <a:endParaRPr lang="en-US" sz="2000" dirty="0"/>
          </a:p>
          <a:p>
            <a:r>
              <a:rPr lang="en-US" sz="2000" dirty="0"/>
              <a:t>If (</a:t>
            </a:r>
            <a:r>
              <a:rPr lang="en-US" sz="2000" dirty="0" err="1"/>
              <a:t>uname</a:t>
            </a:r>
            <a:r>
              <a:rPr lang="en-US" sz="2000" dirty="0"/>
              <a:t>=“ ”)</a:t>
            </a:r>
          </a:p>
          <a:p>
            <a:r>
              <a:rPr lang="en-US" sz="2000" dirty="0"/>
              <a:t>{</a:t>
            </a:r>
          </a:p>
          <a:p>
            <a:r>
              <a:rPr lang="en-US" sz="2000" dirty="0"/>
              <a:t>Alert(“Username cannot be left blank”);</a:t>
            </a:r>
          </a:p>
          <a:p>
            <a:r>
              <a:rPr lang="en-US" sz="2000" dirty="0"/>
              <a:t>}</a:t>
            </a:r>
          </a:p>
          <a:p>
            <a:endParaRPr lang="en-US" sz="2000" dirty="0"/>
          </a:p>
          <a:p>
            <a:r>
              <a:rPr lang="en-US" sz="2000" dirty="0"/>
              <a:t>If(</a:t>
            </a:r>
            <a:r>
              <a:rPr lang="en-US" sz="2000" dirty="0" err="1"/>
              <a:t>upass.length</a:t>
            </a:r>
            <a:r>
              <a:rPr lang="en-US" sz="2000" dirty="0"/>
              <a:t>&lt;4)</a:t>
            </a:r>
          </a:p>
          <a:p>
            <a:r>
              <a:rPr lang="en-US" sz="2000" dirty="0"/>
              <a:t>{</a:t>
            </a:r>
          </a:p>
          <a:p>
            <a:r>
              <a:rPr lang="en-US" sz="2000" dirty="0"/>
              <a:t>Alert(“Please give password more than 4 characters”);</a:t>
            </a:r>
          </a:p>
          <a:p>
            <a:r>
              <a:rPr lang="en-US" sz="2000" dirty="0"/>
              <a:t>}</a:t>
            </a:r>
          </a:p>
          <a:p>
            <a:r>
              <a:rPr lang="en-US" sz="2000" dirty="0"/>
              <a:t>}</a:t>
            </a:r>
          </a:p>
          <a:p>
            <a:r>
              <a:rPr lang="en-US" sz="2000" dirty="0"/>
              <a:t>&lt;/script&gt;</a:t>
            </a:r>
          </a:p>
          <a:p>
            <a:r>
              <a:rPr lang="en-US" sz="2000" dirty="0"/>
              <a:t>&lt;/head&gt;</a:t>
            </a:r>
            <a:endParaRPr lang="en-IN" sz="2000" dirty="0"/>
          </a:p>
        </p:txBody>
      </p:sp>
      <p:sp>
        <p:nvSpPr>
          <p:cNvPr id="3" name="TextBox 2">
            <a:extLst>
              <a:ext uri="{FF2B5EF4-FFF2-40B4-BE49-F238E27FC236}">
                <a16:creationId xmlns:a16="http://schemas.microsoft.com/office/drawing/2014/main" id="{ABECAA72-BDE6-D6E0-111F-4877E4CEA6BA}"/>
              </a:ext>
            </a:extLst>
          </p:cNvPr>
          <p:cNvSpPr txBox="1"/>
          <p:nvPr/>
        </p:nvSpPr>
        <p:spPr>
          <a:xfrm>
            <a:off x="6096001" y="442452"/>
            <a:ext cx="5496232" cy="3170099"/>
          </a:xfrm>
          <a:prstGeom prst="rect">
            <a:avLst/>
          </a:prstGeom>
          <a:noFill/>
        </p:spPr>
        <p:txBody>
          <a:bodyPr wrap="square" rtlCol="0">
            <a:spAutoFit/>
          </a:bodyPr>
          <a:lstStyle/>
          <a:p>
            <a:r>
              <a:rPr lang="en-US" sz="2000" dirty="0"/>
              <a:t>&lt;body&gt;</a:t>
            </a:r>
          </a:p>
          <a:p>
            <a:r>
              <a:rPr lang="en-US" sz="2000" dirty="0"/>
              <a:t>&lt;form name=“frm1”&gt;</a:t>
            </a:r>
          </a:p>
          <a:p>
            <a:r>
              <a:rPr lang="en-US" sz="2000" dirty="0"/>
              <a:t>&lt;input type=“text” name=“</a:t>
            </a:r>
            <a:r>
              <a:rPr lang="en-US" sz="2000" dirty="0" err="1"/>
              <a:t>txtname</a:t>
            </a:r>
            <a:r>
              <a:rPr lang="en-US" sz="2000" dirty="0"/>
              <a:t>”&gt;</a:t>
            </a:r>
          </a:p>
          <a:p>
            <a:r>
              <a:rPr lang="en-US" sz="2000" dirty="0"/>
              <a:t>&lt;</a:t>
            </a:r>
            <a:r>
              <a:rPr lang="en-US" sz="2000" dirty="0" err="1"/>
              <a:t>br</a:t>
            </a:r>
            <a:r>
              <a:rPr lang="en-US" sz="2000" dirty="0"/>
              <a:t>&gt;</a:t>
            </a:r>
          </a:p>
          <a:p>
            <a:r>
              <a:rPr lang="en-US" sz="2000" dirty="0"/>
              <a:t>&lt;input type=“password” name=“</a:t>
            </a:r>
            <a:r>
              <a:rPr lang="en-US" sz="2000" dirty="0" err="1"/>
              <a:t>txtpass</a:t>
            </a:r>
            <a:r>
              <a:rPr lang="en-US" sz="2000" dirty="0"/>
              <a:t>”&gt;</a:t>
            </a:r>
          </a:p>
          <a:p>
            <a:r>
              <a:rPr lang="en-US" sz="2000" dirty="0"/>
              <a:t>&lt;</a:t>
            </a:r>
            <a:r>
              <a:rPr lang="en-US" sz="2000" dirty="0" err="1"/>
              <a:t>br</a:t>
            </a:r>
            <a:r>
              <a:rPr lang="en-US" sz="2000" dirty="0"/>
              <a:t>&gt;</a:t>
            </a:r>
          </a:p>
          <a:p>
            <a:r>
              <a:rPr lang="en-US" sz="2000" dirty="0"/>
              <a:t>&lt;input type=“button” onclick=“</a:t>
            </a:r>
            <a:r>
              <a:rPr lang="en-US" sz="2000" dirty="0" err="1"/>
              <a:t>chkval</a:t>
            </a:r>
            <a:r>
              <a:rPr lang="en-US" sz="2000" dirty="0"/>
              <a:t>()”&gt;</a:t>
            </a:r>
          </a:p>
          <a:p>
            <a:r>
              <a:rPr lang="en-US" sz="2000" dirty="0"/>
              <a:t>&lt;/form&gt;</a:t>
            </a:r>
          </a:p>
          <a:p>
            <a:endParaRPr lang="en-US" sz="2000" dirty="0"/>
          </a:p>
          <a:p>
            <a:r>
              <a:rPr lang="en-US" sz="2000" dirty="0"/>
              <a:t>&lt;/body&gt;</a:t>
            </a:r>
            <a:endParaRPr lang="en-IN" sz="2000" dirty="0"/>
          </a:p>
        </p:txBody>
      </p:sp>
    </p:spTree>
    <p:extLst>
      <p:ext uri="{BB962C8B-B14F-4D97-AF65-F5344CB8AC3E}">
        <p14:creationId xmlns:p14="http://schemas.microsoft.com/office/powerpoint/2010/main" val="3661505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JavaScript history object</a:t>
            </a:r>
          </a:p>
        </p:txBody>
      </p:sp>
      <p:sp>
        <p:nvSpPr>
          <p:cNvPr id="3" name="Content Placeholder 2"/>
          <p:cNvSpPr>
            <a:spLocks noGrp="1"/>
          </p:cNvSpPr>
          <p:nvPr>
            <p:ph idx="1"/>
          </p:nvPr>
        </p:nvSpPr>
        <p:spPr/>
        <p:txBody>
          <a:bodyPr/>
          <a:lstStyle/>
          <a:p>
            <a:pPr marL="0" indent="0">
              <a:buNone/>
            </a:pPr>
            <a:r>
              <a:rPr lang="en-US" dirty="0"/>
              <a:t>The </a:t>
            </a:r>
            <a:r>
              <a:rPr lang="en-US" b="1" dirty="0"/>
              <a:t>JavaScript history object</a:t>
            </a:r>
            <a:r>
              <a:rPr lang="en-US" dirty="0"/>
              <a:t> represents an array of URLs visited by the user. By using this object, you can load previous, forward or any particular page.</a:t>
            </a:r>
          </a:p>
          <a:p>
            <a:pPr marL="0" indent="0">
              <a:buNone/>
            </a:pPr>
            <a:endParaRPr lang="en-US" dirty="0"/>
          </a:p>
          <a:p>
            <a:pPr marL="0" indent="0">
              <a:buNone/>
            </a:pPr>
            <a:r>
              <a:rPr lang="en-US" dirty="0"/>
              <a:t>The history object is the window property, so it can be accessed by:</a:t>
            </a:r>
          </a:p>
          <a:p>
            <a:r>
              <a:rPr lang="en-US" i="1" dirty="0" err="1">
                <a:solidFill>
                  <a:srgbClr val="FF0000"/>
                </a:solidFill>
              </a:rPr>
              <a:t>window.history</a:t>
            </a:r>
            <a:r>
              <a:rPr lang="en-US" i="1" dirty="0">
                <a:solidFill>
                  <a:srgbClr val="FF0000"/>
                </a:solidFill>
              </a:rPr>
              <a:t> </a:t>
            </a:r>
          </a:p>
          <a:p>
            <a:pPr marL="0" indent="0">
              <a:buNone/>
            </a:pPr>
            <a:r>
              <a:rPr lang="en-US" dirty="0"/>
              <a:t>or,</a:t>
            </a:r>
          </a:p>
          <a:p>
            <a:r>
              <a:rPr lang="en-US" i="1" dirty="0">
                <a:solidFill>
                  <a:srgbClr val="FF0000"/>
                </a:solidFill>
              </a:rPr>
              <a:t>history </a:t>
            </a:r>
          </a:p>
          <a:p>
            <a:endParaRPr lang="en-US" dirty="0"/>
          </a:p>
          <a:p>
            <a:pPr marL="0" indent="0">
              <a:buNone/>
            </a:pPr>
            <a:endParaRPr lang="en-US" dirty="0"/>
          </a:p>
        </p:txBody>
      </p:sp>
    </p:spTree>
    <p:extLst>
      <p:ext uri="{BB962C8B-B14F-4D97-AF65-F5344CB8AC3E}">
        <p14:creationId xmlns:p14="http://schemas.microsoft.com/office/powerpoint/2010/main" val="186427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560" y="389770"/>
            <a:ext cx="6568440" cy="418645"/>
          </a:xfrm>
        </p:spPr>
        <p:txBody>
          <a:bodyPr>
            <a:noAutofit/>
          </a:bodyPr>
          <a:lstStyle/>
          <a:p>
            <a:r>
              <a:rPr lang="en-US" sz="2800" b="1" dirty="0"/>
              <a:t>Methods of JavaScript history object</a:t>
            </a:r>
            <a:br>
              <a:rPr lang="en-US" sz="2800" b="1" dirty="0"/>
            </a:br>
            <a:endParaRPr lang="en-US" sz="2800" dirty="0"/>
          </a:p>
        </p:txBody>
      </p:sp>
      <p:graphicFrame>
        <p:nvGraphicFramePr>
          <p:cNvPr id="4" name="Content Placeholder 3"/>
          <p:cNvGraphicFramePr>
            <a:graphicFrameLocks noGrp="1"/>
          </p:cNvGraphicFramePr>
          <p:nvPr>
            <p:ph idx="1"/>
          </p:nvPr>
        </p:nvGraphicFramePr>
        <p:xfrm>
          <a:off x="838200" y="979713"/>
          <a:ext cx="10565676" cy="1737360"/>
        </p:xfrm>
        <a:graphic>
          <a:graphicData uri="http://schemas.openxmlformats.org/drawingml/2006/table">
            <a:tbl>
              <a:tblPr/>
              <a:tblGrid>
                <a:gridCol w="3521892">
                  <a:extLst>
                    <a:ext uri="{9D8B030D-6E8A-4147-A177-3AD203B41FA5}">
                      <a16:colId xmlns:a16="http://schemas.microsoft.com/office/drawing/2014/main" val="714865877"/>
                    </a:ext>
                  </a:extLst>
                </a:gridCol>
                <a:gridCol w="3521892">
                  <a:extLst>
                    <a:ext uri="{9D8B030D-6E8A-4147-A177-3AD203B41FA5}">
                      <a16:colId xmlns:a16="http://schemas.microsoft.com/office/drawing/2014/main" val="3702195135"/>
                    </a:ext>
                  </a:extLst>
                </a:gridCol>
                <a:gridCol w="3521892">
                  <a:extLst>
                    <a:ext uri="{9D8B030D-6E8A-4147-A177-3AD203B41FA5}">
                      <a16:colId xmlns:a16="http://schemas.microsoft.com/office/drawing/2014/main" val="257285642"/>
                    </a:ext>
                  </a:extLst>
                </a:gridCol>
              </a:tblGrid>
              <a:tr h="0">
                <a:tc>
                  <a:txBody>
                    <a:bodyPr/>
                    <a:lstStyle/>
                    <a:p>
                      <a:r>
                        <a:rPr lang="en-US" sz="2400" b="0"/>
                        <a:t>1</a:t>
                      </a:r>
                    </a:p>
                  </a:txBody>
                  <a:tcPr anchor="ctr">
                    <a:lnL>
                      <a:noFill/>
                    </a:lnL>
                    <a:lnR>
                      <a:noFill/>
                    </a:lnR>
                    <a:lnT>
                      <a:noFill/>
                    </a:lnT>
                    <a:lnB>
                      <a:noFill/>
                    </a:lnB>
                  </a:tcPr>
                </a:tc>
                <a:tc>
                  <a:txBody>
                    <a:bodyPr/>
                    <a:lstStyle/>
                    <a:p>
                      <a:r>
                        <a:rPr lang="en-US" sz="2400" b="0"/>
                        <a:t>forward()</a:t>
                      </a:r>
                    </a:p>
                  </a:txBody>
                  <a:tcPr anchor="ctr">
                    <a:lnL>
                      <a:noFill/>
                    </a:lnL>
                    <a:lnR>
                      <a:noFill/>
                    </a:lnR>
                    <a:lnT>
                      <a:noFill/>
                    </a:lnT>
                    <a:lnB>
                      <a:noFill/>
                    </a:lnB>
                  </a:tcPr>
                </a:tc>
                <a:tc>
                  <a:txBody>
                    <a:bodyPr/>
                    <a:lstStyle/>
                    <a:p>
                      <a:r>
                        <a:rPr lang="en-US" sz="2400" b="0"/>
                        <a:t>loads the next page.</a:t>
                      </a:r>
                    </a:p>
                  </a:txBody>
                  <a:tcPr anchor="ctr">
                    <a:lnL>
                      <a:noFill/>
                    </a:lnL>
                    <a:lnR>
                      <a:noFill/>
                    </a:lnR>
                    <a:lnT>
                      <a:noFill/>
                    </a:lnT>
                    <a:lnB>
                      <a:noFill/>
                    </a:lnB>
                  </a:tcPr>
                </a:tc>
                <a:extLst>
                  <a:ext uri="{0D108BD9-81ED-4DB2-BD59-A6C34878D82A}">
                    <a16:rowId xmlns:a16="http://schemas.microsoft.com/office/drawing/2014/main" val="501727400"/>
                  </a:ext>
                </a:extLst>
              </a:tr>
              <a:tr h="0">
                <a:tc>
                  <a:txBody>
                    <a:bodyPr/>
                    <a:lstStyle/>
                    <a:p>
                      <a:r>
                        <a:rPr lang="en-US" sz="2400" b="0"/>
                        <a:t>2</a:t>
                      </a:r>
                    </a:p>
                  </a:txBody>
                  <a:tcPr anchor="ctr">
                    <a:lnL>
                      <a:noFill/>
                    </a:lnL>
                    <a:lnR>
                      <a:noFill/>
                    </a:lnR>
                    <a:lnT>
                      <a:noFill/>
                    </a:lnT>
                    <a:lnB>
                      <a:noFill/>
                    </a:lnB>
                  </a:tcPr>
                </a:tc>
                <a:tc>
                  <a:txBody>
                    <a:bodyPr/>
                    <a:lstStyle/>
                    <a:p>
                      <a:r>
                        <a:rPr lang="en-US" sz="2400" b="0"/>
                        <a:t>back()</a:t>
                      </a:r>
                    </a:p>
                  </a:txBody>
                  <a:tcPr anchor="ctr">
                    <a:lnL>
                      <a:noFill/>
                    </a:lnL>
                    <a:lnR>
                      <a:noFill/>
                    </a:lnR>
                    <a:lnT>
                      <a:noFill/>
                    </a:lnT>
                    <a:lnB>
                      <a:noFill/>
                    </a:lnB>
                  </a:tcPr>
                </a:tc>
                <a:tc>
                  <a:txBody>
                    <a:bodyPr/>
                    <a:lstStyle/>
                    <a:p>
                      <a:r>
                        <a:rPr lang="en-US" sz="2400" b="0"/>
                        <a:t>loads the previous page.</a:t>
                      </a:r>
                    </a:p>
                  </a:txBody>
                  <a:tcPr anchor="ctr">
                    <a:lnL>
                      <a:noFill/>
                    </a:lnL>
                    <a:lnR>
                      <a:noFill/>
                    </a:lnR>
                    <a:lnT>
                      <a:noFill/>
                    </a:lnT>
                    <a:lnB>
                      <a:noFill/>
                    </a:lnB>
                  </a:tcPr>
                </a:tc>
                <a:extLst>
                  <a:ext uri="{0D108BD9-81ED-4DB2-BD59-A6C34878D82A}">
                    <a16:rowId xmlns:a16="http://schemas.microsoft.com/office/drawing/2014/main" val="94177197"/>
                  </a:ext>
                </a:extLst>
              </a:tr>
              <a:tr h="0">
                <a:tc>
                  <a:txBody>
                    <a:bodyPr/>
                    <a:lstStyle/>
                    <a:p>
                      <a:r>
                        <a:rPr lang="en-US" sz="2400" b="0" dirty="0"/>
                        <a:t>3</a:t>
                      </a:r>
                    </a:p>
                  </a:txBody>
                  <a:tcPr anchor="ctr">
                    <a:lnL>
                      <a:noFill/>
                    </a:lnL>
                    <a:lnR>
                      <a:noFill/>
                    </a:lnR>
                    <a:lnT>
                      <a:noFill/>
                    </a:lnT>
                    <a:lnB>
                      <a:noFill/>
                    </a:lnB>
                  </a:tcPr>
                </a:tc>
                <a:tc>
                  <a:txBody>
                    <a:bodyPr/>
                    <a:lstStyle/>
                    <a:p>
                      <a:r>
                        <a:rPr lang="en-US" sz="2400" b="0"/>
                        <a:t>go()</a:t>
                      </a:r>
                    </a:p>
                  </a:txBody>
                  <a:tcPr anchor="ctr">
                    <a:lnL>
                      <a:noFill/>
                    </a:lnL>
                    <a:lnR>
                      <a:noFill/>
                    </a:lnR>
                    <a:lnT>
                      <a:noFill/>
                    </a:lnT>
                    <a:lnB>
                      <a:noFill/>
                    </a:lnB>
                  </a:tcPr>
                </a:tc>
                <a:tc>
                  <a:txBody>
                    <a:bodyPr/>
                    <a:lstStyle/>
                    <a:p>
                      <a:r>
                        <a:rPr lang="en-US" sz="2400" b="0" dirty="0"/>
                        <a:t>loads the given page number.</a:t>
                      </a:r>
                    </a:p>
                  </a:txBody>
                  <a:tcPr anchor="ctr">
                    <a:lnL>
                      <a:noFill/>
                    </a:lnL>
                    <a:lnR>
                      <a:noFill/>
                    </a:lnR>
                    <a:lnT>
                      <a:noFill/>
                    </a:lnT>
                    <a:lnB>
                      <a:noFill/>
                    </a:lnB>
                  </a:tcPr>
                </a:tc>
                <a:extLst>
                  <a:ext uri="{0D108BD9-81ED-4DB2-BD59-A6C34878D82A}">
                    <a16:rowId xmlns:a16="http://schemas.microsoft.com/office/drawing/2014/main" val="123181799"/>
                  </a:ext>
                </a:extLst>
              </a:tr>
            </a:tbl>
          </a:graphicData>
        </a:graphic>
      </p:graphicFrame>
      <p:sp>
        <p:nvSpPr>
          <p:cNvPr id="5" name="Rectangle 4"/>
          <p:cNvSpPr/>
          <p:nvPr/>
        </p:nvSpPr>
        <p:spPr>
          <a:xfrm>
            <a:off x="610560" y="3059668"/>
            <a:ext cx="3425618" cy="461665"/>
          </a:xfrm>
          <a:prstGeom prst="rect">
            <a:avLst/>
          </a:prstGeom>
        </p:spPr>
        <p:txBody>
          <a:bodyPr wrap="none">
            <a:spAutoFit/>
          </a:bodyPr>
          <a:lstStyle/>
          <a:p>
            <a:r>
              <a:rPr lang="en-US" sz="2400" b="1" dirty="0"/>
              <a:t>Example of history object</a:t>
            </a:r>
          </a:p>
        </p:txBody>
      </p:sp>
      <p:sp>
        <p:nvSpPr>
          <p:cNvPr id="6" name="Rectangle 5"/>
          <p:cNvSpPr/>
          <p:nvPr/>
        </p:nvSpPr>
        <p:spPr>
          <a:xfrm>
            <a:off x="610560" y="4030619"/>
            <a:ext cx="6450875" cy="2308324"/>
          </a:xfrm>
          <a:prstGeom prst="rect">
            <a:avLst/>
          </a:prstGeom>
        </p:spPr>
        <p:txBody>
          <a:bodyPr wrap="square">
            <a:spAutoFit/>
          </a:bodyPr>
          <a:lstStyle/>
          <a:p>
            <a:pPr>
              <a:lnSpc>
                <a:spcPct val="150000"/>
              </a:lnSpc>
            </a:pPr>
            <a:r>
              <a:rPr lang="en-US" sz="2400" dirty="0"/>
              <a:t>    </a:t>
            </a:r>
            <a:r>
              <a:rPr lang="en-US" sz="2400" i="1" dirty="0" err="1"/>
              <a:t>history.back</a:t>
            </a:r>
            <a:r>
              <a:rPr lang="en-US" sz="2400" i="1" dirty="0"/>
              <a:t>();	//for previous page  </a:t>
            </a:r>
          </a:p>
          <a:p>
            <a:pPr>
              <a:lnSpc>
                <a:spcPct val="150000"/>
              </a:lnSpc>
            </a:pPr>
            <a:r>
              <a:rPr lang="en-US" sz="2400" i="1" dirty="0"/>
              <a:t>    </a:t>
            </a:r>
            <a:r>
              <a:rPr lang="en-US" sz="2400" i="1" dirty="0" err="1"/>
              <a:t>history.forward</a:t>
            </a:r>
            <a:r>
              <a:rPr lang="en-US" sz="2400" i="1" dirty="0"/>
              <a:t>();	//for next page  </a:t>
            </a:r>
          </a:p>
          <a:p>
            <a:pPr>
              <a:lnSpc>
                <a:spcPct val="150000"/>
              </a:lnSpc>
            </a:pPr>
            <a:r>
              <a:rPr lang="en-US" sz="2400" i="1" dirty="0"/>
              <a:t>    </a:t>
            </a:r>
            <a:r>
              <a:rPr lang="en-US" sz="2400" i="1" dirty="0" err="1"/>
              <a:t>history.go</a:t>
            </a:r>
            <a:r>
              <a:rPr lang="en-US" sz="2400" i="1" dirty="0"/>
              <a:t>(2);	//for next 2nd page  </a:t>
            </a:r>
          </a:p>
          <a:p>
            <a:pPr>
              <a:lnSpc>
                <a:spcPct val="150000"/>
              </a:lnSpc>
            </a:pPr>
            <a:r>
              <a:rPr lang="en-US" sz="2400" i="1" dirty="0"/>
              <a:t>    </a:t>
            </a:r>
            <a:r>
              <a:rPr lang="en-US" sz="2400" i="1" dirty="0" err="1"/>
              <a:t>history.go</a:t>
            </a:r>
            <a:r>
              <a:rPr lang="en-US" sz="2400" i="1" dirty="0"/>
              <a:t>(-2);	//for previous 2nd page </a:t>
            </a:r>
          </a:p>
        </p:txBody>
      </p:sp>
    </p:spTree>
    <p:extLst>
      <p:ext uri="{BB962C8B-B14F-4D97-AF65-F5344CB8AC3E}">
        <p14:creationId xmlns:p14="http://schemas.microsoft.com/office/powerpoint/2010/main" val="1134263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899" y="990123"/>
            <a:ext cx="7569958" cy="5632311"/>
          </a:xfrm>
          <a:prstGeom prst="rect">
            <a:avLst/>
          </a:prstGeom>
        </p:spPr>
        <p:txBody>
          <a:bodyPr wrap="square">
            <a:spAutoFit/>
          </a:bodyPr>
          <a:lstStyle/>
          <a:p>
            <a:r>
              <a:rPr lang="en-US" sz="2400" dirty="0"/>
              <a:t>&lt;html&gt;</a:t>
            </a:r>
          </a:p>
          <a:p>
            <a:r>
              <a:rPr lang="en-US" sz="2400" dirty="0"/>
              <a:t>&lt;head&gt;</a:t>
            </a:r>
          </a:p>
          <a:p>
            <a:r>
              <a:rPr lang="en-US" sz="2400" dirty="0"/>
              <a:t>&lt;script type="text/</a:t>
            </a:r>
            <a:r>
              <a:rPr lang="en-US" sz="2400" dirty="0" err="1"/>
              <a:t>javascript</a:t>
            </a:r>
            <a:r>
              <a:rPr lang="en-US" sz="2400" dirty="0"/>
              <a:t>"&gt;</a:t>
            </a:r>
          </a:p>
          <a:p>
            <a:r>
              <a:rPr lang="en-US" sz="2400" dirty="0"/>
              <a:t>function </a:t>
            </a:r>
            <a:r>
              <a:rPr lang="en-US" sz="2400" dirty="0" err="1"/>
              <a:t>detectBrowser</a:t>
            </a:r>
            <a:r>
              <a:rPr lang="en-US" sz="2400" dirty="0"/>
              <a:t>()</a:t>
            </a:r>
          </a:p>
          <a:p>
            <a:r>
              <a:rPr lang="en-US" sz="2400" dirty="0"/>
              <a:t>{</a:t>
            </a:r>
          </a:p>
          <a:p>
            <a:r>
              <a:rPr lang="en-US" sz="2400" dirty="0" err="1"/>
              <a:t>var</a:t>
            </a:r>
            <a:r>
              <a:rPr lang="en-US" sz="2400" dirty="0"/>
              <a:t> browser=</a:t>
            </a:r>
            <a:r>
              <a:rPr lang="en-US" sz="2400" dirty="0" err="1"/>
              <a:t>navigator.appName</a:t>
            </a:r>
            <a:r>
              <a:rPr lang="en-US" sz="2400" dirty="0"/>
              <a:t>;</a:t>
            </a:r>
          </a:p>
          <a:p>
            <a:r>
              <a:rPr lang="en-US" sz="2400" dirty="0" err="1"/>
              <a:t>var</a:t>
            </a:r>
            <a:r>
              <a:rPr lang="en-US" sz="2400" dirty="0"/>
              <a:t> </a:t>
            </a:r>
            <a:r>
              <a:rPr lang="en-US" sz="2400" dirty="0" err="1"/>
              <a:t>b_version</a:t>
            </a:r>
            <a:r>
              <a:rPr lang="en-US" sz="2400" dirty="0"/>
              <a:t>=</a:t>
            </a:r>
            <a:r>
              <a:rPr lang="en-US" sz="2400" dirty="0" err="1"/>
              <a:t>navigator.appVersion</a:t>
            </a:r>
            <a:r>
              <a:rPr lang="en-US" sz="2400" dirty="0"/>
              <a:t>;</a:t>
            </a:r>
          </a:p>
          <a:p>
            <a:endParaRPr lang="en-US" sz="2400" dirty="0"/>
          </a:p>
          <a:p>
            <a:r>
              <a:rPr lang="en-US" sz="2400" dirty="0" err="1"/>
              <a:t>document.write</a:t>
            </a:r>
            <a:r>
              <a:rPr lang="en-US" sz="2400" dirty="0"/>
              <a:t>(browser);</a:t>
            </a:r>
          </a:p>
          <a:p>
            <a:r>
              <a:rPr lang="en-US" sz="2400" dirty="0"/>
              <a:t>}</a:t>
            </a:r>
          </a:p>
          <a:p>
            <a:r>
              <a:rPr lang="en-US" sz="2400" dirty="0"/>
              <a:t>&lt;/script&gt;</a:t>
            </a:r>
          </a:p>
          <a:p>
            <a:r>
              <a:rPr lang="en-US" sz="2400" dirty="0"/>
              <a:t>&lt;/head&gt;</a:t>
            </a:r>
          </a:p>
          <a:p>
            <a:r>
              <a:rPr lang="en-US" sz="2400" dirty="0"/>
              <a:t>&lt;body </a:t>
            </a:r>
            <a:r>
              <a:rPr lang="en-US" sz="2400" dirty="0" err="1"/>
              <a:t>onload</a:t>
            </a:r>
            <a:r>
              <a:rPr lang="en-US" sz="2400" dirty="0"/>
              <a:t>="</a:t>
            </a:r>
            <a:r>
              <a:rPr lang="en-US" sz="2400" dirty="0" err="1"/>
              <a:t>detectBrowser</a:t>
            </a:r>
            <a:r>
              <a:rPr lang="en-US" sz="2400" dirty="0"/>
              <a:t>()"&gt;</a:t>
            </a:r>
          </a:p>
          <a:p>
            <a:r>
              <a:rPr lang="en-US" sz="2400" dirty="0"/>
              <a:t>&lt;/body&gt;</a:t>
            </a:r>
          </a:p>
          <a:p>
            <a:r>
              <a:rPr lang="en-US" sz="2400" dirty="0"/>
              <a:t>&lt;/html&gt;</a:t>
            </a:r>
          </a:p>
        </p:txBody>
      </p:sp>
      <p:sp>
        <p:nvSpPr>
          <p:cNvPr id="3" name="Title 1">
            <a:extLst>
              <a:ext uri="{FF2B5EF4-FFF2-40B4-BE49-F238E27FC236}">
                <a16:creationId xmlns:a16="http://schemas.microsoft.com/office/drawing/2014/main" id="{5F7A7108-5760-6198-DF07-EE680F75E94F}"/>
              </a:ext>
            </a:extLst>
          </p:cNvPr>
          <p:cNvSpPr txBox="1">
            <a:spLocks/>
          </p:cNvSpPr>
          <p:nvPr/>
        </p:nvSpPr>
        <p:spPr>
          <a:xfrm>
            <a:off x="838200" y="365126"/>
            <a:ext cx="10515600" cy="624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JavaScript Browser object</a:t>
            </a:r>
          </a:p>
        </p:txBody>
      </p:sp>
    </p:spTree>
    <p:extLst>
      <p:ext uri="{BB962C8B-B14F-4D97-AF65-F5344CB8AC3E}">
        <p14:creationId xmlns:p14="http://schemas.microsoft.com/office/powerpoint/2010/main" val="34231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8615" y="665105"/>
            <a:ext cx="1019487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Location Object</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location object describes the URL of a document.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cs typeface="Times New Roman" panose="02020603050405020304" pitchFamily="18" charset="0"/>
              </a:rPr>
              <a:t>Window.location</a:t>
            </a:r>
            <a:r>
              <a:rPr kumimoji="0" lang="en-US" altLang="en-US" sz="2400" b="0" i="0" u="none" strike="noStrike" cap="none" normalizeH="0" baseline="0" dirty="0">
                <a:ln>
                  <a:noFill/>
                </a:ln>
                <a:solidFill>
                  <a:schemeClr val="tx1"/>
                </a:solidFill>
                <a:effectLst/>
                <a:cs typeface="Times New Roman" panose="02020603050405020304" pitchFamily="18" charset="0"/>
              </a:rPr>
              <a:t>(“</a:t>
            </a:r>
            <a:r>
              <a:rPr kumimoji="0" lang="en-US" altLang="en-US" sz="2400" b="0" i="0" u="none" strike="noStrike" cap="none" normalizeH="0" baseline="0" dirty="0" err="1">
                <a:ln>
                  <a:noFill/>
                </a:ln>
                <a:solidFill>
                  <a:schemeClr val="tx1"/>
                </a:solidFill>
                <a:effectLst/>
                <a:cs typeface="Times New Roman" panose="02020603050405020304" pitchFamily="18" charset="0"/>
              </a:rPr>
              <a:t>url</a:t>
            </a:r>
            <a:r>
              <a:rPr kumimoji="0" lang="en-US" altLang="en-US" sz="2400" b="0" i="0" u="none" strike="noStrike" cap="none" normalizeH="0" baseline="0" dirty="0">
                <a:ln>
                  <a:noFill/>
                </a:ln>
                <a:solidFill>
                  <a:schemeClr val="tx1"/>
                </a:solidFill>
                <a:effectLst/>
                <a:cs typeface="Times New Roman" panose="02020603050405020304" pitchFamily="18" charset="0"/>
              </a:rPr>
              <a:t>”);</a:t>
            </a:r>
            <a:r>
              <a:rPr kumimoji="0" lang="en-US" altLang="en-US" sz="2400" b="0" i="0" u="none" strike="noStrike" cap="none" normalizeH="0" baseline="0" dirty="0">
                <a:ln>
                  <a:noFill/>
                </a:ln>
                <a:solidFill>
                  <a:schemeClr val="tx1"/>
                </a:solidFill>
                <a:effectLst/>
              </a:rPr>
              <a:t> </a:t>
            </a:r>
          </a:p>
        </p:txBody>
      </p:sp>
      <p:sp>
        <p:nvSpPr>
          <p:cNvPr id="3" name="Title 1"/>
          <p:cNvSpPr txBox="1">
            <a:spLocks/>
          </p:cNvSpPr>
          <p:nvPr/>
        </p:nvSpPr>
        <p:spPr>
          <a:xfrm>
            <a:off x="518615" y="2750944"/>
            <a:ext cx="1051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2400" b="1" i="0" u="none" strike="noStrike" cap="none" normalizeH="0" baseline="0">
                <a:ln>
                  <a:noFill/>
                </a:ln>
                <a:effectLst/>
                <a:ea typeface="Calibri" panose="020F0502020204030204" pitchFamily="34" charset="0"/>
                <a:cs typeface="Times New Roman" panose="02020603050405020304" pitchFamily="18" charset="0"/>
              </a:defRPr>
            </a:lvl1pPr>
          </a:lstStyle>
          <a:p>
            <a:r>
              <a:rPr lang="en-US" dirty="0"/>
              <a:t>JavaScript Screen Object</a:t>
            </a:r>
            <a:br>
              <a:rPr lang="en-US" dirty="0"/>
            </a:br>
            <a:endParaRPr lang="en-US" dirty="0"/>
          </a:p>
        </p:txBody>
      </p:sp>
      <p:sp>
        <p:nvSpPr>
          <p:cNvPr id="4" name="Content Placeholder 2"/>
          <p:cNvSpPr txBox="1">
            <a:spLocks/>
          </p:cNvSpPr>
          <p:nvPr/>
        </p:nvSpPr>
        <p:spPr>
          <a:xfrm>
            <a:off x="518615" y="3599834"/>
            <a:ext cx="10515600" cy="31012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 JavaScript screen object holds information of browser screen. It can be used to display screen width, height etc.</a:t>
            </a:r>
          </a:p>
          <a:p>
            <a:pPr marL="0" indent="0">
              <a:buFont typeface="Arial" panose="020B0604020202020204" pitchFamily="34" charset="0"/>
              <a:buNone/>
            </a:pPr>
            <a:r>
              <a:rPr lang="en-US" sz="2400" dirty="0"/>
              <a:t>it can be accessed by:</a:t>
            </a:r>
          </a:p>
          <a:p>
            <a:r>
              <a:rPr lang="en-US" sz="2400" i="1" dirty="0" err="1">
                <a:solidFill>
                  <a:srgbClr val="FF0000"/>
                </a:solidFill>
              </a:rPr>
              <a:t>window.screen</a:t>
            </a:r>
            <a:r>
              <a:rPr lang="en-US" sz="2400" i="1" dirty="0">
                <a:solidFill>
                  <a:srgbClr val="FF0000"/>
                </a:solidFill>
              </a:rPr>
              <a:t> </a:t>
            </a:r>
            <a:r>
              <a:rPr lang="en-US" sz="2400" dirty="0"/>
              <a:t> </a:t>
            </a:r>
          </a:p>
          <a:p>
            <a:pPr marL="0" indent="0">
              <a:buFont typeface="Arial" panose="020B0604020202020204" pitchFamily="34" charset="0"/>
              <a:buNone/>
            </a:pPr>
            <a:r>
              <a:rPr lang="en-US" sz="2400" dirty="0"/>
              <a:t>or,</a:t>
            </a:r>
          </a:p>
          <a:p>
            <a:r>
              <a:rPr lang="en-US" sz="2400" i="1" dirty="0">
                <a:solidFill>
                  <a:srgbClr val="FF0000"/>
                </a:solidFill>
              </a:rPr>
              <a:t>screen</a:t>
            </a:r>
            <a:r>
              <a:rPr lang="en-US" sz="2400" dirty="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0130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05281-5603-158D-A25C-534B81F443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E2E52C-C080-5F84-934E-36685BF57DC6}"/>
              </a:ext>
            </a:extLst>
          </p:cNvPr>
          <p:cNvSpPr txBox="1"/>
          <p:nvPr/>
        </p:nvSpPr>
        <p:spPr>
          <a:xfrm>
            <a:off x="442451" y="250727"/>
            <a:ext cx="5058697" cy="6863417"/>
          </a:xfrm>
          <a:prstGeom prst="rect">
            <a:avLst/>
          </a:prstGeom>
          <a:noFill/>
        </p:spPr>
        <p:txBody>
          <a:bodyPr wrap="square" rtlCol="0">
            <a:spAutoFit/>
          </a:bodyPr>
          <a:lstStyle/>
          <a:p>
            <a:r>
              <a:rPr lang="en-US" sz="2200" dirty="0"/>
              <a:t>&lt;html&gt;</a:t>
            </a:r>
          </a:p>
          <a:p>
            <a:r>
              <a:rPr lang="en-US" sz="2200" dirty="0"/>
              <a:t>&lt;head&gt;</a:t>
            </a:r>
          </a:p>
          <a:p>
            <a:r>
              <a:rPr lang="en-US" sz="2200" dirty="0"/>
              <a:t>&lt;script&gt;</a:t>
            </a:r>
          </a:p>
          <a:p>
            <a:r>
              <a:rPr lang="en-US" sz="2200" dirty="0"/>
              <a:t>function </a:t>
            </a:r>
            <a:r>
              <a:rPr lang="en-US" sz="2200" dirty="0" err="1"/>
              <a:t>chkval</a:t>
            </a:r>
            <a:r>
              <a:rPr lang="en-US" sz="2200" dirty="0"/>
              <a:t>()</a:t>
            </a:r>
          </a:p>
          <a:p>
            <a:r>
              <a:rPr lang="en-US" sz="2200" dirty="0"/>
              <a:t>{</a:t>
            </a:r>
          </a:p>
          <a:p>
            <a:r>
              <a:rPr lang="en-US" sz="2200" dirty="0"/>
              <a:t>var num1=</a:t>
            </a:r>
            <a:r>
              <a:rPr lang="en-US" sz="2200" dirty="0" err="1"/>
              <a:t>parseInt</a:t>
            </a:r>
            <a:r>
              <a:rPr lang="en-US" sz="2200"/>
              <a:t>(document</a:t>
            </a:r>
            <a:r>
              <a:rPr lang="en-US" sz="2200" dirty="0"/>
              <a:t>.frm1.txtnum</a:t>
            </a:r>
            <a:r>
              <a:rPr lang="en-US" sz="2200"/>
              <a:t>.value);</a:t>
            </a:r>
            <a:endParaRPr lang="en-US" sz="2200" dirty="0"/>
          </a:p>
          <a:p>
            <a:endParaRPr lang="en-US" sz="2200" dirty="0"/>
          </a:p>
          <a:p>
            <a:r>
              <a:rPr lang="en-US" sz="2200" dirty="0"/>
              <a:t>If (num1 % 2 == 0)</a:t>
            </a:r>
          </a:p>
          <a:p>
            <a:r>
              <a:rPr lang="en-US" sz="2200" dirty="0"/>
              <a:t>{</a:t>
            </a:r>
          </a:p>
          <a:p>
            <a:r>
              <a:rPr lang="en-US" sz="2200" dirty="0"/>
              <a:t>Alert(“Even Number”);</a:t>
            </a:r>
          </a:p>
          <a:p>
            <a:r>
              <a:rPr lang="en-US" sz="2200" dirty="0"/>
              <a:t>}</a:t>
            </a:r>
          </a:p>
          <a:p>
            <a:r>
              <a:rPr lang="en-US" sz="2200" dirty="0"/>
              <a:t>else</a:t>
            </a:r>
          </a:p>
          <a:p>
            <a:r>
              <a:rPr lang="en-US" sz="2200" dirty="0"/>
              <a:t>{</a:t>
            </a:r>
          </a:p>
          <a:p>
            <a:r>
              <a:rPr lang="en-US" sz="2200" dirty="0"/>
              <a:t>Alert(“Odd Number”);</a:t>
            </a:r>
          </a:p>
          <a:p>
            <a:r>
              <a:rPr lang="en-US" sz="2200" dirty="0"/>
              <a:t>}</a:t>
            </a:r>
          </a:p>
          <a:p>
            <a:r>
              <a:rPr lang="en-US" sz="2200" dirty="0"/>
              <a:t>}</a:t>
            </a:r>
          </a:p>
          <a:p>
            <a:r>
              <a:rPr lang="en-US" sz="2200" dirty="0"/>
              <a:t>&lt;/script&gt;</a:t>
            </a:r>
          </a:p>
          <a:p>
            <a:r>
              <a:rPr lang="en-US" sz="2200" dirty="0"/>
              <a:t>&lt;/head&gt;</a:t>
            </a:r>
            <a:endParaRPr lang="en-IN" sz="2200" dirty="0"/>
          </a:p>
        </p:txBody>
      </p:sp>
      <p:sp>
        <p:nvSpPr>
          <p:cNvPr id="3" name="TextBox 2">
            <a:extLst>
              <a:ext uri="{FF2B5EF4-FFF2-40B4-BE49-F238E27FC236}">
                <a16:creationId xmlns:a16="http://schemas.microsoft.com/office/drawing/2014/main" id="{D78E14C4-1247-5FA6-8E08-44DB6E7F700A}"/>
              </a:ext>
            </a:extLst>
          </p:cNvPr>
          <p:cNvSpPr txBox="1"/>
          <p:nvPr/>
        </p:nvSpPr>
        <p:spPr>
          <a:xfrm>
            <a:off x="6041923" y="378320"/>
            <a:ext cx="5496232" cy="2800767"/>
          </a:xfrm>
          <a:prstGeom prst="rect">
            <a:avLst/>
          </a:prstGeom>
          <a:noFill/>
        </p:spPr>
        <p:txBody>
          <a:bodyPr wrap="square" rtlCol="0">
            <a:spAutoFit/>
          </a:bodyPr>
          <a:lstStyle/>
          <a:p>
            <a:r>
              <a:rPr lang="en-US" sz="2200" dirty="0"/>
              <a:t>&lt;body&gt;</a:t>
            </a:r>
          </a:p>
          <a:p>
            <a:r>
              <a:rPr lang="en-US" sz="2200" dirty="0"/>
              <a:t>&lt;form name=“frm1”&gt;</a:t>
            </a:r>
          </a:p>
          <a:p>
            <a:r>
              <a:rPr lang="en-US" sz="2200" dirty="0"/>
              <a:t>&lt;input type=“text” name=“</a:t>
            </a:r>
            <a:r>
              <a:rPr lang="en-US" sz="2200" dirty="0" err="1"/>
              <a:t>txtnum</a:t>
            </a:r>
            <a:r>
              <a:rPr lang="en-US" sz="2200" dirty="0"/>
              <a:t>”&gt;</a:t>
            </a:r>
          </a:p>
          <a:p>
            <a:r>
              <a:rPr lang="en-US" sz="2200" dirty="0"/>
              <a:t>&lt;</a:t>
            </a:r>
            <a:r>
              <a:rPr lang="en-US" sz="2200" dirty="0" err="1"/>
              <a:t>br</a:t>
            </a:r>
            <a:r>
              <a:rPr lang="en-US" sz="2200" dirty="0"/>
              <a:t>&gt;</a:t>
            </a:r>
          </a:p>
          <a:p>
            <a:r>
              <a:rPr lang="en-US" sz="2200" dirty="0"/>
              <a:t>&lt;input type=“button” onclick=“</a:t>
            </a:r>
            <a:r>
              <a:rPr lang="en-US" sz="2200" dirty="0" err="1"/>
              <a:t>chkval</a:t>
            </a:r>
            <a:r>
              <a:rPr lang="en-US" sz="2200" dirty="0"/>
              <a:t>()”&gt;</a:t>
            </a:r>
          </a:p>
          <a:p>
            <a:r>
              <a:rPr lang="en-US" sz="2200" dirty="0"/>
              <a:t>&lt;/form&gt;</a:t>
            </a:r>
          </a:p>
          <a:p>
            <a:endParaRPr lang="en-US" sz="2200" dirty="0"/>
          </a:p>
          <a:p>
            <a:r>
              <a:rPr lang="en-US" sz="2200" dirty="0"/>
              <a:t>&lt;/body&gt;</a:t>
            </a:r>
            <a:endParaRPr lang="en-IN" sz="2200" dirty="0"/>
          </a:p>
        </p:txBody>
      </p:sp>
    </p:spTree>
    <p:extLst>
      <p:ext uri="{BB962C8B-B14F-4D97-AF65-F5344CB8AC3E}">
        <p14:creationId xmlns:p14="http://schemas.microsoft.com/office/powerpoint/2010/main" val="247604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F0E7B-30D2-1682-E181-BC3B8E77F8D2}"/>
              </a:ext>
            </a:extLst>
          </p:cNvPr>
          <p:cNvSpPr txBox="1"/>
          <p:nvPr/>
        </p:nvSpPr>
        <p:spPr>
          <a:xfrm>
            <a:off x="416028" y="1156503"/>
            <a:ext cx="6098458" cy="3477875"/>
          </a:xfrm>
          <a:prstGeom prst="rect">
            <a:avLst/>
          </a:prstGeom>
          <a:noFill/>
        </p:spPr>
        <p:txBody>
          <a:bodyPr wrap="square">
            <a:spAutoFit/>
          </a:bodyPr>
          <a:lstStyle/>
          <a:p>
            <a:pPr algn="just"/>
            <a:r>
              <a:rPr lang="en-US" sz="2200" dirty="0"/>
              <a:t>The rest parameter is introduced in ECMAScript 2015 or ES6, which improves the ability to handle parameters. </a:t>
            </a:r>
          </a:p>
          <a:p>
            <a:pPr algn="just"/>
            <a:endParaRPr lang="en-US" sz="2200" dirty="0"/>
          </a:p>
          <a:p>
            <a:pPr algn="just"/>
            <a:r>
              <a:rPr lang="en-US" sz="2200" dirty="0"/>
              <a:t>The rest parameter allows us to represent an indefinite number of arguments as an array. By using the rest parameter, a function can be called with any number of arguments.</a:t>
            </a:r>
          </a:p>
          <a:p>
            <a:pPr algn="just"/>
            <a:endParaRPr lang="en-US" sz="2200" dirty="0"/>
          </a:p>
          <a:p>
            <a:pPr algn="just"/>
            <a:r>
              <a:rPr lang="en-US" sz="2200" dirty="0"/>
              <a:t>The rest parameter is prefixed with three dots (...). </a:t>
            </a:r>
            <a:endParaRPr lang="en-IN" sz="2200" dirty="0"/>
          </a:p>
        </p:txBody>
      </p:sp>
      <p:sp>
        <p:nvSpPr>
          <p:cNvPr id="5" name="TextBox 4">
            <a:extLst>
              <a:ext uri="{FF2B5EF4-FFF2-40B4-BE49-F238E27FC236}">
                <a16:creationId xmlns:a16="http://schemas.microsoft.com/office/drawing/2014/main" id="{9EF0E1DF-58BA-1DDF-25EB-3283F13056A2}"/>
              </a:ext>
            </a:extLst>
          </p:cNvPr>
          <p:cNvSpPr txBox="1"/>
          <p:nvPr/>
        </p:nvSpPr>
        <p:spPr>
          <a:xfrm>
            <a:off x="586248" y="515882"/>
            <a:ext cx="6098458" cy="461665"/>
          </a:xfrm>
          <a:prstGeom prst="rect">
            <a:avLst/>
          </a:prstGeom>
          <a:noFill/>
        </p:spPr>
        <p:txBody>
          <a:bodyPr wrap="square">
            <a:spAutoFit/>
          </a:bodyPr>
          <a:lstStyle/>
          <a:p>
            <a:r>
              <a:rPr lang="en-IN" sz="2400" b="1" dirty="0"/>
              <a:t>Rest Parameter</a:t>
            </a:r>
          </a:p>
        </p:txBody>
      </p:sp>
      <p:sp>
        <p:nvSpPr>
          <p:cNvPr id="7" name="TextBox 6">
            <a:extLst>
              <a:ext uri="{FF2B5EF4-FFF2-40B4-BE49-F238E27FC236}">
                <a16:creationId xmlns:a16="http://schemas.microsoft.com/office/drawing/2014/main" id="{ACB5FA9E-89C8-F4D5-8FE4-D5C9B2505767}"/>
              </a:ext>
            </a:extLst>
          </p:cNvPr>
          <p:cNvSpPr txBox="1"/>
          <p:nvPr/>
        </p:nvSpPr>
        <p:spPr>
          <a:xfrm>
            <a:off x="7423356" y="335845"/>
            <a:ext cx="4185469" cy="6186309"/>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a:t>function show(...</a:t>
            </a:r>
            <a:r>
              <a:rPr lang="en-IN" sz="2200" dirty="0" err="1"/>
              <a:t>args</a:t>
            </a:r>
            <a:r>
              <a:rPr lang="en-IN" sz="2200" dirty="0"/>
              <a:t>) </a:t>
            </a:r>
          </a:p>
          <a:p>
            <a:r>
              <a:rPr lang="en-IN" sz="2200" dirty="0"/>
              <a:t>{  </a:t>
            </a:r>
          </a:p>
          <a:p>
            <a:r>
              <a:rPr lang="en-IN" sz="2200" dirty="0"/>
              <a:t>  let sum = 0;  </a:t>
            </a:r>
          </a:p>
          <a:p>
            <a:r>
              <a:rPr lang="en-IN" sz="2200" dirty="0"/>
              <a:t>  for (let </a:t>
            </a:r>
            <a:r>
              <a:rPr lang="en-IN" sz="2200" dirty="0" err="1"/>
              <a:t>i</a:t>
            </a:r>
            <a:r>
              <a:rPr lang="en-IN" sz="2200" dirty="0"/>
              <a:t> of </a:t>
            </a:r>
            <a:r>
              <a:rPr lang="en-IN" sz="2200" dirty="0" err="1"/>
              <a:t>args</a:t>
            </a:r>
            <a:r>
              <a:rPr lang="en-IN" sz="2200" dirty="0"/>
              <a:t>) </a:t>
            </a:r>
          </a:p>
          <a:p>
            <a:r>
              <a:rPr lang="en-IN" sz="2200" dirty="0"/>
              <a:t>  {  </a:t>
            </a:r>
          </a:p>
          <a:p>
            <a:r>
              <a:rPr lang="en-IN" sz="2200" dirty="0"/>
              <a:t>      sum += </a:t>
            </a:r>
            <a:r>
              <a:rPr lang="en-IN" sz="2200" dirty="0" err="1"/>
              <a:t>i</a:t>
            </a:r>
            <a:r>
              <a:rPr lang="en-IN" sz="2200" dirty="0"/>
              <a:t>;  </a:t>
            </a:r>
          </a:p>
          <a:p>
            <a:r>
              <a:rPr lang="en-IN" sz="2200" dirty="0"/>
              <a:t>  }  </a:t>
            </a:r>
          </a:p>
          <a:p>
            <a:r>
              <a:rPr lang="en-IN" sz="2200" dirty="0"/>
              <a:t>  </a:t>
            </a:r>
            <a:r>
              <a:rPr lang="en-IN" sz="2200" dirty="0" err="1"/>
              <a:t>document.write</a:t>
            </a:r>
            <a:r>
              <a:rPr lang="en-IN" sz="2200" dirty="0"/>
              <a:t>("Sum = "+sum);  </a:t>
            </a:r>
          </a:p>
          <a:p>
            <a:r>
              <a:rPr lang="en-IN" sz="2200" dirty="0"/>
              <a:t>}  </a:t>
            </a:r>
          </a:p>
          <a:p>
            <a:r>
              <a:rPr lang="en-IN" sz="2200" dirty="0"/>
              <a:t>  </a:t>
            </a:r>
          </a:p>
          <a:p>
            <a:r>
              <a:rPr lang="en-IN" sz="2200" dirty="0"/>
              <a:t>show(10, 20, 30);  </a:t>
            </a:r>
          </a:p>
          <a:p>
            <a:endParaRPr lang="en-IN" sz="2200" dirty="0"/>
          </a:p>
          <a:p>
            <a:r>
              <a:rPr lang="en-IN" sz="2200" dirty="0"/>
              <a:t>&lt;/script&gt;</a:t>
            </a:r>
          </a:p>
          <a:p>
            <a:r>
              <a:rPr lang="en-IN" sz="2200" dirty="0"/>
              <a:t>&lt;/body&gt;</a:t>
            </a:r>
          </a:p>
          <a:p>
            <a:r>
              <a:rPr lang="en-IN" sz="2200" dirty="0"/>
              <a:t>&lt;/html&gt;</a:t>
            </a:r>
          </a:p>
        </p:txBody>
      </p:sp>
    </p:spTree>
    <p:extLst>
      <p:ext uri="{BB962C8B-B14F-4D97-AF65-F5344CB8AC3E}">
        <p14:creationId xmlns:p14="http://schemas.microsoft.com/office/powerpoint/2010/main" val="100673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a:bodyPr>
          <a:lstStyle/>
          <a:p>
            <a:r>
              <a:rPr lang="en-US" sz="2800" b="1" dirty="0">
                <a:latin typeface="+mn-lt"/>
              </a:rPr>
              <a:t>JavaScript Global Variable</a:t>
            </a:r>
            <a:endParaRPr lang="en-US" sz="2800" dirty="0">
              <a:latin typeface="+mn-lt"/>
            </a:endParaRPr>
          </a:p>
        </p:txBody>
      </p:sp>
      <p:sp>
        <p:nvSpPr>
          <p:cNvPr id="3" name="Content Placeholder 2"/>
          <p:cNvSpPr>
            <a:spLocks noGrp="1"/>
          </p:cNvSpPr>
          <p:nvPr>
            <p:ph idx="1"/>
          </p:nvPr>
        </p:nvSpPr>
        <p:spPr>
          <a:xfrm>
            <a:off x="838200" y="1416192"/>
            <a:ext cx="10515600" cy="4875425"/>
          </a:xfrm>
        </p:spPr>
        <p:txBody>
          <a:bodyPr>
            <a:noAutofit/>
          </a:bodyPr>
          <a:lstStyle/>
          <a:p>
            <a:pPr marL="0" indent="0" algn="just">
              <a:buNone/>
            </a:pPr>
            <a:r>
              <a:rPr lang="en-US" sz="2400" dirty="0"/>
              <a:t>A JavaScript global variable is declared outside the function or declared with window object. It can be accessed from any function.</a:t>
            </a:r>
          </a:p>
          <a:p>
            <a:pPr marL="0" indent="0" algn="just">
              <a:buNone/>
            </a:pPr>
            <a:r>
              <a:rPr lang="en-US" sz="2400" b="1" dirty="0"/>
              <a:t>&lt;script&gt;  </a:t>
            </a:r>
          </a:p>
          <a:p>
            <a:pPr marL="0" indent="0" algn="just">
              <a:buNone/>
            </a:pPr>
            <a:r>
              <a:rPr lang="en-US" sz="2400" b="1" dirty="0"/>
              <a:t>var value=50;//global variable  </a:t>
            </a:r>
          </a:p>
          <a:p>
            <a:pPr marL="0" indent="0" algn="just">
              <a:buNone/>
            </a:pPr>
            <a:r>
              <a:rPr lang="en-US" sz="2400" b="1" dirty="0"/>
              <a:t>function a(){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function b(){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&lt;/script&gt;</a:t>
            </a:r>
          </a:p>
        </p:txBody>
      </p:sp>
    </p:spTree>
    <p:extLst>
      <p:ext uri="{BB962C8B-B14F-4D97-AF65-F5344CB8AC3E}">
        <p14:creationId xmlns:p14="http://schemas.microsoft.com/office/powerpoint/2010/main" val="211204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556383"/>
            <a:ext cx="10871580" cy="5530517"/>
          </a:xfrm>
        </p:spPr>
        <p:txBody>
          <a:bodyPr>
            <a:noAutofit/>
          </a:bodyPr>
          <a:lstStyle/>
          <a:p>
            <a:r>
              <a:rPr lang="en-US" sz="2400" b="1" dirty="0"/>
              <a:t>Declaring JavaScript global variable within function</a:t>
            </a:r>
          </a:p>
          <a:p>
            <a:endParaRPr lang="en-US" sz="2400" b="1" dirty="0"/>
          </a:p>
          <a:p>
            <a:pPr marL="0" indent="0">
              <a:buNone/>
            </a:pPr>
            <a:r>
              <a:rPr lang="en-US" sz="2400" dirty="0"/>
              <a:t>To declare JavaScript global variables inside function, you need to use window object. For example:</a:t>
            </a:r>
          </a:p>
          <a:p>
            <a:pPr marL="0" indent="0">
              <a:buNone/>
            </a:pPr>
            <a:r>
              <a:rPr lang="en-US" sz="2400" b="1" dirty="0"/>
              <a:t>function m()</a:t>
            </a:r>
          </a:p>
          <a:p>
            <a:pPr marL="0" indent="0">
              <a:buNone/>
            </a:pPr>
            <a:r>
              <a:rPr lang="en-US" sz="2400" b="1" dirty="0"/>
              <a:t>{  </a:t>
            </a:r>
          </a:p>
          <a:p>
            <a:pPr marL="0" indent="0">
              <a:buNone/>
            </a:pPr>
            <a:r>
              <a:rPr lang="en-US" sz="2400" b="1" dirty="0" err="1"/>
              <a:t>window.value</a:t>
            </a:r>
            <a:r>
              <a:rPr lang="en-US" sz="2400" b="1" dirty="0"/>
              <a:t>=100;     //declaring global variable by window object  </a:t>
            </a:r>
          </a:p>
          <a:p>
            <a:pPr marL="0" indent="0">
              <a:buNone/>
            </a:pPr>
            <a:r>
              <a:rPr lang="en-US" sz="2400" b="1" dirty="0"/>
              <a:t>}  </a:t>
            </a:r>
          </a:p>
          <a:p>
            <a:pPr marL="0" indent="0">
              <a:buNone/>
            </a:pPr>
            <a:r>
              <a:rPr lang="en-US" sz="2400" b="1" dirty="0"/>
              <a:t>function n()</a:t>
            </a:r>
          </a:p>
          <a:p>
            <a:pPr marL="0" indent="0">
              <a:buNone/>
            </a:pPr>
            <a:r>
              <a:rPr lang="en-US" sz="2400" b="1" dirty="0"/>
              <a:t>{  </a:t>
            </a:r>
          </a:p>
          <a:p>
            <a:pPr marL="0" indent="0">
              <a:buNone/>
            </a:pPr>
            <a:r>
              <a:rPr lang="en-US" sz="2400" b="1" dirty="0"/>
              <a:t>alert(</a:t>
            </a:r>
            <a:r>
              <a:rPr lang="en-US" sz="2400" b="1" dirty="0" err="1"/>
              <a:t>window.value</a:t>
            </a:r>
            <a:r>
              <a:rPr lang="en-US" sz="2400" b="1" dirty="0"/>
              <a:t>);   //accessing global variable from other function  </a:t>
            </a:r>
          </a:p>
          <a:p>
            <a:pPr marL="0" indent="0">
              <a:buNone/>
            </a:pPr>
            <a:r>
              <a:rPr lang="en-US" sz="2400" b="1" dirty="0"/>
              <a:t>}  </a:t>
            </a:r>
          </a:p>
        </p:txBody>
      </p:sp>
    </p:spTree>
    <p:extLst>
      <p:ext uri="{BB962C8B-B14F-4D97-AF65-F5344CB8AC3E}">
        <p14:creationId xmlns:p14="http://schemas.microsoft.com/office/powerpoint/2010/main" val="392791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AC65E-F63A-348C-50AA-F1BA740449DA}"/>
              </a:ext>
            </a:extLst>
          </p:cNvPr>
          <p:cNvSpPr txBox="1"/>
          <p:nvPr/>
        </p:nvSpPr>
        <p:spPr>
          <a:xfrm>
            <a:off x="870155" y="530942"/>
            <a:ext cx="9733935" cy="461665"/>
          </a:xfrm>
          <a:prstGeom prst="rect">
            <a:avLst/>
          </a:prstGeom>
          <a:noFill/>
        </p:spPr>
        <p:txBody>
          <a:bodyPr wrap="square" rtlCol="0">
            <a:spAutoFit/>
          </a:bodyPr>
          <a:lstStyle/>
          <a:p>
            <a:pPr algn="ctr"/>
            <a:r>
              <a:rPr lang="en-US" sz="2400" b="1" dirty="0"/>
              <a:t>Declaring variable with var, let and const</a:t>
            </a:r>
            <a:endParaRPr lang="en-IN" sz="2400" b="1" dirty="0"/>
          </a:p>
        </p:txBody>
      </p:sp>
      <p:sp>
        <p:nvSpPr>
          <p:cNvPr id="4" name="TextBox 3">
            <a:extLst>
              <a:ext uri="{FF2B5EF4-FFF2-40B4-BE49-F238E27FC236}">
                <a16:creationId xmlns:a16="http://schemas.microsoft.com/office/drawing/2014/main" id="{125D21AB-B917-842E-D778-0A9DE3B32EE8}"/>
              </a:ext>
            </a:extLst>
          </p:cNvPr>
          <p:cNvSpPr txBox="1"/>
          <p:nvPr/>
        </p:nvSpPr>
        <p:spPr>
          <a:xfrm>
            <a:off x="438764" y="1213008"/>
            <a:ext cx="11374694" cy="1569660"/>
          </a:xfrm>
          <a:prstGeom prst="rect">
            <a:avLst/>
          </a:prstGeom>
          <a:noFill/>
        </p:spPr>
        <p:txBody>
          <a:bodyPr wrap="square">
            <a:spAutoFit/>
          </a:bodyPr>
          <a:lstStyle/>
          <a:p>
            <a:r>
              <a:rPr lang="en-US" sz="2400" dirty="0"/>
              <a:t>var and let are both used for variable declaration in </a:t>
            </a:r>
            <a:r>
              <a:rPr lang="en-US" sz="2400" dirty="0" err="1"/>
              <a:t>javascript</a:t>
            </a:r>
            <a:r>
              <a:rPr lang="en-US" sz="2400" dirty="0"/>
              <a:t> but the difference between them is that var is function scoped and let is block scoped. Variable declared by let cannot be redeclared and must be declared before use whereas variables declared with var keyword are hoisted. </a:t>
            </a:r>
            <a:endParaRPr lang="en-IN" sz="2400" dirty="0"/>
          </a:p>
        </p:txBody>
      </p:sp>
      <p:sp>
        <p:nvSpPr>
          <p:cNvPr id="6" name="TextBox 5">
            <a:extLst>
              <a:ext uri="{FF2B5EF4-FFF2-40B4-BE49-F238E27FC236}">
                <a16:creationId xmlns:a16="http://schemas.microsoft.com/office/drawing/2014/main" id="{C2E2BA51-5BE0-408D-75EE-05B5E0E3F364}"/>
              </a:ext>
            </a:extLst>
          </p:cNvPr>
          <p:cNvSpPr txBox="1"/>
          <p:nvPr/>
        </p:nvSpPr>
        <p:spPr>
          <a:xfrm>
            <a:off x="438764" y="3003069"/>
            <a:ext cx="5216014" cy="3139321"/>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err="1"/>
              <a:t>document.write</a:t>
            </a:r>
            <a:r>
              <a:rPr lang="en-IN" sz="2200" dirty="0"/>
              <a:t>(x);	Output</a:t>
            </a:r>
          </a:p>
          <a:p>
            <a:r>
              <a:rPr lang="en-IN" sz="2200" dirty="0"/>
              <a:t>var x =10;		undefined 10</a:t>
            </a:r>
          </a:p>
          <a:p>
            <a:r>
              <a:rPr lang="en-IN" sz="2200" dirty="0" err="1"/>
              <a:t>document.write</a:t>
            </a:r>
            <a:r>
              <a:rPr lang="en-IN" sz="2200" dirty="0"/>
              <a:t>(x);</a:t>
            </a:r>
          </a:p>
          <a:p>
            <a:r>
              <a:rPr lang="en-IN" sz="2200" dirty="0"/>
              <a:t>&lt;/script&gt;</a:t>
            </a:r>
          </a:p>
          <a:p>
            <a:r>
              <a:rPr lang="en-IN" sz="2200" dirty="0"/>
              <a:t>&lt;/body&gt;</a:t>
            </a:r>
          </a:p>
          <a:p>
            <a:r>
              <a:rPr lang="en-IN" sz="2200" dirty="0"/>
              <a:t>&lt;/html&gt;</a:t>
            </a:r>
          </a:p>
        </p:txBody>
      </p:sp>
      <p:sp>
        <p:nvSpPr>
          <p:cNvPr id="7" name="TextBox 6">
            <a:extLst>
              <a:ext uri="{FF2B5EF4-FFF2-40B4-BE49-F238E27FC236}">
                <a16:creationId xmlns:a16="http://schemas.microsoft.com/office/drawing/2014/main" id="{533B59C2-37C3-4926-21AE-3802AFA6A0ED}"/>
              </a:ext>
            </a:extLst>
          </p:cNvPr>
          <p:cNvSpPr txBox="1"/>
          <p:nvPr/>
        </p:nvSpPr>
        <p:spPr>
          <a:xfrm>
            <a:off x="5654778" y="3223470"/>
            <a:ext cx="6098458" cy="3139321"/>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err="1"/>
              <a:t>document.write</a:t>
            </a:r>
            <a:r>
              <a:rPr lang="en-IN" sz="2200" dirty="0"/>
              <a:t>(x);		Output</a:t>
            </a:r>
          </a:p>
          <a:p>
            <a:r>
              <a:rPr lang="en-IN" sz="2200" dirty="0"/>
              <a:t>let x =10;			</a:t>
            </a:r>
          </a:p>
          <a:p>
            <a:r>
              <a:rPr lang="en-IN" sz="2200" dirty="0" err="1"/>
              <a:t>document.write</a:t>
            </a:r>
            <a:r>
              <a:rPr lang="en-IN" sz="2200" dirty="0"/>
              <a:t>(x);</a:t>
            </a:r>
          </a:p>
          <a:p>
            <a:r>
              <a:rPr lang="en-IN" sz="2200" dirty="0"/>
              <a:t>&lt;/script&gt;</a:t>
            </a:r>
          </a:p>
          <a:p>
            <a:r>
              <a:rPr lang="en-IN" sz="2200" dirty="0"/>
              <a:t>&lt;/body&gt;</a:t>
            </a:r>
          </a:p>
          <a:p>
            <a:r>
              <a:rPr lang="en-IN" sz="2200" dirty="0"/>
              <a:t>&lt;/html&gt;</a:t>
            </a:r>
          </a:p>
        </p:txBody>
      </p:sp>
    </p:spTree>
    <p:extLst>
      <p:ext uri="{BB962C8B-B14F-4D97-AF65-F5344CB8AC3E}">
        <p14:creationId xmlns:p14="http://schemas.microsoft.com/office/powerpoint/2010/main" val="51340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3070</Words>
  <Application>Microsoft Office PowerPoint</Application>
  <PresentationFormat>Widescreen</PresentationFormat>
  <Paragraphs>517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Aptos</vt:lpstr>
      <vt:lpstr>Aptos Display</vt:lpstr>
      <vt:lpstr>Arial</vt:lpstr>
      <vt:lpstr>Calibri</vt:lpstr>
      <vt:lpstr>Symbol</vt:lpstr>
      <vt:lpstr>Times New Roman</vt:lpstr>
      <vt:lpstr>Office Theme</vt:lpstr>
      <vt:lpstr>Unit 2 JS</vt:lpstr>
      <vt:lpstr>PowerPoint Presentation</vt:lpstr>
      <vt:lpstr>PowerPoint Presentation</vt:lpstr>
      <vt:lpstr>PowerPoint Presentation</vt:lpstr>
      <vt:lpstr>PowerPoint Presentation</vt:lpstr>
      <vt:lpstr>PowerPoint Presentation</vt:lpstr>
      <vt:lpstr>JavaScript Global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Browser Object Model (BOM)</vt:lpstr>
      <vt:lpstr>PowerPoint Presentation</vt:lpstr>
      <vt:lpstr>Some important methods of window object</vt:lpstr>
      <vt:lpstr>PowerPoint Presentation</vt:lpstr>
      <vt:lpstr>confirm() in javascript</vt:lpstr>
      <vt:lpstr>PowerPoint Presentation</vt:lpstr>
      <vt:lpstr>PowerPoint Presentation</vt:lpstr>
      <vt:lpstr>PowerPoint Presentation</vt:lpstr>
      <vt:lpstr>Properties of window object</vt:lpstr>
      <vt:lpstr>PowerPoint Presentation</vt:lpstr>
      <vt:lpstr>JavaScript history object</vt:lpstr>
      <vt:lpstr>Methods of JavaScript history object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JS</dc:title>
  <dc:creator>Varun Sapra</dc:creator>
  <cp:lastModifiedBy>Varun Sapra</cp:lastModifiedBy>
  <cp:revision>1</cp:revision>
  <dcterms:created xsi:type="dcterms:W3CDTF">2024-02-28T09:58:16Z</dcterms:created>
  <dcterms:modified xsi:type="dcterms:W3CDTF">2024-02-28T09:59:02Z</dcterms:modified>
</cp:coreProperties>
</file>