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tableStyles+xml" PartName="/ppt/tableStyles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1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6"/>
  </p:sldMasterIdLst>
  <p:sldIdLst>
    <p:sldId id="256" r:id="rId7"/>
    <p:sldId id="257" r:id="rId8"/>
    <p:sldId id="258" r:id="rId9"/>
  </p:sldIdLst>
  <p:sldSz cy="6858000" cx="9144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commentAuthors1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5" name="ismail - [2010]"/>
</p:cmAuthorLst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1.xml><?xml version="1.0" encoding="utf-8"?>
<a:tblStyleLst xmlns:a="http://schemas.openxmlformats.org/drawingml/2006/main" xmlns:r="http://schemas.openxmlformats.org/officeDocument/2006/relationships" def="{90651C3A-4460-11DB-9652-00E08161165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tableStyles" Target="tableStyles1.xml"/><Relationship Id="rId9" Type="http://schemas.openxmlformats.org/officeDocument/2006/relationships/slide" Target="slides/slide3.xml"/><Relationship Id="rId5" Type="http://schemas.openxmlformats.org/officeDocument/2006/relationships/commentAuthors" Target="commentAuthors1.xml"/><Relationship Id="rId6" Type="http://schemas.openxmlformats.org/officeDocument/2006/relationships/slideMaster" Target="slideMasters/slide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5-05-16T20:23:15.004" idx="11">
    <p:pos x="1810" y="1096"/>
    <p:text>Need token name with embedded hyperlink to access the chart on website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5-05-19T11:42:19.895" idx="12">
    <p:pos x="1556" y="1561"/>
    <p:text>Need token name with embedded hyperlink to access the chart on website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5-05-19T12:31:48.829" idx="14">
    <p:pos x="1472" y="1156"/>
    <p:text>Need token name with embedded hyperlink to access the chart on website</p:text>
  </p:cm>
  <p:cm authorId="0" dt="2025-05-19T12:34:22.549" idx="15">
    <p:pos x="2927" y="712"/>
    <p:text>Give option to sort</p:text>
  </p:cm>
  <p:cm authorId="0" dt="2025-05-19T12:34:42.225" idx="16">
    <p:pos x="3773" y="703"/>
    <p:text>Give option to sort</p:text>
  </p:cm>
  <p:cm authorId="0" dt="2025-05-19T12:34:53.618" idx="17">
    <p:pos x="4642" y="701"/>
    <p:text>Give option to sort</p:text>
  </p:cm>
  <p:cm authorId="0" dt="2025-05-19T12:35:04.650" idx="18">
    <p:pos x="5505" y="712"/>
    <p:text>Give option to sort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E49D-E02B-4C6F-9D8E-3B6B38CB7740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55A3-808A-4900-80DE-8F3F1FDC0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677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E49D-E02B-4C6F-9D8E-3B6B38CB7740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55A3-808A-4900-80DE-8F3F1FDC0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25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E49D-E02B-4C6F-9D8E-3B6B38CB7740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55A3-808A-4900-80DE-8F3F1FDC0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93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E49D-E02B-4C6F-9D8E-3B6B38CB7740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55A3-808A-4900-80DE-8F3F1FDC0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58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E49D-E02B-4C6F-9D8E-3B6B38CB7740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55A3-808A-4900-80DE-8F3F1FDC0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37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E49D-E02B-4C6F-9D8E-3B6B38CB7740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55A3-808A-4900-80DE-8F3F1FDC0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26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E49D-E02B-4C6F-9D8E-3B6B38CB7740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55A3-808A-4900-80DE-8F3F1FDC0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136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E49D-E02B-4C6F-9D8E-3B6B38CB7740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55A3-808A-4900-80DE-8F3F1FDC0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51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E49D-E02B-4C6F-9D8E-3B6B38CB7740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55A3-808A-4900-80DE-8F3F1FDC0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45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E49D-E02B-4C6F-9D8E-3B6B38CB7740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55A3-808A-4900-80DE-8F3F1FDC0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12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E49D-E02B-4C6F-9D8E-3B6B38CB7740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55A3-808A-4900-80DE-8F3F1FDC0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06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BE49D-E02B-4C6F-9D8E-3B6B38CB7740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255A3-808A-4900-80DE-8F3F1FDC0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520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88024" y="0"/>
            <a:ext cx="144016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Spread Gap</a:t>
            </a:r>
            <a:endParaRPr lang="en-IN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7164288" y="260648"/>
            <a:ext cx="144016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No. of rows</a:t>
            </a:r>
            <a:endParaRPr lang="en-IN" sz="1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646925"/>
              </p:ext>
            </p:extLst>
          </p:nvPr>
        </p:nvGraphicFramePr>
        <p:xfrm>
          <a:off x="2508448" y="1052736"/>
          <a:ext cx="6096000" cy="4824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/>
                <a:gridCol w="1192584"/>
                <a:gridCol w="1016000"/>
                <a:gridCol w="1016000"/>
                <a:gridCol w="1016000"/>
                <a:gridCol w="1016000"/>
              </a:tblGrid>
              <a:tr h="6892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Token Name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Exchange</a:t>
                      </a:r>
                      <a:endParaRPr lang="en-IN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Current</a:t>
                      </a:r>
                      <a:r>
                        <a:rPr lang="en-US" sz="1400" baseline="0" dirty="0" smtClean="0"/>
                        <a:t> Spread</a:t>
                      </a:r>
                      <a:endParaRPr lang="en-IN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 min</a:t>
                      </a:r>
                      <a:endParaRPr lang="en-IN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 min</a:t>
                      </a:r>
                      <a:endParaRPr lang="en-IN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1hr</a:t>
                      </a:r>
                      <a:endParaRPr lang="en-IN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892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GMRT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Ascendix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Live</a:t>
                      </a:r>
                      <a:r>
                        <a:rPr lang="en-US" sz="1400" baseline="0" dirty="0" smtClean="0"/>
                        <a:t> Value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Average</a:t>
                      </a:r>
                      <a:r>
                        <a:rPr lang="en-US" sz="1400" baseline="0" dirty="0" smtClean="0"/>
                        <a:t> Value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Average</a:t>
                      </a:r>
                      <a:r>
                        <a:rPr lang="en-US" sz="1400" baseline="0" dirty="0" smtClean="0"/>
                        <a:t> Value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Average</a:t>
                      </a:r>
                      <a:r>
                        <a:rPr lang="en-US" sz="1400" baseline="0" dirty="0" smtClean="0"/>
                        <a:t> Value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92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GMRT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Gate IO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Live Value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Average</a:t>
                      </a:r>
                      <a:r>
                        <a:rPr lang="en-US" sz="1400" baseline="0" dirty="0" smtClean="0"/>
                        <a:t> Value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Average</a:t>
                      </a:r>
                      <a:r>
                        <a:rPr lang="en-US" sz="1400" baseline="0" dirty="0" smtClean="0"/>
                        <a:t> Value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Average</a:t>
                      </a:r>
                      <a:r>
                        <a:rPr lang="en-US" sz="1400" baseline="0" dirty="0" smtClean="0"/>
                        <a:t> Value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568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IN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  <a:endParaRPr lang="en-IN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  <a:endParaRPr lang="en-IN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  <a:endParaRPr lang="en-IN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IN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4499992" y="6093296"/>
            <a:ext cx="230425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Page Scrolling option</a:t>
            </a:r>
            <a:endParaRPr lang="en-IN" sz="1400" dirty="0"/>
          </a:p>
        </p:txBody>
      </p:sp>
      <p:sp>
        <p:nvSpPr>
          <p:cNvPr id="8" name="Down Arrow 7"/>
          <p:cNvSpPr/>
          <p:nvPr/>
        </p:nvSpPr>
        <p:spPr>
          <a:xfrm>
            <a:off x="1979712" y="1772816"/>
            <a:ext cx="360040" cy="40324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9" name="Rounded Rectangle 8"/>
          <p:cNvSpPr/>
          <p:nvPr/>
        </p:nvSpPr>
        <p:spPr>
          <a:xfrm>
            <a:off x="515414" y="3356992"/>
            <a:ext cx="144016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Descending Order</a:t>
            </a:r>
            <a:endParaRPr lang="en-IN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2483768" y="254022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Dropdown menu to select metric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517690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88024" y="0"/>
            <a:ext cx="144016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Inventory</a:t>
            </a:r>
            <a:endParaRPr lang="en-IN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7164288" y="260648"/>
            <a:ext cx="144016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No. of rows</a:t>
            </a:r>
            <a:endParaRPr lang="en-IN" sz="1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615399"/>
              </p:ext>
            </p:extLst>
          </p:nvPr>
        </p:nvGraphicFramePr>
        <p:xfrm>
          <a:off x="1907705" y="1052736"/>
          <a:ext cx="7056783" cy="4824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1"/>
                <a:gridCol w="1008112"/>
                <a:gridCol w="648072"/>
                <a:gridCol w="648072"/>
                <a:gridCol w="720080"/>
                <a:gridCol w="648072"/>
                <a:gridCol w="720080"/>
                <a:gridCol w="640186"/>
                <a:gridCol w="655958"/>
                <a:gridCol w="720080"/>
              </a:tblGrid>
              <a:tr h="6892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Token Name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Exchange</a:t>
                      </a:r>
                      <a:endParaRPr lang="en-IN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Current Inventory</a:t>
                      </a:r>
                      <a:endParaRPr lang="en-IN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 min Change</a:t>
                      </a:r>
                      <a:endParaRPr lang="en-IN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1Hr Change</a:t>
                      </a:r>
                      <a:endParaRPr lang="en-IN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4hr Change</a:t>
                      </a:r>
                      <a:endParaRPr lang="en-IN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89219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Token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Stable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Token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Stable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Token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Stable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Token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Stable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92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GMRT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Gate IO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568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IN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  <a:endParaRPr lang="en-IN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  <a:endParaRPr lang="en-IN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IN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  <a:endParaRPr lang="en-IN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  <a:endParaRPr lang="en-IN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  <a:endParaRPr lang="en-IN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</a:p>
                    <a:p>
                      <a:pPr algn="ctr"/>
                      <a:r>
                        <a:rPr lang="en-US" sz="1400" smtClean="0"/>
                        <a:t>.</a:t>
                      </a:r>
                      <a:endParaRPr lang="en-IN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IN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4499992" y="6093296"/>
            <a:ext cx="230425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Page Scrolling option</a:t>
            </a:r>
            <a:endParaRPr lang="en-IN" sz="1400" dirty="0"/>
          </a:p>
        </p:txBody>
      </p:sp>
      <p:sp>
        <p:nvSpPr>
          <p:cNvPr id="8" name="Down Arrow 7"/>
          <p:cNvSpPr/>
          <p:nvPr/>
        </p:nvSpPr>
        <p:spPr>
          <a:xfrm>
            <a:off x="1478918" y="1772816"/>
            <a:ext cx="360040" cy="40324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9" name="Rounded Rectangle 8"/>
          <p:cNvSpPr/>
          <p:nvPr/>
        </p:nvSpPr>
        <p:spPr>
          <a:xfrm>
            <a:off x="14620" y="3356992"/>
            <a:ext cx="144016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Descending Order </a:t>
            </a:r>
            <a:endParaRPr lang="en-IN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2483768" y="254022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Dropdown menu to select metric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923529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88024" y="0"/>
            <a:ext cx="144016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Volume</a:t>
            </a:r>
            <a:endParaRPr lang="en-IN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7164288" y="260648"/>
            <a:ext cx="144016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No. of rows</a:t>
            </a:r>
            <a:endParaRPr lang="en-IN" sz="1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51317"/>
              </p:ext>
            </p:extLst>
          </p:nvPr>
        </p:nvGraphicFramePr>
        <p:xfrm>
          <a:off x="1907705" y="1052736"/>
          <a:ext cx="7056783" cy="4824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1"/>
                <a:gridCol w="1008112"/>
                <a:gridCol w="1296144"/>
                <a:gridCol w="1368152"/>
                <a:gridCol w="1360266"/>
                <a:gridCol w="1376038"/>
              </a:tblGrid>
              <a:tr h="6892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Token Name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Exchange</a:t>
                      </a:r>
                      <a:endParaRPr lang="en-IN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 min (USDT)</a:t>
                      </a:r>
                      <a:endParaRPr lang="en-IN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1hr </a:t>
                      </a:r>
                      <a:r>
                        <a:rPr lang="en-US" sz="1400" dirty="0" smtClean="0"/>
                        <a:t>(USDT)</a:t>
                      </a:r>
                      <a:endParaRPr lang="en-IN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4hr </a:t>
                      </a:r>
                      <a:r>
                        <a:rPr lang="en-US" sz="1400" dirty="0" smtClean="0"/>
                        <a:t>(USDT)</a:t>
                      </a:r>
                      <a:endParaRPr lang="en-IN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8hr </a:t>
                      </a:r>
                      <a:r>
                        <a:rPr lang="en-US" sz="1400" dirty="0" smtClean="0"/>
                        <a:t>(USDT)</a:t>
                      </a:r>
                      <a:endParaRPr lang="en-IN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892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GMRT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Ascendix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Overall</a:t>
                      </a:r>
                      <a:r>
                        <a:rPr lang="en-US" sz="1400" baseline="0" smtClean="0"/>
                        <a:t> Volume (USDT)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Overall</a:t>
                      </a:r>
                      <a:r>
                        <a:rPr lang="en-US" sz="1400" baseline="0" smtClean="0"/>
                        <a:t> Volume (USDT)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Overall</a:t>
                      </a:r>
                      <a:r>
                        <a:rPr lang="en-US" sz="1400" baseline="0" smtClean="0"/>
                        <a:t> Volume (USDT)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Overall</a:t>
                      </a:r>
                      <a:r>
                        <a:rPr lang="en-US" sz="1400" baseline="0" dirty="0" smtClean="0"/>
                        <a:t> Volume (USDT)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92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GMRT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Gate IO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Overall</a:t>
                      </a:r>
                      <a:r>
                        <a:rPr lang="en-US" sz="1400" baseline="0" smtClean="0"/>
                        <a:t> Volume (USDT)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Overall</a:t>
                      </a:r>
                      <a:r>
                        <a:rPr lang="en-US" sz="1400" baseline="0" smtClean="0"/>
                        <a:t> Volume (USDT)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Overall</a:t>
                      </a:r>
                      <a:r>
                        <a:rPr lang="en-US" sz="1400" baseline="0" smtClean="0"/>
                        <a:t> Volume (USDT)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Overall</a:t>
                      </a:r>
                      <a:r>
                        <a:rPr lang="en-US" sz="1400" baseline="0" dirty="0" smtClean="0"/>
                        <a:t> Volume (USDT)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568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IN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IN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IN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IN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IN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4499992" y="6093296"/>
            <a:ext cx="230425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Page Scrolling option</a:t>
            </a:r>
            <a:endParaRPr lang="en-IN" sz="1400" dirty="0"/>
          </a:p>
        </p:txBody>
      </p:sp>
      <p:sp>
        <p:nvSpPr>
          <p:cNvPr id="8" name="Down Arrow 7"/>
          <p:cNvSpPr/>
          <p:nvPr/>
        </p:nvSpPr>
        <p:spPr>
          <a:xfrm>
            <a:off x="1478918" y="1772816"/>
            <a:ext cx="360040" cy="40324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9" name="Rounded Rectangle 8"/>
          <p:cNvSpPr/>
          <p:nvPr/>
        </p:nvSpPr>
        <p:spPr>
          <a:xfrm>
            <a:off x="14620" y="3356992"/>
            <a:ext cx="144016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Ascending Order </a:t>
            </a:r>
            <a:endParaRPr lang="en-IN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2483768" y="254022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Dropdown menu to select metric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335286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