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2.jpeg" ContentType="image/jpeg"/>
  <Override PartName="/ppt/media/image9.png" ContentType="image/png"/>
  <Override PartName="/ppt/media/image19.png" ContentType="image/png"/>
  <Override PartName="/ppt/media/image21.png" ContentType="image/png"/>
  <Override PartName="/ppt/media/image4.png" ContentType="image/png"/>
  <Override PartName="/ppt/media/image14.png" ContentType="image/png"/>
  <Override PartName="/ppt/media/image3.png" ContentType="image/png"/>
  <Override PartName="/ppt/media/image13.png" ContentType="image/png"/>
  <Override PartName="/ppt/media/image11.png" ContentType="image/png"/>
  <Override PartName="/ppt/media/image1.png" ContentType="image/png"/>
  <Override PartName="/ppt/media/image24.png" ContentType="image/png"/>
  <Override PartName="/ppt/media/image5.png" ContentType="image/png"/>
  <Override PartName="/ppt/media/image6.png" ContentType="image/png"/>
  <Override PartName="/ppt/media/image16.png" ContentType="image/png"/>
  <Override PartName="/ppt/media/image7.png" ContentType="image/png"/>
  <Override PartName="/ppt/media/image17.png" ContentType="image/png"/>
  <Override PartName="/ppt/media/image18.png" ContentType="image/png"/>
  <Override PartName="/ppt/media/image8.png" ContentType="image/png"/>
  <Override PartName="/ppt/media/image20.png" ContentType="image/png"/>
  <Override PartName="/ppt/media/image12.png" ContentType="image/png"/>
  <Override PartName="/ppt/media/image25.png" ContentType="image/png"/>
  <Override PartName="/ppt/media/image15.jpeg" ContentType="image/jpeg"/>
  <Override PartName="/ppt/media/image10.png" ContentType="image/png"/>
  <Override PartName="/ppt/media/image22.png" ContentType="image/png"/>
  <Override PartName="/ppt/media/image23.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6"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7"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015C35E-74C6-423D-BDA0-8ED1273E06A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drive.google.com/drive/folders/1eXu20cX1o-5uMFuSeHGxRS5AkhDZJTOP?usp=sharing" TargetMode="External"/><Relationship Id="rId2" Type="http://schemas.openxmlformats.org/officeDocument/2006/relationships/slide" Target="../slides/slide18.xml"/><Relationship Id="rId3"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docs.unity3d.com/Packages/com.unity.entities@0.1/manual/ecs_components.html" TargetMode="External"/><Relationship Id="rId2" Type="http://schemas.openxmlformats.org/officeDocument/2006/relationships/hyperlink" Target="https://www.kodeco.com/7630142-entity-component-system-for-unity-getting-started" TargetMode="External"/><Relationship Id="rId3" Type="http://schemas.openxmlformats.org/officeDocument/2006/relationships/hyperlink" Target="https://docs.unity3d.com/ScriptReference/Component.html" TargetMode="External"/><Relationship Id="rId4" Type="http://schemas.openxmlformats.org/officeDocument/2006/relationships/slide" Target="../slides/slide6.xml"/><Relationship Id="rId5"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docs.unity3d.com/ScriptReference/Renderer.html" TargetMode="External"/><Relationship Id="rId2" Type="http://schemas.openxmlformats.org/officeDocument/2006/relationships/hyperlink" Target="https://docs.unity3d.com/560/Documentation/Manual/CollidersOverview.html" TargetMode="External"/><Relationship Id="rId3" Type="http://schemas.openxmlformats.org/officeDocument/2006/relationships/hyperlink" Target="https://docs.unity3d.com/ScriptReference/Rigidbody.html" TargetMode="External"/><Relationship Id="rId4" Type="http://schemas.openxmlformats.org/officeDocument/2006/relationships/slide" Target="../slides/slide8.xml"/><Relationship Id="rId5"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216000" y="812520"/>
            <a:ext cx="7124040" cy="4005720"/>
          </a:xfrm>
          <a:prstGeom prst="rect">
            <a:avLst/>
          </a:prstGeom>
          <a:ln w="0">
            <a:noFill/>
          </a:ln>
        </p:spPr>
      </p:sp>
      <p:sp>
        <p:nvSpPr>
          <p:cNvPr id="186"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https://docs.unity3d.com/Manual/class-MeshFilter.html</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216000" y="812520"/>
            <a:ext cx="7124040" cy="4005720"/>
          </a:xfrm>
          <a:prstGeom prst="rect">
            <a:avLst/>
          </a:prstGeom>
          <a:ln w="0">
            <a:noFill/>
          </a:ln>
        </p:spPr>
      </p:sp>
      <p:sp>
        <p:nvSpPr>
          <p:cNvPr id="188"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https://docs.unity3d.com/Manual/class-MeshRenderer.html</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216000" y="812520"/>
            <a:ext cx="7124040" cy="4005720"/>
          </a:xfrm>
          <a:prstGeom prst="rect">
            <a:avLst/>
          </a:prstGeom>
          <a:ln w="0">
            <a:noFill/>
          </a:ln>
        </p:spPr>
      </p:sp>
      <p:sp>
        <p:nvSpPr>
          <p:cNvPr id="190"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https://docs.unity3d.com/Manual/class-Rigidbody.html</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216000" y="812520"/>
            <a:ext cx="7124040" cy="4005720"/>
          </a:xfrm>
          <a:prstGeom prst="rect">
            <a:avLst/>
          </a:prstGeom>
          <a:ln w="0">
            <a:noFill/>
          </a:ln>
        </p:spPr>
      </p:sp>
      <p:sp>
        <p:nvSpPr>
          <p:cNvPr id="192"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https://docs.unity3d.com/Manual/collision-section.html</a:t>
            </a:r>
            <a:endParaRPr b="0" lang="en-US"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5840" cy="4007520"/>
          </a:xfrm>
          <a:prstGeom prst="rect">
            <a:avLst/>
          </a:prstGeom>
          <a:ln w="0">
            <a:noFill/>
          </a:ln>
        </p:spPr>
      </p:sp>
      <p:sp>
        <p:nvSpPr>
          <p:cNvPr id="194"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For student: Open the file in:./Media/</a:t>
            </a:r>
            <a:r>
              <a:rPr b="1" lang="en-US" sz="2000" spc="-1" strike="noStrike">
                <a:solidFill>
                  <a:srgbClr val="000000"/>
                </a:solidFill>
                <a:latin typeface="Arial"/>
              </a:rPr>
              <a:t>1.3_Practice-Final-Demo.mp4</a:t>
            </a:r>
            <a:r>
              <a:rPr b="0" lang="en-US" sz="2000" spc="-1" strike="noStrike">
                <a:solidFill>
                  <a:srgbClr val="000000"/>
                </a:solidFill>
                <a:latin typeface="Arial"/>
              </a:rPr>
              <a:t> to show the target of this practice.</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Students need to follow the next slide's instructions to practice with Unity.</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Practice Resources sharing</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hlinkClick r:id="rId1"/>
              </a:rPr>
              <a:t>https://drive.google.com/drive/folders/1eXu20cX1o-5uMFuSeHGxRS5AkhDZJTOP?usp=sharing</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lecturer: open file in: ./Lecturer-Guide/</a:t>
            </a:r>
            <a:r>
              <a:rPr b="1" lang="en-US" sz="2000" spc="-1" strike="noStrike">
                <a:solidFill>
                  <a:srgbClr val="000000"/>
                </a:solidFill>
                <a:latin typeface="Arial"/>
              </a:rPr>
              <a:t>1.3_Component-System.mp4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And user Assets file in ./Lecturer-Guide/Assets/1.3_Component-System/*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To update the final project.</a:t>
            </a: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216000" y="812520"/>
            <a:ext cx="7124400" cy="4006080"/>
          </a:xfrm>
          <a:prstGeom prst="rect">
            <a:avLst/>
          </a:prstGeom>
          <a:ln w="0">
            <a:noFill/>
          </a:ln>
        </p:spPr>
      </p:sp>
      <p:sp>
        <p:nvSpPr>
          <p:cNvPr id="196" name="PlaceHolder 2"/>
          <p:cNvSpPr>
            <a:spLocks noGrp="1"/>
          </p:cNvSpPr>
          <p:nvPr>
            <p:ph type="body"/>
          </p:nvPr>
        </p:nvSpPr>
        <p:spPr>
          <a:xfrm>
            <a:off x="756000" y="5078520"/>
            <a:ext cx="6044760" cy="48081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https://docs.unity3d.com/Manual/VisualStudioIntegration.html</a:t>
            </a: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216000" y="812520"/>
            <a:ext cx="7124400" cy="4006080"/>
          </a:xfrm>
          <a:prstGeom prst="rect">
            <a:avLst/>
          </a:prstGeom>
          <a:ln w="0">
            <a:noFill/>
          </a:ln>
        </p:spPr>
      </p:sp>
      <p:sp>
        <p:nvSpPr>
          <p:cNvPr id="198" name="PlaceHolder 2"/>
          <p:cNvSpPr>
            <a:spLocks noGrp="1"/>
          </p:cNvSpPr>
          <p:nvPr>
            <p:ph type="body"/>
          </p:nvPr>
        </p:nvSpPr>
        <p:spPr>
          <a:xfrm>
            <a:off x="756000" y="5078520"/>
            <a:ext cx="6044760" cy="5343480"/>
          </a:xfrm>
          <a:prstGeom prst="rect">
            <a:avLst/>
          </a:prstGeom>
          <a:noFill/>
          <a:ln w="0">
            <a:noFill/>
          </a:ln>
        </p:spPr>
        <p:txBody>
          <a:bodyPr lIns="0" rIns="0" tIns="0" bIns="0" anchor="t">
            <a:noAutofit/>
          </a:bodyPr>
          <a:p>
            <a:pPr marL="216000" indent="0">
              <a:lnSpc>
                <a:spcPct val="100000"/>
              </a:lnSpc>
              <a:buNone/>
              <a:tabLst>
                <a:tab algn="l" pos="0"/>
              </a:tabLst>
            </a:pPr>
            <a:r>
              <a:rPr b="0" lang="en-US" sz="700" spc="-1" strike="noStrike">
                <a:solidFill>
                  <a:srgbClr val="000000"/>
                </a:solidFill>
                <a:latin typeface="Arial"/>
              </a:rPr>
              <a:t>using System.Collections;</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using System.Collections.Generic;</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using UnityEngine;</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public class NewBehaviourScript : MonoBehaviour</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Elevator: Up / Down</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private float elevatorUpWard = 0f;</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Throttle (Speed): Up / Down</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float throttle = 30f;</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TODO Ailerons: Left / Right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TODOO Rudder</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takeOffSpeed</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float takeOffSpeed = 9f;</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takeOffAccelerate </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private float takeOffAccelerate = 1.0072f;</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private bool isTakeOff = true;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[SerializeField] private float takeOffElevator = 3.5f;</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Start is called before the first frame update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void Start()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 Update is called once per frame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void Update()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if (isTakeOff)</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if (takeOffSpeed &lt; throttle)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takeOffSpeed = takeOffSpeed * takeOffAccelerate;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transform.Translate(0, 0, -(takeOffSpeed * Time.deltaTime));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else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transform.Rotate(takeOffElevator, 0, 0);</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isTakeOff = false;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else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transform.Rotate(elevatorUpWard * Time.deltaTime, 0, 0);</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transform.Translate(0f, elevatorUpWard * Time.deltaTime, -(throttle * Time.deltaTime));</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    </a:t>
            </a: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r>
              <a:rPr b="0" lang="en-US" sz="700" spc="-1" strike="noStrike">
                <a:solidFill>
                  <a:srgbClr val="000000"/>
                </a:solidFill>
                <a:latin typeface="Arial"/>
              </a:rPr>
              <a:t>}</a:t>
            </a:r>
            <a:endParaRPr b="0" lang="en-US" sz="700" spc="-1" strike="noStrike">
              <a:solidFill>
                <a:srgbClr val="000000"/>
              </a:solidFill>
              <a:latin typeface="Arial"/>
            </a:endParaRPr>
          </a:p>
          <a:p>
            <a:pPr marL="216000" indent="0">
              <a:lnSpc>
                <a:spcPct val="100000"/>
              </a:lnSpc>
              <a:buNone/>
              <a:tabLst>
                <a:tab algn="l" pos="0"/>
              </a:tabLst>
            </a:pPr>
            <a:endParaRPr b="0" lang="en-US" sz="7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216000" y="812520"/>
            <a:ext cx="7125480" cy="4007160"/>
          </a:xfrm>
          <a:prstGeom prst="rect">
            <a:avLst/>
          </a:prstGeom>
          <a:ln w="0">
            <a:noFill/>
          </a:ln>
        </p:spPr>
      </p:sp>
      <p:sp>
        <p:nvSpPr>
          <p:cNvPr id="200" name="PlaceHolder 2"/>
          <p:cNvSpPr>
            <a:spLocks noGrp="1"/>
          </p:cNvSpPr>
          <p:nvPr>
            <p:ph type="body"/>
          </p:nvPr>
        </p:nvSpPr>
        <p:spPr>
          <a:xfrm>
            <a:off x="756000" y="5078520"/>
            <a:ext cx="6045840" cy="539316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void ProcessInput()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if (Input.GetKey(KeyCode.UpArrow))</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transform.Rotate(elevatorUpWard * Time.deltaTime, 0,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transform.Translate(0f, -(elevatorUpWard * Time.deltaTime),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Debug.Log("Up");</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if (Input.GetKey(KeyCode.DownArrow))</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transform.Rotate(-(elevatorUpWard * Time.deltaTime), 0,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transform.Translate(0f, -(elevatorUpWard * Time.deltaTime),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Debug.Log("Down");</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if (Input.GetKey(KeyCode.LeftArrow))</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transform.Rotate(0, 0, -(elevatorUpWard * Time.deltaTime));</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transform.Translate(-(elevatorUpWard * Time.deltaTime), 0f,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Debug.Log("Right");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if (Input.GetKey(KeyCode.RightArrow))</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transform.Rotate(0, 0, (elevatorUpWard * Time.deltaTime));</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transform.Translate((elevatorUpWard * Time.deltaTime), 0f, 0);</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Debug.Log("Right");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216000" y="812520"/>
            <a:ext cx="7121160" cy="4002840"/>
          </a:xfrm>
          <a:prstGeom prst="rect">
            <a:avLst/>
          </a:prstGeom>
          <a:ln w="0">
            <a:noFill/>
          </a:ln>
        </p:spPr>
      </p:sp>
      <p:sp>
        <p:nvSpPr>
          <p:cNvPr id="176" name="PlaceHolder 2"/>
          <p:cNvSpPr>
            <a:spLocks noGrp="1"/>
          </p:cNvSpPr>
          <p:nvPr>
            <p:ph type="body"/>
          </p:nvPr>
        </p:nvSpPr>
        <p:spPr>
          <a:xfrm>
            <a:off x="756000" y="5078520"/>
            <a:ext cx="6041520" cy="48049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ECS is a framework / software architectural </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https://docs.unity3d.com/Packages/com.unity.entities@0.17/manual/index.html</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1160" cy="4002840"/>
          </a:xfrm>
          <a:prstGeom prst="rect">
            <a:avLst/>
          </a:prstGeom>
          <a:ln w="0">
            <a:noFill/>
          </a:ln>
        </p:spPr>
      </p:sp>
      <p:sp>
        <p:nvSpPr>
          <p:cNvPr id="178" name="PlaceHolder 2"/>
          <p:cNvSpPr>
            <a:spLocks noGrp="1"/>
          </p:cNvSpPr>
          <p:nvPr>
            <p:ph type="body"/>
          </p:nvPr>
        </p:nvSpPr>
        <p:spPr>
          <a:xfrm>
            <a:off x="756000" y="5078520"/>
            <a:ext cx="6041520" cy="48049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GameObject là một container để “chứa” các components</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Component trong Unity đều kế thừa từ class Component. Và các script mà các bạn viết kế thừa từ MonoBehaviour, cũng là class con của Component</a:t>
            </a:r>
            <a:endParaRPr b="0" lang="en-U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216000" y="812520"/>
            <a:ext cx="7121520" cy="4003200"/>
          </a:xfrm>
          <a:prstGeom prst="rect">
            <a:avLst/>
          </a:prstGeom>
          <a:ln w="0">
            <a:noFill/>
          </a:ln>
        </p:spPr>
      </p:sp>
      <p:sp>
        <p:nvSpPr>
          <p:cNvPr id="180" name="PlaceHolder 2"/>
          <p:cNvSpPr>
            <a:spLocks noGrp="1"/>
          </p:cNvSpPr>
          <p:nvPr>
            <p:ph type="body"/>
          </p:nvPr>
        </p:nvSpPr>
        <p:spPr>
          <a:xfrm>
            <a:off x="756000" y="5078520"/>
            <a:ext cx="6041880" cy="48052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https://docs.unity3d.com/Packages/com.unity.entities@0.1/manual/ecs_components.html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Components are the actual data containers. They are structs that hold values without any logic, and you’ll no doubt have a lot of them. ECS revolves around storing these small Components in a clever way.</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https://www.kodeco.com/7630142-entity-component-system-for-unity-getting-started</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3"/>
              </a:rPr>
              <a:t>https://docs.unity3d.com/ScriptReference/Component.html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216000" y="812520"/>
            <a:ext cx="7121520" cy="4003200"/>
          </a:xfrm>
          <a:prstGeom prst="rect">
            <a:avLst/>
          </a:prstGeom>
          <a:ln w="0">
            <a:noFill/>
          </a:ln>
        </p:spPr>
      </p:sp>
      <p:sp>
        <p:nvSpPr>
          <p:cNvPr id="182" name="PlaceHolder 2"/>
          <p:cNvSpPr>
            <a:spLocks noGrp="1"/>
          </p:cNvSpPr>
          <p:nvPr>
            <p:ph type="body"/>
          </p:nvPr>
        </p:nvSpPr>
        <p:spPr>
          <a:xfrm>
            <a:off x="756000" y="5078520"/>
            <a:ext cx="6041880" cy="48052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https://docs.unity3d.com/ScriptReference/Renderer.html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https://docs.unity3d.com/560/Documentation/Manual/CollidersOverview.html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3"/>
              </a:rPr>
              <a:t>https://docs.unity3d.com/ScriptReference/Rigidbody.html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216000" y="812520"/>
            <a:ext cx="7124040" cy="4005720"/>
          </a:xfrm>
          <a:prstGeom prst="rect">
            <a:avLst/>
          </a:prstGeom>
          <a:ln w="0">
            <a:noFill/>
          </a:ln>
        </p:spPr>
      </p:sp>
      <p:sp>
        <p:nvSpPr>
          <p:cNvPr id="184"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https://docs.unity3d.com/Manual/class-Transform.html</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365872C-FE23-4264-ABF3-9550EB8C03A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4BA45011-0F4E-4516-A0AB-146F0198E81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A513D785-EFFF-46EB-96E2-E2A95FC3D9B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7C5A8D3D-45CA-469C-A910-F61E49D36D4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18DF822-A56F-41DB-B6D3-45A5A5554DF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D390846-37D4-4975-A4A7-6E195D9AC1D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57AB0D64-EB17-4C9A-BC12-C117009AB6D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85EE404F-40EC-4EB3-BF3C-DF2EE0FF2B2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E37E397A-0259-429A-9F26-1A140AA2782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AA1D14EE-E45F-40D7-AC63-0433304D2FE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C2AC5838-9408-4DE0-8CCC-1EB15475727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457D06F8-1FEE-40DE-A680-73D87617E4F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80240" cy="39204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6720" cy="70416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83840" cy="764640"/>
          </a:xfrm>
          <a:prstGeom prst="rect">
            <a:avLst/>
          </a:prstGeom>
          <a:ln w="0">
            <a:noFill/>
          </a:ln>
        </p:spPr>
      </p:pic>
      <p:pic>
        <p:nvPicPr>
          <p:cNvPr id="3" name="" descr=""/>
          <p:cNvPicPr/>
          <p:nvPr/>
        </p:nvPicPr>
        <p:blipFill>
          <a:blip r:embed="rId3"/>
          <a:stretch/>
        </p:blipFill>
        <p:spPr>
          <a:xfrm>
            <a:off x="25560" y="30240"/>
            <a:ext cx="1570680" cy="630000"/>
          </a:xfrm>
          <a:prstGeom prst="rect">
            <a:avLst/>
          </a:prstGeom>
          <a:ln w="0">
            <a:noFill/>
          </a:ln>
        </p:spPr>
      </p:pic>
      <p:sp>
        <p:nvSpPr>
          <p:cNvPr id="4" name="PlaceHolder 1"/>
          <p:cNvSpPr>
            <a:spLocks noGrp="1"/>
          </p:cNvSpPr>
          <p:nvPr>
            <p:ph type="sldNum" idx="1"/>
          </p:nvPr>
        </p:nvSpPr>
        <p:spPr>
          <a:xfrm>
            <a:off x="8610480" y="6483240"/>
            <a:ext cx="2731320" cy="353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044584F5-21C6-43D4-AC66-D38E48546561}"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hyperlink" Target="https://docs.unity3d.com/Manual/VisualStudioIntegration.html" TargetMode="External"/><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108800" y="1589760"/>
            <a:ext cx="9962280" cy="1911600"/>
          </a:xfrm>
          <a:prstGeom prst="rect">
            <a:avLst/>
          </a:prstGeom>
          <a:gradFill rotWithShape="0">
            <a:gsLst>
              <a:gs pos="87000">
                <a:srgbClr val="ffffff">
                  <a:alpha val="0"/>
                </a:srgbClr>
              </a:gs>
              <a:gs pos="100000">
                <a:srgbClr val="ee853d">
                  <a:alpha val="76078"/>
                </a:srgbClr>
              </a:gs>
            </a:gsLst>
            <a:lin ang="5400000"/>
          </a:gradFill>
          <a:ln w="0">
            <a:noFill/>
          </a:ln>
        </p:spPr>
        <p:txBody>
          <a:bodyPr lIns="90000" rIns="90000" tIns="45000" bIns="45000" anchor="ctr">
            <a:normAutofit/>
          </a:bodyPr>
          <a:p>
            <a:pPr indent="0" algn="ctr">
              <a:lnSpc>
                <a:spcPct val="114000"/>
              </a:lnSpc>
              <a:buNone/>
              <a:tabLst>
                <a:tab algn="l" pos="0"/>
              </a:tabLst>
            </a:pPr>
            <a:r>
              <a:rPr b="0" lang="en-US" sz="4400" spc="-1" strike="noStrike">
                <a:solidFill>
                  <a:srgbClr val="000000"/>
                </a:solidFill>
                <a:latin typeface="Arial"/>
              </a:rPr>
              <a:t>Understanding Unity's </a:t>
            </a:r>
            <a:br>
              <a:rPr sz="4400"/>
            </a:br>
            <a:r>
              <a:rPr b="0" lang="en-US" sz="4400" spc="-1" strike="noStrike">
                <a:solidFill>
                  <a:srgbClr val="000000"/>
                </a:solidFill>
                <a:latin typeface="Arial"/>
              </a:rPr>
              <a:t>Component System</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8"/>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MeshFilter Component</a:t>
            </a:r>
            <a:endParaRPr b="0" lang="en-US" sz="3600" spc="-1" strike="noStrike">
              <a:solidFill>
                <a:srgbClr val="000000"/>
              </a:solidFill>
              <a:latin typeface="Arial"/>
            </a:endParaRPr>
          </a:p>
        </p:txBody>
      </p:sp>
      <p:pic>
        <p:nvPicPr>
          <p:cNvPr id="90" name="" descr=""/>
          <p:cNvPicPr/>
          <p:nvPr/>
        </p:nvPicPr>
        <p:blipFill>
          <a:blip r:embed="rId1"/>
          <a:stretch/>
        </p:blipFill>
        <p:spPr>
          <a:xfrm>
            <a:off x="205200" y="2514600"/>
            <a:ext cx="11450160" cy="3534840"/>
          </a:xfrm>
          <a:prstGeom prst="rect">
            <a:avLst/>
          </a:prstGeom>
          <a:ln w="0">
            <a:noFill/>
          </a:ln>
        </p:spPr>
      </p:pic>
      <p:pic>
        <p:nvPicPr>
          <p:cNvPr id="91" name="" descr=""/>
          <p:cNvPicPr/>
          <p:nvPr/>
        </p:nvPicPr>
        <p:blipFill>
          <a:blip r:embed="rId2"/>
          <a:stretch/>
        </p:blipFill>
        <p:spPr>
          <a:xfrm>
            <a:off x="349200" y="1568520"/>
            <a:ext cx="3781080" cy="609840"/>
          </a:xfrm>
          <a:prstGeom prst="rect">
            <a:avLst/>
          </a:prstGeom>
          <a:ln w="0">
            <a:noFill/>
          </a:ln>
        </p:spPr>
      </p:pic>
      <p:sp>
        <p:nvSpPr>
          <p:cNvPr id="92"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4F928B61-301C-4BFB-858B-F535EA633685}"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9"/>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Renderer Component</a:t>
            </a:r>
            <a:endParaRPr b="0" lang="en-US" sz="3600" spc="-1" strike="noStrike">
              <a:solidFill>
                <a:srgbClr val="000000"/>
              </a:solidFill>
              <a:latin typeface="Arial"/>
            </a:endParaRPr>
          </a:p>
        </p:txBody>
      </p:sp>
      <p:pic>
        <p:nvPicPr>
          <p:cNvPr id="94" name="" descr=""/>
          <p:cNvPicPr/>
          <p:nvPr/>
        </p:nvPicPr>
        <p:blipFill>
          <a:blip r:embed="rId1"/>
          <a:stretch/>
        </p:blipFill>
        <p:spPr>
          <a:xfrm>
            <a:off x="48600" y="1828800"/>
            <a:ext cx="4291560" cy="4521240"/>
          </a:xfrm>
          <a:prstGeom prst="rect">
            <a:avLst/>
          </a:prstGeom>
          <a:ln w="0">
            <a:noFill/>
          </a:ln>
        </p:spPr>
      </p:pic>
      <p:sp>
        <p:nvSpPr>
          <p:cNvPr id="95" name=""/>
          <p:cNvSpPr/>
          <p:nvPr/>
        </p:nvSpPr>
        <p:spPr>
          <a:xfrm>
            <a:off x="4343400" y="1837440"/>
            <a:ext cx="7769160" cy="43056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200" spc="-1" strike="noStrike">
                <a:solidFill>
                  <a:srgbClr val="000000"/>
                </a:solidFill>
                <a:latin typeface="Arial"/>
                <a:ea typeface="DejaVu Sans"/>
              </a:rPr>
              <a:t>A </a:t>
            </a:r>
            <a:r>
              <a:rPr b="0" i="1" lang="en-US" sz="2200" spc="-1" strike="noStrike">
                <a:solidFill>
                  <a:srgbClr val="000000"/>
                </a:solidFill>
                <a:latin typeface="Arial"/>
                <a:ea typeface="DejaVu Sans"/>
              </a:rPr>
              <a:t>Renderer</a:t>
            </a:r>
            <a:r>
              <a:rPr b="0" lang="en-US" sz="2200" spc="-1" strike="noStrike">
                <a:solidFill>
                  <a:srgbClr val="000000"/>
                </a:solidFill>
                <a:latin typeface="Arial"/>
                <a:ea typeface="DejaVu Sans"/>
              </a:rPr>
              <a:t> component—in most cases, a </a:t>
            </a:r>
            <a:r>
              <a:rPr b="1" lang="en-US" sz="2200" spc="-1" strike="noStrike">
                <a:solidFill>
                  <a:srgbClr val="000000"/>
                </a:solidFill>
                <a:latin typeface="Arial"/>
                <a:ea typeface="DejaVu Sans"/>
              </a:rPr>
              <a:t>MeshRenderer</a:t>
            </a:r>
            <a:r>
              <a:rPr b="0" lang="en-US" sz="2200" spc="-1" strike="noStrike">
                <a:solidFill>
                  <a:srgbClr val="000000"/>
                </a:solidFill>
                <a:latin typeface="Arial"/>
                <a:ea typeface="DejaVu Sans"/>
              </a:rPr>
              <a:t>—allows you to see the GameObject in the Scene and Game panes. The MeshRenderer requires a </a:t>
            </a:r>
            <a:r>
              <a:rPr b="1" i="1" lang="en-US" sz="2200" spc="-1" strike="noStrike">
                <a:solidFill>
                  <a:srgbClr val="000000"/>
                </a:solidFill>
                <a:latin typeface="Arial"/>
                <a:ea typeface="DejaVu Sans"/>
              </a:rPr>
              <a:t>MeshFilter</a:t>
            </a:r>
            <a:r>
              <a:rPr b="0" lang="en-US" sz="2200" spc="-1" strike="noStrike">
                <a:solidFill>
                  <a:srgbClr val="000000"/>
                </a:solidFill>
                <a:latin typeface="Arial"/>
                <a:ea typeface="DejaVu Sans"/>
              </a:rPr>
              <a:t> to provide </a:t>
            </a:r>
            <a:r>
              <a:rPr b="1" i="1" lang="en-US" sz="2200" spc="-1" strike="noStrike">
                <a:solidFill>
                  <a:srgbClr val="000000"/>
                </a:solidFill>
                <a:latin typeface="Arial"/>
                <a:ea typeface="DejaVu Sans"/>
              </a:rPr>
              <a:t>3D mesh data</a:t>
            </a:r>
            <a:r>
              <a:rPr b="0" lang="en-US" sz="2200" spc="-1" strike="noStrike">
                <a:solidFill>
                  <a:srgbClr val="000000"/>
                </a:solidFill>
                <a:latin typeface="Arial"/>
                <a:ea typeface="DejaVu Sans"/>
              </a:rPr>
              <a:t> as well as at least one </a:t>
            </a:r>
            <a:r>
              <a:rPr b="1" i="1" lang="en-US" sz="2200" spc="-1" strike="noStrike">
                <a:solidFill>
                  <a:srgbClr val="000000"/>
                </a:solidFill>
                <a:latin typeface="Arial"/>
                <a:ea typeface="DejaVu Sans"/>
              </a:rPr>
              <a:t>Material</a:t>
            </a:r>
            <a:r>
              <a:rPr b="0" lang="en-US" sz="2200" spc="-1" strike="noStrike">
                <a:solidFill>
                  <a:srgbClr val="000000"/>
                </a:solidFill>
                <a:latin typeface="Arial"/>
                <a:ea typeface="DejaVu Sans"/>
              </a:rPr>
              <a:t> if you want it to look like anything other than an ugly magenta blob (Materials apply textures to objects, and when no Material is present, Unity defaults to solid magenta to alert you to the problem). </a:t>
            </a:r>
            <a:r>
              <a:rPr b="0" i="1" lang="en-US" sz="2200" spc="-1" strike="noStrike">
                <a:solidFill>
                  <a:srgbClr val="000000"/>
                </a:solidFill>
                <a:latin typeface="Arial"/>
                <a:ea typeface="DejaVu Sans"/>
              </a:rPr>
              <a:t>Renderers bring the MeshFilter, the Material(s), and lighting together to show the GameObject on screen</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p:txBody>
      </p:sp>
      <p:sp>
        <p:nvSpPr>
          <p:cNvPr id="96" name=""/>
          <p:cNvSpPr/>
          <p:nvPr/>
        </p:nvSpPr>
        <p:spPr>
          <a:xfrm>
            <a:off x="261360" y="1371600"/>
            <a:ext cx="6822000" cy="45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Renderer: Allows You to See the GameObject </a:t>
            </a:r>
            <a:endParaRPr b="0" lang="en-US" sz="2200" spc="-1" strike="noStrike">
              <a:solidFill>
                <a:srgbClr val="000000"/>
              </a:solidFill>
              <a:latin typeface="Arial"/>
            </a:endParaRPr>
          </a:p>
        </p:txBody>
      </p:sp>
      <p:sp>
        <p:nvSpPr>
          <p:cNvPr id="97"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18903D80-17A5-47D5-ABFC-5328294B2D1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99" name="PlaceHolder 5"/>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Rigdbody Component</a:t>
            </a:r>
            <a:endParaRPr b="0" lang="en-US" sz="3600" spc="-1" strike="noStrike">
              <a:solidFill>
                <a:srgbClr val="000000"/>
              </a:solidFill>
              <a:latin typeface="Arial"/>
            </a:endParaRPr>
          </a:p>
        </p:txBody>
      </p:sp>
      <p:sp>
        <p:nvSpPr>
          <p:cNvPr id="100" name=""/>
          <p:cNvSpPr/>
          <p:nvPr/>
        </p:nvSpPr>
        <p:spPr>
          <a:xfrm>
            <a:off x="457200" y="1965240"/>
            <a:ext cx="10813320" cy="38368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The </a:t>
            </a:r>
            <a:r>
              <a:rPr b="1" lang="en-US" sz="2200" spc="-1" strike="noStrike">
                <a:solidFill>
                  <a:srgbClr val="000000"/>
                </a:solidFill>
                <a:latin typeface="Arial"/>
                <a:ea typeface="DejaVu Sans"/>
              </a:rPr>
              <a:t>Rigidbody</a:t>
            </a:r>
            <a:r>
              <a:rPr b="0" lang="en-US" sz="2200" spc="-1" strike="noStrike">
                <a:solidFill>
                  <a:srgbClr val="000000"/>
                </a:solidFill>
                <a:latin typeface="Arial"/>
                <a:ea typeface="DejaVu Sans"/>
              </a:rPr>
              <a:t> component controls the physics simulation of your GameObject. The Rigidbody component simulates acceleration and velocity every </a:t>
            </a:r>
            <a:r>
              <a:rPr b="1" i="1" lang="en-US" sz="2200" spc="-1" strike="noStrike">
                <a:solidFill>
                  <a:srgbClr val="000000"/>
                </a:solidFill>
                <a:latin typeface="Arial"/>
                <a:ea typeface="DejaVu Sans"/>
              </a:rPr>
              <a:t>FixedUpdate</a:t>
            </a:r>
            <a:r>
              <a:rPr b="0" lang="en-US" sz="2200" spc="-1" strike="noStrike">
                <a:solidFill>
                  <a:srgbClr val="000000"/>
                </a:solidFill>
                <a:latin typeface="Arial"/>
                <a:ea typeface="DejaVu Sans"/>
              </a:rPr>
              <a:t> (generally every 50th of a second) to update the position and rotation of the Transform component over time. It also uses the Collider component to handle collisions with other GameObjects. The Rigidbody component can also model things like </a:t>
            </a:r>
            <a:r>
              <a:rPr b="1" i="1" lang="en-US" sz="2200" spc="-1" strike="noStrike">
                <a:solidFill>
                  <a:srgbClr val="000000"/>
                </a:solidFill>
                <a:latin typeface="Arial"/>
                <a:ea typeface="DejaVu Sans"/>
              </a:rPr>
              <a:t>gravity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drag</a:t>
            </a:r>
            <a:r>
              <a:rPr b="0" lang="en-US" sz="2200" spc="-1" strike="noStrike">
                <a:solidFill>
                  <a:srgbClr val="000000"/>
                </a:solidFill>
                <a:latin typeface="Arial"/>
                <a:ea typeface="DejaVu Sans"/>
              </a:rPr>
              <a:t>, and various forces like </a:t>
            </a:r>
            <a:r>
              <a:rPr b="0" i="1" lang="en-US" sz="2200" spc="-1" strike="noStrike">
                <a:solidFill>
                  <a:srgbClr val="000000"/>
                </a:solidFill>
                <a:latin typeface="Arial"/>
                <a:ea typeface="DejaVu Sans"/>
              </a:rPr>
              <a:t>wind</a:t>
            </a:r>
            <a:r>
              <a:rPr b="0" lang="en-US" sz="2200" spc="-1" strike="noStrike">
                <a:solidFill>
                  <a:srgbClr val="000000"/>
                </a:solidFill>
                <a:latin typeface="Arial"/>
                <a:ea typeface="DejaVu Sans"/>
              </a:rPr>
              <a:t> and </a:t>
            </a:r>
            <a:r>
              <a:rPr b="0" i="1" lang="en-US" sz="2200" spc="-1" strike="noStrike">
                <a:solidFill>
                  <a:srgbClr val="000000"/>
                </a:solidFill>
                <a:latin typeface="Arial"/>
                <a:ea typeface="DejaVu Sans"/>
              </a:rPr>
              <a:t>explosions</a:t>
            </a:r>
            <a:r>
              <a:rPr b="0" lang="en-US" sz="2200" spc="-1" strike="noStrike">
                <a:solidFill>
                  <a:srgbClr val="000000"/>
                </a:solidFill>
                <a:latin typeface="Arial"/>
                <a:ea typeface="DejaVu Sans"/>
              </a:rPr>
              <a:t>. Set </a:t>
            </a:r>
            <a:r>
              <a:rPr b="0" i="1" lang="en-US" sz="2200" spc="-1" strike="noStrike">
                <a:solidFill>
                  <a:srgbClr val="000000"/>
                </a:solidFill>
                <a:latin typeface="Arial"/>
                <a:ea typeface="DejaVu Sans"/>
              </a:rPr>
              <a:t>isKinematic</a:t>
            </a:r>
            <a:r>
              <a:rPr b="0" lang="en-US" sz="2200" spc="-1" strike="noStrike">
                <a:solidFill>
                  <a:srgbClr val="000000"/>
                </a:solidFill>
                <a:latin typeface="Arial"/>
                <a:ea typeface="DejaVu Sans"/>
              </a:rPr>
              <a:t> to true if you want to directly set the position of your GameObject without using the physics provided by Rigidbody.</a:t>
            </a:r>
            <a:endParaRPr b="0" lang="en-US" sz="2200" spc="-1" strike="noStrike">
              <a:solidFill>
                <a:srgbClr val="000000"/>
              </a:solidFill>
              <a:latin typeface="Arial"/>
            </a:endParaRPr>
          </a:p>
        </p:txBody>
      </p:sp>
      <p:sp>
        <p:nvSpPr>
          <p:cNvPr id="101" name=""/>
          <p:cNvSpPr/>
          <p:nvPr/>
        </p:nvSpPr>
        <p:spPr>
          <a:xfrm>
            <a:off x="457200" y="1454760"/>
            <a:ext cx="5940360" cy="71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Rigidbody: The Physics Simulation</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1DE52094-F866-49FC-9109-DD32E6D22B96}"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20"/>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Collider Component</a:t>
            </a:r>
            <a:endParaRPr b="0" lang="en-US" sz="3600" spc="-1" strike="noStrike">
              <a:solidFill>
                <a:srgbClr val="000000"/>
              </a:solidFill>
              <a:latin typeface="Arial"/>
            </a:endParaRPr>
          </a:p>
        </p:txBody>
      </p:sp>
      <p:pic>
        <p:nvPicPr>
          <p:cNvPr id="103" name="" descr=""/>
          <p:cNvPicPr/>
          <p:nvPr/>
        </p:nvPicPr>
        <p:blipFill>
          <a:blip r:embed="rId1"/>
          <a:stretch/>
        </p:blipFill>
        <p:spPr>
          <a:xfrm>
            <a:off x="1143000" y="1389600"/>
            <a:ext cx="8790120" cy="5006880"/>
          </a:xfrm>
          <a:prstGeom prst="rect">
            <a:avLst/>
          </a:prstGeom>
          <a:ln w="0">
            <a:noFill/>
          </a:ln>
        </p:spPr>
      </p:pic>
      <p:sp>
        <p:nvSpPr>
          <p:cNvPr id="104"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236DD642-9C5D-4B90-B4AB-87A30AF9659C}"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6"/>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Script Components</a:t>
            </a:r>
            <a:endParaRPr b="0" lang="en-US" sz="3600" spc="-1" strike="noStrike">
              <a:solidFill>
                <a:srgbClr val="000000"/>
              </a:solidFill>
              <a:latin typeface="Arial"/>
            </a:endParaRPr>
          </a:p>
        </p:txBody>
      </p:sp>
      <p:sp>
        <p:nvSpPr>
          <p:cNvPr id="106" name=""/>
          <p:cNvSpPr/>
          <p:nvPr/>
        </p:nvSpPr>
        <p:spPr>
          <a:xfrm>
            <a:off x="6449400" y="6592320"/>
            <a:ext cx="4441320" cy="105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pic>
        <p:nvPicPr>
          <p:cNvPr id="107" name="" descr=""/>
          <p:cNvPicPr/>
          <p:nvPr/>
        </p:nvPicPr>
        <p:blipFill>
          <a:blip r:embed="rId1"/>
          <a:stretch/>
        </p:blipFill>
        <p:spPr>
          <a:xfrm>
            <a:off x="304920" y="1417320"/>
            <a:ext cx="9374760" cy="1778760"/>
          </a:xfrm>
          <a:prstGeom prst="rect">
            <a:avLst/>
          </a:prstGeom>
          <a:ln w="0">
            <a:noFill/>
          </a:ln>
        </p:spPr>
      </p:pic>
      <p:pic>
        <p:nvPicPr>
          <p:cNvPr id="108" name="" descr=""/>
          <p:cNvPicPr/>
          <p:nvPr/>
        </p:nvPicPr>
        <p:blipFill>
          <a:blip r:embed="rId2"/>
          <a:stretch/>
        </p:blipFill>
        <p:spPr>
          <a:xfrm>
            <a:off x="4343400" y="2988000"/>
            <a:ext cx="7603560" cy="2988360"/>
          </a:xfrm>
          <a:prstGeom prst="rect">
            <a:avLst/>
          </a:prstGeom>
          <a:ln w="0">
            <a:noFill/>
          </a:ln>
        </p:spPr>
      </p:pic>
      <p:sp>
        <p:nvSpPr>
          <p:cNvPr id="2" name="PlaceHolder 1"/>
          <p:cNvSpPr>
            <a:spLocks noGrp="1"/>
          </p:cNvSpPr>
          <p:nvPr>
            <p:ph type="sldNum" idx="1"/>
          </p:nvPr>
        </p:nvSpPr>
        <p:spPr/>
        <p:txBody>
          <a:bodyPr/>
          <a:p>
            <a:fld id="{89705B7A-168E-4116-8B66-27A358622B26}"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21"/>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Script Components</a:t>
            </a:r>
            <a:endParaRPr b="0" lang="en-US" sz="3600" spc="-1" strike="noStrike">
              <a:solidFill>
                <a:srgbClr val="000000"/>
              </a:solidFill>
              <a:latin typeface="Arial"/>
            </a:endParaRPr>
          </a:p>
        </p:txBody>
      </p:sp>
      <p:pic>
        <p:nvPicPr>
          <p:cNvPr id="110" name="" descr=""/>
          <p:cNvPicPr/>
          <p:nvPr/>
        </p:nvPicPr>
        <p:blipFill>
          <a:blip r:embed="rId1"/>
          <a:stretch/>
        </p:blipFill>
        <p:spPr>
          <a:xfrm>
            <a:off x="454320" y="1875600"/>
            <a:ext cx="11245680" cy="3196080"/>
          </a:xfrm>
          <a:prstGeom prst="rect">
            <a:avLst/>
          </a:prstGeom>
          <a:ln w="0">
            <a:noFill/>
          </a:ln>
        </p:spPr>
      </p:pic>
      <p:sp>
        <p:nvSpPr>
          <p:cNvPr id="111" name=""/>
          <p:cNvSpPr/>
          <p:nvPr/>
        </p:nvSpPr>
        <p:spPr>
          <a:xfrm>
            <a:off x="8458200" y="2286000"/>
            <a:ext cx="2743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2" name=""/>
          <p:cNvSpPr/>
          <p:nvPr/>
        </p:nvSpPr>
        <p:spPr>
          <a:xfrm>
            <a:off x="4536000" y="2671200"/>
            <a:ext cx="5029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3" name=""/>
          <p:cNvSpPr/>
          <p:nvPr/>
        </p:nvSpPr>
        <p:spPr>
          <a:xfrm>
            <a:off x="1672200" y="4235400"/>
            <a:ext cx="914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4" name=""/>
          <p:cNvSpPr/>
          <p:nvPr/>
        </p:nvSpPr>
        <p:spPr>
          <a:xfrm>
            <a:off x="1335600" y="4572000"/>
            <a:ext cx="5257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5" name=""/>
          <p:cNvSpPr/>
          <p:nvPr/>
        </p:nvSpPr>
        <p:spPr>
          <a:xfrm>
            <a:off x="7543800" y="4572000"/>
            <a:ext cx="11430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6" name=""/>
          <p:cNvSpPr/>
          <p:nvPr/>
        </p:nvSpPr>
        <p:spPr>
          <a:xfrm>
            <a:off x="10972800" y="4572000"/>
            <a:ext cx="457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7" name=""/>
          <p:cNvSpPr/>
          <p:nvPr/>
        </p:nvSpPr>
        <p:spPr>
          <a:xfrm>
            <a:off x="613800" y="4993200"/>
            <a:ext cx="685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8" name=""/>
          <p:cNvSpPr/>
          <p:nvPr/>
        </p:nvSpPr>
        <p:spPr>
          <a:xfrm>
            <a:off x="6449400" y="6607440"/>
            <a:ext cx="4441320" cy="105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74D8AECD-9AB1-4AD4-A785-0235E920ECA5}"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0"/>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Advantages of Component-Based Design (CBD)</a:t>
            </a:r>
            <a:endParaRPr b="0" lang="en-US" sz="3600" spc="-1" strike="noStrike">
              <a:solidFill>
                <a:srgbClr val="000000"/>
              </a:solidFill>
              <a:latin typeface="Arial"/>
            </a:endParaRPr>
          </a:p>
        </p:txBody>
      </p:sp>
      <p:sp>
        <p:nvSpPr>
          <p:cNvPr id="120" name=""/>
          <p:cNvSpPr/>
          <p:nvPr/>
        </p:nvSpPr>
        <p:spPr>
          <a:xfrm>
            <a:off x="366480" y="1348200"/>
            <a:ext cx="6257520" cy="3218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There are many advantages of developing the applications using the CBD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60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Ease of deploymen</a:t>
            </a:r>
            <a:r>
              <a:rPr b="0" lang="en-US" sz="1800" spc="-1" strike="noStrike">
                <a:solidFill>
                  <a:srgbClr val="000000"/>
                </a:solidFill>
                <a:latin typeface="Arial"/>
                <a:ea typeface="PingFang SC"/>
              </a:rPr>
              <a:t>t − As new compatible versions become available, it is easier to replace existing versions with no impact on the other components or the system as a whole.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60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Reduced cost</a:t>
            </a:r>
            <a:r>
              <a:rPr b="0" lang="en-US" sz="1800" spc="-1" strike="noStrike">
                <a:solidFill>
                  <a:srgbClr val="000000"/>
                </a:solidFill>
                <a:latin typeface="Arial"/>
                <a:ea typeface="PingFang SC"/>
              </a:rPr>
              <a:t> − The use of third-party components allows you to spread the cost of development and maintenance.</a:t>
            </a:r>
            <a:endParaRPr b="0" lang="en-US" sz="1800" spc="-1" strike="noStrike">
              <a:solidFill>
                <a:srgbClr val="000000"/>
              </a:solidFill>
              <a:latin typeface="Arial"/>
            </a:endParaRPr>
          </a:p>
        </p:txBody>
      </p:sp>
      <p:pic>
        <p:nvPicPr>
          <p:cNvPr id="121" name="" descr=""/>
          <p:cNvPicPr/>
          <p:nvPr/>
        </p:nvPicPr>
        <p:blipFill>
          <a:blip r:embed="rId1"/>
          <a:stretch/>
        </p:blipFill>
        <p:spPr>
          <a:xfrm>
            <a:off x="6473520" y="1804680"/>
            <a:ext cx="5528160" cy="2078280"/>
          </a:xfrm>
          <a:prstGeom prst="rect">
            <a:avLst/>
          </a:prstGeom>
          <a:ln w="0">
            <a:noFill/>
          </a:ln>
        </p:spPr>
      </p:pic>
      <p:sp>
        <p:nvSpPr>
          <p:cNvPr id="122" name=""/>
          <p:cNvSpPr/>
          <p:nvPr/>
        </p:nvSpPr>
        <p:spPr>
          <a:xfrm>
            <a:off x="493200" y="4572000"/>
            <a:ext cx="10971720" cy="1623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OpenSymbol"/>
              <a:buAutoNum type="arabicPeriod" startAt="3"/>
            </a:pPr>
            <a:r>
              <a:rPr b="1" lang="en-US" sz="1800" spc="-1" strike="noStrike">
                <a:solidFill>
                  <a:srgbClr val="000000"/>
                </a:solidFill>
                <a:latin typeface="Arial"/>
                <a:ea typeface="PingFang SC"/>
              </a:rPr>
              <a:t>Ease of development </a:t>
            </a:r>
            <a:r>
              <a:rPr b="0" lang="en-US" sz="1800" spc="-1" strike="noStrike">
                <a:solidFill>
                  <a:srgbClr val="000000"/>
                </a:solidFill>
                <a:latin typeface="Arial"/>
                <a:ea typeface="PingFang SC"/>
              </a:rPr>
              <a:t>− Components implement well-known interfaces to provide defined functionality, allowing development without impacting other parts of the system.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startAt="3"/>
            </a:pPr>
            <a:r>
              <a:rPr b="1" lang="en-US" sz="1800" spc="-1" strike="noStrike">
                <a:solidFill>
                  <a:srgbClr val="000000"/>
                </a:solidFill>
                <a:latin typeface="Arial"/>
                <a:ea typeface="PingFang SC"/>
              </a:rPr>
              <a:t>Reusable</a:t>
            </a:r>
            <a:r>
              <a:rPr b="0" lang="en-US" sz="1800" spc="-1" strike="noStrike">
                <a:solidFill>
                  <a:srgbClr val="000000"/>
                </a:solidFill>
                <a:latin typeface="Arial"/>
                <a:ea typeface="PingFang SC"/>
              </a:rPr>
              <a:t> − The use of reusable components means that they can be used to spread the development and maintenance cost across several applications or systems.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93D3DA25-0C7D-44C9-A2BE-38EA7BB73DF2}"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687960" y="1600200"/>
            <a:ext cx="10053000" cy="1928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OpenSymbol"/>
              <a:buAutoNum type="arabicPeriod" startAt="5"/>
            </a:pPr>
            <a:r>
              <a:rPr b="1" lang="en-US" sz="1800" spc="-1" strike="noStrike">
                <a:solidFill>
                  <a:srgbClr val="000000"/>
                </a:solidFill>
                <a:latin typeface="Arial"/>
                <a:ea typeface="PingFang SC"/>
              </a:rPr>
              <a:t>Modification of technical complexity</a:t>
            </a:r>
            <a:r>
              <a:rPr b="0" lang="en-US" sz="1800" spc="-1" strike="noStrike">
                <a:solidFill>
                  <a:srgbClr val="000000"/>
                </a:solidFill>
                <a:latin typeface="Arial"/>
                <a:ea typeface="PingFang SC"/>
              </a:rPr>
              <a:t> − A component modifies the complexity through the use of a component container and its services.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Reliability</a:t>
            </a:r>
            <a:r>
              <a:rPr b="0" lang="en-US" sz="1800" spc="-1" strike="noStrike">
                <a:solidFill>
                  <a:srgbClr val="000000"/>
                </a:solidFill>
                <a:latin typeface="Arial"/>
                <a:ea typeface="PingFang SC"/>
              </a:rPr>
              <a:t> − The overall system reliability increases since the reliability of each individual component enhances the reliability of the whole system via reuse.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System maintenance and evolution</a:t>
            </a:r>
            <a:r>
              <a:rPr b="0" lang="en-US" sz="1800" spc="-1" strike="noStrike">
                <a:solidFill>
                  <a:srgbClr val="000000"/>
                </a:solidFill>
                <a:latin typeface="Arial"/>
                <a:ea typeface="PingFang SC"/>
              </a:rPr>
              <a:t> − Easy to change and update the implementation without affecting the rest of the system.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Independent</a:t>
            </a:r>
            <a:r>
              <a:rPr b="0" lang="en-US" sz="1800" spc="-1" strike="noStrike">
                <a:solidFill>
                  <a:srgbClr val="000000"/>
                </a:solidFill>
                <a:latin typeface="Arial"/>
                <a:ea typeface="PingFang SC"/>
              </a:rPr>
              <a:t> − Independency and flexible connectivity of components. Independent development of components by different group in parallel. Productivity for the software development and future software development.</a:t>
            </a:r>
            <a:endParaRPr b="0" lang="en-US" sz="1800" spc="-1" strike="noStrike">
              <a:solidFill>
                <a:srgbClr val="000000"/>
              </a:solidFill>
              <a:latin typeface="Arial"/>
            </a:endParaRPr>
          </a:p>
        </p:txBody>
      </p:sp>
      <p:sp>
        <p:nvSpPr>
          <p:cNvPr id="124" name="PlaceHolder 13"/>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Advantages of Component-Based Design (CBD)</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C10AD56B-2D49-42D0-B1A8-45D3BBB995B7}"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4"/>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Hands-on</a:t>
            </a:r>
            <a:endParaRPr b="0" lang="en-US" sz="3600" spc="-1" strike="noStrike">
              <a:solidFill>
                <a:srgbClr val="000000"/>
              </a:solidFill>
              <a:latin typeface="Arial"/>
            </a:endParaRPr>
          </a:p>
        </p:txBody>
      </p:sp>
      <p:sp>
        <p:nvSpPr>
          <p:cNvPr id="126" name=""/>
          <p:cNvSpPr/>
          <p:nvPr/>
        </p:nvSpPr>
        <p:spPr>
          <a:xfrm>
            <a:off x="647280" y="1837800"/>
            <a:ext cx="10776600" cy="16192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A. Create C# script component to control the Airplane</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ea typeface="DejaVu Sans"/>
              </a:rPr>
              <a:t>B. Follow camera</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ea typeface="DejaVu Sans"/>
              </a:rPr>
              <a:t>C. Add I/O control to Airplane</a:t>
            </a:r>
            <a:endParaRPr b="0" lang="en-US" sz="1800" spc="-1" strike="noStrike">
              <a:solidFill>
                <a:srgbClr val="000000"/>
              </a:solidFill>
              <a:latin typeface="Arial"/>
            </a:endParaRPr>
          </a:p>
        </p:txBody>
      </p:sp>
      <p:pic>
        <p:nvPicPr>
          <p:cNvPr id="127" name="" descr=""/>
          <p:cNvPicPr/>
          <p:nvPr/>
        </p:nvPicPr>
        <p:blipFill>
          <a:blip r:embed="rId1"/>
          <a:stretch/>
        </p:blipFill>
        <p:spPr>
          <a:xfrm>
            <a:off x="3429000" y="3200400"/>
            <a:ext cx="5902200" cy="3106080"/>
          </a:xfrm>
          <a:prstGeom prst="rect">
            <a:avLst/>
          </a:prstGeom>
          <a:ln w="0">
            <a:noFill/>
          </a:ln>
        </p:spPr>
      </p:pic>
      <p:sp>
        <p:nvSpPr>
          <p:cNvPr id="2" name="PlaceHolder 1"/>
          <p:cNvSpPr>
            <a:spLocks noGrp="1"/>
          </p:cNvSpPr>
          <p:nvPr>
            <p:ph type="sldNum" idx="1"/>
          </p:nvPr>
        </p:nvSpPr>
        <p:spPr/>
        <p:txBody>
          <a:bodyPr/>
          <a:p>
            <a:fld id="{81776482-4A33-4509-8352-83B8A211D083}"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24"/>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Prepair</a:t>
            </a:r>
            <a:endParaRPr b="0" lang="en-US" sz="3600" spc="-1" strike="noStrike">
              <a:solidFill>
                <a:srgbClr val="000000"/>
              </a:solidFill>
              <a:latin typeface="Arial"/>
            </a:endParaRPr>
          </a:p>
        </p:txBody>
      </p:sp>
      <p:sp>
        <p:nvSpPr>
          <p:cNvPr id="129" name=""/>
          <p:cNvSpPr/>
          <p:nvPr/>
        </p:nvSpPr>
        <p:spPr>
          <a:xfrm>
            <a:off x="228600" y="1446480"/>
            <a:ext cx="8455320" cy="599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Hint: In order to organize the Assets folder, create the following folders:</a:t>
            </a:r>
            <a:endParaRPr b="0" lang="en-US" sz="1800" spc="-1" strike="noStrike">
              <a:solidFill>
                <a:srgbClr val="000000"/>
              </a:solidFill>
              <a:latin typeface="Arial"/>
            </a:endParaRPr>
          </a:p>
        </p:txBody>
      </p:sp>
      <p:pic>
        <p:nvPicPr>
          <p:cNvPr id="130" name="" descr=""/>
          <p:cNvPicPr/>
          <p:nvPr/>
        </p:nvPicPr>
        <p:blipFill>
          <a:blip r:embed="rId1"/>
          <a:stretch/>
        </p:blipFill>
        <p:spPr>
          <a:xfrm>
            <a:off x="1143000" y="1752840"/>
            <a:ext cx="8363520" cy="4645080"/>
          </a:xfrm>
          <a:prstGeom prst="rect">
            <a:avLst/>
          </a:prstGeom>
          <a:ln w="0">
            <a:noFill/>
          </a:ln>
        </p:spPr>
      </p:pic>
      <p:sp>
        <p:nvSpPr>
          <p:cNvPr id="2" name="PlaceHolder 1"/>
          <p:cNvSpPr>
            <a:spLocks noGrp="1"/>
          </p:cNvSpPr>
          <p:nvPr>
            <p:ph type="sldNum" idx="1"/>
          </p:nvPr>
        </p:nvSpPr>
        <p:spPr/>
        <p:txBody>
          <a:bodyPr/>
          <a:p>
            <a:fld id="{508ED8BF-B877-45F8-8A99-4EC121ECA239}"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681120"/>
            <a:ext cx="11813040" cy="70416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000" spc="-1" strike="noStrike">
                <a:solidFill>
                  <a:srgbClr val="000000"/>
                </a:solidFill>
                <a:latin typeface="Arial"/>
              </a:rPr>
              <a:t>Learning Objectives</a:t>
            </a:r>
            <a:endParaRPr b="0" lang="en-US" sz="4000" spc="-1" strike="noStrike">
              <a:solidFill>
                <a:srgbClr val="000000"/>
              </a:solidFill>
              <a:latin typeface="Arial"/>
            </a:endParaRPr>
          </a:p>
        </p:txBody>
      </p:sp>
      <p:sp>
        <p:nvSpPr>
          <p:cNvPr id="51" name=""/>
          <p:cNvSpPr/>
          <p:nvPr/>
        </p:nvSpPr>
        <p:spPr>
          <a:xfrm>
            <a:off x="1895760" y="2057400"/>
            <a:ext cx="8413200" cy="1618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Understand the concept of Unity's component system.</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Explore common components and their roles.</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Grasp the significance of component-based design in Unity.</a:t>
            </a:r>
            <a:endParaRPr b="0" lang="en-US" sz="1800" spc="-1" strike="noStrike">
              <a:solidFill>
                <a:srgbClr val="000000"/>
              </a:solidFill>
              <a:latin typeface="Arial"/>
            </a:endParaRPr>
          </a:p>
        </p:txBody>
      </p:sp>
      <p:sp>
        <p:nvSpPr>
          <p:cNvPr id="3" name="PlaceHolder 2"/>
          <p:cNvSpPr>
            <a:spLocks noGrp="1"/>
          </p:cNvSpPr>
          <p:nvPr>
            <p:ph type="sldNum" idx="1"/>
          </p:nvPr>
        </p:nvSpPr>
        <p:spPr/>
        <p:txBody>
          <a:bodyPr/>
          <a:p>
            <a:fld id="{D3E91B03-B463-4392-820B-4C1B1B529CAD}"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5"/>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Airplane take off</a:t>
            </a:r>
            <a:endParaRPr b="0" lang="en-US" sz="3600" spc="-1" strike="noStrike">
              <a:solidFill>
                <a:srgbClr val="000000"/>
              </a:solidFill>
              <a:latin typeface="Arial"/>
            </a:endParaRPr>
          </a:p>
        </p:txBody>
      </p:sp>
      <p:sp>
        <p:nvSpPr>
          <p:cNvPr id="132" name=""/>
          <p:cNvSpPr/>
          <p:nvPr/>
        </p:nvSpPr>
        <p:spPr>
          <a:xfrm>
            <a:off x="228600" y="1388160"/>
            <a:ext cx="10779840" cy="707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ea typeface="DejaVu Sans"/>
              </a:rPr>
              <a:t>1. Add Plane to scene. Rename it to Runway. And Scale it to make  Airplane’s Runway</a:t>
            </a:r>
            <a:endParaRPr b="0" lang="en-US" sz="2000" spc="-1" strike="noStrike">
              <a:solidFill>
                <a:srgbClr val="000000"/>
              </a:solidFill>
              <a:latin typeface="Arial"/>
            </a:endParaRPr>
          </a:p>
        </p:txBody>
      </p:sp>
      <p:pic>
        <p:nvPicPr>
          <p:cNvPr id="133" name="" descr=""/>
          <p:cNvPicPr/>
          <p:nvPr/>
        </p:nvPicPr>
        <p:blipFill>
          <a:blip r:embed="rId1"/>
          <a:stretch/>
        </p:blipFill>
        <p:spPr>
          <a:xfrm>
            <a:off x="685800" y="3200400"/>
            <a:ext cx="5572080" cy="2663640"/>
          </a:xfrm>
          <a:prstGeom prst="rect">
            <a:avLst/>
          </a:prstGeom>
          <a:ln w="0">
            <a:noFill/>
          </a:ln>
        </p:spPr>
      </p:pic>
      <p:pic>
        <p:nvPicPr>
          <p:cNvPr id="134" name="" descr=""/>
          <p:cNvPicPr/>
          <p:nvPr/>
        </p:nvPicPr>
        <p:blipFill>
          <a:blip r:embed="rId2"/>
          <a:stretch/>
        </p:blipFill>
        <p:spPr>
          <a:xfrm>
            <a:off x="7772400" y="3061080"/>
            <a:ext cx="3400200" cy="2879640"/>
          </a:xfrm>
          <a:prstGeom prst="rect">
            <a:avLst/>
          </a:prstGeom>
          <a:ln w="0">
            <a:noFill/>
          </a:ln>
        </p:spPr>
      </p:pic>
      <p:sp>
        <p:nvSpPr>
          <p:cNvPr id="2" name="PlaceHolder 1"/>
          <p:cNvSpPr>
            <a:spLocks noGrp="1"/>
          </p:cNvSpPr>
          <p:nvPr>
            <p:ph type="sldNum" idx="1"/>
          </p:nvPr>
        </p:nvSpPr>
        <p:spPr/>
        <p:txBody>
          <a:bodyPr/>
          <a:p>
            <a:fld id="{3E2741FD-7D94-44AA-B658-9B47F65F6E7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22"/>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Airplane take off</a:t>
            </a:r>
            <a:endParaRPr b="0" lang="en-US" sz="3600" spc="-1" strike="noStrike">
              <a:solidFill>
                <a:srgbClr val="000000"/>
              </a:solidFill>
              <a:latin typeface="Arial"/>
            </a:endParaRPr>
          </a:p>
        </p:txBody>
      </p:sp>
      <p:sp>
        <p:nvSpPr>
          <p:cNvPr id="136" name=""/>
          <p:cNvSpPr/>
          <p:nvPr/>
        </p:nvSpPr>
        <p:spPr>
          <a:xfrm>
            <a:off x="647280" y="1600200"/>
            <a:ext cx="11465640" cy="2283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On Project window, select Asset folder for Material</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Select Asset menu and choose Create &gt; Material. Rename new material to Runway. On Inspector panel, choose Albedo color at you like.</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Select RunWay GameObject, assign new material to GameObject by drag and drop new material to Material  - Element 0</a:t>
            </a:r>
            <a:endParaRPr b="0" lang="en-US" sz="1600" spc="-1" strike="noStrike">
              <a:solidFill>
                <a:srgbClr val="000000"/>
              </a:solidFill>
              <a:latin typeface="Arial"/>
            </a:endParaRPr>
          </a:p>
          <a:p>
            <a:pPr>
              <a:lnSpc>
                <a:spcPct val="150000"/>
              </a:lnSpc>
            </a:pPr>
            <a:endParaRPr b="0" lang="en-US" sz="1800" spc="-1" strike="noStrike">
              <a:solidFill>
                <a:srgbClr val="000000"/>
              </a:solidFill>
              <a:latin typeface="Arial"/>
            </a:endParaRPr>
          </a:p>
        </p:txBody>
      </p:sp>
      <p:pic>
        <p:nvPicPr>
          <p:cNvPr id="137" name="" descr=""/>
          <p:cNvPicPr/>
          <p:nvPr/>
        </p:nvPicPr>
        <p:blipFill>
          <a:blip r:embed="rId1"/>
          <a:stretch/>
        </p:blipFill>
        <p:spPr>
          <a:xfrm>
            <a:off x="36000" y="3429000"/>
            <a:ext cx="3446640" cy="1368720"/>
          </a:xfrm>
          <a:prstGeom prst="rect">
            <a:avLst/>
          </a:prstGeom>
          <a:ln w="0">
            <a:noFill/>
          </a:ln>
        </p:spPr>
      </p:pic>
      <p:pic>
        <p:nvPicPr>
          <p:cNvPr id="138" name="" descr=""/>
          <p:cNvPicPr/>
          <p:nvPr/>
        </p:nvPicPr>
        <p:blipFill>
          <a:blip r:embed="rId2"/>
          <a:stretch/>
        </p:blipFill>
        <p:spPr>
          <a:xfrm>
            <a:off x="3982320" y="3429000"/>
            <a:ext cx="3330000" cy="3423960"/>
          </a:xfrm>
          <a:prstGeom prst="rect">
            <a:avLst/>
          </a:prstGeom>
          <a:ln w="0">
            <a:noFill/>
          </a:ln>
        </p:spPr>
      </p:pic>
      <p:sp>
        <p:nvSpPr>
          <p:cNvPr id="139" name=""/>
          <p:cNvSpPr/>
          <p:nvPr/>
        </p:nvSpPr>
        <p:spPr>
          <a:xfrm>
            <a:off x="1792800" y="4199400"/>
            <a:ext cx="1825920" cy="45432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40" name=""/>
          <p:cNvSpPr/>
          <p:nvPr/>
        </p:nvSpPr>
        <p:spPr>
          <a:xfrm>
            <a:off x="5522400" y="4114800"/>
            <a:ext cx="1825920" cy="45432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41" name=""/>
          <p:cNvSpPr/>
          <p:nvPr/>
        </p:nvSpPr>
        <p:spPr>
          <a:xfrm>
            <a:off x="228600" y="1388160"/>
            <a:ext cx="6169320" cy="65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2. Create new material for runway (optional)</a:t>
            </a:r>
            <a:endParaRPr b="0" lang="en-US" sz="2000" spc="-1" strike="noStrike">
              <a:solidFill>
                <a:srgbClr val="000000"/>
              </a:solidFill>
              <a:latin typeface="Arial"/>
            </a:endParaRPr>
          </a:p>
        </p:txBody>
      </p:sp>
      <p:pic>
        <p:nvPicPr>
          <p:cNvPr id="142" name="" descr=""/>
          <p:cNvPicPr/>
          <p:nvPr/>
        </p:nvPicPr>
        <p:blipFill>
          <a:blip r:embed="rId3"/>
          <a:stretch/>
        </p:blipFill>
        <p:spPr>
          <a:xfrm>
            <a:off x="7743960" y="3251520"/>
            <a:ext cx="2804760" cy="3375000"/>
          </a:xfrm>
          <a:prstGeom prst="rect">
            <a:avLst/>
          </a:prstGeom>
          <a:ln w="0">
            <a:noFill/>
          </a:ln>
        </p:spPr>
      </p:pic>
      <p:sp>
        <p:nvSpPr>
          <p:cNvPr id="143" name=""/>
          <p:cNvSpPr/>
          <p:nvPr/>
        </p:nvSpPr>
        <p:spPr>
          <a:xfrm>
            <a:off x="7772400" y="6051600"/>
            <a:ext cx="2740320" cy="45432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3AEF7A31-15B2-4F70-9850-DECB851EEB70}"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23"/>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Airplane take off</a:t>
            </a:r>
            <a:endParaRPr b="0" lang="en-US" sz="3600" spc="-1" strike="noStrike">
              <a:solidFill>
                <a:srgbClr val="000000"/>
              </a:solidFill>
              <a:latin typeface="Arial"/>
            </a:endParaRPr>
          </a:p>
        </p:txBody>
      </p:sp>
      <p:sp>
        <p:nvSpPr>
          <p:cNvPr id="145" name=""/>
          <p:cNvSpPr/>
          <p:nvPr/>
        </p:nvSpPr>
        <p:spPr>
          <a:xfrm>
            <a:off x="228960" y="1388520"/>
            <a:ext cx="6169320" cy="65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3. Add script component to Airplane GameObject</a:t>
            </a:r>
            <a:endParaRPr b="0" lang="en-US" sz="2000" spc="-1" strike="noStrike">
              <a:solidFill>
                <a:srgbClr val="000000"/>
              </a:solidFill>
              <a:latin typeface="Arial"/>
            </a:endParaRPr>
          </a:p>
        </p:txBody>
      </p:sp>
      <p:sp>
        <p:nvSpPr>
          <p:cNvPr id="146" name=""/>
          <p:cNvSpPr/>
          <p:nvPr/>
        </p:nvSpPr>
        <p:spPr>
          <a:xfrm>
            <a:off x="457200" y="1828800"/>
            <a:ext cx="11655720" cy="2283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In Assets &gt; Code &gt; Scripts, right-click and choose Create &gt; C# Script. Rename the script to ‘AirplaneTakeOff’.</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Double-click on Script to open a C# script file in Virtual Studio Code. Follow </a:t>
            </a:r>
            <a:r>
              <a:rPr b="0" i="1" lang="en-US" sz="1600" spc="-1" strike="noStrike" u="sng">
                <a:solidFill>
                  <a:srgbClr val="0563c1"/>
                </a:solidFill>
                <a:uFillTx/>
                <a:latin typeface="Arial"/>
                <a:ea typeface="DejaVu Sans"/>
                <a:hlinkClick r:id="rId1"/>
              </a:rPr>
              <a:t>this tutorial</a:t>
            </a:r>
            <a:r>
              <a:rPr b="0" lang="en-US" sz="1600" spc="-1" strike="noStrike">
                <a:solidFill>
                  <a:srgbClr val="000000"/>
                </a:solidFill>
                <a:latin typeface="Arial"/>
                <a:ea typeface="DejaVu Sans"/>
              </a:rPr>
              <a:t> if you can not open VSC.</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Paste Code in next slide to AirplaneTakeOff.cs file and Save</a:t>
            </a:r>
            <a:endParaRPr b="0" lang="en-US" sz="16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Drag and Drop script from asset to Inspector panel of GameObject</a:t>
            </a:r>
            <a:endParaRPr b="0" lang="en-US" sz="1600" spc="-1" strike="noStrike">
              <a:solidFill>
                <a:srgbClr val="000000"/>
              </a:solidFill>
              <a:latin typeface="Arial"/>
            </a:endParaRPr>
          </a:p>
        </p:txBody>
      </p:sp>
      <p:sp>
        <p:nvSpPr>
          <p:cNvPr id="2" name="PlaceHolder 1"/>
          <p:cNvSpPr>
            <a:spLocks noGrp="1"/>
          </p:cNvSpPr>
          <p:nvPr>
            <p:ph type="sldNum" idx="1"/>
          </p:nvPr>
        </p:nvSpPr>
        <p:spPr/>
        <p:txBody>
          <a:bodyPr/>
          <a:p>
            <a:fld id="{72FA33EC-FC2A-452A-A88A-E0D36020A194}"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8"/>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Airplane take off</a:t>
            </a:r>
            <a:endParaRPr b="0" lang="en-US" sz="3600" spc="-1" strike="noStrike">
              <a:solidFill>
                <a:srgbClr val="000000"/>
              </a:solidFill>
              <a:latin typeface="Arial"/>
            </a:endParaRPr>
          </a:p>
        </p:txBody>
      </p:sp>
      <p:pic>
        <p:nvPicPr>
          <p:cNvPr id="148" name="" descr=""/>
          <p:cNvPicPr/>
          <p:nvPr/>
        </p:nvPicPr>
        <p:blipFill>
          <a:blip r:embed="rId1"/>
          <a:stretch/>
        </p:blipFill>
        <p:spPr>
          <a:xfrm>
            <a:off x="6303600" y="2971800"/>
            <a:ext cx="5676120" cy="3423960"/>
          </a:xfrm>
          <a:prstGeom prst="rect">
            <a:avLst/>
          </a:prstGeom>
          <a:ln w="0">
            <a:noFill/>
          </a:ln>
        </p:spPr>
      </p:pic>
      <p:pic>
        <p:nvPicPr>
          <p:cNvPr id="149" name="" descr=""/>
          <p:cNvPicPr/>
          <p:nvPr/>
        </p:nvPicPr>
        <p:blipFill>
          <a:blip r:embed="rId2"/>
          <a:stretch/>
        </p:blipFill>
        <p:spPr>
          <a:xfrm>
            <a:off x="228600" y="1371600"/>
            <a:ext cx="5709960" cy="3444480"/>
          </a:xfrm>
          <a:prstGeom prst="rect">
            <a:avLst/>
          </a:prstGeom>
          <a:ln w="0">
            <a:noFill/>
          </a:ln>
        </p:spPr>
      </p:pic>
      <p:sp>
        <p:nvSpPr>
          <p:cNvPr id="2" name="PlaceHolder 1"/>
          <p:cNvSpPr>
            <a:spLocks noGrp="1"/>
          </p:cNvSpPr>
          <p:nvPr>
            <p:ph type="sldNum" idx="1"/>
          </p:nvPr>
        </p:nvSpPr>
        <p:spPr/>
        <p:txBody>
          <a:bodyPr/>
          <a:p>
            <a:fld id="{64F37C31-B960-40A8-A52E-817ADE61ABBD}"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1785240" y="1849680"/>
            <a:ext cx="3698280" cy="363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Arial"/>
                <a:ea typeface="PingFang SC"/>
              </a:rPr>
              <a:t>using System.Collections;</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using System.Collections.Generic;</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using UnityEngine;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public class NewBehaviourScript : MonoBehaviour</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Elevator: Up / Down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private float elevatorUpWard = 0f;</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Throttle (Speed): Up / Down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float throttle = 30f;</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TODO Ailerons: Left / Right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TODOO Rudder</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takeOffSpeed</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float takeOffSpeed = 9f;</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takeOffAccelerate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private float takeOffAccelerate = 1.0072f;</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private bool isTakeOff = true;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[SerializeField] private float takeOffElevator = 3.5f;</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endParaRPr b="0" lang="en-US" sz="1000" spc="-1" strike="noStrike">
              <a:solidFill>
                <a:srgbClr val="000000"/>
              </a:solidFill>
              <a:latin typeface="Arial"/>
            </a:endParaRPr>
          </a:p>
        </p:txBody>
      </p:sp>
      <p:sp>
        <p:nvSpPr>
          <p:cNvPr id="151" name="PlaceHolder 25"/>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A – Airplane take off</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8003F219-681C-409C-8C60-6087108424B0}"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1879920" y="1600200"/>
            <a:ext cx="5432400" cy="434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Start is called before the first frame update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void Start()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 Update is called once per frame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void Update()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if (isTakeOff)</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if (takeOffSpeed &lt; throttle)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takeOffSpeed = takeOffSpeed * takeOffAccelerate;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transform.Translate(0, 0, -(takeOffSpeed * Time.deltaTime));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else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transform.Rotate(takeOffElevator, 0, 0);</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isTakeOff = false;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else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transform.Rotate(elevatorUpWard * Time.deltaTime, 0, 0);</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transform.Translate(0f, elevatorUpWard * Time.deltaTime, -(throttle * Time.deltaTime));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    </a:t>
            </a: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ea typeface="PingFang SC"/>
              </a:rPr>
              <a: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153" name="PlaceHolder 26"/>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A – Airplane take off</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0B6682AE-9647-4C7B-9C7F-481E0E50410D}"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 descr=""/>
          <p:cNvPicPr/>
          <p:nvPr/>
        </p:nvPicPr>
        <p:blipFill>
          <a:blip r:embed="rId1"/>
          <a:stretch/>
        </p:blipFill>
        <p:spPr>
          <a:xfrm>
            <a:off x="936360" y="1581480"/>
            <a:ext cx="9935280" cy="4824360"/>
          </a:xfrm>
          <a:prstGeom prst="rect">
            <a:avLst/>
          </a:prstGeom>
          <a:ln w="0">
            <a:noFill/>
          </a:ln>
        </p:spPr>
      </p:pic>
      <p:sp>
        <p:nvSpPr>
          <p:cNvPr id="155" name="PlaceHolder 27"/>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A – Airplane take off</a:t>
            </a:r>
            <a:endParaRPr b="0" lang="en-US" sz="3600" spc="-1" strike="noStrike">
              <a:solidFill>
                <a:srgbClr val="000000"/>
              </a:solidFill>
              <a:latin typeface="Arial"/>
            </a:endParaRPr>
          </a:p>
        </p:txBody>
      </p:sp>
      <p:sp>
        <p:nvSpPr>
          <p:cNvPr id="156" name=""/>
          <p:cNvSpPr/>
          <p:nvPr/>
        </p:nvSpPr>
        <p:spPr>
          <a:xfrm flipV="1">
            <a:off x="2743200" y="2743200"/>
            <a:ext cx="6629400" cy="2514600"/>
          </a:xfrm>
          <a:prstGeom prst="line">
            <a:avLst/>
          </a:prstGeom>
          <a:ln w="36720">
            <a:solidFill>
              <a:srgbClr val="ff860d"/>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D208CAF0-1FE8-4A60-B59D-F00941D3699F}"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28"/>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B – Camera Follow Player</a:t>
            </a:r>
            <a:endParaRPr b="0" lang="en-US" sz="3600" spc="-1" strike="noStrike">
              <a:solidFill>
                <a:srgbClr val="000000"/>
              </a:solidFill>
              <a:latin typeface="Arial"/>
            </a:endParaRPr>
          </a:p>
        </p:txBody>
      </p:sp>
      <p:sp>
        <p:nvSpPr>
          <p:cNvPr id="158" name=""/>
          <p:cNvSpPr/>
          <p:nvPr/>
        </p:nvSpPr>
        <p:spPr>
          <a:xfrm>
            <a:off x="228600" y="1387080"/>
            <a:ext cx="4008600" cy="371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1. Install Cinemachine package </a:t>
            </a:r>
            <a:endParaRPr b="0" lang="en-US" sz="2000" spc="-1" strike="noStrike">
              <a:solidFill>
                <a:srgbClr val="000000"/>
              </a:solidFill>
              <a:latin typeface="Arial"/>
            </a:endParaRPr>
          </a:p>
        </p:txBody>
      </p:sp>
      <p:sp>
        <p:nvSpPr>
          <p:cNvPr id="159" name=""/>
          <p:cNvSpPr/>
          <p:nvPr/>
        </p:nvSpPr>
        <p:spPr>
          <a:xfrm>
            <a:off x="575640" y="1760760"/>
            <a:ext cx="5594760" cy="600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From Package Nanager pane, select Unity Registry</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Find Cinemachine and click install</a:t>
            </a:r>
            <a:endParaRPr b="0" lang="en-US" sz="1800" spc="-1" strike="noStrike">
              <a:solidFill>
                <a:srgbClr val="000000"/>
              </a:solidFill>
              <a:latin typeface="Arial"/>
            </a:endParaRPr>
          </a:p>
        </p:txBody>
      </p:sp>
      <p:pic>
        <p:nvPicPr>
          <p:cNvPr id="160" name="" descr=""/>
          <p:cNvPicPr/>
          <p:nvPr/>
        </p:nvPicPr>
        <p:blipFill>
          <a:blip r:embed="rId1"/>
          <a:stretch/>
        </p:blipFill>
        <p:spPr>
          <a:xfrm>
            <a:off x="1927440" y="2363040"/>
            <a:ext cx="8335080" cy="3893040"/>
          </a:xfrm>
          <a:prstGeom prst="rect">
            <a:avLst/>
          </a:prstGeom>
          <a:ln w="0">
            <a:noFill/>
          </a:ln>
        </p:spPr>
      </p:pic>
      <p:sp>
        <p:nvSpPr>
          <p:cNvPr id="2" name="PlaceHolder 1"/>
          <p:cNvSpPr>
            <a:spLocks noGrp="1"/>
          </p:cNvSpPr>
          <p:nvPr>
            <p:ph type="sldNum" idx="1"/>
          </p:nvPr>
        </p:nvSpPr>
        <p:spPr/>
        <p:txBody>
          <a:bodyPr/>
          <a:p>
            <a:fld id="{1082268E-BE03-4202-8086-62A33619EDFC}"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29"/>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B – Camera Follow Player</a:t>
            </a:r>
            <a:endParaRPr b="0" lang="en-US" sz="3600" spc="-1" strike="noStrike">
              <a:solidFill>
                <a:srgbClr val="000000"/>
              </a:solidFill>
              <a:latin typeface="Arial"/>
            </a:endParaRPr>
          </a:p>
        </p:txBody>
      </p:sp>
      <p:sp>
        <p:nvSpPr>
          <p:cNvPr id="162" name=""/>
          <p:cNvSpPr/>
          <p:nvPr/>
        </p:nvSpPr>
        <p:spPr>
          <a:xfrm>
            <a:off x="228600" y="1387080"/>
            <a:ext cx="3911040" cy="371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1. Add Virtual Camera to scene</a:t>
            </a:r>
            <a:endParaRPr b="0" lang="en-US" sz="2000" spc="-1" strike="noStrike">
              <a:solidFill>
                <a:srgbClr val="000000"/>
              </a:solidFill>
              <a:latin typeface="Arial"/>
            </a:endParaRPr>
          </a:p>
        </p:txBody>
      </p:sp>
      <p:sp>
        <p:nvSpPr>
          <p:cNvPr id="163" name=""/>
          <p:cNvSpPr/>
          <p:nvPr/>
        </p:nvSpPr>
        <p:spPr>
          <a:xfrm>
            <a:off x="640800" y="1784160"/>
            <a:ext cx="8272800" cy="3323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 From menu, choose GameObject &gt; Cinemachine &gt; Virtual Camera. Reset and change transform of Virtual Camera to set GameObject view from camera.</a:t>
            </a:r>
            <a:endParaRPr b="0" lang="en-US" sz="1800" spc="-1" strike="noStrike">
              <a:solidFill>
                <a:srgbClr val="000000"/>
              </a:solidFill>
              <a:latin typeface="Arial"/>
            </a:endParaRPr>
          </a:p>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 Drag and Drop Virtual Camera to GameObject (optional)</a:t>
            </a:r>
            <a:endParaRPr b="0" lang="en-US" sz="1800" spc="-1" strike="noStrike">
              <a:solidFill>
                <a:srgbClr val="000000"/>
              </a:solidFill>
              <a:latin typeface="Arial"/>
            </a:endParaRPr>
          </a:p>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 Drag and Drop Player GameObject (Airplane object) to Follow property of Virtual Camera.</a:t>
            </a:r>
            <a:endParaRPr b="0" lang="en-US" sz="1800" spc="-1" strike="noStrike">
              <a:solidFill>
                <a:srgbClr val="000000"/>
              </a:solidFill>
              <a:latin typeface="Arial"/>
            </a:endParaRPr>
          </a:p>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 Set Virtual Camera property to set best view to Airplane:</a:t>
            </a:r>
            <a:endParaRPr b="0" lang="en-US" sz="1800" spc="-1" strike="noStrike">
              <a:solidFill>
                <a:srgbClr val="000000"/>
              </a:solidFill>
              <a:latin typeface="Arial"/>
            </a:endParaRPr>
          </a:p>
          <a:p>
            <a:pPr>
              <a:lnSpc>
                <a:spcPct val="115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Follow: Airplane.</a:t>
            </a:r>
            <a:endParaRPr b="0" lang="en-US" sz="1800" spc="-1" strike="noStrike">
              <a:solidFill>
                <a:srgbClr val="000000"/>
              </a:solidFill>
              <a:latin typeface="Arial"/>
            </a:endParaRPr>
          </a:p>
          <a:p>
            <a:pPr>
              <a:lnSpc>
                <a:spcPct val="115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Body: Transpoter</a:t>
            </a:r>
            <a:endParaRPr b="0" lang="en-US" sz="1800" spc="-1" strike="noStrike">
              <a:solidFill>
                <a:srgbClr val="000000"/>
              </a:solidFill>
              <a:latin typeface="Arial"/>
            </a:endParaRPr>
          </a:p>
          <a:p>
            <a:pPr>
              <a:lnSpc>
                <a:spcPct val="115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Body – Follow Offset: X = 0, Y = 3, Z = -3</a:t>
            </a:r>
            <a:endParaRPr b="0" lang="en-US" sz="1800" spc="-1" strike="noStrike">
              <a:solidFill>
                <a:srgbClr val="000000"/>
              </a:solidFill>
              <a:latin typeface="Arial"/>
            </a:endParaRPr>
          </a:p>
          <a:p>
            <a:pPr>
              <a:lnSpc>
                <a:spcPct val="115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Aim: Do nothing</a:t>
            </a:r>
            <a:endParaRPr b="0" lang="en-US" sz="1800" spc="-1" strike="noStrike">
              <a:solidFill>
                <a:srgbClr val="000000"/>
              </a:solidFill>
              <a:latin typeface="Arial"/>
            </a:endParaRPr>
          </a:p>
        </p:txBody>
      </p:sp>
      <p:pic>
        <p:nvPicPr>
          <p:cNvPr id="164" name="" descr=""/>
          <p:cNvPicPr/>
          <p:nvPr/>
        </p:nvPicPr>
        <p:blipFill>
          <a:blip r:embed="rId1"/>
          <a:stretch/>
        </p:blipFill>
        <p:spPr>
          <a:xfrm>
            <a:off x="8915400" y="677880"/>
            <a:ext cx="2396520" cy="5721120"/>
          </a:xfrm>
          <a:prstGeom prst="rect">
            <a:avLst/>
          </a:prstGeom>
          <a:ln w="0">
            <a:noFill/>
          </a:ln>
        </p:spPr>
      </p:pic>
      <p:sp>
        <p:nvSpPr>
          <p:cNvPr id="2" name="PlaceHolder 1"/>
          <p:cNvSpPr>
            <a:spLocks noGrp="1"/>
          </p:cNvSpPr>
          <p:nvPr>
            <p:ph type="sldNum" idx="1"/>
          </p:nvPr>
        </p:nvSpPr>
        <p:spPr/>
        <p:txBody>
          <a:bodyPr/>
          <a:p>
            <a:fld id="{42194CBA-D832-4529-A120-1C8E63BDAC6D}"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30"/>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B – Camera Follow Player</a:t>
            </a:r>
            <a:endParaRPr b="0" lang="en-US" sz="3600" spc="-1" strike="noStrike">
              <a:solidFill>
                <a:srgbClr val="000000"/>
              </a:solidFill>
              <a:latin typeface="Arial"/>
            </a:endParaRPr>
          </a:p>
        </p:txBody>
      </p:sp>
      <p:sp>
        <p:nvSpPr>
          <p:cNvPr id="166" name=""/>
          <p:cNvSpPr/>
          <p:nvPr/>
        </p:nvSpPr>
        <p:spPr>
          <a:xfrm>
            <a:off x="228960" y="1387080"/>
            <a:ext cx="4979520" cy="371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1. Add Input key to controll the Airplane</a:t>
            </a:r>
            <a:endParaRPr b="0" lang="en-US" sz="2000" spc="-1" strike="noStrike">
              <a:solidFill>
                <a:srgbClr val="000000"/>
              </a:solidFill>
              <a:latin typeface="Arial"/>
            </a:endParaRPr>
          </a:p>
        </p:txBody>
      </p:sp>
      <p:sp>
        <p:nvSpPr>
          <p:cNvPr id="167" name=""/>
          <p:cNvSpPr/>
          <p:nvPr/>
        </p:nvSpPr>
        <p:spPr>
          <a:xfrm>
            <a:off x="641160" y="1784160"/>
            <a:ext cx="8272800" cy="382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Add following function to AirplaneTakeOff Script</a:t>
            </a:r>
            <a:endParaRPr b="0" lang="en-US" sz="1800" spc="-1" strike="noStrike">
              <a:solidFill>
                <a:srgbClr val="000000"/>
              </a:solidFill>
              <a:latin typeface="Arial"/>
            </a:endParaRPr>
          </a:p>
        </p:txBody>
      </p:sp>
      <p:pic>
        <p:nvPicPr>
          <p:cNvPr id="168" name="" descr=""/>
          <p:cNvPicPr/>
          <p:nvPr/>
        </p:nvPicPr>
        <p:blipFill>
          <a:blip r:embed="rId1"/>
          <a:stretch/>
        </p:blipFill>
        <p:spPr>
          <a:xfrm>
            <a:off x="648360" y="2286000"/>
            <a:ext cx="5293440" cy="3843360"/>
          </a:xfrm>
          <a:prstGeom prst="rect">
            <a:avLst/>
          </a:prstGeom>
          <a:ln w="0">
            <a:noFill/>
          </a:ln>
        </p:spPr>
      </p:pic>
      <p:sp>
        <p:nvSpPr>
          <p:cNvPr id="2" name="PlaceHolder 1"/>
          <p:cNvSpPr>
            <a:spLocks noGrp="1"/>
          </p:cNvSpPr>
          <p:nvPr>
            <p:ph type="sldNum" idx="1"/>
          </p:nvPr>
        </p:nvSpPr>
        <p:spPr/>
        <p:txBody>
          <a:bodyPr/>
          <a:p>
            <a:fld id="{B88042B5-5E89-4156-8036-6D2748E48E69}"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2"/>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sp>
        <p:nvSpPr>
          <p:cNvPr id="53" name=""/>
          <p:cNvSpPr/>
          <p:nvPr/>
        </p:nvSpPr>
        <p:spPr>
          <a:xfrm>
            <a:off x="596160" y="1455480"/>
            <a:ext cx="10827720" cy="44330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1800" spc="-1" strike="noStrike">
                <a:solidFill>
                  <a:srgbClr val="000000"/>
                </a:solidFill>
                <a:latin typeface="Arial"/>
                <a:ea typeface="DejaVu Sans"/>
              </a:rPr>
              <a:t>The Entity Component System (ECS) is the core of the Unity Data-Oriented Tech Stack (DOTS). As the name indicates, ECS has three principal parts:</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Entities</a:t>
            </a:r>
            <a:r>
              <a:rPr b="0" lang="en-US" sz="1800" spc="-1" strike="noStrike">
                <a:solidFill>
                  <a:srgbClr val="000000"/>
                </a:solidFill>
                <a:latin typeface="Arial"/>
                <a:ea typeface="DejaVu Sans"/>
              </a:rPr>
              <a:t> — the entities, or things, that populate your game or program.</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Components</a:t>
            </a:r>
            <a:r>
              <a:rPr b="0" lang="en-US" sz="1800" spc="-1" strike="noStrike">
                <a:solidFill>
                  <a:srgbClr val="000000"/>
                </a:solidFill>
                <a:latin typeface="Arial"/>
                <a:ea typeface="DejaVu Sans"/>
              </a:rPr>
              <a:t> — the data associated with your entities, but organized by the data itself rather than by entity. (This difference in organization is one of the key differences between an object-oriented and a data-oriented design.)</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Systems</a:t>
            </a:r>
            <a:r>
              <a:rPr b="0" lang="en-US" sz="1800" spc="-1" strike="noStrike">
                <a:solidFill>
                  <a:srgbClr val="000000"/>
                </a:solidFill>
                <a:latin typeface="Arial"/>
                <a:ea typeface="DejaVu Sans"/>
              </a:rPr>
              <a:t> — the logic that transforms the component data from its current state to its next state— for example, a system might update the positions of all moving entities by their velocity times the time interval since the previous frame.</a:t>
            </a:r>
            <a:endParaRPr b="0" lang="en-US" sz="1800" spc="-1" strike="noStrike">
              <a:solidFill>
                <a:srgbClr val="000000"/>
              </a:solidFill>
              <a:latin typeface="Arial"/>
            </a:endParaRPr>
          </a:p>
        </p:txBody>
      </p:sp>
      <p:sp>
        <p:nvSpPr>
          <p:cNvPr id="54" name=""/>
          <p:cNvSpPr/>
          <p:nvPr/>
        </p:nvSpPr>
        <p:spPr>
          <a:xfrm>
            <a:off x="8915400" y="6593400"/>
            <a:ext cx="2258280" cy="115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55" name=""/>
          <p:cNvSpPr/>
          <p:nvPr/>
        </p:nvSpPr>
        <p:spPr>
          <a:xfrm>
            <a:off x="685800" y="2779200"/>
            <a:ext cx="685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6" name=""/>
          <p:cNvSpPr/>
          <p:nvPr/>
        </p:nvSpPr>
        <p:spPr>
          <a:xfrm>
            <a:off x="685800" y="3393000"/>
            <a:ext cx="1371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7" name=""/>
          <p:cNvSpPr/>
          <p:nvPr/>
        </p:nvSpPr>
        <p:spPr>
          <a:xfrm>
            <a:off x="685800" y="4656600"/>
            <a:ext cx="914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8" name=""/>
          <p:cNvSpPr/>
          <p:nvPr/>
        </p:nvSpPr>
        <p:spPr>
          <a:xfrm>
            <a:off x="1143000" y="1828800"/>
            <a:ext cx="34290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9" name=""/>
          <p:cNvSpPr/>
          <p:nvPr/>
        </p:nvSpPr>
        <p:spPr>
          <a:xfrm>
            <a:off x="2286000" y="3393000"/>
            <a:ext cx="3886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F0789D26-6916-4E8A-88AC-7C6109E9772A}"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194400" y="1455480"/>
            <a:ext cx="10827720" cy="443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70" name="PlaceHolder 11"/>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Conclusions</a:t>
            </a:r>
            <a:endParaRPr b="0" lang="en-US" sz="4000" spc="-1" strike="noStrike">
              <a:solidFill>
                <a:srgbClr val="000000"/>
              </a:solidFill>
              <a:latin typeface="Arial"/>
            </a:endParaRPr>
          </a:p>
        </p:txBody>
      </p:sp>
      <p:sp>
        <p:nvSpPr>
          <p:cNvPr id="171" name=""/>
          <p:cNvSpPr/>
          <p:nvPr/>
        </p:nvSpPr>
        <p:spPr>
          <a:xfrm>
            <a:off x="1788120" y="1828800"/>
            <a:ext cx="8612280" cy="161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Understanding Unity's </a:t>
            </a:r>
            <a:r>
              <a:rPr b="1" lang="en-US" sz="1800" spc="-1" strike="noStrike">
                <a:solidFill>
                  <a:srgbClr val="000000"/>
                </a:solidFill>
                <a:latin typeface="Arial"/>
                <a:ea typeface="DejaVu Sans"/>
              </a:rPr>
              <a:t>Component System</a:t>
            </a:r>
            <a:r>
              <a:rPr b="0" lang="en-US" sz="1800" spc="-1" strike="noStrike">
                <a:solidFill>
                  <a:srgbClr val="000000"/>
                </a:solidFill>
                <a:latin typeface="Arial"/>
                <a:ea typeface="DejaVu Sans"/>
              </a:rPr>
              <a:t>: Explored the modular approach where components encapsulate entity functionalities.</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Exploration of </a:t>
            </a:r>
            <a:r>
              <a:rPr b="1" lang="en-US" sz="1800" spc="-1" strike="noStrike">
                <a:solidFill>
                  <a:srgbClr val="000000"/>
                </a:solidFill>
                <a:latin typeface="Arial"/>
                <a:ea typeface="DejaVu Sans"/>
              </a:rPr>
              <a:t>Common Components</a:t>
            </a:r>
            <a:r>
              <a:rPr b="0" lang="en-US" sz="1800" spc="-1" strike="noStrike">
                <a:solidFill>
                  <a:srgbClr val="000000"/>
                </a:solidFill>
                <a:latin typeface="Arial"/>
                <a:ea typeface="DejaVu Sans"/>
              </a:rPr>
              <a:t>: Introduced vital components like </a:t>
            </a:r>
            <a:r>
              <a:rPr b="1" lang="en-US" sz="1800" spc="-1" strike="noStrike">
                <a:solidFill>
                  <a:srgbClr val="000000"/>
                </a:solidFill>
                <a:latin typeface="Arial"/>
                <a:ea typeface="DejaVu Sans"/>
              </a:rPr>
              <a:t>Transform, Renderer, Collider, Rigidbody, </a:t>
            </a:r>
            <a:r>
              <a:rPr b="0" lang="en-US" sz="1800" spc="-1" strike="noStrike">
                <a:solidFill>
                  <a:srgbClr val="000000"/>
                </a:solidFill>
                <a:latin typeface="Arial"/>
                <a:ea typeface="DejaVu Sans"/>
              </a:rPr>
              <a:t>and</a:t>
            </a:r>
            <a:r>
              <a:rPr b="1" lang="en-US" sz="1800" spc="-1" strike="noStrike">
                <a:solidFill>
                  <a:srgbClr val="000000"/>
                </a:solidFill>
                <a:latin typeface="Arial"/>
                <a:ea typeface="DejaVu Sans"/>
              </a:rPr>
              <a:t> Scripts</a:t>
            </a:r>
            <a:r>
              <a:rPr b="0" lang="en-US" sz="1800" spc="-1" strike="noStrike">
                <a:solidFill>
                  <a:srgbClr val="000000"/>
                </a:solidFill>
                <a:latin typeface="Arial"/>
                <a:ea typeface="DejaVu Sans"/>
              </a:rPr>
              <a:t>, elucidating their roles and importance.</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1" lang="en-US" sz="1800" spc="-1" strike="noStrike">
                <a:solidFill>
                  <a:srgbClr val="000000"/>
                </a:solidFill>
                <a:latin typeface="Arial"/>
                <a:ea typeface="DejaVu Sans"/>
              </a:rPr>
              <a:t>Component-Based</a:t>
            </a:r>
            <a:r>
              <a:rPr b="0" lang="en-US" sz="1800" spc="-1" strike="noStrike">
                <a:solidFill>
                  <a:srgbClr val="000000"/>
                </a:solidFill>
                <a:latin typeface="Arial"/>
                <a:ea typeface="DejaVu Sans"/>
              </a:rPr>
              <a:t> Design Advantages: Discussed the benefits—</a:t>
            </a:r>
            <a:r>
              <a:rPr b="1" lang="en-US" sz="1800" spc="-1" strike="noStrike">
                <a:solidFill>
                  <a:srgbClr val="000000"/>
                </a:solidFill>
                <a:latin typeface="Arial"/>
                <a:ea typeface="DejaVu Sans"/>
              </a:rPr>
              <a:t>reusability</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modularity</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extensibility </a:t>
            </a:r>
            <a:r>
              <a:rPr b="0" lang="en-US" sz="1800" spc="-1" strike="noStrike">
                <a:solidFill>
                  <a:srgbClr val="000000"/>
                </a:solidFill>
                <a:latin typeface="Arial"/>
                <a:ea typeface="DejaVu Sans"/>
              </a:rPr>
              <a:t>— of this design approach.</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B34B063B-8113-4403-9A0C-5DBFAEA17546}"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370440" y="1455480"/>
            <a:ext cx="10827720" cy="443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73" name="PlaceHolder 12"/>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References</a:t>
            </a:r>
            <a:endParaRPr b="0" lang="en-US" sz="4000" spc="-1" strike="noStrike">
              <a:solidFill>
                <a:srgbClr val="000000"/>
              </a:solidFill>
              <a:latin typeface="Arial"/>
            </a:endParaRPr>
          </a:p>
        </p:txBody>
      </p:sp>
      <p:sp>
        <p:nvSpPr>
          <p:cNvPr id="174" name=""/>
          <p:cNvSpPr/>
          <p:nvPr/>
        </p:nvSpPr>
        <p:spPr>
          <a:xfrm>
            <a:off x="507960" y="1921680"/>
            <a:ext cx="11370960" cy="264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1: Hocking, Joseph; Schell, Jesse, Unity in action: multiplatform game development in C#, 2022</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3: Geig, Mike, Sams teach yourself Unity Game development in 24 hours, 2014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6: Gibson Bond, Jeremy, Introduction to Game Design, Prototyping, and Development: From Concept to Playable Game with Unity and C,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8: Unity Technologies, Unity Manual,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9: Tutorials Point, Learning Unity,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10: Goldstone Will, Unity 3.x game development essentials, 2011</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0B947BF7-D5C2-466E-84D0-B7368A826E13}" type="slidenum">
              <a:t>31</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647280" y="1803600"/>
            <a:ext cx="10776600" cy="16192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In a component system, components are mix-and-match packets of functionality, and objects are built up as a collection of components, rather than as a strict hierarchy of classes. A component system is a different (and usually more flexible) approach to object-oriented programming (OOP) that constructs game objects through composition rather than inheritance.  </a:t>
            </a:r>
            <a:r>
              <a:rPr b="0" lang="en-US" sz="1800" spc="-1" strike="noStrike" baseline="33000">
                <a:solidFill>
                  <a:srgbClr val="000000"/>
                </a:solidFill>
                <a:latin typeface="Arial"/>
                <a:ea typeface="DejaVu Sans"/>
              </a:rPr>
              <a:t>[1]</a:t>
            </a:r>
            <a:endParaRPr b="0" lang="en-US" sz="1800" spc="-1" strike="noStrike">
              <a:solidFill>
                <a:srgbClr val="000000"/>
              </a:solidFill>
              <a:latin typeface="Arial"/>
            </a:endParaRPr>
          </a:p>
        </p:txBody>
      </p:sp>
      <p:sp>
        <p:nvSpPr>
          <p:cNvPr id="61" name="PlaceHolder 16"/>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sp>
        <p:nvSpPr>
          <p:cNvPr id="62" name=""/>
          <p:cNvSpPr/>
          <p:nvPr/>
        </p:nvSpPr>
        <p:spPr>
          <a:xfrm>
            <a:off x="3200400" y="2286000"/>
            <a:ext cx="1371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3" name=""/>
          <p:cNvSpPr/>
          <p:nvPr/>
        </p:nvSpPr>
        <p:spPr>
          <a:xfrm>
            <a:off x="7543800" y="2286000"/>
            <a:ext cx="2514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4" name=""/>
          <p:cNvSpPr/>
          <p:nvPr/>
        </p:nvSpPr>
        <p:spPr>
          <a:xfrm>
            <a:off x="6379200" y="6605640"/>
            <a:ext cx="4810320" cy="925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sp>
        <p:nvSpPr>
          <p:cNvPr id="65" name=""/>
          <p:cNvSpPr/>
          <p:nvPr/>
        </p:nvSpPr>
        <p:spPr>
          <a:xfrm>
            <a:off x="685800" y="3914640"/>
            <a:ext cx="10696320" cy="16192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In a component system, objects exist on a flat hierarchy, and different objects have different collections of components. An inheritance structure, in contrast, has different objects on completely different branches of the tree. The component arrangement facilitates rapid prototyping, because you can quickly mix and match components rather than having to refactor the inheritance chain when objects change.</a:t>
            </a:r>
            <a:endParaRPr b="0" lang="en-US" sz="1800" spc="-1" strike="noStrike">
              <a:solidFill>
                <a:srgbClr val="000000"/>
              </a:solidFill>
              <a:latin typeface="Arial"/>
            </a:endParaRPr>
          </a:p>
        </p:txBody>
      </p:sp>
      <p:sp>
        <p:nvSpPr>
          <p:cNvPr id="66" name=""/>
          <p:cNvSpPr/>
          <p:nvPr/>
        </p:nvSpPr>
        <p:spPr>
          <a:xfrm>
            <a:off x="6978600" y="4379400"/>
            <a:ext cx="4114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7" name=""/>
          <p:cNvSpPr/>
          <p:nvPr/>
        </p:nvSpPr>
        <p:spPr>
          <a:xfrm flipV="1">
            <a:off x="806400" y="4800600"/>
            <a:ext cx="1479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D7F95639-3711-4C3E-86BA-FC8C934F9C09}"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7"/>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graphicFrame>
        <p:nvGraphicFramePr>
          <p:cNvPr id="69" name=""/>
          <p:cNvGraphicFramePr/>
          <p:nvPr/>
        </p:nvGraphicFramePr>
        <p:xfrm>
          <a:off x="858240" y="2119680"/>
          <a:ext cx="1656000" cy="2862000"/>
        </p:xfrm>
        <a:graphic>
          <a:graphicData uri="http://schemas.openxmlformats.org/drawingml/2006/table">
            <a:tbl>
              <a:tblPr/>
              <a:tblGrid>
                <a:gridCol w="1656360"/>
              </a:tblGrid>
              <a:tr h="703080">
                <a:tc>
                  <a:txBody>
                    <a:bodyPr lIns="36000" rIns="36000" anchor="ctr">
                      <a:noAutofit/>
                    </a:bodyPr>
                    <a:p>
                      <a:pPr algn="ctr">
                        <a:lnSpc>
                          <a:spcPct val="100000"/>
                        </a:lnSpc>
                      </a:pPr>
                      <a:r>
                        <a:rPr b="1" lang="en-US" sz="1800" spc="-1" strike="noStrike">
                          <a:solidFill>
                            <a:srgbClr val="3465a4"/>
                          </a:solidFill>
                          <a:latin typeface="Arial"/>
                        </a:rPr>
                        <a:t>ESC</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Entity</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Component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System</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70" name=""/>
          <p:cNvGraphicFramePr/>
          <p:nvPr/>
        </p:nvGraphicFramePr>
        <p:xfrm>
          <a:off x="4888440" y="1656000"/>
          <a:ext cx="6139800" cy="4298400"/>
        </p:xfrm>
        <a:graphic>
          <a:graphicData uri="http://schemas.openxmlformats.org/drawingml/2006/table">
            <a:tbl>
              <a:tblPr/>
              <a:tblGrid>
                <a:gridCol w="6140160"/>
              </a:tblGrid>
              <a:tr h="719640">
                <a:tc>
                  <a:txBody>
                    <a:bodyPr lIns="36000" rIns="36000" anchor="ctr">
                      <a:noAutofit/>
                    </a:bodyPr>
                    <a:p>
                      <a:pPr algn="ctr">
                        <a:lnSpc>
                          <a:spcPct val="100000"/>
                        </a:lnSpc>
                      </a:pPr>
                      <a:r>
                        <a:rPr b="1" lang="en-US" sz="1800" spc="-1" strike="noStrike">
                          <a:solidFill>
                            <a:srgbClr val="3465a4"/>
                          </a:solidFill>
                          <a:latin typeface="Arial"/>
                        </a:rPr>
                        <a:t>Unity</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Game Objects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ea typeface="PingFang SC"/>
                        </a:rPr>
                        <a:t>Unity Components: Transform, MeshFilter, Renderer, Colider, Rigidbody, Script component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20720">
                <a:tc>
                  <a:txBody>
                    <a:bodyPr lIns="36000" rIns="36000" anchor="t">
                      <a:noAutofit/>
                    </a:bodyPr>
                    <a:p>
                      <a:pPr>
                        <a:lnSpc>
                          <a:spcPct val="100000"/>
                        </a:lnSpc>
                      </a:pPr>
                      <a:r>
                        <a:rPr b="0" lang="en-US" sz="1800" spc="-1" strike="noStrike">
                          <a:solidFill>
                            <a:srgbClr val="000000"/>
                          </a:solidFill>
                          <a:latin typeface="Arial"/>
                        </a:rPr>
                        <a:t>RenderSystem: SpriteRenderer, MeshRenderer, ParticleSystemRenderer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MovingSystem: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PhysicSystem: behaviour  of RigidbodyComponent, ColliderComponent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71" name=""/>
          <p:cNvSpPr/>
          <p:nvPr/>
        </p:nvSpPr>
        <p:spPr>
          <a:xfrm>
            <a:off x="2514600" y="3429000"/>
            <a:ext cx="2286000" cy="360"/>
          </a:xfrm>
          <a:prstGeom prst="line">
            <a:avLst/>
          </a:prstGeom>
          <a:ln w="36720">
            <a:solidFill>
              <a:srgbClr val="ff860d"/>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C7B83677-D73D-4994-B84F-82935381F00A}"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4"/>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Components in Unity</a:t>
            </a:r>
            <a:endParaRPr b="0" lang="en-US" sz="3600" spc="-1" strike="noStrike">
              <a:solidFill>
                <a:srgbClr val="000000"/>
              </a:solidFill>
              <a:latin typeface="Arial"/>
            </a:endParaRPr>
          </a:p>
        </p:txBody>
      </p:sp>
      <p:pic>
        <p:nvPicPr>
          <p:cNvPr id="73" name="" descr=""/>
          <p:cNvPicPr/>
          <p:nvPr/>
        </p:nvPicPr>
        <p:blipFill>
          <a:blip r:embed="rId1"/>
          <a:stretch/>
        </p:blipFill>
        <p:spPr>
          <a:xfrm>
            <a:off x="0" y="1600200"/>
            <a:ext cx="5731920" cy="3425760"/>
          </a:xfrm>
          <a:prstGeom prst="rect">
            <a:avLst/>
          </a:prstGeom>
          <a:ln w="0">
            <a:noFill/>
          </a:ln>
        </p:spPr>
      </p:pic>
      <p:sp>
        <p:nvSpPr>
          <p:cNvPr id="74" name=""/>
          <p:cNvSpPr/>
          <p:nvPr/>
        </p:nvSpPr>
        <p:spPr>
          <a:xfrm>
            <a:off x="5715000" y="1391040"/>
            <a:ext cx="6395040" cy="40921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In Unity, components come in various forms. They can be for creating behavior, defining appearance, and influencing other aspects of an object's function in the game. </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By attaching components to an object, you can immediately apply new parts of the game engine to your object. </a:t>
            </a:r>
            <a:r>
              <a:rPr b="0" lang="en-US" sz="2200" spc="-1" strike="noStrike" baseline="33000">
                <a:solidFill>
                  <a:srgbClr val="000000"/>
                </a:solidFill>
                <a:latin typeface="Arial"/>
                <a:ea typeface="DejaVu Sans"/>
              </a:rPr>
              <a:t>[10]</a:t>
            </a:r>
            <a:endParaRPr b="0" lang="en-US" sz="2200" spc="-1" strike="noStrike">
              <a:solidFill>
                <a:srgbClr val="000000"/>
              </a:solidFill>
              <a:latin typeface="Arial"/>
            </a:endParaRPr>
          </a:p>
        </p:txBody>
      </p:sp>
      <p:sp>
        <p:nvSpPr>
          <p:cNvPr id="75" name=""/>
          <p:cNvSpPr/>
          <p:nvPr/>
        </p:nvSpPr>
        <p:spPr>
          <a:xfrm>
            <a:off x="115920" y="5114880"/>
            <a:ext cx="5470560" cy="368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ea typeface="DejaVu Sans"/>
              </a:rPr>
              <a:t>Components are one of the three principle elements of an Entity Component System architecture. They represent the data of your game or program.</a:t>
            </a:r>
            <a:r>
              <a:rPr b="0" lang="en-US" sz="1200" spc="-1" strike="noStrike" baseline="33000">
                <a:solidFill>
                  <a:srgbClr val="000000"/>
                </a:solidFill>
                <a:latin typeface="Arial"/>
                <a:ea typeface="DejaVu Sans"/>
              </a:rPr>
              <a:t>[8]</a:t>
            </a:r>
            <a:endParaRPr b="0" lang="en-US" sz="1200" spc="-1" strike="noStrike">
              <a:solidFill>
                <a:srgbClr val="000000"/>
              </a:solidFill>
              <a:latin typeface="Arial"/>
            </a:endParaRPr>
          </a:p>
        </p:txBody>
      </p:sp>
      <p:sp>
        <p:nvSpPr>
          <p:cNvPr id="76" name=""/>
          <p:cNvSpPr/>
          <p:nvPr/>
        </p:nvSpPr>
        <p:spPr>
          <a:xfrm>
            <a:off x="8035200" y="6533640"/>
            <a:ext cx="315684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10: Goldstone Will, Unity 3.x game development essentials, 2011</a:t>
            </a:r>
            <a:endParaRPr b="0" lang="en-US" sz="900" spc="-1" strike="noStrike">
              <a:solidFill>
                <a:srgbClr val="000000"/>
              </a:solidFill>
              <a:latin typeface="Arial"/>
            </a:endParaRPr>
          </a:p>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7B1105F4-DE2E-46B4-93D3-2962981E4DB0}"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p:nvPr/>
        </p:nvSpPr>
        <p:spPr>
          <a:xfrm>
            <a:off x="228600" y="1388520"/>
            <a:ext cx="11426760" cy="9356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Common components</a:t>
            </a:r>
            <a:r>
              <a:rPr b="0" lang="en-US" sz="2200" spc="-1" strike="noStrike">
                <a:solidFill>
                  <a:srgbClr val="000000"/>
                </a:solidFill>
                <a:latin typeface="Arial"/>
                <a:ea typeface="DejaVu Sans"/>
              </a:rPr>
              <a:t> of game production come </a:t>
            </a:r>
            <a:r>
              <a:rPr b="1" i="1" lang="en-US" sz="2200" spc="-1" strike="noStrike">
                <a:solidFill>
                  <a:srgbClr val="000000"/>
                </a:solidFill>
                <a:latin typeface="Arial"/>
                <a:ea typeface="DejaVu Sans"/>
              </a:rPr>
              <a:t>built-in</a:t>
            </a:r>
            <a:r>
              <a:rPr b="0" lang="en-US" sz="2200" spc="-1" strike="noStrike">
                <a:solidFill>
                  <a:srgbClr val="000000"/>
                </a:solidFill>
                <a:latin typeface="Arial"/>
                <a:ea typeface="DejaVu Sans"/>
              </a:rPr>
              <a:t> with Unity, such as the Rigidbody component mentioned earlier, down to simpler elements such as lights, cameras, particle emitters, and more </a:t>
            </a:r>
            <a:r>
              <a:rPr b="0" lang="en-US" sz="2200" spc="-1" strike="noStrike" baseline="33000">
                <a:solidFill>
                  <a:srgbClr val="000000"/>
                </a:solidFill>
                <a:latin typeface="Arial"/>
                <a:ea typeface="DejaVu Sans"/>
              </a:rPr>
              <a:t>[10]</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p:txBody>
      </p:sp>
      <p:sp>
        <p:nvSpPr>
          <p:cNvPr id="78" name="PlaceHolder 19"/>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Components in Unity</a:t>
            </a:r>
            <a:endParaRPr b="0" lang="en-US" sz="3600" spc="-1" strike="noStrike">
              <a:solidFill>
                <a:srgbClr val="000000"/>
              </a:solidFill>
              <a:latin typeface="Arial"/>
            </a:endParaRPr>
          </a:p>
        </p:txBody>
      </p:sp>
      <p:sp>
        <p:nvSpPr>
          <p:cNvPr id="79" name=""/>
          <p:cNvSpPr/>
          <p:nvPr/>
        </p:nvSpPr>
        <p:spPr>
          <a:xfrm>
            <a:off x="228600" y="3468240"/>
            <a:ext cx="11426760" cy="17852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To build further interactive elements of the game, you'll write </a:t>
            </a:r>
            <a:r>
              <a:rPr b="1" i="1" lang="en-US" sz="2200" spc="-1" strike="noStrike">
                <a:solidFill>
                  <a:srgbClr val="000000"/>
                </a:solidFill>
                <a:latin typeface="Arial"/>
                <a:ea typeface="DejaVu Sans"/>
              </a:rPr>
              <a:t>scripts</a:t>
            </a:r>
            <a:r>
              <a:rPr b="0" lang="en-US" sz="2200" spc="-1" strike="noStrike">
                <a:solidFill>
                  <a:srgbClr val="000000"/>
                </a:solidFill>
                <a:latin typeface="Arial"/>
                <a:ea typeface="DejaVu Sans"/>
              </a:rPr>
              <a:t>, which are also treated as components in Unity. Try to think of a script as something that extends or modifies the existing functionality available in Unity or creates </a:t>
            </a:r>
            <a:r>
              <a:rPr b="0" i="1" lang="en-US" sz="2200" spc="-1" strike="noStrike">
                <a:solidFill>
                  <a:srgbClr val="000000"/>
                </a:solidFill>
                <a:latin typeface="Arial"/>
                <a:ea typeface="DejaVu Sans"/>
              </a:rPr>
              <a:t>behavior</a:t>
            </a:r>
            <a:r>
              <a:rPr b="0" lang="en-US" sz="2200" spc="-1" strike="noStrike">
                <a:solidFill>
                  <a:srgbClr val="000000"/>
                </a:solidFill>
                <a:latin typeface="Arial"/>
                <a:ea typeface="DejaVu Sans"/>
              </a:rPr>
              <a:t> with the Unity</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scripting classes provided. </a:t>
            </a:r>
            <a:r>
              <a:rPr b="0" lang="en-US" sz="2200" spc="-1" strike="noStrike" baseline="33000">
                <a:solidFill>
                  <a:srgbClr val="000000"/>
                </a:solidFill>
                <a:latin typeface="Arial"/>
                <a:ea typeface="DejaVu Sans"/>
              </a:rPr>
              <a:t>[10]</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34213EA6-3D2B-4E9D-867C-B452B527F45A}"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3"/>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Common Components in Unity</a:t>
            </a:r>
            <a:endParaRPr b="0" lang="en-US" sz="3600" spc="-1" strike="noStrike">
              <a:solidFill>
                <a:srgbClr val="000000"/>
              </a:solidFill>
              <a:latin typeface="Arial"/>
            </a:endParaRPr>
          </a:p>
        </p:txBody>
      </p:sp>
      <p:pic>
        <p:nvPicPr>
          <p:cNvPr id="81" name="" descr=""/>
          <p:cNvPicPr/>
          <p:nvPr/>
        </p:nvPicPr>
        <p:blipFill>
          <a:blip r:embed="rId1"/>
          <a:stretch/>
        </p:blipFill>
        <p:spPr>
          <a:xfrm>
            <a:off x="5830560" y="1368720"/>
            <a:ext cx="6256440" cy="5027760"/>
          </a:xfrm>
          <a:prstGeom prst="rect">
            <a:avLst/>
          </a:prstGeom>
          <a:ln w="0">
            <a:noFill/>
          </a:ln>
        </p:spPr>
      </p:pic>
      <p:sp>
        <p:nvSpPr>
          <p:cNvPr id="82"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graphicFrame>
        <p:nvGraphicFramePr>
          <p:cNvPr id="83" name=""/>
          <p:cNvGraphicFramePr/>
          <p:nvPr/>
        </p:nvGraphicFramePr>
        <p:xfrm>
          <a:off x="180720" y="1457280"/>
          <a:ext cx="6140160" cy="4872240"/>
        </p:xfrm>
        <a:graphic>
          <a:graphicData uri="http://schemas.openxmlformats.org/drawingml/2006/table">
            <a:tbl>
              <a:tblPr/>
              <a:tblGrid>
                <a:gridCol w="1542960"/>
                <a:gridCol w="4597560"/>
              </a:tblGrid>
              <a:tr h="343080">
                <a:tc>
                  <a:txBody>
                    <a:bodyPr lIns="36000" rIns="36000" anchor="t">
                      <a:noAutofit/>
                    </a:bodyPr>
                    <a:p>
                      <a:pPr algn="ctr">
                        <a:lnSpc>
                          <a:spcPct val="100000"/>
                        </a:lnSpc>
                      </a:pPr>
                      <a:r>
                        <a:rPr b="1" lang="en-US" sz="1800" spc="-1" strike="noStrike">
                          <a:solidFill>
                            <a:srgbClr val="3465a4"/>
                          </a:solidFill>
                          <a:latin typeface="Arial"/>
                        </a:rPr>
                        <a:t>Components </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US" sz="1800" spc="-1" strike="noStrike">
                          <a:solidFill>
                            <a:srgbClr val="3465a4"/>
                          </a:solidFill>
                          <a:latin typeface="Arial"/>
                        </a:rPr>
                        <a:t>Using / Datastore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575280">
                <a:tc>
                  <a:txBody>
                    <a:bodyPr lIns="36000" rIns="36000" anchor="t">
                      <a:noAutofit/>
                    </a:bodyPr>
                    <a:p>
                      <a:pPr>
                        <a:lnSpc>
                          <a:spcPct val="100000"/>
                        </a:lnSpc>
                      </a:pPr>
                      <a:r>
                        <a:rPr b="0" lang="en-US" sz="1800" spc="-1" strike="noStrike">
                          <a:solidFill>
                            <a:srgbClr val="000000"/>
                          </a:solidFill>
                          <a:latin typeface="Arial"/>
                        </a:rPr>
                        <a:t>Transform</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Position, Rotation, scale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565200">
                <a:tc>
                  <a:txBody>
                    <a:bodyPr lIns="36000" rIns="36000" anchor="t">
                      <a:noAutofit/>
                    </a:bodyPr>
                    <a:p>
                      <a:pPr>
                        <a:lnSpc>
                          <a:spcPct val="100000"/>
                        </a:lnSpc>
                      </a:pPr>
                      <a:r>
                        <a:rPr b="0" lang="en-US" sz="1800" spc="-1" strike="noStrike">
                          <a:solidFill>
                            <a:srgbClr val="000000"/>
                          </a:solidFill>
                          <a:latin typeface="Arial"/>
                        </a:rPr>
                        <a:t>Renderer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Object appear on the screen</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49520">
                <a:tc>
                  <a:txBody>
                    <a:bodyPr lIns="36000" rIns="36000" anchor="t">
                      <a:noAutofit/>
                    </a:bodyPr>
                    <a:p>
                      <a:pPr>
                        <a:lnSpc>
                          <a:spcPct val="100000"/>
                        </a:lnSpc>
                      </a:pPr>
                      <a:r>
                        <a:rPr b="0" lang="en-US" sz="1800" spc="-1" strike="noStrike">
                          <a:solidFill>
                            <a:srgbClr val="000000"/>
                          </a:solidFill>
                          <a:latin typeface="Arial"/>
                        </a:rPr>
                        <a:t>Collider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Define the shape of an object for the purposes of physical collisions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50960">
                <a:tc>
                  <a:txBody>
                    <a:bodyPr lIns="36000" rIns="36000" anchor="t">
                      <a:noAutofit/>
                    </a:bodyPr>
                    <a:p>
                      <a:pPr>
                        <a:lnSpc>
                          <a:spcPct val="100000"/>
                        </a:lnSpc>
                      </a:pPr>
                      <a:r>
                        <a:rPr b="0" lang="en-US" sz="1800" spc="-1" strike="noStrike">
                          <a:solidFill>
                            <a:srgbClr val="000000"/>
                          </a:solidFill>
                          <a:latin typeface="Arial"/>
                        </a:rPr>
                        <a:t>Rigidbody</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Add motion to GameObject under the control of Unity's physics engine.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52760">
                <a:tc>
                  <a:txBody>
                    <a:bodyPr lIns="36000" rIns="36000" anchor="t">
                      <a:noAutofit/>
                    </a:bodyPr>
                    <a:p>
                      <a:pPr>
                        <a:lnSpc>
                          <a:spcPct val="100000"/>
                        </a:lnSpc>
                      </a:pPr>
                      <a:r>
                        <a:rPr b="0" lang="en-US" sz="1800" spc="-1" strike="noStrike">
                          <a:solidFill>
                            <a:srgbClr val="000000"/>
                          </a:solidFill>
                          <a:latin typeface="Arial"/>
                        </a:rPr>
                        <a:t>Script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1c1c1c"/>
                          </a:solidFill>
                          <a:latin typeface="Arial"/>
                          <a:ea typeface="Times New Roman"/>
                        </a:rPr>
                        <a:t>All code execution in Unity starts from code files linked to an object in the scene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1c1c1c"/>
                          </a:solidFill>
                          <a:latin typeface="Arial"/>
                          <a:ea typeface="Times New Roman"/>
                        </a:rPr>
                        <a:t>Scripts in Unity are more akin to individual OOP classes, and scripts attached to objects in the scene are object instances </a:t>
                      </a:r>
                      <a:r>
                        <a:rPr b="0" lang="en-US" sz="1800" spc="-1" strike="noStrike" baseline="33000">
                          <a:solidFill>
                            <a:srgbClr val="1c1c1c"/>
                          </a:solidFill>
                          <a:latin typeface="Arial"/>
                          <a:ea typeface="Times New Roman"/>
                        </a:rPr>
                        <a:t>[1]</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2" name="PlaceHolder 1"/>
          <p:cNvSpPr>
            <a:spLocks noGrp="1"/>
          </p:cNvSpPr>
          <p:nvPr>
            <p:ph type="sldNum" idx="1"/>
          </p:nvPr>
        </p:nvSpPr>
        <p:spPr/>
        <p:txBody>
          <a:bodyPr/>
          <a:p>
            <a:fld id="{FEC5FB7E-793F-4E5F-87F2-C4DB10E15792}"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7"/>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Transform Component</a:t>
            </a:r>
            <a:endParaRPr b="0" lang="en-US" sz="3600" spc="-1" strike="noStrike">
              <a:solidFill>
                <a:srgbClr val="000000"/>
              </a:solidFill>
              <a:latin typeface="Arial"/>
            </a:endParaRPr>
          </a:p>
        </p:txBody>
      </p:sp>
      <p:sp>
        <p:nvSpPr>
          <p:cNvPr id="85" name=""/>
          <p:cNvSpPr/>
          <p:nvPr/>
        </p:nvSpPr>
        <p:spPr>
          <a:xfrm>
            <a:off x="6962040" y="6520320"/>
            <a:ext cx="4108680" cy="316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86" name=""/>
          <p:cNvSpPr/>
          <p:nvPr/>
        </p:nvSpPr>
        <p:spPr>
          <a:xfrm>
            <a:off x="228600" y="1388520"/>
            <a:ext cx="11426760" cy="5558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Transform: Position, Rotation, and Scale</a:t>
            </a:r>
            <a:endParaRPr b="0" lang="en-US" sz="2200" spc="-1" strike="noStrike">
              <a:solidFill>
                <a:srgbClr val="000000"/>
              </a:solidFill>
              <a:latin typeface="Arial"/>
            </a:endParaRPr>
          </a:p>
        </p:txBody>
      </p:sp>
      <p:pic>
        <p:nvPicPr>
          <p:cNvPr id="87" name="" descr=""/>
          <p:cNvPicPr/>
          <p:nvPr/>
        </p:nvPicPr>
        <p:blipFill>
          <a:blip r:embed="rId1"/>
          <a:stretch/>
        </p:blipFill>
        <p:spPr>
          <a:xfrm>
            <a:off x="192600" y="2165400"/>
            <a:ext cx="3918960" cy="1290600"/>
          </a:xfrm>
          <a:prstGeom prst="rect">
            <a:avLst/>
          </a:prstGeom>
          <a:ln w="0">
            <a:noFill/>
          </a:ln>
        </p:spPr>
      </p:pic>
      <p:sp>
        <p:nvSpPr>
          <p:cNvPr id="88" name=""/>
          <p:cNvSpPr/>
          <p:nvPr/>
        </p:nvSpPr>
        <p:spPr>
          <a:xfrm>
            <a:off x="4114800" y="1913400"/>
            <a:ext cx="7769160" cy="43056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Transform</a:t>
            </a:r>
            <a:r>
              <a:rPr b="0" lang="en-US" sz="2200" spc="-1" strike="noStrike">
                <a:solidFill>
                  <a:srgbClr val="000000"/>
                </a:solidFill>
                <a:latin typeface="Arial"/>
                <a:ea typeface="DejaVu Sans"/>
              </a:rPr>
              <a:t> is a </a:t>
            </a:r>
            <a:r>
              <a:rPr b="1" i="1" lang="en-US" sz="2200" spc="-1" strike="noStrike">
                <a:solidFill>
                  <a:srgbClr val="000000"/>
                </a:solidFill>
                <a:latin typeface="Arial"/>
                <a:ea typeface="DejaVu Sans"/>
              </a:rPr>
              <a:t>mandatory component</a:t>
            </a:r>
            <a:r>
              <a:rPr b="0" lang="en-US" sz="2200" spc="-1" strike="noStrike">
                <a:solidFill>
                  <a:srgbClr val="000000"/>
                </a:solidFill>
                <a:latin typeface="Arial"/>
                <a:ea typeface="DejaVu Sans"/>
              </a:rPr>
              <a:t> that is present on all GameObjects. Transform handles critical GameObject information like </a:t>
            </a:r>
            <a:r>
              <a:rPr b="1" i="1" lang="en-US" sz="2200" spc="-1" strike="noStrike">
                <a:solidFill>
                  <a:srgbClr val="000000"/>
                </a:solidFill>
                <a:latin typeface="Arial"/>
                <a:ea typeface="DejaVu Sans"/>
              </a:rPr>
              <a:t>position</a:t>
            </a:r>
            <a:r>
              <a:rPr b="0" lang="en-US" sz="2200" spc="-1" strike="noStrike">
                <a:solidFill>
                  <a:srgbClr val="000000"/>
                </a:solidFill>
                <a:latin typeface="Arial"/>
                <a:ea typeface="DejaVu Sans"/>
              </a:rPr>
              <a:t> (the location of the GameObject), </a:t>
            </a:r>
            <a:r>
              <a:rPr b="1" i="1" lang="en-US" sz="2200" spc="-1" strike="noStrike">
                <a:solidFill>
                  <a:srgbClr val="000000"/>
                </a:solidFill>
                <a:latin typeface="Arial"/>
                <a:ea typeface="DejaVu Sans"/>
              </a:rPr>
              <a:t>rotation</a:t>
            </a:r>
            <a:r>
              <a:rPr b="0" lang="en-US" sz="2200" spc="-1" strike="noStrike">
                <a:solidFill>
                  <a:srgbClr val="000000"/>
                </a:solidFill>
                <a:latin typeface="Arial"/>
                <a:ea typeface="DejaVu Sans"/>
              </a:rPr>
              <a:t> (the orientation of the GameObject), and </a:t>
            </a:r>
            <a:r>
              <a:rPr b="1" i="1" lang="en-US" sz="2200" spc="-1" strike="noStrike">
                <a:solidFill>
                  <a:srgbClr val="000000"/>
                </a:solidFill>
                <a:latin typeface="Arial"/>
                <a:ea typeface="DejaVu Sans"/>
              </a:rPr>
              <a:t>scale</a:t>
            </a:r>
            <a:r>
              <a:rPr b="0" lang="en-US" sz="2200" spc="-1" strike="noStrike">
                <a:solidFill>
                  <a:srgbClr val="000000"/>
                </a:solidFill>
                <a:latin typeface="Arial"/>
                <a:ea typeface="DejaVu Sans"/>
              </a:rPr>
              <a:t> (the size of the GameObject). Though the information is displayed in the </a:t>
            </a:r>
            <a:r>
              <a:rPr b="0" i="1" lang="en-US" sz="2200" spc="-1" strike="noStrike">
                <a:solidFill>
                  <a:srgbClr val="000000"/>
                </a:solidFill>
                <a:latin typeface="Arial"/>
                <a:ea typeface="DejaVu Sans"/>
              </a:rPr>
              <a:t>Inspector pane</a:t>
            </a:r>
            <a:r>
              <a:rPr b="0" lang="en-US" sz="2200" spc="-1" strike="noStrike">
                <a:solidFill>
                  <a:srgbClr val="000000"/>
                </a:solidFill>
                <a:latin typeface="Arial"/>
                <a:ea typeface="DejaVu Sans"/>
              </a:rPr>
              <a:t>, Transform is also responsible for the parent/child relationships in the Hierarchy pane. When one object is the child of another, it moves with that parent object as if attached to it.</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6965B8F9-D06F-4250-B59F-61883AB3F394}"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378</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2023-12-04T12:53:17Z</dcterms:created>
  <dc:creator>Trí Phạm Thanh</dc:creator>
  <dc:description/>
  <dc:language>en-US</dc:language>
  <cp:lastModifiedBy>Trí Phạm Thanh</cp:lastModifiedBy>
  <dcterms:modified xsi:type="dcterms:W3CDTF">2023-12-21T09:29:29Z</dcterms:modified>
  <cp:revision>66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