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jpeg" ContentType="image/jpeg"/>
  <Override PartName="/ppt/media/image9.png" ContentType="image/png"/>
  <Override PartName="/ppt/media/image3.jpeg" ContentType="image/jpeg"/>
  <Override PartName="/ppt/media/image7.png" ContentType="image/png"/>
  <Override PartName="/ppt/media/image5.png" ContentType="image/png"/>
  <Override PartName="/ppt/media/image6.png" ContentType="image/png"/>
  <Override PartName="/ppt/media/image8.png" ContentType="image/png"/>
  <Override PartName="/ppt/media/image10.png" ContentType="image/png"/>
  <Override PartName="/ppt/media/image11.png" ContentType="image/png"/>
  <Override PartName="/ppt/media/image1.png" ContentType="image/png"/>
  <Override PartName="/ppt/media/image4.png" ContentType="image/png"/>
  <Override PartName="/ppt/media/image12.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_rels/slide19.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_rels/notesSlide19.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9"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1DA0526-8C5D-4036-A3D1-04F174A5CFC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b0O2CRSdiOA&amp;list=PLX2vGYjWbI0S-LEFR59E2B347w2HbjiJv" TargetMode="External"/><Relationship Id="rId2" Type="http://schemas.openxmlformats.org/officeDocument/2006/relationships/hyperlink" Target="https://docs.unity3d.com/Manual/AnimationOverview.html"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216000" y="812520"/>
            <a:ext cx="7124040" cy="4005720"/>
          </a:xfrm>
          <a:prstGeom prst="rect">
            <a:avLst/>
          </a:prstGeom>
          <a:ln w="0">
            <a:noFill/>
          </a:ln>
        </p:spPr>
      </p:sp>
      <p:sp>
        <p:nvSpPr>
          <p:cNvPr id="177"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Slide 6,7,8,9 nói qua về các màn hình (windows) khi làm việc với animation</a:t>
            </a:r>
            <a:endParaRPr b="0" lang="en-US" sz="20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216000" y="812520"/>
            <a:ext cx="7124040" cy="4005720"/>
          </a:xfrm>
          <a:prstGeom prst="rect">
            <a:avLst/>
          </a:prstGeom>
          <a:ln w="0">
            <a:noFill/>
          </a:ln>
        </p:spPr>
      </p:sp>
      <p:sp>
        <p:nvSpPr>
          <p:cNvPr id="179"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Slide 6,7,8,9 nói qua về các màn hình (windows) khi làm việc với animation</a:t>
            </a:r>
            <a:endParaRPr b="0" lang="en-US" sz="20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216000" y="812520"/>
            <a:ext cx="7124040" cy="4005720"/>
          </a:xfrm>
          <a:prstGeom prst="rect">
            <a:avLst/>
          </a:prstGeom>
          <a:ln w="0">
            <a:noFill/>
          </a:ln>
        </p:spPr>
      </p:sp>
      <p:sp>
        <p:nvSpPr>
          <p:cNvPr id="181"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Slide 6,7,8,9 nói qua về các màn hình (windows) khi làm việc với animation</a:t>
            </a:r>
            <a:endParaRPr b="0" lang="en-US" sz="20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216000" y="812520"/>
            <a:ext cx="7126200" cy="4007880"/>
          </a:xfrm>
          <a:prstGeom prst="rect">
            <a:avLst/>
          </a:prstGeom>
          <a:ln w="0">
            <a:noFill/>
          </a:ln>
        </p:spPr>
      </p:sp>
      <p:sp>
        <p:nvSpPr>
          <p:cNvPr id="183"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Students need to follow the next slide's instructions to practice with Unity.</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Practice Resources sharing:</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https://drive.google.com/drive/folders/1eXu20cX1o-5uMFuSeHGxRS5AkhDZJTOP?usp=sharing</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For lecturer: open file in: ./LO.3-Animations-and-Physics/Lecturer-Guide/3.2_Animation-Scripting-and-Interactions.mp4</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And user Assets file in ./LO.3-Animations-and-Physics/Lecturer-Guide/Assets/3.2_Animation-Scripting-and-Interactions/* </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Arial"/>
              </a:rPr>
              <a:t>To create the final project.</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216000" y="812520"/>
            <a:ext cx="7121520" cy="4003200"/>
          </a:xfrm>
          <a:prstGeom prst="rect">
            <a:avLst/>
          </a:prstGeom>
          <a:ln w="0">
            <a:noFill/>
          </a:ln>
        </p:spPr>
      </p:sp>
      <p:sp>
        <p:nvSpPr>
          <p:cNvPr id="171" name="PlaceHolder 2"/>
          <p:cNvSpPr>
            <a:spLocks noGrp="1"/>
          </p:cNvSpPr>
          <p:nvPr>
            <p:ph type="body"/>
          </p:nvPr>
        </p:nvSpPr>
        <p:spPr>
          <a:xfrm>
            <a:off x="756000" y="5078520"/>
            <a:ext cx="6041880" cy="480528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Online tutorial for this lesson:</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1"/>
              </a:rPr>
              <a:t>https://www.youtube.com/watch?v=b0O2CRSdiOA&amp;list=PLX2vGYjWbI0S-LEFR59E2B347w2HbjiJv</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https://docs.unity3d.com/Manual/AnimationOverview.html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216000" y="812520"/>
            <a:ext cx="7125480" cy="4007160"/>
          </a:xfrm>
          <a:prstGeom prst="rect">
            <a:avLst/>
          </a:prstGeom>
          <a:ln w="0">
            <a:noFill/>
          </a:ln>
        </p:spPr>
      </p:sp>
      <p:sp>
        <p:nvSpPr>
          <p:cNvPr id="173" name="PlaceHolder 2"/>
          <p:cNvSpPr>
            <a:spLocks noGrp="1"/>
          </p:cNvSpPr>
          <p:nvPr>
            <p:ph type="body"/>
          </p:nvPr>
        </p:nvSpPr>
        <p:spPr>
          <a:xfrm>
            <a:off x="756000" y="5078520"/>
            <a:ext cx="6045840" cy="4809240"/>
          </a:xfrm>
          <a:prstGeom prst="rect">
            <a:avLst/>
          </a:prstGeom>
          <a:noFill/>
          <a:ln w="0">
            <a:noFill/>
          </a:ln>
        </p:spPr>
        <p:txBody>
          <a:bodyPr lIns="0" rIns="0" tIns="0" bIns="0" anchor="t">
            <a:noAutofit/>
          </a:bodyPr>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Brief recap of fundamental animation scripting concepts covered in previous sessions.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Reminder of the importance of scripting for dynamic and controlled movement.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216000" y="812520"/>
            <a:ext cx="7124040" cy="4005720"/>
          </a:xfrm>
          <a:prstGeom prst="rect">
            <a:avLst/>
          </a:prstGeom>
          <a:ln w="0">
            <a:noFill/>
          </a:ln>
        </p:spPr>
      </p:sp>
      <p:sp>
        <p:nvSpPr>
          <p:cNvPr id="175"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Slide 6,7,8,9 nói qua về các màn hình (windows) khi làm việc với animation</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BFD4C59-D943-46CF-832D-AF1FABCC829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B179F917-94E0-4FDF-A42A-BC7A1543E0C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868EA393-C92B-4023-A2B1-D99A7145C31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ECE2EA80-F813-405A-9008-94922B54F3E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C87F3E9-B8D1-47E9-A5D4-D6719090AE6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D34AB141-9228-42D1-AC16-FEAA55F5C71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28C5C992-0F2F-4039-8005-5D0A2CF0471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A79A8BA5-AA49-47E4-825E-555DFC52ACF8}"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2"/>
          </p:nvPr>
        </p:nvSpPr>
        <p:spPr/>
        <p:txBody>
          <a:bodyPr/>
          <a:p>
            <a:fld id="{C5FAB71B-7F57-4317-8573-F98D9A6402C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C4F2A662-0361-45A4-92D9-AD80A00E522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8A7A789B-99B6-4811-8EA0-11B41B1F246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54B4F52-8B03-4292-8CB3-22AA6C02E0BE}"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54541FF8-C960-444A-AA05-DDA86EA36B4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2"/>
          </p:nvPr>
        </p:nvSpPr>
        <p:spPr/>
        <p:txBody>
          <a:bodyPr/>
          <a:p>
            <a:fld id="{8F580652-DAF4-43F4-BD1A-2A1FDF051DE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2"/>
          </p:nvPr>
        </p:nvSpPr>
        <p:spPr/>
        <p:txBody>
          <a:bodyPr/>
          <a:p>
            <a:fld id="{B9FA8BC7-4B7A-47CC-8E84-EC58DFE5A564}"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2"/>
          </p:nvPr>
        </p:nvSpPr>
        <p:spPr/>
        <p:txBody>
          <a:bodyPr/>
          <a:p>
            <a:fld id="{C54D2836-3726-4839-95A6-CADF5A686600}"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2"/>
          </p:nvPr>
        </p:nvSpPr>
        <p:spPr/>
        <p:txBody>
          <a:bodyPr/>
          <a:p>
            <a:fld id="{B1C25EF1-6135-468B-B201-68277F46925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1AC2B86-F0F6-48E0-95CF-C705179461C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5634D95E-0424-411F-BE69-6267A1F5672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867DBC72-64AD-4ABE-A6B5-8760D56C642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BFEF6FB5-A888-4C18-848D-AF2862047C9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78483401-5654-491C-8586-EB4E6008E77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A8259AD2-EEA4-426D-AA01-FF5BCF47535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33CB2B9A-982A-4A28-A236-853EE188026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77360" cy="38916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13840" cy="70128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80960" cy="761760"/>
          </a:xfrm>
          <a:prstGeom prst="rect">
            <a:avLst/>
          </a:prstGeom>
          <a:ln w="0">
            <a:noFill/>
          </a:ln>
        </p:spPr>
      </p:pic>
      <p:pic>
        <p:nvPicPr>
          <p:cNvPr id="3" name="" descr=""/>
          <p:cNvPicPr/>
          <p:nvPr/>
        </p:nvPicPr>
        <p:blipFill>
          <a:blip r:embed="rId3"/>
          <a:stretch/>
        </p:blipFill>
        <p:spPr>
          <a:xfrm>
            <a:off x="25560" y="30240"/>
            <a:ext cx="1571760" cy="6310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sldNum" idx="1"/>
          </p:nvPr>
        </p:nvSpPr>
        <p:spPr>
          <a:xfrm>
            <a:off x="8610480" y="6483240"/>
            <a:ext cx="2728440" cy="3502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46889640-7E79-49BD-85C8-CE7BDFB27243}"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TextBox 6"/>
          <p:cNvSpPr/>
          <p:nvPr/>
        </p:nvSpPr>
        <p:spPr>
          <a:xfrm>
            <a:off x="0" y="6461280"/>
            <a:ext cx="12177360" cy="38916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44" name="TextBox 9"/>
          <p:cNvSpPr/>
          <p:nvPr/>
        </p:nvSpPr>
        <p:spPr>
          <a:xfrm>
            <a:off x="0" y="681120"/>
            <a:ext cx="213840" cy="70128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2"/>
          <a:stretch/>
        </p:blipFill>
        <p:spPr>
          <a:xfrm>
            <a:off x="10759680" y="3600"/>
            <a:ext cx="1380960" cy="761760"/>
          </a:xfrm>
          <a:prstGeom prst="rect">
            <a:avLst/>
          </a:prstGeom>
          <a:ln w="0">
            <a:noFill/>
          </a:ln>
        </p:spPr>
      </p:pic>
      <p:pic>
        <p:nvPicPr>
          <p:cNvPr id="46" name="" descr=""/>
          <p:cNvPicPr/>
          <p:nvPr/>
        </p:nvPicPr>
        <p:blipFill>
          <a:blip r:embed="rId3"/>
          <a:stretch/>
        </p:blipFill>
        <p:spPr>
          <a:xfrm>
            <a:off x="25560" y="30240"/>
            <a:ext cx="1571760" cy="631080"/>
          </a:xfrm>
          <a:prstGeom prst="rect">
            <a:avLst/>
          </a:prstGeom>
          <a:ln w="0">
            <a:noFill/>
          </a:ln>
        </p:spPr>
      </p:pic>
      <p:sp>
        <p:nvSpPr>
          <p:cNvPr id="47" name="PlaceHolder 1"/>
          <p:cNvSpPr>
            <a:spLocks noGrp="1"/>
          </p:cNvSpPr>
          <p:nvPr>
            <p:ph type="sldNum" idx="2"/>
          </p:nvPr>
        </p:nvSpPr>
        <p:spPr>
          <a:xfrm>
            <a:off x="8610480" y="6483240"/>
            <a:ext cx="2728440" cy="35028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DEB77164-1F6E-44C4-B1EA-3AA992F4E156}"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itle 23"/>
          <p:cNvSpPr/>
          <p:nvPr/>
        </p:nvSpPr>
        <p:spPr>
          <a:xfrm>
            <a:off x="1030680" y="1551600"/>
            <a:ext cx="10128600" cy="237744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n-US" sz="4400" spc="-1" strike="noStrike">
                <a:solidFill>
                  <a:srgbClr val="000000"/>
                </a:solidFill>
                <a:latin typeface="Arial"/>
                <a:ea typeface="PingFang SC"/>
              </a:rPr>
              <a:t>Animation Scripting and Interactions</a:t>
            </a:r>
            <a:endParaRPr b="0" lang="en-US" sz="4400" spc="-1" strike="noStrike">
              <a:solidFill>
                <a:srgbClr val="000000"/>
              </a:solidFill>
              <a:latin typeface="Arial"/>
            </a:endParaRPr>
          </a:p>
        </p:txBody>
      </p:sp>
      <p:pic>
        <p:nvPicPr>
          <p:cNvPr id="93" name="" descr=""/>
          <p:cNvPicPr/>
          <p:nvPr/>
        </p:nvPicPr>
        <p:blipFill>
          <a:blip r:embed="rId1"/>
          <a:stretch/>
        </p:blipFill>
        <p:spPr>
          <a:xfrm>
            <a:off x="4155840" y="446400"/>
            <a:ext cx="3878640" cy="2127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24"/>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Scripting Animation Transitions</a:t>
            </a:r>
            <a:endParaRPr b="0" lang="en-US" sz="3600" spc="-1" strike="noStrike">
              <a:solidFill>
                <a:srgbClr val="000000"/>
              </a:solidFill>
              <a:latin typeface="Arial"/>
            </a:endParaRPr>
          </a:p>
        </p:txBody>
      </p:sp>
      <p:sp>
        <p:nvSpPr>
          <p:cNvPr id="116" name=""/>
          <p:cNvSpPr/>
          <p:nvPr/>
        </p:nvSpPr>
        <p:spPr>
          <a:xfrm>
            <a:off x="5257800" y="1384560"/>
            <a:ext cx="5026680" cy="442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n-US" sz="2000" spc="-1" strike="noStrike">
                <a:solidFill>
                  <a:srgbClr val="000000"/>
                </a:solidFill>
                <a:latin typeface="Arial"/>
                <a:ea typeface="DejaVu Sans"/>
              </a:rPr>
              <a:t>An example of Scripting Animation</a:t>
            </a:r>
            <a:endParaRPr b="0" lang="en-US" sz="2000" spc="-1" strike="noStrike">
              <a:solidFill>
                <a:srgbClr val="000000"/>
              </a:solidFill>
              <a:latin typeface="Arial"/>
            </a:endParaRPr>
          </a:p>
        </p:txBody>
      </p:sp>
      <p:pic>
        <p:nvPicPr>
          <p:cNvPr id="117" name="" descr=""/>
          <p:cNvPicPr/>
          <p:nvPr/>
        </p:nvPicPr>
        <p:blipFill>
          <a:blip r:embed="rId1"/>
          <a:stretch/>
        </p:blipFill>
        <p:spPr>
          <a:xfrm>
            <a:off x="685800" y="1384560"/>
            <a:ext cx="4464000" cy="5243040"/>
          </a:xfrm>
          <a:prstGeom prst="rect">
            <a:avLst/>
          </a:prstGeom>
          <a:ln w="0">
            <a:noFill/>
          </a:ln>
        </p:spPr>
      </p:pic>
      <p:pic>
        <p:nvPicPr>
          <p:cNvPr id="118" name="" descr=""/>
          <p:cNvPicPr/>
          <p:nvPr/>
        </p:nvPicPr>
        <p:blipFill>
          <a:blip r:embed="rId2"/>
          <a:stretch/>
        </p:blipFill>
        <p:spPr>
          <a:xfrm>
            <a:off x="5715000" y="2743200"/>
            <a:ext cx="5713200" cy="2295000"/>
          </a:xfrm>
          <a:prstGeom prst="rect">
            <a:avLst/>
          </a:prstGeom>
          <a:ln w="0">
            <a:noFill/>
          </a:ln>
        </p:spPr>
      </p:pic>
      <p:sp>
        <p:nvSpPr>
          <p:cNvPr id="2" name="PlaceHolder 1"/>
          <p:cNvSpPr>
            <a:spLocks noGrp="1"/>
          </p:cNvSpPr>
          <p:nvPr>
            <p:ph type="sldNum" idx="2"/>
          </p:nvPr>
        </p:nvSpPr>
        <p:spPr/>
        <p:txBody>
          <a:bodyPr/>
          <a:p>
            <a:fld id="{A322AE1E-3C47-48BD-81BB-58F63A0F5F6E}"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5"/>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Interactive UI Animations</a:t>
            </a:r>
            <a:endParaRPr b="0" lang="en-US" sz="4400" spc="-1" strike="noStrike">
              <a:solidFill>
                <a:srgbClr val="000000"/>
              </a:solidFill>
              <a:latin typeface="Arial"/>
            </a:endParaRPr>
          </a:p>
        </p:txBody>
      </p:sp>
      <p:sp>
        <p:nvSpPr>
          <p:cNvPr id="120" name=""/>
          <p:cNvSpPr/>
          <p:nvPr/>
        </p:nvSpPr>
        <p:spPr>
          <a:xfrm>
            <a:off x="408600" y="1900440"/>
            <a:ext cx="11248200" cy="22125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Scripting animations for interactive UI elements involves using code to control and trigger animations applied to user interface components. This process allows for dynamic and engaging user experiences by animating elements in response to user interactions like clicks, hovers, or other events. This scripting can involve manipulating animation states, transitions, and properties of UI elements to create visually appealing and responsive interfaces.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F0F3A1F6-C4C1-4D77-AD5E-A725CF89851B}"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26"/>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Interactive UI Animations</a:t>
            </a:r>
            <a:endParaRPr b="0" lang="en-US" sz="3600" spc="-1" strike="noStrike">
              <a:solidFill>
                <a:srgbClr val="000000"/>
              </a:solidFill>
              <a:latin typeface="Arial"/>
            </a:endParaRPr>
          </a:p>
        </p:txBody>
      </p:sp>
      <p:sp>
        <p:nvSpPr>
          <p:cNvPr id="122" name=""/>
          <p:cNvSpPr/>
          <p:nvPr/>
        </p:nvSpPr>
        <p:spPr>
          <a:xfrm>
            <a:off x="491040" y="1443600"/>
            <a:ext cx="10937160" cy="38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Example of dynamically changing the color of an image based on UI interaction</a:t>
            </a:r>
            <a:endParaRPr b="0" lang="en-US" sz="2000" spc="-1" strike="noStrike">
              <a:solidFill>
                <a:srgbClr val="000000"/>
              </a:solidFill>
              <a:latin typeface="Arial"/>
            </a:endParaRPr>
          </a:p>
        </p:txBody>
      </p:sp>
      <p:sp>
        <p:nvSpPr>
          <p:cNvPr id="123" name=""/>
          <p:cNvSpPr/>
          <p:nvPr/>
        </p:nvSpPr>
        <p:spPr>
          <a:xfrm>
            <a:off x="95040" y="1828800"/>
            <a:ext cx="5450760" cy="4826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buClr>
                <a:srgbClr val="000000"/>
              </a:buClr>
              <a:buFont typeface="OpenSymbol"/>
              <a:buAutoNum type="arabicPeriod"/>
            </a:pPr>
            <a:r>
              <a:rPr b="1" lang="en-US" sz="1600" spc="-1" strike="noStrike">
                <a:solidFill>
                  <a:srgbClr val="000000"/>
                </a:solidFill>
                <a:latin typeface="Arial"/>
                <a:ea typeface="DejaVu Sans"/>
              </a:rPr>
              <a:t>Setting up the UI</a:t>
            </a:r>
            <a:r>
              <a:rPr b="0" lang="en-US" sz="1600" spc="-1" strike="noStrike">
                <a:solidFill>
                  <a:srgbClr val="000000"/>
                </a:solidFill>
                <a:latin typeface="Arial"/>
                <a:ea typeface="DejaVu Sans"/>
              </a:rPr>
              <a:t>:</a:t>
            </a:r>
            <a:endParaRPr b="0" lang="en-US" sz="1600" spc="-1" strike="noStrike">
              <a:solidFill>
                <a:srgbClr val="000000"/>
              </a:solidFill>
              <a:latin typeface="Arial"/>
            </a:endParaRPr>
          </a:p>
          <a:p>
            <a:pPr lvl="1" marL="432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Create a Canvas in your Unity scene.</a:t>
            </a:r>
            <a:endParaRPr b="0" lang="en-US" sz="1600" spc="-1" strike="noStrike">
              <a:solidFill>
                <a:srgbClr val="000000"/>
              </a:solidFill>
              <a:latin typeface="Arial"/>
            </a:endParaRPr>
          </a:p>
          <a:p>
            <a:pPr lvl="1" marL="432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Add an Image UI element to the Canvas.</a:t>
            </a:r>
            <a:endParaRPr b="0" lang="en-US" sz="1600" spc="-1" strike="noStrike">
              <a:solidFill>
                <a:srgbClr val="000000"/>
              </a:solidFill>
              <a:latin typeface="Arial"/>
            </a:endParaRPr>
          </a:p>
          <a:p>
            <a:pPr marL="216000" indent="-216000">
              <a:lnSpc>
                <a:spcPct val="150000"/>
              </a:lnSpc>
              <a:buClr>
                <a:srgbClr val="000000"/>
              </a:buClr>
              <a:buFont typeface="OpenSymbol"/>
              <a:buAutoNum type="arabicPeriod"/>
            </a:pPr>
            <a:r>
              <a:rPr b="1" lang="en-US" sz="1600" spc="-1" strike="noStrike">
                <a:solidFill>
                  <a:srgbClr val="000000"/>
                </a:solidFill>
                <a:latin typeface="Arial"/>
                <a:ea typeface="DejaVu Sans"/>
              </a:rPr>
              <a:t>Script for Dynamic Color Change</a:t>
            </a:r>
            <a:r>
              <a:rPr b="0" lang="en-US" sz="1600" spc="-1" strike="noStrike">
                <a:solidFill>
                  <a:srgbClr val="000000"/>
                </a:solidFill>
                <a:latin typeface="Arial"/>
                <a:ea typeface="DejaVu Sans"/>
              </a:rPr>
              <a:t>:</a:t>
            </a:r>
            <a:endParaRPr b="0" lang="en-US" sz="1600" spc="-1" strike="noStrike">
              <a:solidFill>
                <a:srgbClr val="000000"/>
              </a:solidFill>
              <a:latin typeface="Arial"/>
            </a:endParaRPr>
          </a:p>
          <a:p>
            <a:pPr marL="216000" indent="-216000">
              <a:lnSpc>
                <a:spcPct val="150000"/>
              </a:lnSpc>
              <a:buClr>
                <a:srgbClr val="000000"/>
              </a:buClr>
              <a:buFont typeface="OpenSymbol"/>
              <a:buAutoNum type="arabicPeriod"/>
            </a:pPr>
            <a:r>
              <a:rPr b="1" lang="en-US" sz="1600" spc="-1" strike="noStrike">
                <a:solidFill>
                  <a:srgbClr val="000000"/>
                </a:solidFill>
                <a:latin typeface="Arial"/>
                <a:ea typeface="DejaVu Sans"/>
              </a:rPr>
              <a:t>Attach Script and Setup</a:t>
            </a:r>
            <a:r>
              <a:rPr b="0" lang="en-US" sz="1600" spc="-1" strike="noStrike">
                <a:solidFill>
                  <a:srgbClr val="000000"/>
                </a:solidFill>
                <a:latin typeface="Arial"/>
                <a:ea typeface="DejaVu Sans"/>
              </a:rPr>
              <a:t>:</a:t>
            </a:r>
            <a:endParaRPr b="0" lang="en-US" sz="1600" spc="-1" strike="noStrike">
              <a:solidFill>
                <a:srgbClr val="000000"/>
              </a:solidFill>
              <a:latin typeface="Arial"/>
            </a:endParaRPr>
          </a:p>
          <a:p>
            <a:pPr lvl="1" marL="432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Attach the UIColorChange script to a GameObject.</a:t>
            </a:r>
            <a:endParaRPr b="0" lang="en-US" sz="1600" spc="-1" strike="noStrike">
              <a:solidFill>
                <a:srgbClr val="000000"/>
              </a:solidFill>
              <a:latin typeface="Arial"/>
            </a:endParaRPr>
          </a:p>
          <a:p>
            <a:pPr lvl="1" marL="432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Assign the Image UI element to the script's image variable in the Inspector.</a:t>
            </a:r>
            <a:endParaRPr b="0" lang="en-US" sz="1600" spc="-1" strike="noStrike">
              <a:solidFill>
                <a:srgbClr val="000000"/>
              </a:solidFill>
              <a:latin typeface="Arial"/>
            </a:endParaRPr>
          </a:p>
          <a:p>
            <a:pPr lvl="1" marL="432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Create a </a:t>
            </a:r>
            <a:r>
              <a:rPr b="0" i="1" lang="en-US" sz="1600" spc="-1" strike="noStrike">
                <a:solidFill>
                  <a:srgbClr val="000000"/>
                </a:solidFill>
                <a:latin typeface="Arial"/>
                <a:ea typeface="DejaVu Sans"/>
              </a:rPr>
              <a:t>UI Button</a:t>
            </a:r>
            <a:r>
              <a:rPr b="0" lang="en-US" sz="1600" spc="-1" strike="noStrike">
                <a:solidFill>
                  <a:srgbClr val="000000"/>
                </a:solidFill>
                <a:latin typeface="Arial"/>
                <a:ea typeface="DejaVu Sans"/>
              </a:rPr>
              <a:t> or Toggle UI element.</a:t>
            </a:r>
            <a:endParaRPr b="0" lang="en-US" sz="1600" spc="-1" strike="noStrike">
              <a:solidFill>
                <a:srgbClr val="000000"/>
              </a:solidFill>
              <a:latin typeface="Arial"/>
            </a:endParaRPr>
          </a:p>
          <a:p>
            <a:pPr marL="216000" indent="-216000">
              <a:lnSpc>
                <a:spcPct val="150000"/>
              </a:lnSpc>
              <a:buClr>
                <a:srgbClr val="000000"/>
              </a:buClr>
              <a:buFont typeface="OpenSymbol"/>
              <a:buAutoNum type="arabicPeriod"/>
            </a:pPr>
            <a:r>
              <a:rPr b="1" lang="en-US" sz="1600" spc="-1" strike="noStrike">
                <a:solidFill>
                  <a:srgbClr val="000000"/>
                </a:solidFill>
                <a:latin typeface="Arial"/>
                <a:ea typeface="DejaVu Sans"/>
              </a:rPr>
              <a:t>UI Interaction Setup</a:t>
            </a:r>
            <a:r>
              <a:rPr b="0" lang="en-US" sz="1600" spc="-1" strike="noStrike">
                <a:solidFill>
                  <a:srgbClr val="000000"/>
                </a:solidFill>
                <a:latin typeface="Arial"/>
                <a:ea typeface="DejaVu Sans"/>
              </a:rPr>
              <a:t>:</a:t>
            </a:r>
            <a:endParaRPr b="0" lang="en-US" sz="1600" spc="-1" strike="noStrike">
              <a:solidFill>
                <a:srgbClr val="000000"/>
              </a:solidFill>
              <a:latin typeface="Arial"/>
            </a:endParaRPr>
          </a:p>
          <a:p>
            <a:pPr lvl="1" marL="432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Add an </a:t>
            </a:r>
            <a:r>
              <a:rPr b="0" i="1" lang="en-US" sz="1600" spc="-1" strike="noStrike">
                <a:solidFill>
                  <a:srgbClr val="000000"/>
                </a:solidFill>
                <a:latin typeface="Arial"/>
                <a:ea typeface="DejaVu Sans"/>
              </a:rPr>
              <a:t>onClick</a:t>
            </a:r>
            <a:r>
              <a:rPr b="0" lang="en-US" sz="1600" spc="-1" strike="noStrike">
                <a:solidFill>
                  <a:srgbClr val="000000"/>
                </a:solidFill>
                <a:latin typeface="Arial"/>
                <a:ea typeface="DejaVu Sans"/>
              </a:rPr>
              <a:t> event to the </a:t>
            </a:r>
            <a:r>
              <a:rPr b="0" i="1" lang="en-US" sz="1600" spc="-1" strike="noStrike">
                <a:solidFill>
                  <a:srgbClr val="000000"/>
                </a:solidFill>
                <a:latin typeface="Arial"/>
                <a:ea typeface="DejaVu Sans"/>
              </a:rPr>
              <a:t>UI Button</a:t>
            </a:r>
            <a:r>
              <a:rPr b="0" lang="en-US" sz="1600" spc="-1" strike="noStrike">
                <a:solidFill>
                  <a:srgbClr val="000000"/>
                </a:solidFill>
                <a:latin typeface="Arial"/>
                <a:ea typeface="DejaVu Sans"/>
              </a:rPr>
              <a:t> or Toggle.</a:t>
            </a:r>
            <a:endParaRPr b="0" lang="en-US" sz="1600" spc="-1" strike="noStrike">
              <a:solidFill>
                <a:srgbClr val="000000"/>
              </a:solidFill>
              <a:latin typeface="Arial"/>
            </a:endParaRPr>
          </a:p>
          <a:p>
            <a:pPr lvl="1" marL="432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Link the </a:t>
            </a:r>
            <a:r>
              <a:rPr b="0" i="1" lang="en-US" sz="1600" spc="-1" strike="noStrike">
                <a:solidFill>
                  <a:srgbClr val="000000"/>
                </a:solidFill>
                <a:latin typeface="Arial"/>
                <a:ea typeface="DejaVu Sans"/>
              </a:rPr>
              <a:t>ChangeColor</a:t>
            </a:r>
            <a:r>
              <a:rPr b="0" lang="en-US" sz="1600" spc="-1" strike="noStrike">
                <a:solidFill>
                  <a:srgbClr val="000000"/>
                </a:solidFill>
                <a:latin typeface="Arial"/>
                <a:ea typeface="DejaVu Sans"/>
              </a:rPr>
              <a:t> function of the </a:t>
            </a:r>
            <a:r>
              <a:rPr b="0" i="1" lang="en-US" sz="1600" spc="-1" strike="noStrike">
                <a:solidFill>
                  <a:srgbClr val="000000"/>
                </a:solidFill>
                <a:latin typeface="Arial"/>
                <a:ea typeface="DejaVu Sans"/>
              </a:rPr>
              <a:t>UIColorChange</a:t>
            </a:r>
            <a:r>
              <a:rPr b="0" lang="en-US" sz="1600" spc="-1" strike="noStrike">
                <a:solidFill>
                  <a:srgbClr val="000000"/>
                </a:solidFill>
                <a:latin typeface="Arial"/>
                <a:ea typeface="DejaVu Sans"/>
              </a:rPr>
              <a:t> script to the onClick event.</a:t>
            </a:r>
            <a:endParaRPr b="0" lang="en-US" sz="1600" spc="-1" strike="noStrike">
              <a:solidFill>
                <a:srgbClr val="000000"/>
              </a:solidFill>
              <a:latin typeface="Arial"/>
            </a:endParaRPr>
          </a:p>
          <a:p>
            <a:pPr>
              <a:lnSpc>
                <a:spcPct val="150000"/>
              </a:lnSpc>
            </a:pPr>
            <a:endParaRPr b="0" lang="en-US" sz="1600" spc="-1" strike="noStrike">
              <a:solidFill>
                <a:srgbClr val="000000"/>
              </a:solidFill>
              <a:latin typeface="Arial"/>
            </a:endParaRPr>
          </a:p>
        </p:txBody>
      </p:sp>
      <p:pic>
        <p:nvPicPr>
          <p:cNvPr id="124" name="" descr=""/>
          <p:cNvPicPr/>
          <p:nvPr/>
        </p:nvPicPr>
        <p:blipFill>
          <a:blip r:embed="rId1"/>
          <a:stretch/>
        </p:blipFill>
        <p:spPr>
          <a:xfrm>
            <a:off x="5475600" y="1936800"/>
            <a:ext cx="6638400" cy="4198320"/>
          </a:xfrm>
          <a:prstGeom prst="rect">
            <a:avLst/>
          </a:prstGeom>
          <a:ln w="0">
            <a:noFill/>
          </a:ln>
        </p:spPr>
      </p:pic>
      <p:sp>
        <p:nvSpPr>
          <p:cNvPr id="125" name=""/>
          <p:cNvSpPr/>
          <p:nvPr/>
        </p:nvSpPr>
        <p:spPr>
          <a:xfrm>
            <a:off x="3647880" y="3132360"/>
            <a:ext cx="1828800" cy="36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15035F04-7669-4197-8D31-29A3E7314617}"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8"/>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Animation Events</a:t>
            </a:r>
            <a:endParaRPr b="0" lang="en-US" sz="4400" spc="-1" strike="noStrike">
              <a:solidFill>
                <a:srgbClr val="000000"/>
              </a:solidFill>
              <a:latin typeface="Arial"/>
            </a:endParaRPr>
          </a:p>
        </p:txBody>
      </p:sp>
      <p:sp>
        <p:nvSpPr>
          <p:cNvPr id="127" name=""/>
          <p:cNvSpPr/>
          <p:nvPr/>
        </p:nvSpPr>
        <p:spPr>
          <a:xfrm>
            <a:off x="505800" y="1715040"/>
            <a:ext cx="11253960" cy="13629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Animation events in Unity serve as markers within an animation clip's timeline that trigger scripted functions or actions at specific points during playback. They allow you to tie in custom C# scripts with animations, enabling more dynamic and interactive content.</a:t>
            </a:r>
            <a:endParaRPr b="0" lang="en-US" sz="2000" spc="-1" strike="noStrike">
              <a:solidFill>
                <a:srgbClr val="000000"/>
              </a:solidFill>
              <a:latin typeface="Arial"/>
            </a:endParaRPr>
          </a:p>
        </p:txBody>
      </p:sp>
      <p:sp>
        <p:nvSpPr>
          <p:cNvPr id="128" name=""/>
          <p:cNvSpPr/>
          <p:nvPr/>
        </p:nvSpPr>
        <p:spPr>
          <a:xfrm>
            <a:off x="505800" y="3418200"/>
            <a:ext cx="11099520" cy="13629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By utilizing animation events in conjunction with C# scripts, developers can create intricate and responsive interactions, enabling animations to drive game mechanics, trigger sound effects, spawn objects, or initiate any desired action within a Unity project.</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BFDBCC7A-F9B0-4AD5-9566-D78E180F3038}"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6"/>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Animation Events</a:t>
            </a:r>
            <a:endParaRPr b="0" lang="en-US" sz="3600" spc="-1" strike="noStrike">
              <a:solidFill>
                <a:srgbClr val="000000"/>
              </a:solidFill>
              <a:latin typeface="Arial"/>
            </a:endParaRPr>
          </a:p>
        </p:txBody>
      </p:sp>
      <p:sp>
        <p:nvSpPr>
          <p:cNvPr id="130" name=""/>
          <p:cNvSpPr/>
          <p:nvPr/>
        </p:nvSpPr>
        <p:spPr>
          <a:xfrm>
            <a:off x="493200" y="1384200"/>
            <a:ext cx="6198480" cy="37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Working with animation events and C# scripts</a:t>
            </a:r>
            <a:endParaRPr b="0" lang="en-US" sz="2000" spc="-1" strike="noStrike">
              <a:solidFill>
                <a:srgbClr val="000000"/>
              </a:solidFill>
              <a:latin typeface="Arial"/>
            </a:endParaRPr>
          </a:p>
        </p:txBody>
      </p:sp>
      <p:sp>
        <p:nvSpPr>
          <p:cNvPr id="131" name=""/>
          <p:cNvSpPr/>
          <p:nvPr/>
        </p:nvSpPr>
        <p:spPr>
          <a:xfrm>
            <a:off x="503280" y="1858320"/>
            <a:ext cx="6353280" cy="2255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Setting Events: In the Animation window, you can add events at precise frames in an animation clip.</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Event Parameters: Each event can contain a function name to call and optionally pass parameters.</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Timing Precision: Events help synchronize game logic or scripted actions precisely within an animation sequence.</a:t>
            </a:r>
            <a:endParaRPr b="0" lang="en-US" sz="1800" spc="-1" strike="noStrike">
              <a:solidFill>
                <a:srgbClr val="000000"/>
              </a:solidFill>
              <a:latin typeface="Arial"/>
            </a:endParaRPr>
          </a:p>
        </p:txBody>
      </p:sp>
      <p:pic>
        <p:nvPicPr>
          <p:cNvPr id="132" name="" descr=""/>
          <p:cNvPicPr/>
          <p:nvPr/>
        </p:nvPicPr>
        <p:blipFill>
          <a:blip r:embed="rId1"/>
          <a:stretch/>
        </p:blipFill>
        <p:spPr>
          <a:xfrm>
            <a:off x="228600" y="4154040"/>
            <a:ext cx="8913960" cy="2412000"/>
          </a:xfrm>
          <a:prstGeom prst="rect">
            <a:avLst/>
          </a:prstGeom>
          <a:ln w="0">
            <a:noFill/>
          </a:ln>
        </p:spPr>
      </p:pic>
      <p:pic>
        <p:nvPicPr>
          <p:cNvPr id="133" name="" descr=""/>
          <p:cNvPicPr/>
          <p:nvPr/>
        </p:nvPicPr>
        <p:blipFill>
          <a:blip r:embed="rId2"/>
          <a:stretch/>
        </p:blipFill>
        <p:spPr>
          <a:xfrm>
            <a:off x="6629400" y="1346400"/>
            <a:ext cx="5513760" cy="2514240"/>
          </a:xfrm>
          <a:prstGeom prst="rect">
            <a:avLst/>
          </a:prstGeom>
          <a:ln w="0">
            <a:noFill/>
          </a:ln>
        </p:spPr>
      </p:pic>
      <p:pic>
        <p:nvPicPr>
          <p:cNvPr id="134" name="" descr=""/>
          <p:cNvPicPr/>
          <p:nvPr/>
        </p:nvPicPr>
        <p:blipFill>
          <a:blip r:embed="rId3"/>
          <a:stretch/>
        </p:blipFill>
        <p:spPr>
          <a:xfrm>
            <a:off x="8915400" y="4412160"/>
            <a:ext cx="3255840" cy="1758600"/>
          </a:xfrm>
          <a:prstGeom prst="rect">
            <a:avLst/>
          </a:prstGeom>
          <a:ln w="0">
            <a:noFill/>
          </a:ln>
        </p:spPr>
      </p:pic>
      <p:sp>
        <p:nvSpPr>
          <p:cNvPr id="2" name="PlaceHolder 1"/>
          <p:cNvSpPr>
            <a:spLocks noGrp="1"/>
          </p:cNvSpPr>
          <p:nvPr>
            <p:ph type="sldNum" idx="2"/>
          </p:nvPr>
        </p:nvSpPr>
        <p:spPr/>
        <p:txBody>
          <a:bodyPr/>
          <a:p>
            <a:fld id="{2F8D9C5E-45B1-45D1-B442-2F6CCF4FA4A5}"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3"/>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Scripting Physics-Based Animations</a:t>
            </a:r>
            <a:endParaRPr b="0" lang="en-US" sz="4400" spc="-1" strike="noStrike">
              <a:solidFill>
                <a:srgbClr val="000000"/>
              </a:solidFill>
              <a:latin typeface="Arial"/>
            </a:endParaRPr>
          </a:p>
        </p:txBody>
      </p:sp>
      <p:sp>
        <p:nvSpPr>
          <p:cNvPr id="136" name=""/>
          <p:cNvSpPr/>
          <p:nvPr/>
        </p:nvSpPr>
        <p:spPr>
          <a:xfrm>
            <a:off x="228600" y="1384200"/>
            <a:ext cx="11199960" cy="13633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Physics-based animations in Unity involve leveraging the physics engine to animate objects or characters realistically based on dynamic forces and interactions. Combining this with C# scripting allows for more control and customization over these physics-driven animations.</a:t>
            </a:r>
            <a:endParaRPr b="0" lang="en-US" sz="2000" spc="-1" strike="noStrike">
              <a:solidFill>
                <a:srgbClr val="000000"/>
              </a:solidFill>
              <a:latin typeface="Arial"/>
            </a:endParaRPr>
          </a:p>
        </p:txBody>
      </p:sp>
      <p:sp>
        <p:nvSpPr>
          <p:cNvPr id="137" name=""/>
          <p:cNvSpPr/>
          <p:nvPr/>
        </p:nvSpPr>
        <p:spPr>
          <a:xfrm>
            <a:off x="228600" y="2971800"/>
            <a:ext cx="11428560" cy="32454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1800" spc="-1" strike="noStrike">
                <a:solidFill>
                  <a:srgbClr val="000000"/>
                </a:solidFill>
                <a:latin typeface="Arial"/>
                <a:ea typeface="DejaVu Sans"/>
              </a:rPr>
              <a:t>Physics-Based Animations Overview:</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1800" spc="-1" strike="noStrike">
                <a:solidFill>
                  <a:srgbClr val="000000"/>
                </a:solidFill>
                <a:latin typeface="Arial"/>
                <a:ea typeface="DejaVu Sans"/>
              </a:rPr>
              <a:t>Realistic Motion</a:t>
            </a:r>
            <a:r>
              <a:rPr b="0" lang="en-US" sz="1800" spc="-1" strike="noStrike">
                <a:solidFill>
                  <a:srgbClr val="000000"/>
                </a:solidFill>
                <a:latin typeface="Arial"/>
                <a:ea typeface="DejaVu Sans"/>
              </a:rPr>
              <a:t>: These animations simulate physical properties like gravity, collisions, and forces to generate lifelike movements.</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1800" spc="-1" strike="noStrike">
                <a:solidFill>
                  <a:srgbClr val="000000"/>
                </a:solidFill>
                <a:latin typeface="Arial"/>
                <a:ea typeface="DejaVu Sans"/>
              </a:rPr>
              <a:t>Dynamic Interactions</a:t>
            </a:r>
            <a:r>
              <a:rPr b="0" lang="en-US" sz="1800" spc="-1" strike="noStrike">
                <a:solidFill>
                  <a:srgbClr val="000000"/>
                </a:solidFill>
                <a:latin typeface="Arial"/>
                <a:ea typeface="DejaVu Sans"/>
              </a:rPr>
              <a:t>: Objects respond to external forces, environmental elements, or user input.</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1800" spc="-1" strike="noStrike">
                <a:solidFill>
                  <a:srgbClr val="000000"/>
                </a:solidFill>
                <a:latin typeface="Arial"/>
                <a:ea typeface="DejaVu Sans"/>
              </a:rPr>
              <a:t>Natural Dynamics</a:t>
            </a:r>
            <a:r>
              <a:rPr b="0" lang="en-US" sz="1800" spc="-1" strike="noStrike">
                <a:solidFill>
                  <a:srgbClr val="000000"/>
                </a:solidFill>
                <a:latin typeface="Arial"/>
                <a:ea typeface="DejaVu Sans"/>
              </a:rPr>
              <a:t>: Physics-based animations mimic real-world behavior, allowing for more authentic and organic movements.</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82AC4298-AF2A-4A0E-9308-A10B5771E43D}"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7"/>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Scripting Physics-Based Animations</a:t>
            </a:r>
            <a:endParaRPr b="0" lang="en-US" sz="3600" spc="-1" strike="noStrike">
              <a:solidFill>
                <a:srgbClr val="000000"/>
              </a:solidFill>
              <a:latin typeface="Arial"/>
            </a:endParaRPr>
          </a:p>
        </p:txBody>
      </p:sp>
      <p:sp>
        <p:nvSpPr>
          <p:cNvPr id="139" name=""/>
          <p:cNvSpPr/>
          <p:nvPr/>
        </p:nvSpPr>
        <p:spPr>
          <a:xfrm>
            <a:off x="457200" y="1384200"/>
            <a:ext cx="2741760" cy="67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Using C# Scripts</a:t>
            </a:r>
            <a:endParaRPr b="0" lang="en-US" sz="2000" spc="-1" strike="noStrike">
              <a:solidFill>
                <a:srgbClr val="000000"/>
              </a:solidFill>
              <a:latin typeface="Arial"/>
            </a:endParaRPr>
          </a:p>
        </p:txBody>
      </p:sp>
      <p:sp>
        <p:nvSpPr>
          <p:cNvPr id="140" name=""/>
          <p:cNvSpPr/>
          <p:nvPr/>
        </p:nvSpPr>
        <p:spPr>
          <a:xfrm>
            <a:off x="541800" y="1828800"/>
            <a:ext cx="9972360" cy="51418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Scripting Control: C# scripts can enhance or modify the behavior of physics-based animations.</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Controlling Forces: You can use scripts to apply forces, adjust gravity, or create custom interactions between objects.</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Triggering Actions: Scripts can respond to physics events (collisions, triggers) and change animation behavior accordingly.</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Modifying Animation Properties: Dynamically adjust animation properties based on gameplay conditions using scripts.</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5241600B-4FCE-4AC8-89F3-C2D150EF17F5}"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9"/>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Scripting Physics-Based Animations</a:t>
            </a:r>
            <a:endParaRPr b="0" lang="en-US" sz="3600" spc="-1" strike="noStrike">
              <a:solidFill>
                <a:srgbClr val="000000"/>
              </a:solidFill>
              <a:latin typeface="Arial"/>
            </a:endParaRPr>
          </a:p>
        </p:txBody>
      </p:sp>
      <p:sp>
        <p:nvSpPr>
          <p:cNvPr id="142" name=""/>
          <p:cNvSpPr/>
          <p:nvPr/>
        </p:nvSpPr>
        <p:spPr>
          <a:xfrm>
            <a:off x="457200" y="1384200"/>
            <a:ext cx="2741760" cy="67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Using C# Scripts</a:t>
            </a:r>
            <a:endParaRPr b="0" lang="en-US" sz="2000" spc="-1" strike="noStrike">
              <a:solidFill>
                <a:srgbClr val="000000"/>
              </a:solidFill>
              <a:latin typeface="Arial"/>
            </a:endParaRPr>
          </a:p>
        </p:txBody>
      </p:sp>
      <p:pic>
        <p:nvPicPr>
          <p:cNvPr id="143" name="" descr=""/>
          <p:cNvPicPr/>
          <p:nvPr/>
        </p:nvPicPr>
        <p:blipFill>
          <a:blip r:embed="rId1"/>
          <a:stretch/>
        </p:blipFill>
        <p:spPr>
          <a:xfrm>
            <a:off x="5262120" y="1279440"/>
            <a:ext cx="6856560" cy="5348520"/>
          </a:xfrm>
          <a:prstGeom prst="rect">
            <a:avLst/>
          </a:prstGeom>
          <a:ln w="0">
            <a:noFill/>
          </a:ln>
        </p:spPr>
      </p:pic>
      <p:sp>
        <p:nvSpPr>
          <p:cNvPr id="144" name=""/>
          <p:cNvSpPr/>
          <p:nvPr/>
        </p:nvSpPr>
        <p:spPr>
          <a:xfrm>
            <a:off x="108000" y="1906920"/>
            <a:ext cx="4991760" cy="40971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1800" spc="-1" strike="noStrike">
                <a:solidFill>
                  <a:srgbClr val="000000"/>
                </a:solidFill>
                <a:latin typeface="Arial"/>
                <a:ea typeface="DejaVu Sans"/>
              </a:rPr>
              <a:t>Attach Scrip</a:t>
            </a:r>
            <a:r>
              <a:rPr b="0" lang="en-US" sz="1800" spc="-1" strike="noStrike">
                <a:solidFill>
                  <a:srgbClr val="000000"/>
                </a:solidFill>
                <a:latin typeface="Arial"/>
                <a:ea typeface="DejaVu Sans"/>
              </a:rPr>
              <a:t>t: Attach a C# script to GameObjects with Rigidbody components.</a:t>
            </a:r>
            <a:endParaRPr b="0" lang="en-US" sz="1800" spc="-1" strike="noStrike">
              <a:solidFill>
                <a:srgbClr val="000000"/>
              </a:solidFill>
              <a:latin typeface="Arial"/>
            </a:endParaRPr>
          </a:p>
          <a:p>
            <a:pPr>
              <a:lnSpc>
                <a:spcPct val="150000"/>
              </a:lnSpc>
              <a:spcBef>
                <a:spcPts val="1191"/>
              </a:spcBef>
              <a:spcAft>
                <a:spcPts val="992"/>
              </a:spcAft>
            </a:pPr>
            <a:r>
              <a:rPr b="1" lang="en-US" sz="1800" spc="-1" strike="noStrike">
                <a:solidFill>
                  <a:srgbClr val="000000"/>
                </a:solidFill>
                <a:latin typeface="Arial"/>
                <a:ea typeface="DejaVu Sans"/>
              </a:rPr>
              <a:t>Implement Physics Logic</a:t>
            </a:r>
            <a:r>
              <a:rPr b="0" lang="en-US" sz="1800" spc="-1" strike="noStrike">
                <a:solidFill>
                  <a:srgbClr val="000000"/>
                </a:solidFill>
                <a:latin typeface="Arial"/>
                <a:ea typeface="DejaVu Sans"/>
              </a:rPr>
              <a:t>: Use the script to apply forces, torque, or manipulate physics properties.</a:t>
            </a:r>
            <a:endParaRPr b="0" lang="en-US" sz="1800" spc="-1" strike="noStrike">
              <a:solidFill>
                <a:srgbClr val="000000"/>
              </a:solidFill>
              <a:latin typeface="Arial"/>
            </a:endParaRPr>
          </a:p>
          <a:p>
            <a:pPr>
              <a:lnSpc>
                <a:spcPct val="150000"/>
              </a:lnSpc>
              <a:spcBef>
                <a:spcPts val="1191"/>
              </a:spcBef>
              <a:spcAft>
                <a:spcPts val="992"/>
              </a:spcAft>
            </a:pPr>
            <a:r>
              <a:rPr b="1" lang="en-US" sz="1800" spc="-1" strike="noStrike">
                <a:solidFill>
                  <a:srgbClr val="000000"/>
                </a:solidFill>
                <a:latin typeface="Arial"/>
                <a:ea typeface="DejaVu Sans"/>
              </a:rPr>
              <a:t>Interact with Animations</a:t>
            </a:r>
            <a:r>
              <a:rPr b="0" lang="en-US" sz="1800" spc="-1" strike="noStrike">
                <a:solidFill>
                  <a:srgbClr val="000000"/>
                </a:solidFill>
                <a:latin typeface="Arial"/>
                <a:ea typeface="DejaVu Sans"/>
              </a:rPr>
              <a:t>: Combine physics-based interactions with animations to create dynamic and responsive character or object movements.</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BF18CC8D-BB21-424D-A292-3ED37CCE97A4}"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p:nvPr/>
        </p:nvSpPr>
        <p:spPr>
          <a:xfrm>
            <a:off x="476280" y="2286000"/>
            <a:ext cx="11409480" cy="14950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200" spc="-1" strike="noStrike">
                <a:solidFill>
                  <a:srgbClr val="000000"/>
                </a:solidFill>
                <a:latin typeface="Arial"/>
                <a:ea typeface="DejaVu Sans"/>
              </a:rPr>
              <a:t>By incorporating C# scripting with physics-based animations in Unity, developers can create dynamic, interactive, and more lifelike simulations, providing engaging experiences for games or simulations.</a:t>
            </a:r>
            <a:endParaRPr b="0" lang="en-US" sz="2200" spc="-1" strike="noStrike">
              <a:solidFill>
                <a:srgbClr val="000000"/>
              </a:solidFill>
              <a:latin typeface="Arial"/>
            </a:endParaRPr>
          </a:p>
        </p:txBody>
      </p:sp>
      <p:sp>
        <p:nvSpPr>
          <p:cNvPr id="146" name="PlaceHolder 10"/>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Scripting Physics-Based Animations</a:t>
            </a:r>
            <a:endParaRPr b="0" lang="en-US" sz="3600" spc="-1" strike="noStrike">
              <a:solidFill>
                <a:srgbClr val="000000"/>
              </a:solidFill>
              <a:latin typeface="Arial"/>
            </a:endParaRPr>
          </a:p>
        </p:txBody>
      </p:sp>
      <p:sp>
        <p:nvSpPr>
          <p:cNvPr id="2" name="PlaceHolder 1"/>
          <p:cNvSpPr>
            <a:spLocks noGrp="1"/>
          </p:cNvSpPr>
          <p:nvPr>
            <p:ph type="sldNum" idx="2"/>
          </p:nvPr>
        </p:nvSpPr>
        <p:spPr/>
        <p:txBody>
          <a:bodyPr/>
          <a:p>
            <a:fld id="{346E7281-E171-47D9-923A-811F3D101838}"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p:nvPr/>
        </p:nvSpPr>
        <p:spPr>
          <a:xfrm>
            <a:off x="8900280" y="6622200"/>
            <a:ext cx="2191680" cy="112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148" name="PlaceHolder 25"/>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fontScale="71000"/>
          </a:bodyPr>
          <a:p>
            <a:pPr marL="163800">
              <a:lnSpc>
                <a:spcPct val="90000"/>
              </a:lnSpc>
              <a:tabLst>
                <a:tab algn="l" pos="0"/>
              </a:tabLst>
            </a:pPr>
            <a:r>
              <a:rPr b="1" lang="en-US" sz="4400" spc="-1" strike="noStrike">
                <a:solidFill>
                  <a:srgbClr val="000000"/>
                </a:solidFill>
                <a:latin typeface="Arial"/>
                <a:ea typeface="DejaVu Sans"/>
              </a:rPr>
              <a:t>Coding Exercise: Animation Scripting and Interactions</a:t>
            </a:r>
            <a:endParaRPr b="0" lang="en-US" sz="4400" spc="-1" strike="noStrike">
              <a:solidFill>
                <a:srgbClr val="000000"/>
              </a:solidFill>
              <a:latin typeface="Arial"/>
            </a:endParaRPr>
          </a:p>
        </p:txBody>
      </p:sp>
      <p:sp>
        <p:nvSpPr>
          <p:cNvPr id="149" name=""/>
          <p:cNvSpPr/>
          <p:nvPr/>
        </p:nvSpPr>
        <p:spPr>
          <a:xfrm>
            <a:off x="457200" y="1435320"/>
            <a:ext cx="10742760" cy="5100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To understand Animation Scripting, let's work on an Animation Event exercise.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Perform the task of logging a debug message "Hello World!" when the Xbot from Mixamo raises its hand to greet.</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Download the “Standing Greeting” animation from Mixamo.</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Create a scene, add the Xbot character model to the scene, and add the Greeting animation to the character similar to the previous exercise.</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As Mixamo's Animation is read-only, duplicate the Animation Clip and create a reference for the model.</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In the Animation window, at frame 60, select Add Animation Event.</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Create a C# script 'AnimationEventScript' with a function 'AnimationEventFunction' to log a debug message using the function's parameter.</a:t>
            </a:r>
            <a:endParaRPr b="0" lang="en-US" sz="1800" spc="-1" strike="noStrike">
              <a:solidFill>
                <a:srgbClr val="000000"/>
              </a:solidFill>
              <a:latin typeface="Arial"/>
            </a:endParaRPr>
          </a:p>
          <a:p>
            <a:pPr marL="216000" indent="-216000">
              <a:lnSpc>
                <a:spcPct val="100000"/>
              </a:lnSpc>
              <a:spcBef>
                <a:spcPts val="1191"/>
              </a:spcBef>
              <a:spcAft>
                <a:spcPts val="992"/>
              </a:spcAft>
              <a:buClr>
                <a:srgbClr val="000000"/>
              </a:buClr>
              <a:buFont typeface="OpenSymbol"/>
              <a:buAutoNum type="arabicPeriod"/>
            </a:pPr>
            <a:r>
              <a:rPr b="0" lang="en-US" sz="1800" spc="-1" strike="noStrike">
                <a:solidFill>
                  <a:srgbClr val="000000"/>
                </a:solidFill>
                <a:latin typeface="Arial"/>
                <a:ea typeface="DejaVu Sans"/>
              </a:rPr>
              <a:t>In the Animation Event, reference the created function.</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A82C86D1-4EEF-4148-BE23-4DDBE39599CE}"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160" cy="70128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400" spc="-1" strike="noStrike">
                <a:solidFill>
                  <a:srgbClr val="000000"/>
                </a:solidFill>
                <a:latin typeface="Arial"/>
              </a:rPr>
              <a:t>Learning Objectives</a:t>
            </a:r>
            <a:endParaRPr b="0" lang="en-US" sz="4400" spc="-1" strike="noStrike">
              <a:solidFill>
                <a:srgbClr val="000000"/>
              </a:solidFill>
              <a:latin typeface="Arial"/>
            </a:endParaRPr>
          </a:p>
        </p:txBody>
      </p:sp>
      <p:sp>
        <p:nvSpPr>
          <p:cNvPr id="95" name="Content Placeholder 2"/>
          <p:cNvSpPr/>
          <p:nvPr/>
        </p:nvSpPr>
        <p:spPr>
          <a:xfrm>
            <a:off x="1600200" y="2009520"/>
            <a:ext cx="8990280" cy="209952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Understand the role of scripting in controlling animations.</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Learn how to script interactive elements that respond to user input.</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Gain hands-on experience in scripting animations and interactions.</a:t>
            </a:r>
            <a:endParaRPr b="0" lang="en-US" sz="2400" spc="-1" strike="noStrike">
              <a:solidFill>
                <a:srgbClr val="000000"/>
              </a:solidFill>
              <a:latin typeface="Arial"/>
            </a:endParaRPr>
          </a:p>
        </p:txBody>
      </p:sp>
      <p:sp>
        <p:nvSpPr>
          <p:cNvPr id="3" name="PlaceHolder 2"/>
          <p:cNvSpPr>
            <a:spLocks noGrp="1"/>
          </p:cNvSpPr>
          <p:nvPr>
            <p:ph type="sldNum" idx="2"/>
          </p:nvPr>
        </p:nvSpPr>
        <p:spPr/>
        <p:txBody>
          <a:bodyPr/>
          <a:p>
            <a:fld id="{90ABFBCF-89CF-4A20-B49F-1D0DE9974ADB}"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4"/>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2920">
              <a:lnSpc>
                <a:spcPct val="90000"/>
              </a:lnSpc>
              <a:tabLst>
                <a:tab algn="l" pos="0"/>
              </a:tabLst>
            </a:pPr>
            <a:r>
              <a:rPr b="1" lang="en-US" sz="3600" spc="-1" strike="noStrike">
                <a:solidFill>
                  <a:srgbClr val="000000"/>
                </a:solidFill>
                <a:latin typeface="Arial"/>
                <a:ea typeface="DejaVu Sans"/>
              </a:rPr>
              <a:t>Coding Exercise: Greeting Animation</a:t>
            </a:r>
            <a:endParaRPr b="0" lang="en-US" sz="3600" spc="-1" strike="noStrike">
              <a:solidFill>
                <a:srgbClr val="000000"/>
              </a:solidFill>
              <a:latin typeface="Arial"/>
            </a:endParaRPr>
          </a:p>
        </p:txBody>
      </p:sp>
      <p:pic>
        <p:nvPicPr>
          <p:cNvPr id="151" name="" descr=""/>
          <p:cNvPicPr/>
          <p:nvPr/>
        </p:nvPicPr>
        <p:blipFill>
          <a:blip r:embed="rId1"/>
          <a:stretch/>
        </p:blipFill>
        <p:spPr>
          <a:xfrm>
            <a:off x="990720" y="1287000"/>
            <a:ext cx="9752040" cy="5112360"/>
          </a:xfrm>
          <a:prstGeom prst="rect">
            <a:avLst/>
          </a:prstGeom>
          <a:ln w="0">
            <a:noFill/>
          </a:ln>
        </p:spPr>
      </p:pic>
      <p:sp>
        <p:nvSpPr>
          <p:cNvPr id="152" name=""/>
          <p:cNvSpPr/>
          <p:nvPr/>
        </p:nvSpPr>
        <p:spPr>
          <a:xfrm>
            <a:off x="1240560" y="1828800"/>
            <a:ext cx="815400" cy="35820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53" name=""/>
          <p:cNvSpPr/>
          <p:nvPr/>
        </p:nvSpPr>
        <p:spPr>
          <a:xfrm>
            <a:off x="914400" y="4440960"/>
            <a:ext cx="1141560" cy="35820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54" name=""/>
          <p:cNvSpPr/>
          <p:nvPr/>
        </p:nvSpPr>
        <p:spPr>
          <a:xfrm>
            <a:off x="3429000" y="4440960"/>
            <a:ext cx="1370160" cy="81540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155" name=""/>
          <p:cNvSpPr/>
          <p:nvPr/>
        </p:nvSpPr>
        <p:spPr>
          <a:xfrm>
            <a:off x="8098560" y="1828800"/>
            <a:ext cx="2644200" cy="684360"/>
          </a:xfrm>
          <a:prstGeom prst="rect">
            <a:avLst/>
          </a:prstGeom>
          <a:noFill/>
          <a:ln w="36720">
            <a:solidFill>
              <a:srgbClr val="ff860d"/>
            </a:solidFill>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196328E0-C4D6-42A8-814A-6BECD79A6592}"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p:nvPr/>
        </p:nvSpPr>
        <p:spPr>
          <a:xfrm>
            <a:off x="291600" y="1482120"/>
            <a:ext cx="1113696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3. As Mixamo's Animation is read-only, duplicate the Animation Clip and create a reference for the model</a:t>
            </a:r>
            <a:endParaRPr b="0" lang="en-US" sz="1800" spc="-1" strike="noStrike">
              <a:solidFill>
                <a:srgbClr val="000000"/>
              </a:solidFill>
              <a:latin typeface="Arial"/>
            </a:endParaRPr>
          </a:p>
        </p:txBody>
      </p:sp>
      <p:sp>
        <p:nvSpPr>
          <p:cNvPr id="157" name="PlaceHolder 17"/>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2920">
              <a:lnSpc>
                <a:spcPct val="90000"/>
              </a:lnSpc>
              <a:tabLst>
                <a:tab algn="l" pos="0"/>
              </a:tabLst>
            </a:pPr>
            <a:r>
              <a:rPr b="1" lang="en-US" sz="3600" spc="-1" strike="noStrike">
                <a:solidFill>
                  <a:srgbClr val="000000"/>
                </a:solidFill>
                <a:latin typeface="Arial"/>
                <a:ea typeface="DejaVu Sans"/>
              </a:rPr>
              <a:t>Coding Exercise: Greeting Animation</a:t>
            </a:r>
            <a:endParaRPr b="0" lang="en-US" sz="3600" spc="-1" strike="noStrike">
              <a:solidFill>
                <a:srgbClr val="000000"/>
              </a:solidFill>
              <a:latin typeface="Arial"/>
            </a:endParaRPr>
          </a:p>
        </p:txBody>
      </p:sp>
      <p:pic>
        <p:nvPicPr>
          <p:cNvPr id="158" name="" descr=""/>
          <p:cNvPicPr/>
          <p:nvPr/>
        </p:nvPicPr>
        <p:blipFill>
          <a:blip r:embed="rId1"/>
          <a:stretch/>
        </p:blipFill>
        <p:spPr>
          <a:xfrm>
            <a:off x="1394640" y="1828800"/>
            <a:ext cx="9401040" cy="4570560"/>
          </a:xfrm>
          <a:prstGeom prst="rect">
            <a:avLst/>
          </a:prstGeom>
          <a:ln w="0">
            <a:noFill/>
          </a:ln>
        </p:spPr>
      </p:pic>
      <p:sp>
        <p:nvSpPr>
          <p:cNvPr id="159" name=""/>
          <p:cNvSpPr/>
          <p:nvPr/>
        </p:nvSpPr>
        <p:spPr>
          <a:xfrm flipH="1" flipV="1">
            <a:off x="4114800" y="5486400"/>
            <a:ext cx="1371600" cy="45720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160" name=""/>
          <p:cNvSpPr/>
          <p:nvPr/>
        </p:nvSpPr>
        <p:spPr>
          <a:xfrm>
            <a:off x="4114800" y="5715000"/>
            <a:ext cx="1090800" cy="34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860d"/>
                </a:solidFill>
                <a:latin typeface="Arial"/>
                <a:ea typeface="DejaVu Sans"/>
              </a:rPr>
              <a:t>duplicate</a:t>
            </a:r>
            <a:endParaRPr b="0" lang="en-US" sz="1800" spc="-1" strike="noStrike">
              <a:solidFill>
                <a:srgbClr val="000000"/>
              </a:solidFill>
              <a:latin typeface="Arial"/>
            </a:endParaRPr>
          </a:p>
        </p:txBody>
      </p:sp>
      <p:sp>
        <p:nvSpPr>
          <p:cNvPr id="161" name=""/>
          <p:cNvSpPr/>
          <p:nvPr/>
        </p:nvSpPr>
        <p:spPr>
          <a:xfrm flipV="1">
            <a:off x="5715000" y="2057400"/>
            <a:ext cx="2743200" cy="160020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162" name=""/>
          <p:cNvSpPr/>
          <p:nvPr/>
        </p:nvSpPr>
        <p:spPr>
          <a:xfrm flipV="1">
            <a:off x="3886200" y="2514600"/>
            <a:ext cx="5257800" cy="2743200"/>
          </a:xfrm>
          <a:prstGeom prst="line">
            <a:avLst/>
          </a:prstGeom>
          <a:ln w="36720">
            <a:solidFill>
              <a:srgbClr val="ff860d"/>
            </a:solidFill>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a typeface="DejaVu Sans"/>
            </a:endParaRPr>
          </a:p>
        </p:txBody>
      </p:sp>
      <p:sp>
        <p:nvSpPr>
          <p:cNvPr id="2" name="PlaceHolder 1"/>
          <p:cNvSpPr>
            <a:spLocks noGrp="1"/>
          </p:cNvSpPr>
          <p:nvPr>
            <p:ph type="sldNum" idx="2"/>
          </p:nvPr>
        </p:nvSpPr>
        <p:spPr/>
        <p:txBody>
          <a:bodyPr/>
          <a:p>
            <a:fld id="{326C4259-7A40-43A5-99BE-6797772A8676}"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9"/>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fontScale="78000"/>
          </a:bodyPr>
          <a:p>
            <a:pPr>
              <a:lnSpc>
                <a:spcPct val="100000"/>
              </a:lnSpc>
            </a:pPr>
            <a:r>
              <a:rPr b="1" lang="en-US" sz="4400" spc="-1" strike="noStrike">
                <a:solidFill>
                  <a:srgbClr val="000000"/>
                </a:solidFill>
                <a:latin typeface="Arial"/>
                <a:ea typeface="DejaVu Sans"/>
              </a:rPr>
              <a:t>Advanced Topics: Blend Trees and Animation Layers</a:t>
            </a:r>
            <a:endParaRPr b="0" lang="en-US" sz="4400" spc="-1" strike="noStrike">
              <a:solidFill>
                <a:srgbClr val="000000"/>
              </a:solidFill>
              <a:latin typeface="Arial"/>
            </a:endParaRPr>
          </a:p>
        </p:txBody>
      </p:sp>
      <p:sp>
        <p:nvSpPr>
          <p:cNvPr id="164" name=""/>
          <p:cNvSpPr/>
          <p:nvPr/>
        </p:nvSpPr>
        <p:spPr>
          <a:xfrm>
            <a:off x="457200" y="1384200"/>
            <a:ext cx="10971360" cy="50209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624"/>
              </a:spcBef>
              <a:spcAft>
                <a:spcPts val="425"/>
              </a:spcAft>
            </a:pPr>
            <a:r>
              <a:rPr b="0" lang="en-US" sz="2000" spc="-1" strike="noStrike">
                <a:solidFill>
                  <a:srgbClr val="000000"/>
                </a:solidFill>
                <a:latin typeface="Arial"/>
                <a:ea typeface="DejaVu Sans"/>
              </a:rPr>
              <a:t>Blend Trees and Animation Layers are crucial components in Unity's animation system, enabling sophisticated control over character animations.</a:t>
            </a:r>
            <a:endParaRPr b="0" lang="en-US" sz="2000" spc="-1" strike="noStrike">
              <a:solidFill>
                <a:srgbClr val="000000"/>
              </a:solidFill>
              <a:latin typeface="Arial"/>
            </a:endParaRPr>
          </a:p>
          <a:p>
            <a:pPr>
              <a:lnSpc>
                <a:spcPct val="150000"/>
              </a:lnSpc>
              <a:spcBef>
                <a:spcPts val="624"/>
              </a:spcBef>
              <a:spcAft>
                <a:spcPts val="425"/>
              </a:spcAft>
            </a:pPr>
            <a:r>
              <a:rPr b="1" lang="en-US" sz="2000" spc="-1" strike="noStrike">
                <a:solidFill>
                  <a:srgbClr val="000000"/>
                </a:solidFill>
                <a:latin typeface="Arial"/>
                <a:ea typeface="DejaVu Sans"/>
              </a:rPr>
              <a:t>Blend Trees:</a:t>
            </a:r>
            <a:endParaRPr b="0" lang="en-US" sz="2000" spc="-1" strike="noStrike">
              <a:solidFill>
                <a:srgbClr val="000000"/>
              </a:solidFill>
              <a:latin typeface="Arial"/>
            </a:endParaRPr>
          </a:p>
          <a:p>
            <a:pPr marL="216000" indent="-216000">
              <a:lnSpc>
                <a:spcPct val="150000"/>
              </a:lnSpc>
              <a:spcBef>
                <a:spcPts val="624"/>
              </a:spcBef>
              <a:spcAft>
                <a:spcPts val="425"/>
              </a:spcAft>
              <a:buClr>
                <a:srgbClr val="000000"/>
              </a:buClr>
              <a:buSzPct val="45000"/>
              <a:buFont typeface="Wingdings" charset="2"/>
              <a:buChar char=""/>
            </a:pPr>
            <a:r>
              <a:rPr b="1" lang="en-US" sz="2000" spc="-1" strike="noStrike">
                <a:solidFill>
                  <a:srgbClr val="000000"/>
                </a:solidFill>
                <a:latin typeface="Arial"/>
                <a:ea typeface="DejaVu Sans"/>
              </a:rPr>
              <a:t>Purpose</a:t>
            </a:r>
            <a:r>
              <a:rPr b="0" lang="en-US" sz="2000" spc="-1" strike="noStrike">
                <a:solidFill>
                  <a:srgbClr val="000000"/>
                </a:solidFill>
                <a:latin typeface="Arial"/>
                <a:ea typeface="DejaVu Sans"/>
              </a:rPr>
              <a:t>: Blend Trees allow the smooth transition between different animations based on parameters.</a:t>
            </a:r>
            <a:endParaRPr b="0" lang="en-US" sz="2000" spc="-1" strike="noStrike">
              <a:solidFill>
                <a:srgbClr val="000000"/>
              </a:solidFill>
              <a:latin typeface="Arial"/>
            </a:endParaRPr>
          </a:p>
          <a:p>
            <a:pPr marL="216000" indent="-216000">
              <a:lnSpc>
                <a:spcPct val="150000"/>
              </a:lnSpc>
              <a:spcBef>
                <a:spcPts val="624"/>
              </a:spcBef>
              <a:spcAft>
                <a:spcPts val="425"/>
              </a:spcAft>
              <a:buClr>
                <a:srgbClr val="000000"/>
              </a:buClr>
              <a:buSzPct val="45000"/>
              <a:buFont typeface="Wingdings" charset="2"/>
              <a:buChar char=""/>
            </a:pPr>
            <a:r>
              <a:rPr b="1" lang="en-US" sz="2000" spc="-1" strike="noStrike">
                <a:solidFill>
                  <a:srgbClr val="000000"/>
                </a:solidFill>
                <a:latin typeface="Arial"/>
                <a:ea typeface="DejaVu Sans"/>
              </a:rPr>
              <a:t>Functionality</a:t>
            </a:r>
            <a:r>
              <a:rPr b="0" lang="en-US" sz="2000" spc="-1" strike="noStrike">
                <a:solidFill>
                  <a:srgbClr val="000000"/>
                </a:solidFill>
                <a:latin typeface="Arial"/>
                <a:ea typeface="DejaVu Sans"/>
              </a:rPr>
              <a:t>: They interpolate between animations based on varying parameters like speed, direction, or any other custom parameter.</a:t>
            </a:r>
            <a:endParaRPr b="0" lang="en-US" sz="2000" spc="-1" strike="noStrike">
              <a:solidFill>
                <a:srgbClr val="000000"/>
              </a:solidFill>
              <a:latin typeface="Arial"/>
            </a:endParaRPr>
          </a:p>
          <a:p>
            <a:pPr marL="216000" indent="-216000">
              <a:lnSpc>
                <a:spcPct val="150000"/>
              </a:lnSpc>
              <a:spcBef>
                <a:spcPts val="624"/>
              </a:spcBef>
              <a:spcAft>
                <a:spcPts val="425"/>
              </a:spcAft>
              <a:buClr>
                <a:srgbClr val="000000"/>
              </a:buClr>
              <a:buSzPct val="45000"/>
              <a:buFont typeface="Wingdings" charset="2"/>
              <a:buChar char=""/>
            </a:pPr>
            <a:r>
              <a:rPr b="1" lang="en-US" sz="2000" spc="-1" strike="noStrike">
                <a:solidFill>
                  <a:srgbClr val="000000"/>
                </a:solidFill>
                <a:latin typeface="Arial"/>
                <a:ea typeface="DejaVu Sans"/>
              </a:rPr>
              <a:t>Usage</a:t>
            </a:r>
            <a:r>
              <a:rPr b="0" lang="en-US" sz="2000" spc="-1" strike="noStrike">
                <a:solidFill>
                  <a:srgbClr val="000000"/>
                </a:solidFill>
                <a:latin typeface="Arial"/>
                <a:ea typeface="DejaVu Sans"/>
              </a:rPr>
              <a:t>: Ideal for handling complex animations, such as transitioning between walking and running based on character speed.</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AA0B2842-7F78-4E8A-9E10-FC374412192E}"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
          <p:cNvSpPr/>
          <p:nvPr/>
        </p:nvSpPr>
        <p:spPr>
          <a:xfrm>
            <a:off x="422640" y="1600200"/>
            <a:ext cx="11234520" cy="38941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ea typeface="DejaVu Sans"/>
              </a:rPr>
              <a:t>Animation Layers</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Purpose</a:t>
            </a:r>
            <a:r>
              <a:rPr b="0" lang="en-US" sz="2000" spc="-1" strike="noStrike">
                <a:solidFill>
                  <a:srgbClr val="000000"/>
                </a:solidFill>
                <a:latin typeface="Arial"/>
                <a:ea typeface="DejaVu Sans"/>
              </a:rPr>
              <a:t>: Animation Layers enable the overlay of multiple animations simultaneously.</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Functionality</a:t>
            </a:r>
            <a:r>
              <a:rPr b="0" lang="en-US" sz="2000" spc="-1" strike="noStrike">
                <a:solidFill>
                  <a:srgbClr val="000000"/>
                </a:solidFill>
                <a:latin typeface="Arial"/>
                <a:ea typeface="DejaVu Sans"/>
              </a:rPr>
              <a:t>: Layers stack animations on top of each other, allowing independent control over specific body parts or aspects like facial expressions, upper/lower body movements, etc.</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Usage</a:t>
            </a:r>
            <a:r>
              <a:rPr b="0" lang="en-US" sz="2000" spc="-1" strike="noStrike">
                <a:solidFill>
                  <a:srgbClr val="000000"/>
                </a:solidFill>
                <a:latin typeface="Arial"/>
                <a:ea typeface="DejaVu Sans"/>
              </a:rPr>
              <a:t>: Useful for creating intricate animations where various body parts have different behaviors simultaneously, like idle animations while walking, or upper body gestures while running.</a:t>
            </a:r>
            <a:endParaRPr b="0" lang="en-US" sz="2000" spc="-1" strike="noStrike">
              <a:solidFill>
                <a:srgbClr val="000000"/>
              </a:solidFill>
              <a:latin typeface="Arial"/>
            </a:endParaRPr>
          </a:p>
        </p:txBody>
      </p:sp>
      <p:sp>
        <p:nvSpPr>
          <p:cNvPr id="166" name="PlaceHolder 27"/>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fontScale="78000"/>
          </a:bodyPr>
          <a:p>
            <a:pPr>
              <a:lnSpc>
                <a:spcPct val="100000"/>
              </a:lnSpc>
            </a:pPr>
            <a:r>
              <a:rPr b="1" lang="en-US" sz="4400" spc="-1" strike="noStrike">
                <a:solidFill>
                  <a:srgbClr val="000000"/>
                </a:solidFill>
                <a:latin typeface="Arial"/>
                <a:ea typeface="DejaVu Sans"/>
              </a:rPr>
              <a:t>Advanced Topics: Blend Trees and Animation Layers</a:t>
            </a:r>
            <a:endParaRPr b="0" lang="en-US" sz="4400" spc="-1" strike="noStrike">
              <a:solidFill>
                <a:srgbClr val="000000"/>
              </a:solidFill>
              <a:latin typeface="Arial"/>
            </a:endParaRPr>
          </a:p>
        </p:txBody>
      </p:sp>
      <p:sp>
        <p:nvSpPr>
          <p:cNvPr id="2" name="PlaceHolder 1"/>
          <p:cNvSpPr>
            <a:spLocks noGrp="1"/>
          </p:cNvSpPr>
          <p:nvPr>
            <p:ph type="sldNum" idx="2"/>
          </p:nvPr>
        </p:nvSpPr>
        <p:spPr/>
        <p:txBody>
          <a:bodyPr/>
          <a:p>
            <a:fld id="{0BF27229-E7A5-4B74-8846-9021C39729ED}"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194400" y="1455480"/>
            <a:ext cx="10824840" cy="443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8" name="PlaceHolder 11"/>
          <p:cNvSpPr/>
          <p:nvPr/>
        </p:nvSpPr>
        <p:spPr>
          <a:xfrm>
            <a:off x="228600" y="68112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Calibri Light"/>
                <a:ea typeface="DejaVu Sans"/>
              </a:rPr>
              <a:t>Conclusion and Next Steps</a:t>
            </a:r>
            <a:endParaRPr b="0" lang="en-US" sz="4400" spc="-1" strike="noStrike">
              <a:solidFill>
                <a:srgbClr val="000000"/>
              </a:solidFill>
              <a:latin typeface="Arial"/>
            </a:endParaRPr>
          </a:p>
        </p:txBody>
      </p:sp>
      <p:sp>
        <p:nvSpPr>
          <p:cNvPr id="169" name=""/>
          <p:cNvSpPr/>
          <p:nvPr/>
        </p:nvSpPr>
        <p:spPr>
          <a:xfrm>
            <a:off x="1350360" y="1443600"/>
            <a:ext cx="9489960" cy="4331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850"/>
              </a:spcBef>
              <a:spcAft>
                <a:spcPts val="850"/>
              </a:spcAft>
              <a:buClr>
                <a:srgbClr val="000000"/>
              </a:buClr>
              <a:buSzPct val="45000"/>
              <a:buFont typeface="Wingdings" charset="2"/>
              <a:buChar char=""/>
            </a:pPr>
            <a:r>
              <a:rPr b="0" lang="en-US" sz="2000" spc="-1" strike="noStrike">
                <a:solidFill>
                  <a:srgbClr val="000000"/>
                </a:solidFill>
                <a:latin typeface="Arial"/>
                <a:ea typeface="DejaVu Sans"/>
              </a:rPr>
              <a:t>Explored Unity's Animation System integration, demonstrating practical application and script-based control of animation clips.</a:t>
            </a:r>
            <a:endParaRPr b="0" lang="en-US" sz="2000" spc="-1" strike="noStrike">
              <a:solidFill>
                <a:srgbClr val="000000"/>
              </a:solidFill>
              <a:latin typeface="Arial"/>
            </a:endParaRPr>
          </a:p>
          <a:p>
            <a:pPr marL="216000" indent="-216000">
              <a:lnSpc>
                <a:spcPct val="150000"/>
              </a:lnSpc>
              <a:spcBef>
                <a:spcPts val="850"/>
              </a:spcBef>
              <a:spcAft>
                <a:spcPts val="850"/>
              </a:spcAft>
              <a:buClr>
                <a:srgbClr val="000000"/>
              </a:buClr>
              <a:buSzPct val="45000"/>
              <a:buFont typeface="Wingdings" charset="2"/>
              <a:buChar char=""/>
            </a:pPr>
            <a:r>
              <a:rPr b="0" lang="en-US" sz="2000" spc="-1" strike="noStrike">
                <a:solidFill>
                  <a:srgbClr val="000000"/>
                </a:solidFill>
                <a:latin typeface="Arial"/>
                <a:ea typeface="DejaVu Sans"/>
              </a:rPr>
              <a:t>Delved into the specifics of scripting animation transitions, showcasing seamless transitions based on user input or triggers.</a:t>
            </a:r>
            <a:endParaRPr b="0" lang="en-US" sz="2000" spc="-1" strike="noStrike">
              <a:solidFill>
                <a:srgbClr val="000000"/>
              </a:solidFill>
              <a:latin typeface="Arial"/>
            </a:endParaRPr>
          </a:p>
          <a:p>
            <a:pPr marL="216000" indent="-216000">
              <a:lnSpc>
                <a:spcPct val="150000"/>
              </a:lnSpc>
              <a:spcBef>
                <a:spcPts val="850"/>
              </a:spcBef>
              <a:spcAft>
                <a:spcPts val="850"/>
              </a:spcAft>
              <a:buClr>
                <a:srgbClr val="000000"/>
              </a:buClr>
              <a:buSzPct val="45000"/>
              <a:buFont typeface="Wingdings" charset="2"/>
              <a:buChar char=""/>
            </a:pPr>
            <a:r>
              <a:rPr b="0" lang="en-US" sz="2000" spc="-1" strike="noStrike">
                <a:solidFill>
                  <a:srgbClr val="000000"/>
                </a:solidFill>
                <a:latin typeface="Arial"/>
                <a:ea typeface="DejaVu Sans"/>
              </a:rPr>
              <a:t>Introduced scripting for interactive UI animations, showcasing examples of dynamic and responsive UI behaviors.</a:t>
            </a:r>
            <a:endParaRPr b="0" lang="en-US" sz="2000" spc="-1" strike="noStrike">
              <a:solidFill>
                <a:srgbClr val="000000"/>
              </a:solidFill>
              <a:latin typeface="Arial"/>
            </a:endParaRPr>
          </a:p>
          <a:p>
            <a:pPr marL="216000" indent="-216000">
              <a:lnSpc>
                <a:spcPct val="150000"/>
              </a:lnSpc>
              <a:spcBef>
                <a:spcPts val="850"/>
              </a:spcBef>
              <a:spcAft>
                <a:spcPts val="850"/>
              </a:spcAft>
              <a:buClr>
                <a:srgbClr val="000000"/>
              </a:buClr>
              <a:buSzPct val="45000"/>
              <a:buFont typeface="Wingdings" charset="2"/>
              <a:buChar char=""/>
            </a:pPr>
            <a:r>
              <a:rPr b="0" lang="en-US" sz="2000" spc="-1" strike="noStrike">
                <a:solidFill>
                  <a:srgbClr val="000000"/>
                </a:solidFill>
                <a:latin typeface="Arial"/>
                <a:ea typeface="DejaVu Sans"/>
              </a:rPr>
              <a:t>Explored animation events and their role in triggering scripted actions, demonstrated through interactive sequence examples.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B13CFD48-4C3C-49D1-A405-14B1344BEE78}" type="slidenum">
              <a:t>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p:nvPr/>
        </p:nvSpPr>
        <p:spPr>
          <a:xfrm>
            <a:off x="194400" y="1455480"/>
            <a:ext cx="10824840" cy="4430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97" name="PlaceHolder 3"/>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Animation Scripting Basics Recap</a:t>
            </a:r>
            <a:endParaRPr b="0" lang="en-US" sz="4400" spc="-1" strike="noStrike">
              <a:solidFill>
                <a:srgbClr val="000000"/>
              </a:solidFill>
              <a:latin typeface="Arial"/>
            </a:endParaRPr>
          </a:p>
        </p:txBody>
      </p:sp>
      <p:sp>
        <p:nvSpPr>
          <p:cNvPr id="98" name=""/>
          <p:cNvSpPr/>
          <p:nvPr/>
        </p:nvSpPr>
        <p:spPr>
          <a:xfrm>
            <a:off x="228960" y="1384560"/>
            <a:ext cx="11199240" cy="40233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1" lang="en-US" sz="2000" spc="-1" strike="noStrike">
                <a:solidFill>
                  <a:srgbClr val="000000"/>
                </a:solidFill>
                <a:latin typeface="Arial"/>
                <a:ea typeface="DejaVu Sans"/>
              </a:rPr>
              <a:t>Animation Components in Unity:</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Overview of Animation, Animator, and Animation Controller.</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How these components work together to create animated sequences.</a:t>
            </a:r>
            <a:endParaRPr b="0" lang="en-US" sz="2000" spc="-1" strike="noStrike">
              <a:solidFill>
                <a:srgbClr val="000000"/>
              </a:solidFill>
              <a:latin typeface="Arial"/>
            </a:endParaRPr>
          </a:p>
          <a:p>
            <a:pPr>
              <a:lnSpc>
                <a:spcPct val="150000"/>
              </a:lnSpc>
              <a:spcBef>
                <a:spcPts val="1191"/>
              </a:spcBef>
              <a:spcAft>
                <a:spcPts val="992"/>
              </a:spcAft>
            </a:pPr>
            <a:r>
              <a:rPr b="1" lang="en-US" sz="2000" spc="-1" strike="noStrike">
                <a:solidFill>
                  <a:srgbClr val="000000"/>
                </a:solidFill>
                <a:latin typeface="Arial"/>
                <a:ea typeface="DejaVu Sans"/>
              </a:rPr>
              <a:t>Animator Controller Setup:</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Introduction to setting up Animator Controller for controlling animations.</a:t>
            </a:r>
            <a:endParaRPr b="0" lang="en-US" sz="2000" spc="-1" strike="noStrike">
              <a:solidFill>
                <a:srgbClr val="000000"/>
              </a:solidFill>
              <a:latin typeface="Arial"/>
            </a:endParaRPr>
          </a:p>
          <a:p>
            <a:pPr marL="216000" indent="-216000">
              <a:lnSpc>
                <a:spcPct val="15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States, Transitions, and Parameters: Explanation of their roles in managing animations.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9CE7D0DD-AFCB-4B41-BED2-9BEC072EC44B}"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6"/>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Animation System Integration</a:t>
            </a:r>
            <a:endParaRPr b="0" lang="en-US" sz="4400" spc="-1" strike="noStrike">
              <a:solidFill>
                <a:srgbClr val="000000"/>
              </a:solidFill>
              <a:latin typeface="Arial"/>
            </a:endParaRPr>
          </a:p>
        </p:txBody>
      </p:sp>
      <p:sp>
        <p:nvSpPr>
          <p:cNvPr id="100" name=""/>
          <p:cNvSpPr/>
          <p:nvPr/>
        </p:nvSpPr>
        <p:spPr>
          <a:xfrm>
            <a:off x="971640" y="2446560"/>
            <a:ext cx="10247040" cy="19634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The process of "Animation System Integration" in Unity involves the seamless incorporation of animations into the game development workflow. This integration is achieved through various components and features provided by Unity's animation system.</a:t>
            </a:r>
            <a:endParaRPr b="0" lang="en-US" sz="2200" spc="-1" strike="noStrike">
              <a:solidFill>
                <a:srgbClr val="000000"/>
              </a:solidFill>
              <a:latin typeface="Arial"/>
            </a:endParaRPr>
          </a:p>
        </p:txBody>
      </p:sp>
      <p:sp>
        <p:nvSpPr>
          <p:cNvPr id="2" name="PlaceHolder 1"/>
          <p:cNvSpPr>
            <a:spLocks noGrp="1"/>
          </p:cNvSpPr>
          <p:nvPr>
            <p:ph type="sldNum" idx="2"/>
          </p:nvPr>
        </p:nvSpPr>
        <p:spPr/>
        <p:txBody>
          <a:bodyPr/>
          <a:p>
            <a:fld id="{487BBA0A-3E9D-4B55-832C-C045A366014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21"/>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Type of Unity Animation System Integration</a:t>
            </a:r>
            <a:endParaRPr b="0" lang="en-US" sz="3600" spc="-1" strike="noStrike">
              <a:solidFill>
                <a:srgbClr val="000000"/>
              </a:solidFill>
              <a:latin typeface="Arial"/>
            </a:endParaRPr>
          </a:p>
        </p:txBody>
      </p:sp>
      <p:sp>
        <p:nvSpPr>
          <p:cNvPr id="102" name=""/>
          <p:cNvSpPr/>
          <p:nvPr/>
        </p:nvSpPr>
        <p:spPr>
          <a:xfrm>
            <a:off x="457200" y="1600200"/>
            <a:ext cx="11199600" cy="3998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SzPct val="45000"/>
              <a:buFont typeface="Wingdings" charset="2"/>
              <a:buChar char=""/>
            </a:pPr>
            <a:r>
              <a:rPr b="1" lang="en-US" sz="2000" spc="-1" strike="noStrike">
                <a:solidFill>
                  <a:srgbClr val="000000"/>
                </a:solidFill>
                <a:latin typeface="Arial"/>
                <a:ea typeface="DejaVu Sans"/>
              </a:rPr>
              <a:t>Animator Controller</a:t>
            </a:r>
            <a:r>
              <a:rPr b="0" lang="en-US" sz="2000" spc="-1" strike="noStrike">
                <a:solidFill>
                  <a:srgbClr val="000000"/>
                </a:solidFill>
                <a:latin typeface="Arial"/>
                <a:ea typeface="DejaVu Sans"/>
              </a:rPr>
              <a:t>: Unity's Animator Controller manages the flow of </a:t>
            </a:r>
            <a:r>
              <a:rPr b="1" i="1" lang="en-US" sz="2000" spc="-1" strike="noStrike">
                <a:solidFill>
                  <a:srgbClr val="000000"/>
                </a:solidFill>
                <a:latin typeface="Arial"/>
                <a:ea typeface="DejaVu Sans"/>
              </a:rPr>
              <a:t>animations, states, and transitions</a:t>
            </a:r>
            <a:r>
              <a:rPr b="0" lang="en-US" sz="2000" spc="-1" strike="noStrike">
                <a:solidFill>
                  <a:srgbClr val="000000"/>
                </a:solidFill>
                <a:latin typeface="Arial"/>
                <a:ea typeface="DejaVu Sans"/>
              </a:rPr>
              <a:t> for game objects. It allows designers to create complex animation </a:t>
            </a:r>
            <a:r>
              <a:rPr b="0" i="1" lang="en-US" sz="2000" spc="-1" strike="noStrike">
                <a:solidFill>
                  <a:srgbClr val="000000"/>
                </a:solidFill>
                <a:latin typeface="Arial"/>
                <a:ea typeface="DejaVu Sans"/>
              </a:rPr>
              <a:t>states and transitions</a:t>
            </a:r>
            <a:r>
              <a:rPr b="0" lang="en-US" sz="2000" spc="-1" strike="noStrike">
                <a:solidFill>
                  <a:srgbClr val="000000"/>
                </a:solidFill>
                <a:latin typeface="Arial"/>
                <a:ea typeface="DejaVu Sans"/>
              </a:rPr>
              <a:t>, controlling the playback of animations based on parameters, triggers, or script-based events.</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marL="216000" indent="-216000">
              <a:lnSpc>
                <a:spcPct val="115000"/>
              </a:lnSpc>
              <a:buClr>
                <a:srgbClr val="000000"/>
              </a:buClr>
              <a:buSzPct val="45000"/>
              <a:buFont typeface="Wingdings" charset="2"/>
              <a:buChar char=""/>
            </a:pPr>
            <a:r>
              <a:rPr b="1" lang="en-US" sz="2000" spc="-1" strike="noStrike">
                <a:solidFill>
                  <a:srgbClr val="000000"/>
                </a:solidFill>
                <a:latin typeface="Arial"/>
                <a:ea typeface="DejaVu Sans"/>
              </a:rPr>
              <a:t>Blend Trees and Layers</a:t>
            </a:r>
            <a:r>
              <a:rPr b="0" lang="en-US" sz="2000" spc="-1" strike="noStrike">
                <a:solidFill>
                  <a:srgbClr val="000000"/>
                </a:solidFill>
                <a:latin typeface="Arial"/>
                <a:ea typeface="DejaVu Sans"/>
              </a:rPr>
              <a:t>: Blend Trees provide a way to </a:t>
            </a:r>
            <a:r>
              <a:rPr b="0" i="1" lang="en-US" sz="2000" spc="-1" strike="noStrike">
                <a:solidFill>
                  <a:srgbClr val="000000"/>
                </a:solidFill>
                <a:latin typeface="Arial"/>
                <a:ea typeface="DejaVu Sans"/>
              </a:rPr>
              <a:t>smoothly transition between </a:t>
            </a:r>
            <a:r>
              <a:rPr b="1" i="1" lang="en-US" sz="2000" spc="-1" strike="noStrike">
                <a:solidFill>
                  <a:srgbClr val="000000"/>
                </a:solidFill>
                <a:latin typeface="Arial"/>
                <a:ea typeface="DejaVu Sans"/>
              </a:rPr>
              <a:t>multiple animation states</a:t>
            </a:r>
            <a:r>
              <a:rPr b="0" lang="en-US" sz="2000" spc="-1" strike="noStrike">
                <a:solidFill>
                  <a:srgbClr val="000000"/>
                </a:solidFill>
                <a:latin typeface="Arial"/>
                <a:ea typeface="DejaVu Sans"/>
              </a:rPr>
              <a:t> based on parameter values. Layers allow for combining different sets of animations, enabling complex blending and fine-tuning of animation behavior.</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marL="216000" indent="-216000">
              <a:lnSpc>
                <a:spcPct val="115000"/>
              </a:lnSpc>
              <a:buClr>
                <a:srgbClr val="000000"/>
              </a:buClr>
              <a:buSzPct val="45000"/>
              <a:buFont typeface="Wingdings" charset="2"/>
              <a:buChar char=""/>
            </a:pPr>
            <a:r>
              <a:rPr b="1" lang="en-US" sz="2000" spc="-1" strike="noStrike">
                <a:solidFill>
                  <a:srgbClr val="000000"/>
                </a:solidFill>
                <a:latin typeface="Arial"/>
                <a:ea typeface="DejaVu Sans"/>
              </a:rPr>
              <a:t>Animation Events</a:t>
            </a:r>
            <a:r>
              <a:rPr b="0" lang="en-US" sz="2000" spc="-1" strike="noStrike">
                <a:solidFill>
                  <a:srgbClr val="000000"/>
                </a:solidFill>
                <a:latin typeface="Arial"/>
                <a:ea typeface="DejaVu Sans"/>
              </a:rPr>
              <a:t>: These are key points in an animation timeline where </a:t>
            </a:r>
            <a:r>
              <a:rPr b="0" i="1" lang="en-US" sz="2000" spc="-1" strike="noStrike">
                <a:solidFill>
                  <a:srgbClr val="000000"/>
                </a:solidFill>
                <a:latin typeface="Arial"/>
                <a:ea typeface="DejaVu Sans"/>
              </a:rPr>
              <a:t>specific actions</a:t>
            </a:r>
            <a:r>
              <a:rPr b="0" lang="en-US" sz="2000" spc="-1" strike="noStrike">
                <a:solidFill>
                  <a:srgbClr val="000000"/>
                </a:solidFill>
                <a:latin typeface="Arial"/>
                <a:ea typeface="DejaVu Sans"/>
              </a:rPr>
              <a:t> can be </a:t>
            </a:r>
            <a:r>
              <a:rPr b="1" i="1" lang="en-US" sz="2000" spc="-1" strike="noStrike">
                <a:solidFill>
                  <a:srgbClr val="000000"/>
                </a:solidFill>
                <a:latin typeface="Arial"/>
                <a:ea typeface="DejaVu Sans"/>
              </a:rPr>
              <a:t>triggered</a:t>
            </a:r>
            <a:r>
              <a:rPr b="0" lang="en-US" sz="2000" spc="-1" strike="noStrike">
                <a:solidFill>
                  <a:srgbClr val="000000"/>
                </a:solidFill>
                <a:latin typeface="Arial"/>
                <a:ea typeface="DejaVu Sans"/>
              </a:rPr>
              <a:t>. They are often used to synchronize animations with gameplay events or to call functions within scripts.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084A710A-A9F3-47A2-98B6-C0C8ADF22D65}"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20"/>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Type of Unity Animation System Integration</a:t>
            </a:r>
            <a:endParaRPr b="0" lang="en-US" sz="3600" spc="-1" strike="noStrike">
              <a:solidFill>
                <a:srgbClr val="000000"/>
              </a:solidFill>
              <a:latin typeface="Arial"/>
            </a:endParaRPr>
          </a:p>
        </p:txBody>
      </p:sp>
      <p:sp>
        <p:nvSpPr>
          <p:cNvPr id="104" name=""/>
          <p:cNvSpPr/>
          <p:nvPr/>
        </p:nvSpPr>
        <p:spPr>
          <a:xfrm>
            <a:off x="241200" y="1420200"/>
            <a:ext cx="11873880" cy="4975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SzPct val="45000"/>
              <a:buFont typeface="Wingdings" charset="2"/>
              <a:buChar char=""/>
            </a:pPr>
            <a:r>
              <a:rPr b="1" lang="en-US" sz="2000" spc="-1" strike="noStrike">
                <a:solidFill>
                  <a:srgbClr val="000000"/>
                </a:solidFill>
                <a:latin typeface="Arial"/>
                <a:ea typeface="DejaVu Sans"/>
              </a:rPr>
              <a:t>Scripting Integration</a:t>
            </a:r>
            <a:r>
              <a:rPr b="0" lang="en-US" sz="2000" spc="-1" strike="noStrike">
                <a:solidFill>
                  <a:srgbClr val="000000"/>
                </a:solidFill>
                <a:latin typeface="Arial"/>
                <a:ea typeface="DejaVu Sans"/>
              </a:rPr>
              <a:t>: Unity allows developers to control animations using scripting languages like C#. This integration enables dynamic and interactive animations triggered by in-game events or user input.</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marL="216000" indent="-216000">
              <a:lnSpc>
                <a:spcPct val="115000"/>
              </a:lnSpc>
              <a:buClr>
                <a:srgbClr val="000000"/>
              </a:buClr>
              <a:buSzPct val="45000"/>
              <a:buFont typeface="Wingdings" charset="2"/>
              <a:buChar char=""/>
            </a:pPr>
            <a:r>
              <a:rPr b="1" lang="en-US" sz="2000" spc="-1" strike="noStrike">
                <a:solidFill>
                  <a:srgbClr val="000000"/>
                </a:solidFill>
                <a:latin typeface="Arial"/>
                <a:ea typeface="DejaVu Sans"/>
              </a:rPr>
              <a:t>Physics Integration</a:t>
            </a:r>
            <a:r>
              <a:rPr b="0" lang="en-US" sz="2000" spc="-1" strike="noStrike">
                <a:solidFill>
                  <a:srgbClr val="000000"/>
                </a:solidFill>
                <a:latin typeface="Arial"/>
                <a:ea typeface="DejaVu Sans"/>
              </a:rPr>
              <a:t>: Animations can </a:t>
            </a:r>
            <a:r>
              <a:rPr b="1" i="1" lang="en-US" sz="2000" spc="-1" strike="noStrike">
                <a:solidFill>
                  <a:srgbClr val="000000"/>
                </a:solidFill>
                <a:latin typeface="Arial"/>
                <a:ea typeface="DejaVu Sans"/>
              </a:rPr>
              <a:t>interact with physics</a:t>
            </a:r>
            <a:r>
              <a:rPr b="0" lang="en-US" sz="2000" spc="-1" strike="noStrike">
                <a:solidFill>
                  <a:srgbClr val="000000"/>
                </a:solidFill>
                <a:latin typeface="Arial"/>
                <a:ea typeface="DejaVu Sans"/>
              </a:rPr>
              <a:t> in Unity. The integration of animations with physics components like Rigidbody or Colliders allows for realistic and responsive interactions between animated objects and the game environment.</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marL="216000" indent="-216000">
              <a:lnSpc>
                <a:spcPct val="115000"/>
              </a:lnSpc>
              <a:buClr>
                <a:srgbClr val="000000"/>
              </a:buClr>
              <a:buSzPct val="45000"/>
              <a:buFont typeface="Wingdings" charset="2"/>
              <a:buChar char=""/>
            </a:pPr>
            <a:r>
              <a:rPr b="1" lang="en-US" sz="2000" spc="-1" strike="noStrike">
                <a:solidFill>
                  <a:srgbClr val="000000"/>
                </a:solidFill>
                <a:latin typeface="Arial"/>
                <a:ea typeface="DejaVu Sans"/>
              </a:rPr>
              <a:t>Inverse Kinematics (IK)</a:t>
            </a:r>
            <a:r>
              <a:rPr b="0" lang="en-US" sz="2000" spc="-1" strike="noStrike">
                <a:solidFill>
                  <a:srgbClr val="000000"/>
                </a:solidFill>
                <a:latin typeface="Arial"/>
                <a:ea typeface="DejaVu Sans"/>
              </a:rPr>
              <a:t>: Unity's Animation System supports IK, enabsling precise control over character movements by manipulating specific bones or parts of a character while maintaining natural motion.</a:t>
            </a:r>
            <a:endParaRPr b="0" lang="en-US" sz="2000" spc="-1" strike="noStrike">
              <a:solidFill>
                <a:srgbClr val="000000"/>
              </a:solidFill>
              <a:latin typeface="Arial"/>
            </a:endParaRPr>
          </a:p>
          <a:p>
            <a:pPr>
              <a:lnSpc>
                <a:spcPct val="115000"/>
              </a:lnSpc>
            </a:pPr>
            <a:endParaRPr b="0" lang="en-US" sz="2000" spc="-1" strike="noStrike">
              <a:solidFill>
                <a:srgbClr val="000000"/>
              </a:solidFill>
              <a:latin typeface="Arial"/>
            </a:endParaRPr>
          </a:p>
          <a:p>
            <a:pPr marL="216000" indent="-216000">
              <a:lnSpc>
                <a:spcPct val="115000"/>
              </a:lnSpc>
              <a:buClr>
                <a:srgbClr val="000000"/>
              </a:buClr>
              <a:buSzPct val="45000"/>
              <a:buFont typeface="Wingdings" charset="2"/>
              <a:buChar char=""/>
            </a:pPr>
            <a:r>
              <a:rPr b="1" lang="en-US" sz="2000" spc="-1" strike="noStrike">
                <a:solidFill>
                  <a:srgbClr val="000000"/>
                </a:solidFill>
                <a:latin typeface="Arial"/>
                <a:ea typeface="DejaVu Sans"/>
              </a:rPr>
              <a:t>Animation Rigging</a:t>
            </a:r>
            <a:r>
              <a:rPr b="0" lang="en-US" sz="2000" spc="-1" strike="noStrike">
                <a:solidFill>
                  <a:srgbClr val="000000"/>
                </a:solidFill>
                <a:latin typeface="Arial"/>
                <a:ea typeface="DejaVu Sans"/>
              </a:rPr>
              <a:t>: This feature allows developers to create procedural character animation using rigging tools and components, offering advanced control over character movement and deformation.</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E42EF75F-50E0-458D-B817-3A9006E618A1}"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5"/>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Scripting Animation Transitions</a:t>
            </a:r>
            <a:endParaRPr b="0" lang="en-US" sz="4400" spc="-1" strike="noStrike">
              <a:solidFill>
                <a:srgbClr val="000000"/>
              </a:solidFill>
              <a:latin typeface="Arial"/>
            </a:endParaRPr>
          </a:p>
        </p:txBody>
      </p:sp>
      <p:sp>
        <p:nvSpPr>
          <p:cNvPr id="106" name=""/>
          <p:cNvSpPr/>
          <p:nvPr/>
        </p:nvSpPr>
        <p:spPr>
          <a:xfrm>
            <a:off x="457200" y="1562400"/>
            <a:ext cx="11199600" cy="17877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Scripting transitions between animation states involves programming logic to manage the flow between different animation states based on specific conditions or triggers. In Unity, this is commonly achieved using the Animator Controller and C# scripts..</a:t>
            </a:r>
            <a:endParaRPr b="0" lang="en-US" sz="2000" spc="-1" strike="noStrike">
              <a:solidFill>
                <a:srgbClr val="000000"/>
              </a:solidFill>
              <a:latin typeface="Arial"/>
            </a:endParaRPr>
          </a:p>
        </p:txBody>
      </p:sp>
      <p:sp>
        <p:nvSpPr>
          <p:cNvPr id="107" name=""/>
          <p:cNvSpPr/>
          <p:nvPr/>
        </p:nvSpPr>
        <p:spPr>
          <a:xfrm>
            <a:off x="457200" y="2939040"/>
            <a:ext cx="11199600" cy="17877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For instance, imagine scripting a character's movement: when the player presses the forward key, the script sets a parameter in the Animator Controller to trigger a transition from the idle state to the walk state, initiating the walking animation. When the forward key is released, the script updates the parameter, transitioning back to the idle state smoothly.</a:t>
            </a:r>
            <a:endParaRPr b="0" lang="en-US" sz="2000" spc="-1" strike="noStrike">
              <a:solidFill>
                <a:srgbClr val="000000"/>
              </a:solidFill>
              <a:latin typeface="Arial"/>
            </a:endParaRPr>
          </a:p>
        </p:txBody>
      </p:sp>
      <p:sp>
        <p:nvSpPr>
          <p:cNvPr id="108" name=""/>
          <p:cNvSpPr/>
          <p:nvPr/>
        </p:nvSpPr>
        <p:spPr>
          <a:xfrm>
            <a:off x="457200" y="4800600"/>
            <a:ext cx="11199600" cy="136296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Scripting transitions between animation states allows developers to create dynamic and responsive gameplay experiences where characters react to player input or game events through seamless animation changes.</a:t>
            </a: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A70D7431-60FA-484A-982D-C6475C6DEB6C}"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228960" y="1384560"/>
            <a:ext cx="10970640" cy="442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a:solidFill>
                  <a:srgbClr val="000000"/>
                </a:solidFill>
                <a:latin typeface="Arial"/>
                <a:ea typeface="DejaVu Sans"/>
              </a:rPr>
              <a:t>An outline of the process to intergate Scripting and Animation</a:t>
            </a:r>
            <a:endParaRPr b="0" lang="en-US" sz="2000" spc="-1" strike="noStrike">
              <a:solidFill>
                <a:srgbClr val="000000"/>
              </a:solidFill>
              <a:latin typeface="Arial"/>
            </a:endParaRPr>
          </a:p>
        </p:txBody>
      </p:sp>
      <p:sp>
        <p:nvSpPr>
          <p:cNvPr id="110" name="PlaceHolder 22"/>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Scripting Animation Transitions</a:t>
            </a:r>
            <a:endParaRPr b="0" lang="en-US" sz="3600" spc="-1" strike="noStrike">
              <a:solidFill>
                <a:srgbClr val="000000"/>
              </a:solidFill>
              <a:latin typeface="Arial"/>
            </a:endParaRPr>
          </a:p>
        </p:txBody>
      </p:sp>
      <p:sp>
        <p:nvSpPr>
          <p:cNvPr id="111" name=""/>
          <p:cNvSpPr/>
          <p:nvPr/>
        </p:nvSpPr>
        <p:spPr>
          <a:xfrm>
            <a:off x="418680" y="1972800"/>
            <a:ext cx="11202120" cy="37569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91"/>
              </a:spcBef>
              <a:spcAft>
                <a:spcPts val="992"/>
              </a:spcAft>
              <a:buClr>
                <a:srgbClr val="000000"/>
              </a:buClr>
              <a:buFont typeface="OpenSymbol"/>
              <a:buAutoNum type="arabicPeriod"/>
            </a:pPr>
            <a:r>
              <a:rPr b="1" lang="en-US" sz="1800" spc="-1" strike="noStrike">
                <a:solidFill>
                  <a:srgbClr val="000000"/>
                </a:solidFill>
                <a:latin typeface="Arial"/>
                <a:ea typeface="DejaVu Sans"/>
              </a:rPr>
              <a:t>Animator Controller Setup</a:t>
            </a:r>
            <a:r>
              <a:rPr b="0" lang="en-US" sz="1800" spc="-1" strike="noStrike">
                <a:solidFill>
                  <a:srgbClr val="000000"/>
                </a:solidFill>
                <a:latin typeface="Arial"/>
                <a:ea typeface="DejaVu Sans"/>
              </a:rPr>
              <a:t>: Create an Animator Controller in Unity and define different animation states within it. These states represent various animations such as idle, walk, run, jump, etc. Set up transitions between these states using conditions, parameters, or triggers.</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1800" spc="-1" strike="noStrike">
                <a:solidFill>
                  <a:srgbClr val="000000"/>
                </a:solidFill>
                <a:latin typeface="Arial"/>
                <a:ea typeface="DejaVu Sans"/>
              </a:rPr>
              <a:t>Scripting Transitions</a:t>
            </a:r>
            <a:r>
              <a:rPr b="0" lang="en-US" sz="1800" spc="-1" strike="noStrike">
                <a:solidFill>
                  <a:srgbClr val="000000"/>
                </a:solidFill>
                <a:latin typeface="Arial"/>
                <a:ea typeface="DejaVu Sans"/>
              </a:rPr>
              <a:t>: Write C# scripts to control the Animator Controller's parameters or triggers. These scripts manage the transitions between animation states based on game events, user input, or other conditions.</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a:pPr>
            <a:r>
              <a:rPr b="1" lang="en-US" sz="1800" spc="-1" strike="noStrike">
                <a:solidFill>
                  <a:srgbClr val="000000"/>
                </a:solidFill>
                <a:latin typeface="Arial"/>
                <a:ea typeface="DejaVu Sans"/>
              </a:rPr>
              <a:t>Accessing Animator Component</a:t>
            </a:r>
            <a:r>
              <a:rPr b="0" lang="en-US" sz="1800" spc="-1" strike="noStrike">
                <a:solidFill>
                  <a:srgbClr val="000000"/>
                </a:solidFill>
                <a:latin typeface="Arial"/>
                <a:ea typeface="DejaVu Sans"/>
              </a:rPr>
              <a:t>: Attach the C# script to the GameObject with the Animator component. This script will interact with the Animator Controller to trigger state changes.</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AEF58492-A549-4983-A2F9-EB079593B2FA}"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p:nvPr/>
        </p:nvSpPr>
        <p:spPr>
          <a:xfrm>
            <a:off x="228960" y="1384560"/>
            <a:ext cx="10970640" cy="442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n-US" sz="2000" spc="-1" strike="noStrike">
                <a:solidFill>
                  <a:srgbClr val="000000"/>
                </a:solidFill>
                <a:latin typeface="Arial"/>
                <a:ea typeface="DejaVu Sans"/>
              </a:rPr>
              <a:t>An outline of the process to intergate Scripting and Animation</a:t>
            </a:r>
            <a:endParaRPr b="0" lang="en-US" sz="2000" spc="-1" strike="noStrike">
              <a:solidFill>
                <a:srgbClr val="000000"/>
              </a:solidFill>
              <a:latin typeface="Arial"/>
            </a:endParaRPr>
          </a:p>
        </p:txBody>
      </p:sp>
      <p:sp>
        <p:nvSpPr>
          <p:cNvPr id="113" name="PlaceHolder 23"/>
          <p:cNvSpPr/>
          <p:nvPr/>
        </p:nvSpPr>
        <p:spPr>
          <a:xfrm>
            <a:off x="228960" y="681480"/>
            <a:ext cx="11810160" cy="70128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Scripting Animation Transitions</a:t>
            </a:r>
            <a:endParaRPr b="0" lang="en-US" sz="3600" spc="-1" strike="noStrike">
              <a:solidFill>
                <a:srgbClr val="000000"/>
              </a:solidFill>
              <a:latin typeface="Arial"/>
            </a:endParaRPr>
          </a:p>
        </p:txBody>
      </p:sp>
      <p:sp>
        <p:nvSpPr>
          <p:cNvPr id="114" name=""/>
          <p:cNvSpPr/>
          <p:nvPr/>
        </p:nvSpPr>
        <p:spPr>
          <a:xfrm>
            <a:off x="457200" y="2034000"/>
            <a:ext cx="11202120" cy="4096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1191"/>
              </a:spcBef>
              <a:spcAft>
                <a:spcPts val="992"/>
              </a:spcAft>
              <a:buClr>
                <a:srgbClr val="000000"/>
              </a:buClr>
              <a:buFont typeface="OpenSymbol"/>
              <a:buAutoNum type="arabicPeriod" startAt="4"/>
            </a:pPr>
            <a:r>
              <a:rPr b="1" lang="en-US" sz="1800" spc="-1" strike="noStrike">
                <a:solidFill>
                  <a:srgbClr val="000000"/>
                </a:solidFill>
                <a:latin typeface="Arial"/>
                <a:ea typeface="DejaVu Sans"/>
              </a:rPr>
              <a:t>Defining Conditions</a:t>
            </a:r>
            <a:r>
              <a:rPr b="0" lang="en-US" sz="1800" spc="-1" strike="noStrike">
                <a:solidFill>
                  <a:srgbClr val="000000"/>
                </a:solidFill>
                <a:latin typeface="Arial"/>
                <a:ea typeface="DejaVu Sans"/>
              </a:rPr>
              <a:t>: Within the script, define conditions that trigger state transitions. For example, if a player presses a certain key, the script can modify parameters in the Animator Controller to transition from the idle state to the walk state.</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startAt="4"/>
            </a:pPr>
            <a:r>
              <a:rPr b="1" lang="en-US" sz="1800" spc="-1" strike="noStrike">
                <a:solidFill>
                  <a:srgbClr val="000000"/>
                </a:solidFill>
                <a:latin typeface="Arial"/>
                <a:ea typeface="DejaVu Sans"/>
              </a:rPr>
              <a:t>Updating Animator Parameters</a:t>
            </a:r>
            <a:r>
              <a:rPr b="0" lang="en-US" sz="1800" spc="-1" strike="noStrike">
                <a:solidFill>
                  <a:srgbClr val="000000"/>
                </a:solidFill>
                <a:latin typeface="Arial"/>
                <a:ea typeface="DejaVu Sans"/>
              </a:rPr>
              <a:t>: Use methods like SetBool(), SetFloat(), SetInteger(), or SetTrigger() in your C# script to modify parameters or triggers in the Animator Controller. These changes cause transitions between animation states.</a:t>
            </a:r>
            <a:endParaRPr b="0" lang="en-US" sz="1800" spc="-1" strike="noStrike">
              <a:solidFill>
                <a:srgbClr val="000000"/>
              </a:solidFill>
              <a:latin typeface="Arial"/>
            </a:endParaRPr>
          </a:p>
          <a:p>
            <a:pPr marL="216000" indent="-216000">
              <a:lnSpc>
                <a:spcPct val="150000"/>
              </a:lnSpc>
              <a:spcBef>
                <a:spcPts val="1191"/>
              </a:spcBef>
              <a:spcAft>
                <a:spcPts val="992"/>
              </a:spcAft>
              <a:buClr>
                <a:srgbClr val="000000"/>
              </a:buClr>
              <a:buFont typeface="OpenSymbol"/>
              <a:buAutoNum type="arabicPeriod" startAt="4"/>
            </a:pPr>
            <a:r>
              <a:rPr b="1" lang="en-US" sz="1800" spc="-1" strike="noStrike">
                <a:solidFill>
                  <a:srgbClr val="000000"/>
                </a:solidFill>
                <a:latin typeface="Arial"/>
                <a:ea typeface="DejaVu Sans"/>
              </a:rPr>
              <a:t>Testing and Refinement</a:t>
            </a:r>
            <a:r>
              <a:rPr b="0" lang="en-US" sz="1800" spc="-1" strike="noStrike">
                <a:solidFill>
                  <a:srgbClr val="000000"/>
                </a:solidFill>
                <a:latin typeface="Arial"/>
                <a:ea typeface="DejaVu Sans"/>
              </a:rPr>
              <a:t>: Test the transitions in the Unity Editor, observing how the animations switch between states based on the conditions set in your scripts. Refine the transitions to ensure they're smooth and responsive.</a:t>
            </a:r>
            <a:endParaRPr b="0" lang="en-US" sz="1800" spc="-1" strike="noStrike">
              <a:solidFill>
                <a:srgbClr val="000000"/>
              </a:solidFill>
              <a:latin typeface="Arial"/>
            </a:endParaRPr>
          </a:p>
        </p:txBody>
      </p:sp>
      <p:sp>
        <p:nvSpPr>
          <p:cNvPr id="2" name="PlaceHolder 1"/>
          <p:cNvSpPr>
            <a:spLocks noGrp="1"/>
          </p:cNvSpPr>
          <p:nvPr>
            <p:ph type="sldNum" idx="2"/>
          </p:nvPr>
        </p:nvSpPr>
        <p:spPr/>
        <p:txBody>
          <a:bodyPr/>
          <a:p>
            <a:fld id="{848C586E-DB2F-43AF-B7FB-8ECD50467F66}"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3564</TotalTime>
  <Application>LibreOffice/7.5.1.2$MacOSX_X86_64 LibreOffice_project/fcbaee479e84c6cd81291587d2ee68cba099e129</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2023-12-04T12:44:34Z</dcterms:created>
  <dc:creator>Trí Phạm Thanh</dc:creator>
  <dc:description/>
  <dc:language>en-US</dc:language>
  <cp:lastModifiedBy>Trí Phạm Thanh</cp:lastModifiedBy>
  <dcterms:modified xsi:type="dcterms:W3CDTF">2023-12-23T22:36:45Z</dcterms:modified>
  <cp:revision>276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