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23"/>
  </p:notesMasterIdLst>
  <p:sldIdLst>
    <p:sldId id="256" r:id="rId2"/>
    <p:sldId id="311" r:id="rId3"/>
    <p:sldId id="307" r:id="rId4"/>
    <p:sldId id="308" r:id="rId5"/>
    <p:sldId id="309" r:id="rId6"/>
    <p:sldId id="313" r:id="rId7"/>
    <p:sldId id="310" r:id="rId8"/>
    <p:sldId id="312"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272" autoAdjust="0"/>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852D5-A700-4EBF-B9C0-6410F534C2EA}" type="datetimeFigureOut">
              <a:rPr lang="en-US" smtClean="0"/>
              <a:t>6/1/21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AE6C4-2546-4D6A-95A5-238022D81840}" type="slidenum">
              <a:rPr lang="en-US" smtClean="0"/>
              <a:t>‹#›</a:t>
            </a:fld>
            <a:endParaRPr lang="en-US"/>
          </a:p>
        </p:txBody>
      </p:sp>
    </p:spTree>
    <p:extLst>
      <p:ext uri="{BB962C8B-B14F-4D97-AF65-F5344CB8AC3E}">
        <p14:creationId xmlns:p14="http://schemas.microsoft.com/office/powerpoint/2010/main" val="63433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2D5A304-C5EB-44D3-8521-E29DF18687DE}"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48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D5A304-C5EB-44D3-8521-E29DF18687DE}"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a:t>
            </a:fld>
            <a:endParaRPr lang="en-US"/>
          </a:p>
        </p:txBody>
      </p:sp>
    </p:spTree>
    <p:extLst>
      <p:ext uri="{BB962C8B-B14F-4D97-AF65-F5344CB8AC3E}">
        <p14:creationId xmlns:p14="http://schemas.microsoft.com/office/powerpoint/2010/main" val="90460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D5A304-C5EB-44D3-8521-E29DF18687DE}"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a:t>
            </a:fld>
            <a:endParaRPr lang="en-US"/>
          </a:p>
        </p:txBody>
      </p:sp>
    </p:spTree>
    <p:extLst>
      <p:ext uri="{BB962C8B-B14F-4D97-AF65-F5344CB8AC3E}">
        <p14:creationId xmlns:p14="http://schemas.microsoft.com/office/powerpoint/2010/main" val="274650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D5A304-C5EB-44D3-8521-E29DF18687DE}"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a:t>
            </a:fld>
            <a:endParaRPr lang="en-US"/>
          </a:p>
        </p:txBody>
      </p:sp>
    </p:spTree>
    <p:extLst>
      <p:ext uri="{BB962C8B-B14F-4D97-AF65-F5344CB8AC3E}">
        <p14:creationId xmlns:p14="http://schemas.microsoft.com/office/powerpoint/2010/main" val="311320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2D5A304-C5EB-44D3-8521-E29DF18687DE}"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16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2D5A304-C5EB-44D3-8521-E29DF18687DE}"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94DD5-EB64-4CA6-BCA1-94C5D6AFA04A}" type="slidenum">
              <a:rPr lang="en-US" smtClean="0"/>
              <a:t>‹#›</a:t>
            </a:fld>
            <a:endParaRPr lang="en-US"/>
          </a:p>
        </p:txBody>
      </p:sp>
    </p:spTree>
    <p:extLst>
      <p:ext uri="{BB962C8B-B14F-4D97-AF65-F5344CB8AC3E}">
        <p14:creationId xmlns:p14="http://schemas.microsoft.com/office/powerpoint/2010/main" val="277821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2D5A304-C5EB-44D3-8521-E29DF18687DE}"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194DD5-EB64-4CA6-BCA1-94C5D6AFA04A}" type="slidenum">
              <a:rPr lang="en-US" smtClean="0"/>
              <a:t>‹#›</a:t>
            </a:fld>
            <a:endParaRPr lang="en-US"/>
          </a:p>
        </p:txBody>
      </p:sp>
    </p:spTree>
    <p:extLst>
      <p:ext uri="{BB962C8B-B14F-4D97-AF65-F5344CB8AC3E}">
        <p14:creationId xmlns:p14="http://schemas.microsoft.com/office/powerpoint/2010/main" val="382945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2D5A304-C5EB-44D3-8521-E29DF18687DE}"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194DD5-EB64-4CA6-BCA1-94C5D6AFA04A}" type="slidenum">
              <a:rPr lang="en-US" smtClean="0"/>
              <a:t>‹#›</a:t>
            </a:fld>
            <a:endParaRPr lang="en-US"/>
          </a:p>
        </p:txBody>
      </p:sp>
    </p:spTree>
    <p:extLst>
      <p:ext uri="{BB962C8B-B14F-4D97-AF65-F5344CB8AC3E}">
        <p14:creationId xmlns:p14="http://schemas.microsoft.com/office/powerpoint/2010/main" val="370825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D5A304-C5EB-44D3-8521-E29DF18687DE}" type="datetimeFigureOut">
              <a:rPr lang="en-US" smtClean="0"/>
              <a:t>6/1/21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194DD5-EB64-4CA6-BCA1-94C5D6AFA04A}" type="slidenum">
              <a:rPr lang="en-US" smtClean="0"/>
              <a:t>‹#›</a:t>
            </a:fld>
            <a:endParaRPr lang="en-US"/>
          </a:p>
        </p:txBody>
      </p:sp>
    </p:spTree>
    <p:extLst>
      <p:ext uri="{BB962C8B-B14F-4D97-AF65-F5344CB8AC3E}">
        <p14:creationId xmlns:p14="http://schemas.microsoft.com/office/powerpoint/2010/main" val="77148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D5A304-C5EB-44D3-8521-E29DF18687DE}" type="datetimeFigureOut">
              <a:rPr lang="en-US" smtClean="0"/>
              <a:t>6/1/21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194DD5-EB64-4CA6-BCA1-94C5D6AFA04A}" type="slidenum">
              <a:rPr lang="en-US" smtClean="0"/>
              <a:t>‹#›</a:t>
            </a:fld>
            <a:endParaRPr lang="en-US"/>
          </a:p>
        </p:txBody>
      </p:sp>
    </p:spTree>
    <p:extLst>
      <p:ext uri="{BB962C8B-B14F-4D97-AF65-F5344CB8AC3E}">
        <p14:creationId xmlns:p14="http://schemas.microsoft.com/office/powerpoint/2010/main" val="106612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2D5A304-C5EB-44D3-8521-E29DF18687DE}"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94DD5-EB64-4CA6-BCA1-94C5D6AFA04A}" type="slidenum">
              <a:rPr lang="en-US" smtClean="0"/>
              <a:t>‹#›</a:t>
            </a:fld>
            <a:endParaRPr lang="en-US"/>
          </a:p>
        </p:txBody>
      </p:sp>
    </p:spTree>
    <p:extLst>
      <p:ext uri="{BB962C8B-B14F-4D97-AF65-F5344CB8AC3E}">
        <p14:creationId xmlns:p14="http://schemas.microsoft.com/office/powerpoint/2010/main" val="19414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5A304-C5EB-44D3-8521-E29DF18687DE}" type="datetimeFigureOut">
              <a:rPr lang="en-US" smtClean="0"/>
              <a:t>6/1/21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194DD5-EB64-4CA6-BCA1-94C5D6AFA04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2765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AB124586-C594-4D93-8579-3F2D4CE4ACE6}"/>
              </a:ext>
            </a:extLst>
          </p:cNvPr>
          <p:cNvSpPr/>
          <p:nvPr/>
        </p:nvSpPr>
        <p:spPr>
          <a:xfrm>
            <a:off x="0" y="-3488"/>
            <a:ext cx="12191999" cy="13655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F173693-FC3C-4631-8F6B-0AB206EDFB0C}"/>
              </a:ext>
            </a:extLst>
          </p:cNvPr>
          <p:cNvSpPr>
            <a:spLocks noGrp="1"/>
          </p:cNvSpPr>
          <p:nvPr>
            <p:ph type="ctrTitle"/>
          </p:nvPr>
        </p:nvSpPr>
        <p:spPr/>
        <p:txBody>
          <a:bodyPr>
            <a:normAutofit/>
          </a:bodyPr>
          <a:lstStyle/>
          <a:p>
            <a:r>
              <a:rPr lang="en-US" dirty="0"/>
              <a:t>Stacked Data Matrices</a:t>
            </a:r>
            <a:br>
              <a:rPr lang="en-US" dirty="0"/>
            </a:br>
            <a:r>
              <a:rPr lang="en-US" sz="4800" dirty="0"/>
              <a:t>Open Issues</a:t>
            </a:r>
          </a:p>
        </p:txBody>
      </p:sp>
      <p:sp>
        <p:nvSpPr>
          <p:cNvPr id="3" name="Sottotitolo 2">
            <a:extLst>
              <a:ext uri="{FF2B5EF4-FFF2-40B4-BE49-F238E27FC236}">
                <a16:creationId xmlns:a16="http://schemas.microsoft.com/office/drawing/2014/main" id="{E9659637-8F1F-4A81-8A51-1F2493D313DE}"/>
              </a:ext>
            </a:extLst>
          </p:cNvPr>
          <p:cNvSpPr>
            <a:spLocks noGrp="1"/>
          </p:cNvSpPr>
          <p:nvPr>
            <p:ph type="subTitle" idx="1"/>
          </p:nvPr>
        </p:nvSpPr>
        <p:spPr/>
        <p:txBody>
          <a:bodyPr>
            <a:normAutofit/>
          </a:bodyPr>
          <a:lstStyle/>
          <a:p>
            <a:r>
              <a:rPr lang="en-US" sz="1800" cap="none" dirty="0">
                <a:latin typeface="Calibri" panose="020F0502020204030204" pitchFamily="34" charset="0"/>
                <a:cs typeface="Calibri" panose="020F0502020204030204" pitchFamily="34" charset="0"/>
              </a:rPr>
              <a:t>Federico Vegetti</a:t>
            </a:r>
          </a:p>
          <a:p>
            <a:r>
              <a:rPr lang="en-US" sz="1800" cap="none" dirty="0">
                <a:latin typeface="Calibri" panose="020F0502020204030204" pitchFamily="34" charset="0"/>
                <a:cs typeface="Calibri" panose="020F0502020204030204" pitchFamily="34" charset="0"/>
              </a:rPr>
              <a:t>University of Turin</a:t>
            </a:r>
          </a:p>
        </p:txBody>
      </p:sp>
      <p:pic>
        <p:nvPicPr>
          <p:cNvPr id="5" name="Immagine 4" descr="Immagine che contiene testo&#10;&#10;Descrizione generata automaticamente">
            <a:extLst>
              <a:ext uri="{FF2B5EF4-FFF2-40B4-BE49-F238E27FC236}">
                <a16:creationId xmlns:a16="http://schemas.microsoft.com/office/drawing/2014/main" id="{0B4DAE6E-87BD-4FCA-9A8F-1F7F566CC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2444" y="-449040"/>
            <a:ext cx="2154964" cy="2154964"/>
          </a:xfrm>
          <a:prstGeom prst="rect">
            <a:avLst/>
          </a:prstGeom>
        </p:spPr>
      </p:pic>
      <p:pic>
        <p:nvPicPr>
          <p:cNvPr id="7" name="Elemento grafico 6">
            <a:extLst>
              <a:ext uri="{FF2B5EF4-FFF2-40B4-BE49-F238E27FC236}">
                <a16:creationId xmlns:a16="http://schemas.microsoft.com/office/drawing/2014/main" id="{5539F1E6-8DF2-423B-B0BB-1A65CAA018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4033" y="363460"/>
            <a:ext cx="1990725" cy="660475"/>
          </a:xfrm>
          <a:prstGeom prst="rect">
            <a:avLst/>
          </a:prstGeom>
        </p:spPr>
      </p:pic>
      <p:pic>
        <p:nvPicPr>
          <p:cNvPr id="13" name="Immagine 12" descr="Immagine che contiene testo&#10;&#10;Descrizione generata automaticamente">
            <a:extLst>
              <a:ext uri="{FF2B5EF4-FFF2-40B4-BE49-F238E27FC236}">
                <a16:creationId xmlns:a16="http://schemas.microsoft.com/office/drawing/2014/main" id="{4ABDA59B-1072-41FB-B9F2-9758C7640A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6094" y="-979919"/>
            <a:ext cx="3216723" cy="3216723"/>
          </a:xfrm>
          <a:prstGeom prst="rect">
            <a:avLst/>
          </a:prstGeom>
        </p:spPr>
      </p:pic>
      <p:pic>
        <p:nvPicPr>
          <p:cNvPr id="15" name="Immagine 14">
            <a:extLst>
              <a:ext uri="{FF2B5EF4-FFF2-40B4-BE49-F238E27FC236}">
                <a16:creationId xmlns:a16="http://schemas.microsoft.com/office/drawing/2014/main" id="{FAC68E9D-8F56-4DF6-BB1B-650BE4F3B9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6257" y="279097"/>
            <a:ext cx="1471875" cy="698692"/>
          </a:xfrm>
          <a:prstGeom prst="rect">
            <a:avLst/>
          </a:prstGeom>
        </p:spPr>
      </p:pic>
      <p:pic>
        <p:nvPicPr>
          <p:cNvPr id="22" name="Immagine 21">
            <a:extLst>
              <a:ext uri="{FF2B5EF4-FFF2-40B4-BE49-F238E27FC236}">
                <a16:creationId xmlns:a16="http://schemas.microsoft.com/office/drawing/2014/main" id="{647C96E1-190D-413B-89AE-FCC2F51020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955" y="153670"/>
            <a:ext cx="1526729" cy="920220"/>
          </a:xfrm>
          <a:prstGeom prst="rect">
            <a:avLst/>
          </a:prstGeom>
        </p:spPr>
      </p:pic>
    </p:spTree>
    <p:extLst>
      <p:ext uri="{BB962C8B-B14F-4D97-AF65-F5344CB8AC3E}">
        <p14:creationId xmlns:p14="http://schemas.microsoft.com/office/powerpoint/2010/main" val="20348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3B8E-CC61-A64E-AA69-08DB94F3E047}"/>
              </a:ext>
            </a:extLst>
          </p:cNvPr>
          <p:cNvSpPr>
            <a:spLocks noGrp="1"/>
          </p:cNvSpPr>
          <p:nvPr>
            <p:ph type="title"/>
          </p:nvPr>
        </p:nvSpPr>
        <p:spPr/>
        <p:txBody>
          <a:bodyPr/>
          <a:lstStyle/>
          <a:p>
            <a:r>
              <a:rPr lang="en-IT" dirty="0"/>
              <a:t>Using MBL with multiple choice data</a:t>
            </a:r>
          </a:p>
        </p:txBody>
      </p:sp>
      <p:sp>
        <p:nvSpPr>
          <p:cNvPr id="3" name="Content Placeholder 2">
            <a:extLst>
              <a:ext uri="{FF2B5EF4-FFF2-40B4-BE49-F238E27FC236}">
                <a16:creationId xmlns:a16="http://schemas.microsoft.com/office/drawing/2014/main" id="{B242C262-967B-4B4E-9884-3371526A9A9E}"/>
              </a:ext>
            </a:extLst>
          </p:cNvPr>
          <p:cNvSpPr>
            <a:spLocks noGrp="1"/>
          </p:cNvSpPr>
          <p:nvPr>
            <p:ph idx="1"/>
          </p:nvPr>
        </p:nvSpPr>
        <p:spPr/>
        <p:txBody>
          <a:bodyPr>
            <a:normAutofit/>
          </a:bodyPr>
          <a:lstStyle/>
          <a:p>
            <a:r>
              <a:rPr lang="en-IT" sz="2400" dirty="0"/>
              <a:t>From the point of view of the data generating process there is one problem</a:t>
            </a:r>
          </a:p>
          <a:p>
            <a:r>
              <a:rPr lang="en-IT" sz="2400" dirty="0"/>
              <a:t>For every alternative, we are modeling the choice [</a:t>
            </a:r>
            <a:r>
              <a:rPr lang="en-IT" sz="2400" i="1" dirty="0"/>
              <a:t>chosen vs. not chosen</a:t>
            </a:r>
            <a:r>
              <a:rPr lang="en-IT" sz="2400" dirty="0"/>
              <a:t>] instead of explicitly modeling the choice of one option against the other options</a:t>
            </a:r>
          </a:p>
          <a:p>
            <a:r>
              <a:rPr lang="en-IT" sz="2400" dirty="0"/>
              <a:t>In other words we can have only a single chosen option (1) per individual (all the others will be 0)</a:t>
            </a:r>
          </a:p>
          <a:p>
            <a:r>
              <a:rPr lang="en-IT" sz="2400" dirty="0"/>
              <a:t>This implies that </a:t>
            </a:r>
          </a:p>
          <a:p>
            <a:pPr marL="457200" indent="-457200">
              <a:buFont typeface="+mj-lt"/>
              <a:buAutoNum type="arabicPeriod"/>
            </a:pPr>
            <a:r>
              <a:rPr lang="en-IT" sz="2400" dirty="0"/>
              <a:t>The model is neither a “real” FE model, nor a CLM</a:t>
            </a:r>
          </a:p>
          <a:p>
            <a:pPr marL="457200" indent="-457200">
              <a:buFont typeface="+mj-lt"/>
              <a:buAutoNum type="arabicPeriod"/>
            </a:pPr>
            <a:r>
              <a:rPr lang="en-IT" sz="2400" dirty="0"/>
              <a:t>The individual-level intercept is useless, as it won’t vary between individuals</a:t>
            </a:r>
          </a:p>
          <a:p>
            <a:pPr marL="457200" indent="-457200">
              <a:buFont typeface="+mj-lt"/>
              <a:buAutoNum type="arabicPeriod"/>
            </a:pPr>
            <a:endParaRPr lang="en-IT" sz="2400" dirty="0"/>
          </a:p>
        </p:txBody>
      </p:sp>
    </p:spTree>
    <p:extLst>
      <p:ext uri="{BB962C8B-B14F-4D97-AF65-F5344CB8AC3E}">
        <p14:creationId xmlns:p14="http://schemas.microsoft.com/office/powerpoint/2010/main" val="62828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13FA-BB7D-AB44-8980-30347F559E86}"/>
              </a:ext>
            </a:extLst>
          </p:cNvPr>
          <p:cNvSpPr>
            <a:spLocks noGrp="1"/>
          </p:cNvSpPr>
          <p:nvPr>
            <p:ph type="title"/>
          </p:nvPr>
        </p:nvSpPr>
        <p:spPr/>
        <p:txBody>
          <a:bodyPr/>
          <a:lstStyle/>
          <a:p>
            <a:r>
              <a:rPr lang="en-IT" dirty="0"/>
              <a:t>Using MBL with multiple choice data /2</a:t>
            </a:r>
          </a:p>
        </p:txBody>
      </p:sp>
      <p:sp>
        <p:nvSpPr>
          <p:cNvPr id="3" name="Content Placeholder 2">
            <a:extLst>
              <a:ext uri="{FF2B5EF4-FFF2-40B4-BE49-F238E27FC236}">
                <a16:creationId xmlns:a16="http://schemas.microsoft.com/office/drawing/2014/main" id="{1F29CD6E-2263-BE4D-8487-B0F2EEE78539}"/>
              </a:ext>
            </a:extLst>
          </p:cNvPr>
          <p:cNvSpPr>
            <a:spLocks noGrp="1"/>
          </p:cNvSpPr>
          <p:nvPr>
            <p:ph idx="1"/>
          </p:nvPr>
        </p:nvSpPr>
        <p:spPr/>
        <p:txBody>
          <a:bodyPr>
            <a:normAutofit/>
          </a:bodyPr>
          <a:lstStyle/>
          <a:p>
            <a:r>
              <a:rPr lang="en-IT" sz="2400" dirty="0"/>
              <a:t>Point 1 is not such a big deal (there can be FE models where in each group there is only one 1 and many 0s) </a:t>
            </a:r>
          </a:p>
          <a:p>
            <a:r>
              <a:rPr lang="en-IT" sz="2400" dirty="0"/>
              <a:t>Point 2 often posits a problem of convergence, since in MBL models the variance of the intercepts is estimated</a:t>
            </a:r>
          </a:p>
          <a:p>
            <a:r>
              <a:rPr lang="en-IT" sz="2400" dirty="0"/>
              <a:t>As with many other things, it all boils down to the question whether this type of model produces </a:t>
            </a:r>
            <a:r>
              <a:rPr lang="en-IT" sz="2400" b="1" dirty="0"/>
              <a:t>biased estimates</a:t>
            </a:r>
          </a:p>
        </p:txBody>
      </p:sp>
    </p:spTree>
    <p:extLst>
      <p:ext uri="{BB962C8B-B14F-4D97-AF65-F5344CB8AC3E}">
        <p14:creationId xmlns:p14="http://schemas.microsoft.com/office/powerpoint/2010/main" val="256871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27EC-330B-BF44-A45A-7F8429E2CE82}"/>
              </a:ext>
            </a:extLst>
          </p:cNvPr>
          <p:cNvSpPr>
            <a:spLocks noGrp="1"/>
          </p:cNvSpPr>
          <p:nvPr>
            <p:ph type="title"/>
          </p:nvPr>
        </p:nvSpPr>
        <p:spPr/>
        <p:txBody>
          <a:bodyPr/>
          <a:lstStyle/>
          <a:p>
            <a:r>
              <a:rPr lang="en-IT" dirty="0"/>
              <a:t>MBL vs CLM</a:t>
            </a:r>
          </a:p>
        </p:txBody>
      </p:sp>
      <p:sp>
        <p:nvSpPr>
          <p:cNvPr id="3" name="Content Placeholder 2">
            <a:extLst>
              <a:ext uri="{FF2B5EF4-FFF2-40B4-BE49-F238E27FC236}">
                <a16:creationId xmlns:a16="http://schemas.microsoft.com/office/drawing/2014/main" id="{AEAAD7B6-FED3-6A42-AA7D-63B163EBAF90}"/>
              </a:ext>
            </a:extLst>
          </p:cNvPr>
          <p:cNvSpPr>
            <a:spLocks noGrp="1"/>
          </p:cNvSpPr>
          <p:nvPr>
            <p:ph idx="1"/>
          </p:nvPr>
        </p:nvSpPr>
        <p:spPr/>
        <p:txBody>
          <a:bodyPr>
            <a:normAutofit/>
          </a:bodyPr>
          <a:lstStyle/>
          <a:p>
            <a:r>
              <a:rPr lang="en-IT" sz="2400" dirty="0"/>
              <a:t>Example</a:t>
            </a:r>
          </a:p>
          <a:p>
            <a:pPr>
              <a:buFont typeface="Arial" panose="020B0604020202020204" pitchFamily="34" charset="0"/>
              <a:buChar char="•"/>
            </a:pPr>
            <a:r>
              <a:rPr lang="en-IT" sz="2400" dirty="0"/>
              <a:t> I took all EES data from 1989 to 2014 (harmonized)</a:t>
            </a:r>
          </a:p>
          <a:p>
            <a:pPr>
              <a:buFont typeface="Arial" panose="020B0604020202020204" pitchFamily="34" charset="0"/>
              <a:buChar char="•"/>
            </a:pPr>
            <a:r>
              <a:rPr lang="en-IT" sz="2400" dirty="0"/>
              <a:t> I wanted to explain vote choice using left-right distance and party ID</a:t>
            </a:r>
          </a:p>
          <a:p>
            <a:pPr>
              <a:buFont typeface="Arial" panose="020B0604020202020204" pitchFamily="34" charset="0"/>
              <a:buChar char="•"/>
            </a:pPr>
            <a:r>
              <a:rPr lang="en-IT" sz="2400" dirty="0"/>
              <a:t> I ran a CLM and a MBL for each election</a:t>
            </a:r>
          </a:p>
          <a:p>
            <a:pPr>
              <a:buFont typeface="Arial" panose="020B0604020202020204" pitchFamily="34" charset="0"/>
              <a:buChar char="•"/>
            </a:pPr>
            <a:r>
              <a:rPr lang="en-IT" sz="2400" dirty="0"/>
              <a:t> Let us compare the coefficients</a:t>
            </a:r>
          </a:p>
        </p:txBody>
      </p:sp>
    </p:spTree>
    <p:extLst>
      <p:ext uri="{BB962C8B-B14F-4D97-AF65-F5344CB8AC3E}">
        <p14:creationId xmlns:p14="http://schemas.microsoft.com/office/powerpoint/2010/main" val="121054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2BFD31-5AC4-064D-AED0-91EBEFA99C59}"/>
              </a:ext>
            </a:extLst>
          </p:cNvPr>
          <p:cNvSpPr>
            <a:spLocks noGrp="1"/>
          </p:cNvSpPr>
          <p:nvPr>
            <p:ph type="title"/>
          </p:nvPr>
        </p:nvSpPr>
        <p:spPr>
          <a:xfrm>
            <a:off x="492370" y="516835"/>
            <a:ext cx="3084844" cy="2103875"/>
          </a:xfrm>
        </p:spPr>
        <p:txBody>
          <a:bodyPr>
            <a:normAutofit/>
          </a:bodyPr>
          <a:lstStyle/>
          <a:p>
            <a:r>
              <a:rPr lang="en-IT" sz="3600" dirty="0">
                <a:solidFill>
                  <a:srgbClr val="FFFFFF"/>
                </a:solidFill>
              </a:rPr>
              <a:t>MBL vs CLM</a:t>
            </a:r>
          </a:p>
        </p:txBody>
      </p:sp>
      <p:sp>
        <p:nvSpPr>
          <p:cNvPr id="9" name="Content Placeholder 8">
            <a:extLst>
              <a:ext uri="{FF2B5EF4-FFF2-40B4-BE49-F238E27FC236}">
                <a16:creationId xmlns:a16="http://schemas.microsoft.com/office/drawing/2014/main" id="{351B3177-61C6-42C9-B37C-2B084D653092}"/>
              </a:ext>
            </a:extLst>
          </p:cNvPr>
          <p:cNvSpPr>
            <a:spLocks noGrp="1"/>
          </p:cNvSpPr>
          <p:nvPr>
            <p:ph idx="1"/>
          </p:nvPr>
        </p:nvSpPr>
        <p:spPr>
          <a:xfrm>
            <a:off x="492371" y="2653800"/>
            <a:ext cx="3084844" cy="3335519"/>
          </a:xfrm>
        </p:spPr>
        <p:txBody>
          <a:bodyPr>
            <a:normAutofit/>
          </a:bodyPr>
          <a:lstStyle/>
          <a:p>
            <a:r>
              <a:rPr lang="en-US" dirty="0">
                <a:solidFill>
                  <a:srgbClr val="FFFFFF"/>
                </a:solidFill>
              </a:rPr>
              <a:t>Effect of left-right distance between voter and party</a:t>
            </a:r>
          </a:p>
        </p:txBody>
      </p:sp>
      <p:sp>
        <p:nvSpPr>
          <p:cNvPr id="16" name="Rectangle 15">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Chart&#10;&#10;Description automatically generated">
            <a:extLst>
              <a:ext uri="{FF2B5EF4-FFF2-40B4-BE49-F238E27FC236}">
                <a16:creationId xmlns:a16="http://schemas.microsoft.com/office/drawing/2014/main" id="{20E476AC-2465-D84B-891B-B5332D568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841" y="314541"/>
            <a:ext cx="8011474" cy="6228917"/>
          </a:xfrm>
          <a:prstGeom prst="rect">
            <a:avLst/>
          </a:prstGeom>
        </p:spPr>
      </p:pic>
    </p:spTree>
    <p:extLst>
      <p:ext uri="{BB962C8B-B14F-4D97-AF65-F5344CB8AC3E}">
        <p14:creationId xmlns:p14="http://schemas.microsoft.com/office/powerpoint/2010/main" val="142387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2BFD31-5AC4-064D-AED0-91EBEFA99C59}"/>
              </a:ext>
            </a:extLst>
          </p:cNvPr>
          <p:cNvSpPr>
            <a:spLocks noGrp="1"/>
          </p:cNvSpPr>
          <p:nvPr>
            <p:ph type="title"/>
          </p:nvPr>
        </p:nvSpPr>
        <p:spPr>
          <a:xfrm>
            <a:off x="492370" y="516835"/>
            <a:ext cx="3084844" cy="2103875"/>
          </a:xfrm>
        </p:spPr>
        <p:txBody>
          <a:bodyPr>
            <a:normAutofit/>
          </a:bodyPr>
          <a:lstStyle/>
          <a:p>
            <a:r>
              <a:rPr lang="en-IT" sz="3600" dirty="0">
                <a:solidFill>
                  <a:srgbClr val="FFFFFF"/>
                </a:solidFill>
              </a:rPr>
              <a:t>MBL vs CLM</a:t>
            </a:r>
          </a:p>
        </p:txBody>
      </p:sp>
      <p:sp>
        <p:nvSpPr>
          <p:cNvPr id="9" name="Content Placeholder 8">
            <a:extLst>
              <a:ext uri="{FF2B5EF4-FFF2-40B4-BE49-F238E27FC236}">
                <a16:creationId xmlns:a16="http://schemas.microsoft.com/office/drawing/2014/main" id="{351B3177-61C6-42C9-B37C-2B084D653092}"/>
              </a:ext>
            </a:extLst>
          </p:cNvPr>
          <p:cNvSpPr>
            <a:spLocks noGrp="1"/>
          </p:cNvSpPr>
          <p:nvPr>
            <p:ph idx="1"/>
          </p:nvPr>
        </p:nvSpPr>
        <p:spPr>
          <a:xfrm>
            <a:off x="492371" y="2653800"/>
            <a:ext cx="3084844" cy="3335519"/>
          </a:xfrm>
        </p:spPr>
        <p:txBody>
          <a:bodyPr>
            <a:normAutofit/>
          </a:bodyPr>
          <a:lstStyle/>
          <a:p>
            <a:r>
              <a:rPr lang="en-US" dirty="0">
                <a:solidFill>
                  <a:srgbClr val="FFFFFF"/>
                </a:solidFill>
              </a:rPr>
              <a:t>Effect of party ID</a:t>
            </a:r>
          </a:p>
        </p:txBody>
      </p:sp>
      <p:sp>
        <p:nvSpPr>
          <p:cNvPr id="16" name="Rectangle 15">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20E476AC-2465-D84B-891B-B5332D5685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76274" y="314541"/>
            <a:ext cx="8008607" cy="6228917"/>
          </a:xfrm>
          <a:prstGeom prst="rect">
            <a:avLst/>
          </a:prstGeom>
        </p:spPr>
      </p:pic>
    </p:spTree>
    <p:extLst>
      <p:ext uri="{BB962C8B-B14F-4D97-AF65-F5344CB8AC3E}">
        <p14:creationId xmlns:p14="http://schemas.microsoft.com/office/powerpoint/2010/main" val="743529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155C-CF4D-1746-94E7-2531A65252A5}"/>
              </a:ext>
            </a:extLst>
          </p:cNvPr>
          <p:cNvSpPr>
            <a:spLocks noGrp="1"/>
          </p:cNvSpPr>
          <p:nvPr>
            <p:ph type="title"/>
          </p:nvPr>
        </p:nvSpPr>
        <p:spPr/>
        <p:txBody>
          <a:bodyPr/>
          <a:lstStyle/>
          <a:p>
            <a:r>
              <a:rPr lang="en-IT" dirty="0"/>
              <a:t>How to include individual characteristics?</a:t>
            </a:r>
          </a:p>
        </p:txBody>
      </p:sp>
      <p:sp>
        <p:nvSpPr>
          <p:cNvPr id="3" name="Content Placeholder 2">
            <a:extLst>
              <a:ext uri="{FF2B5EF4-FFF2-40B4-BE49-F238E27FC236}">
                <a16:creationId xmlns:a16="http://schemas.microsoft.com/office/drawing/2014/main" id="{2E788CE4-6B72-A641-9454-B9EF7470516E}"/>
              </a:ext>
            </a:extLst>
          </p:cNvPr>
          <p:cNvSpPr>
            <a:spLocks noGrp="1"/>
          </p:cNvSpPr>
          <p:nvPr>
            <p:ph idx="1"/>
          </p:nvPr>
        </p:nvSpPr>
        <p:spPr/>
        <p:txBody>
          <a:bodyPr>
            <a:normAutofit/>
          </a:bodyPr>
          <a:lstStyle/>
          <a:p>
            <a:r>
              <a:rPr lang="en-IT" sz="2400" dirty="0"/>
              <a:t>There exists a model, called </a:t>
            </a:r>
            <a:r>
              <a:rPr lang="en-IT" sz="2400" b="1" dirty="0"/>
              <a:t>mixed logit</a:t>
            </a:r>
            <a:r>
              <a:rPr lang="en-IT" sz="2400" dirty="0"/>
              <a:t>, which allows to include both characteristics of the voters and the parties</a:t>
            </a:r>
          </a:p>
          <a:p>
            <a:r>
              <a:rPr lang="en-IT" sz="2400" dirty="0"/>
              <a:t>However, the same problem of MLMs applies: the alternatives change from election to election</a:t>
            </a:r>
          </a:p>
          <a:p>
            <a:r>
              <a:rPr lang="en-IT" sz="2400" dirty="0"/>
              <a:t>Moreover, in this case we want </a:t>
            </a:r>
            <a:r>
              <a:rPr lang="en-IT" sz="2400" b="1" dirty="0"/>
              <a:t>generic effects</a:t>
            </a:r>
            <a:r>
              <a:rPr lang="en-IT" sz="2400" dirty="0"/>
              <a:t>: we do not care about the effect of being religious on voting for “party X”, but we want to see the </a:t>
            </a:r>
            <a:r>
              <a:rPr lang="en-IT" sz="2400" i="1" dirty="0"/>
              <a:t>effect of religion on the vote</a:t>
            </a:r>
          </a:p>
          <a:p>
            <a:endParaRPr lang="en-IT" sz="2400" dirty="0"/>
          </a:p>
        </p:txBody>
      </p:sp>
    </p:spTree>
    <p:extLst>
      <p:ext uri="{BB962C8B-B14F-4D97-AF65-F5344CB8AC3E}">
        <p14:creationId xmlns:p14="http://schemas.microsoft.com/office/powerpoint/2010/main" val="2076138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AF5E-1088-F74D-8673-42F4B5CB5835}"/>
              </a:ext>
            </a:extLst>
          </p:cNvPr>
          <p:cNvSpPr>
            <a:spLocks noGrp="1"/>
          </p:cNvSpPr>
          <p:nvPr>
            <p:ph type="title"/>
          </p:nvPr>
        </p:nvSpPr>
        <p:spPr/>
        <p:txBody>
          <a:bodyPr/>
          <a:lstStyle/>
          <a:p>
            <a:r>
              <a:rPr lang="en-IT" dirty="0"/>
              <a:t>Y-hats</a:t>
            </a:r>
          </a:p>
        </p:txBody>
      </p:sp>
      <p:sp>
        <p:nvSpPr>
          <p:cNvPr id="3" name="Content Placeholder 2">
            <a:extLst>
              <a:ext uri="{FF2B5EF4-FFF2-40B4-BE49-F238E27FC236}">
                <a16:creationId xmlns:a16="http://schemas.microsoft.com/office/drawing/2014/main" id="{298A60D6-A4C8-564C-B845-FD3B87CD37EE}"/>
              </a:ext>
            </a:extLst>
          </p:cNvPr>
          <p:cNvSpPr>
            <a:spLocks noGrp="1"/>
          </p:cNvSpPr>
          <p:nvPr>
            <p:ph idx="1"/>
          </p:nvPr>
        </p:nvSpPr>
        <p:spPr/>
        <p:txBody>
          <a:bodyPr>
            <a:normAutofit/>
          </a:bodyPr>
          <a:lstStyle/>
          <a:p>
            <a:r>
              <a:rPr lang="en-IT" sz="2400" dirty="0"/>
              <a:t>A solution proposed by van der Eijk, Franklin &amp; co., is to transform individual-level indicators in variables that change across </a:t>
            </a:r>
            <a:r>
              <a:rPr lang="en-GB" sz="2400" dirty="0"/>
              <a:t>choice options</a:t>
            </a:r>
          </a:p>
          <a:p>
            <a:r>
              <a:rPr lang="en-GB" sz="2400" dirty="0"/>
              <a:t>How? In two steps</a:t>
            </a:r>
          </a:p>
          <a:p>
            <a:pPr marL="749808" lvl="1" indent="-457200">
              <a:buFont typeface="+mj-lt"/>
              <a:buAutoNum type="arabicPeriod"/>
            </a:pPr>
            <a:r>
              <a:rPr lang="en-GB" sz="2200" dirty="0"/>
              <a:t>Regress the binary vote to every party with the set of individual characteristics</a:t>
            </a:r>
          </a:p>
          <a:p>
            <a:pPr marL="749808" lvl="1" indent="-457200">
              <a:buFont typeface="+mj-lt"/>
              <a:buAutoNum type="arabicPeriod"/>
            </a:pPr>
            <a:r>
              <a:rPr lang="en-IT" sz="2200" dirty="0"/>
              <a:t>Use the individual predicted probability (or log-odd) as an indicator of “affinity” between the respondent and the party</a:t>
            </a:r>
          </a:p>
          <a:p>
            <a:r>
              <a:rPr lang="en-IT" sz="2400" dirty="0"/>
              <a:t>The observed effect of this variable on the vote is interpreted as a generic effect of individual characteristics (e.g. religiosity, social class) on the vote</a:t>
            </a:r>
          </a:p>
        </p:txBody>
      </p:sp>
    </p:spTree>
    <p:extLst>
      <p:ext uri="{BB962C8B-B14F-4D97-AF65-F5344CB8AC3E}">
        <p14:creationId xmlns:p14="http://schemas.microsoft.com/office/powerpoint/2010/main" val="428622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2C58-DD9B-2C49-90F2-9DB0F2C60E9D}"/>
              </a:ext>
            </a:extLst>
          </p:cNvPr>
          <p:cNvSpPr>
            <a:spLocks noGrp="1"/>
          </p:cNvSpPr>
          <p:nvPr>
            <p:ph type="title"/>
          </p:nvPr>
        </p:nvSpPr>
        <p:spPr/>
        <p:txBody>
          <a:bodyPr/>
          <a:lstStyle/>
          <a:p>
            <a:r>
              <a:rPr lang="en-IT" dirty="0"/>
              <a:t>Y-hats</a:t>
            </a:r>
          </a:p>
        </p:txBody>
      </p:sp>
      <p:sp>
        <p:nvSpPr>
          <p:cNvPr id="3" name="Content Placeholder 2">
            <a:extLst>
              <a:ext uri="{FF2B5EF4-FFF2-40B4-BE49-F238E27FC236}">
                <a16:creationId xmlns:a16="http://schemas.microsoft.com/office/drawing/2014/main" id="{EEEAF1A2-B6C8-EE46-959C-C05961DCC753}"/>
              </a:ext>
            </a:extLst>
          </p:cNvPr>
          <p:cNvSpPr>
            <a:spLocks noGrp="1"/>
          </p:cNvSpPr>
          <p:nvPr>
            <p:ph idx="1"/>
          </p:nvPr>
        </p:nvSpPr>
        <p:spPr/>
        <p:txBody>
          <a:bodyPr>
            <a:normAutofit/>
          </a:bodyPr>
          <a:lstStyle/>
          <a:p>
            <a:r>
              <a:rPr lang="en-IT" sz="2400" dirty="0"/>
              <a:t>Y-hats present a number of issues, which are probably the most pressing issues with this method</a:t>
            </a:r>
          </a:p>
          <a:p>
            <a:pPr marL="457200" indent="-457200">
              <a:buFont typeface="+mj-lt"/>
              <a:buAutoNum type="arabicPeriod"/>
            </a:pPr>
            <a:r>
              <a:rPr lang="en-IT" sz="2400" dirty="0"/>
              <a:t>Y-hats are </a:t>
            </a:r>
            <a:r>
              <a:rPr lang="en-IT" sz="2400" b="1" dirty="0"/>
              <a:t>estimates</a:t>
            </a:r>
            <a:r>
              <a:rPr lang="en-IT" sz="2400" dirty="0"/>
              <a:t>, and so they are produced by a model. When we include them in a model as predictors, we do not take into account the explanatory power of the model which produced them, nor the error associated with the estimate</a:t>
            </a:r>
          </a:p>
          <a:p>
            <a:pPr marL="457200" indent="-457200">
              <a:buFont typeface="+mj-lt"/>
              <a:buAutoNum type="arabicPeriod"/>
            </a:pPr>
            <a:r>
              <a:rPr lang="en-IT" sz="2400" dirty="0"/>
              <a:t>Y-hats already include the dependent variable in them. So they obviously correlate positively with the DV, even if the effect of the variable that they capture is very small and not significant</a:t>
            </a:r>
          </a:p>
          <a:p>
            <a:pPr marL="0" indent="0">
              <a:buNone/>
            </a:pPr>
            <a:endParaRPr lang="en-IT" sz="2400" dirty="0"/>
          </a:p>
        </p:txBody>
      </p:sp>
    </p:spTree>
    <p:extLst>
      <p:ext uri="{BB962C8B-B14F-4D97-AF65-F5344CB8AC3E}">
        <p14:creationId xmlns:p14="http://schemas.microsoft.com/office/powerpoint/2010/main" val="256623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2C58-DD9B-2C49-90F2-9DB0F2C60E9D}"/>
              </a:ext>
            </a:extLst>
          </p:cNvPr>
          <p:cNvSpPr>
            <a:spLocks noGrp="1"/>
          </p:cNvSpPr>
          <p:nvPr>
            <p:ph type="title"/>
          </p:nvPr>
        </p:nvSpPr>
        <p:spPr/>
        <p:txBody>
          <a:bodyPr/>
          <a:lstStyle/>
          <a:p>
            <a:r>
              <a:rPr lang="en-IT" dirty="0"/>
              <a:t>Y-hats /2</a:t>
            </a:r>
          </a:p>
        </p:txBody>
      </p:sp>
      <p:sp>
        <p:nvSpPr>
          <p:cNvPr id="3" name="Content Placeholder 2">
            <a:extLst>
              <a:ext uri="{FF2B5EF4-FFF2-40B4-BE49-F238E27FC236}">
                <a16:creationId xmlns:a16="http://schemas.microsoft.com/office/drawing/2014/main" id="{EEEAF1A2-B6C8-EE46-959C-C05961DCC753}"/>
              </a:ext>
            </a:extLst>
          </p:cNvPr>
          <p:cNvSpPr>
            <a:spLocks noGrp="1"/>
          </p:cNvSpPr>
          <p:nvPr>
            <p:ph idx="1"/>
          </p:nvPr>
        </p:nvSpPr>
        <p:spPr/>
        <p:txBody>
          <a:bodyPr>
            <a:normAutofit/>
          </a:bodyPr>
          <a:lstStyle/>
          <a:p>
            <a:r>
              <a:rPr lang="en-IT" sz="2400" dirty="0"/>
              <a:t>Y-hats present a number of issues, which are probably the most pressing issues with this method</a:t>
            </a:r>
          </a:p>
          <a:p>
            <a:pPr marL="457200" indent="-457200">
              <a:buFont typeface="+mj-lt"/>
              <a:buAutoNum type="arabicPeriod" startAt="3"/>
            </a:pPr>
            <a:r>
              <a:rPr lang="en-IT" sz="2400" dirty="0"/>
              <a:t>If y-hats are calculated including the intercept, they absorb the effect of the </a:t>
            </a:r>
            <a:r>
              <a:rPr lang="en-IT" sz="2400" b="1" dirty="0"/>
              <a:t>baseline probability</a:t>
            </a:r>
            <a:r>
              <a:rPr lang="en-IT" sz="2400" dirty="0"/>
              <a:t> to vote for a party, which is a function of a number of factors that are not explained by the predictors used to obtain them</a:t>
            </a:r>
          </a:p>
          <a:p>
            <a:pPr marL="749808" lvl="1" indent="-457200"/>
            <a:r>
              <a:rPr lang="en-IT" sz="2200" dirty="0"/>
              <a:t>For this reason, we usually </a:t>
            </a:r>
            <a:r>
              <a:rPr lang="en-IT" sz="2200" b="1" dirty="0"/>
              <a:t>center</a:t>
            </a:r>
            <a:r>
              <a:rPr lang="en-IT" sz="2200" dirty="0"/>
              <a:t> y-hats around the party average</a:t>
            </a:r>
          </a:p>
          <a:p>
            <a:pPr marL="457200" indent="-457200">
              <a:buFont typeface="+mj-lt"/>
              <a:buAutoNum type="arabicPeriod" startAt="3"/>
            </a:pPr>
            <a:r>
              <a:rPr lang="en-IT" sz="2400" dirty="0"/>
              <a:t>If y-hats are based on predicted probabilities, they are not linear. This has implications for their variance: if a variable is bounded between 0 and 1, its variance is a function of the mean</a:t>
            </a:r>
          </a:p>
          <a:p>
            <a:pPr marL="0" indent="0">
              <a:buNone/>
            </a:pPr>
            <a:endParaRPr lang="en-IT" sz="2400" dirty="0"/>
          </a:p>
        </p:txBody>
      </p:sp>
    </p:spTree>
    <p:extLst>
      <p:ext uri="{BB962C8B-B14F-4D97-AF65-F5344CB8AC3E}">
        <p14:creationId xmlns:p14="http://schemas.microsoft.com/office/powerpoint/2010/main" val="4243110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80A496-5B68-5449-A749-4E9A52FEBEB8}"/>
              </a:ext>
            </a:extLst>
          </p:cNvPr>
          <p:cNvSpPr>
            <a:spLocks noGrp="1"/>
          </p:cNvSpPr>
          <p:nvPr>
            <p:ph type="title"/>
          </p:nvPr>
        </p:nvSpPr>
        <p:spPr>
          <a:xfrm>
            <a:off x="492370" y="516835"/>
            <a:ext cx="3084844" cy="2103875"/>
          </a:xfrm>
        </p:spPr>
        <p:txBody>
          <a:bodyPr>
            <a:normAutofit/>
          </a:bodyPr>
          <a:lstStyle/>
          <a:p>
            <a:r>
              <a:rPr lang="en-IT" sz="3600" dirty="0">
                <a:solidFill>
                  <a:srgbClr val="FFFFFF"/>
                </a:solidFill>
              </a:rPr>
              <a:t>Mean vs. Variance in probabilities</a:t>
            </a:r>
          </a:p>
        </p:txBody>
      </p:sp>
      <p:sp>
        <p:nvSpPr>
          <p:cNvPr id="16" name="Rectangle 15">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Chart, scatter chart&#10;&#10;Description automatically generated">
            <a:extLst>
              <a:ext uri="{FF2B5EF4-FFF2-40B4-BE49-F238E27FC236}">
                <a16:creationId xmlns:a16="http://schemas.microsoft.com/office/drawing/2014/main" id="{33F0B628-FFF5-604B-90E3-F11DE2F3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910" y="516835"/>
            <a:ext cx="7926547" cy="5667478"/>
          </a:xfrm>
          <a:prstGeom prst="rect">
            <a:avLst/>
          </a:prstGeom>
        </p:spPr>
      </p:pic>
    </p:spTree>
    <p:extLst>
      <p:ext uri="{BB962C8B-B14F-4D97-AF65-F5344CB8AC3E}">
        <p14:creationId xmlns:p14="http://schemas.microsoft.com/office/powerpoint/2010/main" val="7598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D11-14D1-0143-99CB-2E4585EC3E19}"/>
              </a:ext>
            </a:extLst>
          </p:cNvPr>
          <p:cNvSpPr>
            <a:spLocks noGrp="1"/>
          </p:cNvSpPr>
          <p:nvPr>
            <p:ph type="title"/>
          </p:nvPr>
        </p:nvSpPr>
        <p:spPr/>
        <p:txBody>
          <a:bodyPr/>
          <a:lstStyle/>
          <a:p>
            <a:r>
              <a:rPr lang="en-US" dirty="0"/>
              <a:t>Studying vote choice in a comparative perspective</a:t>
            </a:r>
            <a:endParaRPr lang="en-IT" dirty="0"/>
          </a:p>
        </p:txBody>
      </p:sp>
      <p:sp>
        <p:nvSpPr>
          <p:cNvPr id="3" name="Content Placeholder 2">
            <a:extLst>
              <a:ext uri="{FF2B5EF4-FFF2-40B4-BE49-F238E27FC236}">
                <a16:creationId xmlns:a16="http://schemas.microsoft.com/office/drawing/2014/main" id="{F5B87DFA-18BE-2945-A554-CBC3F406E652}"/>
              </a:ext>
            </a:extLst>
          </p:cNvPr>
          <p:cNvSpPr>
            <a:spLocks noGrp="1"/>
          </p:cNvSpPr>
          <p:nvPr>
            <p:ph idx="1"/>
          </p:nvPr>
        </p:nvSpPr>
        <p:spPr/>
        <p:txBody>
          <a:bodyPr>
            <a:normAutofit/>
          </a:bodyPr>
          <a:lstStyle/>
          <a:p>
            <a:endParaRPr lang="en-IT" sz="2400" dirty="0"/>
          </a:p>
          <a:p>
            <a:r>
              <a:rPr lang="en-IT" sz="2400" dirty="0"/>
              <a:t>The approach discussed in this workshop is considered to be the state of the art in comparative research on voting behavior</a:t>
            </a:r>
          </a:p>
          <a:p>
            <a:r>
              <a:rPr lang="en-IT" sz="2400" dirty="0"/>
              <a:t>Many published studies are based on different versions of this approach</a:t>
            </a:r>
          </a:p>
          <a:p>
            <a:r>
              <a:rPr lang="en-IT" sz="2400" dirty="0"/>
              <a:t>However, there are 2 problematic aspects to it:</a:t>
            </a:r>
          </a:p>
          <a:p>
            <a:pPr marL="457200" indent="-457200">
              <a:buFont typeface="+mj-lt"/>
              <a:buAutoNum type="arabicPeriod"/>
            </a:pPr>
            <a:r>
              <a:rPr lang="en-IT" sz="2400" dirty="0"/>
              <a:t>The specific statistical model of choice</a:t>
            </a:r>
          </a:p>
          <a:p>
            <a:pPr marL="457200" indent="-457200">
              <a:buFont typeface="+mj-lt"/>
              <a:buAutoNum type="arabicPeriod"/>
            </a:pPr>
            <a:r>
              <a:rPr lang="en-IT" sz="2400" dirty="0"/>
              <a:t>How to integrate respondent-level variables into the picture (the “y-hats issue”)</a:t>
            </a:r>
          </a:p>
        </p:txBody>
      </p:sp>
    </p:spTree>
    <p:extLst>
      <p:ext uri="{BB962C8B-B14F-4D97-AF65-F5344CB8AC3E}">
        <p14:creationId xmlns:p14="http://schemas.microsoft.com/office/powerpoint/2010/main" val="313808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F6A5-1A9A-0546-AF17-2AF7198B361D}"/>
              </a:ext>
            </a:extLst>
          </p:cNvPr>
          <p:cNvSpPr>
            <a:spLocks noGrp="1"/>
          </p:cNvSpPr>
          <p:nvPr>
            <p:ph type="title"/>
          </p:nvPr>
        </p:nvSpPr>
        <p:spPr/>
        <p:txBody>
          <a:bodyPr/>
          <a:lstStyle/>
          <a:p>
            <a:r>
              <a:rPr lang="en-IT" dirty="0"/>
              <a:t>Y-hats /3</a:t>
            </a:r>
          </a:p>
        </p:txBody>
      </p:sp>
      <p:sp>
        <p:nvSpPr>
          <p:cNvPr id="3" name="Content Placeholder 2">
            <a:extLst>
              <a:ext uri="{FF2B5EF4-FFF2-40B4-BE49-F238E27FC236}">
                <a16:creationId xmlns:a16="http://schemas.microsoft.com/office/drawing/2014/main" id="{C5A96E17-FB61-5C49-ACDD-3BCB1B617E40}"/>
              </a:ext>
            </a:extLst>
          </p:cNvPr>
          <p:cNvSpPr>
            <a:spLocks noGrp="1"/>
          </p:cNvSpPr>
          <p:nvPr>
            <p:ph idx="1"/>
          </p:nvPr>
        </p:nvSpPr>
        <p:spPr/>
        <p:txBody>
          <a:bodyPr>
            <a:normAutofit/>
          </a:bodyPr>
          <a:lstStyle/>
          <a:p>
            <a:pPr lvl="1"/>
            <a:r>
              <a:rPr lang="en-IT" sz="2200" dirty="0"/>
              <a:t>The problem in point 4 implies that even if we center y-hats, we still have information about their mean captured by their variance</a:t>
            </a:r>
          </a:p>
          <a:p>
            <a:pPr lvl="1"/>
            <a:r>
              <a:rPr lang="en-IT" sz="2200" dirty="0"/>
              <a:t>A way to sove this problem is to use values on the scale of the </a:t>
            </a:r>
            <a:r>
              <a:rPr lang="en-IT" sz="2200" b="1" dirty="0"/>
              <a:t>linear predictor</a:t>
            </a:r>
            <a:r>
              <a:rPr lang="en-IT" sz="2200" dirty="0"/>
              <a:t> (log-odds) instead of probabilities</a:t>
            </a:r>
          </a:p>
          <a:p>
            <a:pPr marL="457200" indent="-457200">
              <a:buFont typeface="+mj-lt"/>
              <a:buAutoNum type="arabicPeriod" startAt="5"/>
            </a:pPr>
            <a:r>
              <a:rPr lang="en-IT" sz="2400" dirty="0"/>
              <a:t>How do we interpret the y-hats? Assuming we get it right with everything else, what does the value of the coefficient of a y-hat mean?</a:t>
            </a:r>
          </a:p>
          <a:p>
            <a:pPr marL="457200" indent="-457200">
              <a:buFont typeface="+mj-lt"/>
              <a:buAutoNum type="arabicPeriod" startAt="5"/>
            </a:pPr>
            <a:r>
              <a:rPr lang="en-IT" sz="2400" dirty="0"/>
              <a:t>Most reviewers do not seem to like the y-hats (this is suggested by anecdotal evidence, i.e. talking to people submitting papers using y-hats over the years)</a:t>
            </a:r>
          </a:p>
          <a:p>
            <a:endParaRPr lang="en-IT" sz="2400" dirty="0"/>
          </a:p>
        </p:txBody>
      </p:sp>
    </p:spTree>
    <p:extLst>
      <p:ext uri="{BB962C8B-B14F-4D97-AF65-F5344CB8AC3E}">
        <p14:creationId xmlns:p14="http://schemas.microsoft.com/office/powerpoint/2010/main" val="35634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040A-AE2A-8A40-975D-51F267C79A0D}"/>
              </a:ext>
            </a:extLst>
          </p:cNvPr>
          <p:cNvSpPr>
            <a:spLocks noGrp="1"/>
          </p:cNvSpPr>
          <p:nvPr>
            <p:ph type="title"/>
          </p:nvPr>
        </p:nvSpPr>
        <p:spPr/>
        <p:txBody>
          <a:bodyPr/>
          <a:lstStyle/>
          <a:p>
            <a:r>
              <a:rPr lang="en-IT" dirty="0"/>
              <a:t>Some conclusions</a:t>
            </a:r>
          </a:p>
        </p:txBody>
      </p:sp>
      <p:sp>
        <p:nvSpPr>
          <p:cNvPr id="3" name="Content Placeholder 2">
            <a:extLst>
              <a:ext uri="{FF2B5EF4-FFF2-40B4-BE49-F238E27FC236}">
                <a16:creationId xmlns:a16="http://schemas.microsoft.com/office/drawing/2014/main" id="{BE66DBEE-B6A7-C849-AC9E-049F548A9C6A}"/>
              </a:ext>
            </a:extLst>
          </p:cNvPr>
          <p:cNvSpPr>
            <a:spLocks noGrp="1"/>
          </p:cNvSpPr>
          <p:nvPr>
            <p:ph idx="1"/>
          </p:nvPr>
        </p:nvSpPr>
        <p:spPr/>
        <p:txBody>
          <a:bodyPr>
            <a:normAutofit/>
          </a:bodyPr>
          <a:lstStyle/>
          <a:p>
            <a:pPr>
              <a:buFont typeface="Arial" panose="020B0604020202020204" pitchFamily="34" charset="0"/>
              <a:buChar char="•"/>
            </a:pPr>
            <a:r>
              <a:rPr lang="en-IT" sz="2200" dirty="0"/>
              <a:t> The choice of the “correct” model is not a big deal: </a:t>
            </a:r>
          </a:p>
          <a:p>
            <a:pPr lvl="1"/>
            <a:r>
              <a:rPr lang="en-IT" sz="2000" dirty="0"/>
              <a:t>MBL models with individual-party dyads nested within individuals are a well-established method, which does not bias systematically the results with respect of CLM</a:t>
            </a:r>
          </a:p>
          <a:p>
            <a:pPr lvl="1"/>
            <a:r>
              <a:rPr lang="en-IT" sz="2000" dirty="0"/>
              <a:t>However, due to the lack of variation of the individual intercepts (which are also uninterpretable), the model might have troubles converging</a:t>
            </a:r>
          </a:p>
          <a:p>
            <a:pPr lvl="1"/>
            <a:r>
              <a:rPr lang="en-IT" sz="2000" dirty="0"/>
              <a:t>Ideally, we would force the variance of the intercepts at 0 and keep the clustering of the errors</a:t>
            </a:r>
          </a:p>
          <a:p>
            <a:pPr>
              <a:buFont typeface="Arial" panose="020B0604020202020204" pitchFamily="34" charset="0"/>
              <a:buChar char="•"/>
            </a:pPr>
            <a:r>
              <a:rPr lang="en-IT" sz="2200" dirty="0"/>
              <a:t> The only solution with the “y-hats issue” is to run a systematic study which tells, based on evidence (like simulations), when it is ok to use y-hats, and how to interpret them</a:t>
            </a:r>
          </a:p>
          <a:p>
            <a:pPr lvl="1"/>
            <a:r>
              <a:rPr lang="en-IT" sz="2000" dirty="0"/>
              <a:t>Until then, we can also think of different ways to account for individual predictors (for instance, fit a MLM in every country and look how they vary as a function of country-level predictors)</a:t>
            </a:r>
          </a:p>
        </p:txBody>
      </p:sp>
    </p:spTree>
    <p:extLst>
      <p:ext uri="{BB962C8B-B14F-4D97-AF65-F5344CB8AC3E}">
        <p14:creationId xmlns:p14="http://schemas.microsoft.com/office/powerpoint/2010/main" val="279278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2233-5C09-5D43-9D63-DD481CFAE12D}"/>
              </a:ext>
            </a:extLst>
          </p:cNvPr>
          <p:cNvSpPr>
            <a:spLocks noGrp="1"/>
          </p:cNvSpPr>
          <p:nvPr>
            <p:ph type="title"/>
          </p:nvPr>
        </p:nvSpPr>
        <p:spPr/>
        <p:txBody>
          <a:bodyPr/>
          <a:lstStyle/>
          <a:p>
            <a:r>
              <a:rPr lang="en-IT" dirty="0"/>
              <a:t>Starting point: multiple choice models </a:t>
            </a:r>
          </a:p>
        </p:txBody>
      </p:sp>
      <p:sp>
        <p:nvSpPr>
          <p:cNvPr id="3" name="Content Placeholder 2">
            <a:extLst>
              <a:ext uri="{FF2B5EF4-FFF2-40B4-BE49-F238E27FC236}">
                <a16:creationId xmlns:a16="http://schemas.microsoft.com/office/drawing/2014/main" id="{EAD1F2B2-5F20-014E-8327-ECA1FFFF99AF}"/>
              </a:ext>
            </a:extLst>
          </p:cNvPr>
          <p:cNvSpPr>
            <a:spLocks noGrp="1"/>
          </p:cNvSpPr>
          <p:nvPr>
            <p:ph idx="1"/>
          </p:nvPr>
        </p:nvSpPr>
        <p:spPr/>
        <p:txBody>
          <a:bodyPr/>
          <a:lstStyle/>
          <a:p>
            <a:r>
              <a:rPr lang="en-IT" dirty="0"/>
              <a:t>Born in economics as a way to model consumers’ behavior</a:t>
            </a:r>
          </a:p>
          <a:p>
            <a:r>
              <a:rPr lang="en-IT" dirty="0"/>
              <a:t>Based on “random utility theory”</a:t>
            </a:r>
          </a:p>
          <a:p>
            <a:pPr lvl="1"/>
            <a:r>
              <a:rPr lang="en-IT" dirty="0"/>
              <a:t>Every option can bring a potential </a:t>
            </a:r>
            <a:r>
              <a:rPr lang="en-IT" b="1" dirty="0"/>
              <a:t>utility</a:t>
            </a:r>
            <a:r>
              <a:rPr lang="en-IT" dirty="0"/>
              <a:t> to individuals</a:t>
            </a:r>
          </a:p>
          <a:p>
            <a:pPr lvl="1"/>
            <a:r>
              <a:rPr lang="en-GB" dirty="0"/>
              <a:t>(</a:t>
            </a:r>
            <a:r>
              <a:rPr lang="en-GB" i="1" dirty="0"/>
              <a:t>utility</a:t>
            </a:r>
            <a:r>
              <a:rPr lang="en-GB" dirty="0"/>
              <a:t>: the degree of satisfaction that a person expects from choosing a certain option)</a:t>
            </a:r>
            <a:endParaRPr lang="en-IT" dirty="0"/>
          </a:p>
          <a:p>
            <a:pPr lvl="1"/>
            <a:r>
              <a:rPr lang="en-GB" dirty="0"/>
              <a:t>Utility varies across individuals: different people have different utilities for different options</a:t>
            </a:r>
          </a:p>
          <a:p>
            <a:pPr lvl="1"/>
            <a:r>
              <a:rPr lang="en-GB" dirty="0"/>
              <a:t>Individuals are </a:t>
            </a:r>
            <a:r>
              <a:rPr lang="en-GB" b="1" dirty="0"/>
              <a:t>utility maximizers</a:t>
            </a:r>
            <a:r>
              <a:rPr lang="en-GB" dirty="0"/>
              <a:t>: they will choose the alternative that yields the highest utility</a:t>
            </a:r>
            <a:endParaRPr lang="en-IT" dirty="0"/>
          </a:p>
          <a:p>
            <a:r>
              <a:rPr lang="en-IT" dirty="0"/>
              <a:t>What produces the utility?</a:t>
            </a:r>
          </a:p>
          <a:p>
            <a:pPr marL="457200" indent="-457200">
              <a:buFont typeface="+mj-lt"/>
              <a:buAutoNum type="arabicPeriod"/>
            </a:pPr>
            <a:r>
              <a:rPr lang="en-IT" dirty="0"/>
              <a:t>The characteristics of the “chooser” (the </a:t>
            </a:r>
            <a:r>
              <a:rPr lang="en-IT" b="1" dirty="0"/>
              <a:t>citizens</a:t>
            </a:r>
            <a:r>
              <a:rPr lang="en-IT" dirty="0"/>
              <a:t>)</a:t>
            </a:r>
          </a:p>
          <a:p>
            <a:pPr marL="457200" indent="-457200">
              <a:buFont typeface="+mj-lt"/>
              <a:buAutoNum type="arabicPeriod"/>
            </a:pPr>
            <a:r>
              <a:rPr lang="en-IT" dirty="0"/>
              <a:t>The characteristics of the “choice options” (the </a:t>
            </a:r>
            <a:r>
              <a:rPr lang="en-IT" b="1" dirty="0"/>
              <a:t>parties</a:t>
            </a:r>
            <a:r>
              <a:rPr lang="en-IT" dirty="0"/>
              <a:t>)</a:t>
            </a:r>
          </a:p>
          <a:p>
            <a:pPr lvl="1"/>
            <a:endParaRPr lang="en-IT" dirty="0"/>
          </a:p>
          <a:p>
            <a:endParaRPr lang="en-IT" dirty="0"/>
          </a:p>
        </p:txBody>
      </p:sp>
    </p:spTree>
    <p:extLst>
      <p:ext uri="{BB962C8B-B14F-4D97-AF65-F5344CB8AC3E}">
        <p14:creationId xmlns:p14="http://schemas.microsoft.com/office/powerpoint/2010/main" val="204409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0871-42FA-B741-A3CA-40C4500825C6}"/>
              </a:ext>
            </a:extLst>
          </p:cNvPr>
          <p:cNvSpPr>
            <a:spLocks noGrp="1"/>
          </p:cNvSpPr>
          <p:nvPr>
            <p:ph type="title"/>
          </p:nvPr>
        </p:nvSpPr>
        <p:spPr/>
        <p:txBody>
          <a:bodyPr/>
          <a:lstStyle/>
          <a:p>
            <a:r>
              <a:rPr lang="en-IT" dirty="0"/>
              <a:t>Multinomial logit model (MLM)</a:t>
            </a:r>
          </a:p>
        </p:txBody>
      </p:sp>
      <p:sp>
        <p:nvSpPr>
          <p:cNvPr id="3" name="Content Placeholder 2">
            <a:extLst>
              <a:ext uri="{FF2B5EF4-FFF2-40B4-BE49-F238E27FC236}">
                <a16:creationId xmlns:a16="http://schemas.microsoft.com/office/drawing/2014/main" id="{4124AFCE-A32B-C347-876B-30C05FA98075}"/>
              </a:ext>
            </a:extLst>
          </p:cNvPr>
          <p:cNvSpPr>
            <a:spLocks noGrp="1"/>
          </p:cNvSpPr>
          <p:nvPr>
            <p:ph idx="1"/>
          </p:nvPr>
        </p:nvSpPr>
        <p:spPr/>
        <p:txBody>
          <a:bodyPr>
            <a:normAutofit/>
          </a:bodyPr>
          <a:lstStyle/>
          <a:p>
            <a:r>
              <a:rPr lang="en-GB" sz="2400" dirty="0"/>
              <a:t>The values of the </a:t>
            </a:r>
            <a:r>
              <a:rPr lang="en-GB" sz="2400" b="1" dirty="0"/>
              <a:t>predictors</a:t>
            </a:r>
            <a:r>
              <a:rPr lang="en-GB" sz="2400" dirty="0"/>
              <a:t> are </a:t>
            </a:r>
            <a:r>
              <a:rPr lang="en-GB" sz="2400" b="1" dirty="0"/>
              <a:t>constant</a:t>
            </a:r>
            <a:r>
              <a:rPr lang="en-GB" sz="2400" dirty="0"/>
              <a:t> across choice options</a:t>
            </a:r>
          </a:p>
          <a:p>
            <a:pPr lvl="1"/>
            <a:r>
              <a:rPr lang="en-GB" sz="2200" dirty="0"/>
              <a:t>A religious voter is always religious, whenever she's choosing between </a:t>
            </a:r>
            <a:r>
              <a:rPr lang="en-GB" sz="2200" i="1" dirty="0"/>
              <a:t>CDU</a:t>
            </a:r>
            <a:r>
              <a:rPr lang="en-GB" sz="2200" dirty="0"/>
              <a:t> and </a:t>
            </a:r>
            <a:r>
              <a:rPr lang="en-GB" sz="2200" i="1" dirty="0"/>
              <a:t>SPD</a:t>
            </a:r>
            <a:r>
              <a:rPr lang="en-GB" sz="2200" dirty="0"/>
              <a:t> or between the </a:t>
            </a:r>
            <a:r>
              <a:rPr lang="en-GB" sz="2200" i="1" dirty="0"/>
              <a:t>Left</a:t>
            </a:r>
            <a:r>
              <a:rPr lang="en-GB" sz="2200" dirty="0"/>
              <a:t> and the </a:t>
            </a:r>
            <a:r>
              <a:rPr lang="en-GB" sz="2200" i="1" dirty="0"/>
              <a:t>Greens</a:t>
            </a:r>
          </a:p>
          <a:p>
            <a:r>
              <a:rPr lang="en-GB" sz="2400" dirty="0"/>
              <a:t>The </a:t>
            </a:r>
            <a:r>
              <a:rPr lang="en-GB" sz="2400" b="1" dirty="0"/>
              <a:t>parameters vary</a:t>
            </a:r>
            <a:r>
              <a:rPr lang="en-GB" sz="2400" dirty="0"/>
              <a:t> across choice options</a:t>
            </a:r>
          </a:p>
          <a:p>
            <a:pPr lvl="1"/>
            <a:r>
              <a:rPr lang="en-GB" sz="2200" dirty="0"/>
              <a:t>The fact of being religious has different importance whether the choice is between </a:t>
            </a:r>
            <a:r>
              <a:rPr lang="en-GB" sz="2200" i="1" dirty="0"/>
              <a:t>CDU</a:t>
            </a:r>
            <a:r>
              <a:rPr lang="en-GB" sz="2200" dirty="0"/>
              <a:t> and </a:t>
            </a:r>
            <a:r>
              <a:rPr lang="en-GB" sz="2200" i="1" dirty="0"/>
              <a:t>SPD</a:t>
            </a:r>
            <a:r>
              <a:rPr lang="en-GB" sz="2200" dirty="0"/>
              <a:t> or whether it's between the </a:t>
            </a:r>
            <a:r>
              <a:rPr lang="en-GB" sz="2200" i="1" dirty="0"/>
              <a:t>Left</a:t>
            </a:r>
            <a:r>
              <a:rPr lang="en-GB" sz="2200" dirty="0"/>
              <a:t> and the </a:t>
            </a:r>
            <a:r>
              <a:rPr lang="en-GB" sz="2200" i="1" dirty="0"/>
              <a:t>Greens</a:t>
            </a:r>
          </a:p>
          <a:p>
            <a:r>
              <a:rPr lang="en-IT" sz="2400" dirty="0"/>
              <a:t>The observed effects are </a:t>
            </a:r>
            <a:r>
              <a:rPr lang="en-IT" sz="2400" b="1" dirty="0"/>
              <a:t>specific</a:t>
            </a:r>
          </a:p>
          <a:p>
            <a:pPr lvl="1"/>
            <a:r>
              <a:rPr lang="en-IT" sz="2200" dirty="0"/>
              <a:t>How to compare the effect of being religious on the vote between countries that have different parties?</a:t>
            </a:r>
          </a:p>
        </p:txBody>
      </p:sp>
    </p:spTree>
    <p:extLst>
      <p:ext uri="{BB962C8B-B14F-4D97-AF65-F5344CB8AC3E}">
        <p14:creationId xmlns:p14="http://schemas.microsoft.com/office/powerpoint/2010/main" val="149303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BC21-3ACD-3C4C-9244-33DAF0D1884A}"/>
              </a:ext>
            </a:extLst>
          </p:cNvPr>
          <p:cNvSpPr>
            <a:spLocks noGrp="1"/>
          </p:cNvSpPr>
          <p:nvPr>
            <p:ph type="title"/>
          </p:nvPr>
        </p:nvSpPr>
        <p:spPr/>
        <p:txBody>
          <a:bodyPr/>
          <a:lstStyle/>
          <a:p>
            <a:r>
              <a:rPr lang="en-IT" dirty="0"/>
              <a:t>Conditional logit model (CLM)</a:t>
            </a:r>
          </a:p>
        </p:txBody>
      </p:sp>
      <p:sp>
        <p:nvSpPr>
          <p:cNvPr id="3" name="Content Placeholder 2">
            <a:extLst>
              <a:ext uri="{FF2B5EF4-FFF2-40B4-BE49-F238E27FC236}">
                <a16:creationId xmlns:a16="http://schemas.microsoft.com/office/drawing/2014/main" id="{4B2E6397-9EB8-1348-9CAC-5434CB8F6CF1}"/>
              </a:ext>
            </a:extLst>
          </p:cNvPr>
          <p:cNvSpPr>
            <a:spLocks noGrp="1"/>
          </p:cNvSpPr>
          <p:nvPr>
            <p:ph idx="1"/>
          </p:nvPr>
        </p:nvSpPr>
        <p:spPr/>
        <p:txBody>
          <a:bodyPr>
            <a:normAutofit/>
          </a:bodyPr>
          <a:lstStyle/>
          <a:p>
            <a:r>
              <a:rPr lang="en-GB" sz="2400" dirty="0"/>
              <a:t>The values of the </a:t>
            </a:r>
            <a:r>
              <a:rPr lang="en-GB" sz="2400" b="1" dirty="0"/>
              <a:t>predictors</a:t>
            </a:r>
            <a:r>
              <a:rPr lang="en-GB" sz="2400" dirty="0"/>
              <a:t> </a:t>
            </a:r>
            <a:r>
              <a:rPr lang="en-GB" sz="2400" b="1" dirty="0"/>
              <a:t>vary</a:t>
            </a:r>
            <a:r>
              <a:rPr lang="en-GB" sz="2400" dirty="0"/>
              <a:t> across choice options</a:t>
            </a:r>
          </a:p>
          <a:p>
            <a:pPr lvl="1"/>
            <a:r>
              <a:rPr lang="en-IT" sz="2200" dirty="0"/>
              <a:t>Parties have different views over the extent to which European countries should be politically integrated</a:t>
            </a:r>
          </a:p>
          <a:p>
            <a:r>
              <a:rPr lang="en-GB" sz="2400" dirty="0"/>
              <a:t>The </a:t>
            </a:r>
            <a:r>
              <a:rPr lang="en-GB" sz="2400" b="1" dirty="0"/>
              <a:t>parameters</a:t>
            </a:r>
            <a:r>
              <a:rPr lang="en-GB" sz="2400" dirty="0"/>
              <a:t> are </a:t>
            </a:r>
            <a:r>
              <a:rPr lang="en-GB" sz="2400" b="1" dirty="0"/>
              <a:t>constant</a:t>
            </a:r>
            <a:r>
              <a:rPr lang="en-GB" sz="2400" dirty="0"/>
              <a:t> across choice options</a:t>
            </a:r>
          </a:p>
          <a:p>
            <a:pPr lvl="1"/>
            <a:r>
              <a:rPr lang="en-IT" sz="2200" dirty="0"/>
              <a:t>We look at the effect of parties’ position on European integration on their appeal to the voters</a:t>
            </a:r>
          </a:p>
          <a:p>
            <a:r>
              <a:rPr lang="en-IT" sz="2400" dirty="0"/>
              <a:t>The observed effects are </a:t>
            </a:r>
            <a:r>
              <a:rPr lang="en-IT" sz="2400" b="1" dirty="0"/>
              <a:t>generic</a:t>
            </a:r>
          </a:p>
          <a:p>
            <a:pPr lvl="1"/>
            <a:r>
              <a:rPr lang="en-IT" sz="2200" dirty="0"/>
              <a:t>We can tell whether European integration is more important in Germany or in Italy</a:t>
            </a:r>
          </a:p>
        </p:txBody>
      </p:sp>
    </p:spTree>
    <p:extLst>
      <p:ext uri="{BB962C8B-B14F-4D97-AF65-F5344CB8AC3E}">
        <p14:creationId xmlns:p14="http://schemas.microsoft.com/office/powerpoint/2010/main" val="397071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26E2-39A2-FA40-B6E2-09DECABA7A7A}"/>
              </a:ext>
            </a:extLst>
          </p:cNvPr>
          <p:cNvSpPr>
            <a:spLocks noGrp="1"/>
          </p:cNvSpPr>
          <p:nvPr>
            <p:ph type="title"/>
          </p:nvPr>
        </p:nvSpPr>
        <p:spPr/>
        <p:txBody>
          <a:bodyPr/>
          <a:lstStyle/>
          <a:p>
            <a:r>
              <a:rPr lang="en-IT" dirty="0"/>
              <a:t>Comparisons</a:t>
            </a:r>
          </a:p>
        </p:txBody>
      </p:sp>
      <p:sp>
        <p:nvSpPr>
          <p:cNvPr id="3" name="Content Placeholder 2">
            <a:extLst>
              <a:ext uri="{FF2B5EF4-FFF2-40B4-BE49-F238E27FC236}">
                <a16:creationId xmlns:a16="http://schemas.microsoft.com/office/drawing/2014/main" id="{2AD852B2-255C-C94E-8D4D-24BAFB2EE69A}"/>
              </a:ext>
            </a:extLst>
          </p:cNvPr>
          <p:cNvSpPr>
            <a:spLocks noGrp="1"/>
          </p:cNvSpPr>
          <p:nvPr>
            <p:ph idx="1"/>
          </p:nvPr>
        </p:nvSpPr>
        <p:spPr/>
        <p:txBody>
          <a:bodyPr>
            <a:normAutofit/>
          </a:bodyPr>
          <a:lstStyle/>
          <a:p>
            <a:r>
              <a:rPr lang="en-IT" sz="2400" dirty="0"/>
              <a:t>Other relevant considerations multiple choice models</a:t>
            </a:r>
          </a:p>
          <a:p>
            <a:pPr marL="457200" indent="-457200">
              <a:buFont typeface="+mj-lt"/>
              <a:buAutoNum type="arabicPeriod"/>
            </a:pPr>
            <a:r>
              <a:rPr lang="en-IT" sz="2400" dirty="0"/>
              <a:t>In MLMs, all the alternatives are compared with a </a:t>
            </a:r>
            <a:r>
              <a:rPr lang="en-IT" sz="2400" b="1" dirty="0"/>
              <a:t>baseline alternative</a:t>
            </a:r>
          </a:p>
          <a:p>
            <a:pPr lvl="1"/>
            <a:r>
              <a:rPr lang="en-IT" sz="2200" dirty="0"/>
              <a:t>E.g. we compare the effect of being religious on the choice between CDU and SPD, CDU and the Left, CDU and the Greens, etc.</a:t>
            </a:r>
          </a:p>
          <a:p>
            <a:pPr lvl="1"/>
            <a:r>
              <a:rPr lang="en-IT" sz="2200" dirty="0"/>
              <a:t>The models are equivalent, coefficients will vary depending on the comparison, but the predictions will be always the same</a:t>
            </a:r>
          </a:p>
          <a:p>
            <a:pPr marL="457200" indent="-457200">
              <a:buFont typeface="+mj-lt"/>
              <a:buAutoNum type="arabicPeriod"/>
            </a:pPr>
            <a:r>
              <a:rPr lang="en-IT" sz="2400" dirty="0"/>
              <a:t>In CLMs, the alternatives are compared against </a:t>
            </a:r>
            <a:r>
              <a:rPr lang="en-IT" sz="2400" b="1" dirty="0"/>
              <a:t>each other</a:t>
            </a:r>
          </a:p>
          <a:p>
            <a:pPr lvl="1"/>
            <a:r>
              <a:rPr lang="en-IT" sz="2200" dirty="0"/>
              <a:t>There is no constant term – CLMs have </a:t>
            </a:r>
            <a:r>
              <a:rPr lang="en-IT" sz="2200" u="sng" dirty="0"/>
              <a:t>no intercept</a:t>
            </a:r>
          </a:p>
          <a:p>
            <a:pPr lvl="1"/>
            <a:endParaRPr lang="en-IT" sz="2200" dirty="0"/>
          </a:p>
        </p:txBody>
      </p:sp>
    </p:spTree>
    <p:extLst>
      <p:ext uri="{BB962C8B-B14F-4D97-AF65-F5344CB8AC3E}">
        <p14:creationId xmlns:p14="http://schemas.microsoft.com/office/powerpoint/2010/main" val="117566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7D4E-5530-034B-88B8-5C5CB28A8E40}"/>
              </a:ext>
            </a:extLst>
          </p:cNvPr>
          <p:cNvSpPr>
            <a:spLocks noGrp="1"/>
          </p:cNvSpPr>
          <p:nvPr>
            <p:ph type="title"/>
          </p:nvPr>
        </p:nvSpPr>
        <p:spPr/>
        <p:txBody>
          <a:bodyPr/>
          <a:lstStyle/>
          <a:p>
            <a:r>
              <a:rPr lang="en-IT" dirty="0"/>
              <a:t>Comparative voting behavior</a:t>
            </a:r>
          </a:p>
        </p:txBody>
      </p:sp>
      <p:sp>
        <p:nvSpPr>
          <p:cNvPr id="3" name="Content Placeholder 2">
            <a:extLst>
              <a:ext uri="{FF2B5EF4-FFF2-40B4-BE49-F238E27FC236}">
                <a16:creationId xmlns:a16="http://schemas.microsoft.com/office/drawing/2014/main" id="{5A16CD74-B754-0F4C-AFF6-DB996B66B21D}"/>
              </a:ext>
            </a:extLst>
          </p:cNvPr>
          <p:cNvSpPr>
            <a:spLocks noGrp="1"/>
          </p:cNvSpPr>
          <p:nvPr>
            <p:ph idx="1"/>
          </p:nvPr>
        </p:nvSpPr>
        <p:spPr/>
        <p:txBody>
          <a:bodyPr>
            <a:normAutofit/>
          </a:bodyPr>
          <a:lstStyle/>
          <a:p>
            <a:r>
              <a:rPr lang="en-IT" sz="2400" dirty="0"/>
              <a:t>Now our goal is to study vote choice, but </a:t>
            </a:r>
            <a:r>
              <a:rPr lang="en-IT" sz="2400" b="1" dirty="0"/>
              <a:t>comparatively</a:t>
            </a:r>
          </a:p>
          <a:p>
            <a:r>
              <a:rPr lang="en-IT" sz="2400" dirty="0"/>
              <a:t>This implies that there are different sets of alternatives in different contexts</a:t>
            </a:r>
          </a:p>
          <a:p>
            <a:r>
              <a:rPr lang="en-IT" sz="2400" dirty="0"/>
              <a:t>Hence, we can </a:t>
            </a:r>
            <a:r>
              <a:rPr lang="en-IT" sz="2400" u="sng" dirty="0"/>
              <a:t>not</a:t>
            </a:r>
            <a:r>
              <a:rPr lang="en-IT" sz="2400" dirty="0"/>
              <a:t> use MLM, as the parameters are alternative specific</a:t>
            </a:r>
          </a:p>
          <a:p>
            <a:r>
              <a:rPr lang="en-IT" sz="2400" dirty="0"/>
              <a:t>Open issues:</a:t>
            </a:r>
          </a:p>
          <a:p>
            <a:pPr marL="658368" lvl="1" indent="-457200"/>
            <a:r>
              <a:rPr lang="en-IT" sz="2200" dirty="0"/>
              <a:t>Can we use CLM?</a:t>
            </a:r>
          </a:p>
          <a:p>
            <a:pPr marL="658368" lvl="1" indent="-457200"/>
            <a:r>
              <a:rPr lang="en-IT" sz="2200" dirty="0"/>
              <a:t>How to incorporate the individual characteristics, which do not change between alternatives?</a:t>
            </a:r>
          </a:p>
          <a:p>
            <a:pPr lvl="1"/>
            <a:endParaRPr lang="en-IT" sz="2200" dirty="0"/>
          </a:p>
        </p:txBody>
      </p:sp>
    </p:spTree>
    <p:extLst>
      <p:ext uri="{BB962C8B-B14F-4D97-AF65-F5344CB8AC3E}">
        <p14:creationId xmlns:p14="http://schemas.microsoft.com/office/powerpoint/2010/main" val="131265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D673-BBE6-8A46-9970-32A75DD6E550}"/>
              </a:ext>
            </a:extLst>
          </p:cNvPr>
          <p:cNvSpPr>
            <a:spLocks noGrp="1"/>
          </p:cNvSpPr>
          <p:nvPr>
            <p:ph type="title"/>
          </p:nvPr>
        </p:nvSpPr>
        <p:spPr/>
        <p:txBody>
          <a:bodyPr/>
          <a:lstStyle/>
          <a:p>
            <a:r>
              <a:rPr lang="en-IT" dirty="0"/>
              <a:t>The statistical model of choice</a:t>
            </a:r>
          </a:p>
        </p:txBody>
      </p:sp>
      <p:sp>
        <p:nvSpPr>
          <p:cNvPr id="3" name="Content Placeholder 2">
            <a:extLst>
              <a:ext uri="{FF2B5EF4-FFF2-40B4-BE49-F238E27FC236}">
                <a16:creationId xmlns:a16="http://schemas.microsoft.com/office/drawing/2014/main" id="{4A5C47E8-87B7-6847-827E-A5639D319E92}"/>
              </a:ext>
            </a:extLst>
          </p:cNvPr>
          <p:cNvSpPr>
            <a:spLocks noGrp="1"/>
          </p:cNvSpPr>
          <p:nvPr>
            <p:ph idx="1"/>
          </p:nvPr>
        </p:nvSpPr>
        <p:spPr/>
        <p:txBody>
          <a:bodyPr>
            <a:normAutofit/>
          </a:bodyPr>
          <a:lstStyle/>
          <a:p>
            <a:r>
              <a:rPr lang="en-IT" sz="2400" dirty="0"/>
              <a:t>Can we use conditional logit to study vote choice in a comparative perspective?</a:t>
            </a:r>
          </a:p>
          <a:p>
            <a:r>
              <a:rPr lang="en-IT" sz="2400" dirty="0"/>
              <a:t>There exist generalizations of the CLM where the coefficients are random: they vary between contexts</a:t>
            </a:r>
          </a:p>
          <a:p>
            <a:r>
              <a:rPr lang="en-IT" sz="2400" dirty="0"/>
              <a:t>However, they are used with panel data: the choice options and the respondents are the same</a:t>
            </a:r>
          </a:p>
          <a:p>
            <a:r>
              <a:rPr lang="en-IT" sz="2400" dirty="0"/>
              <a:t>It is not clear whether it is possible to model simultaneously many instances with different alternatives </a:t>
            </a:r>
          </a:p>
          <a:p>
            <a:pPr lvl="1"/>
            <a:r>
              <a:rPr lang="en-IT" sz="2200" dirty="0"/>
              <a:t>Even though we can use random effects to account for the different alternatives, the problem remains when we have different </a:t>
            </a:r>
            <a:r>
              <a:rPr lang="en-IT" sz="2200" u="sng" dirty="0"/>
              <a:t>numbers of parties </a:t>
            </a:r>
            <a:r>
              <a:rPr lang="en-IT" sz="2200" dirty="0"/>
              <a:t>in different elections</a:t>
            </a:r>
          </a:p>
        </p:txBody>
      </p:sp>
    </p:spTree>
    <p:extLst>
      <p:ext uri="{BB962C8B-B14F-4D97-AF65-F5344CB8AC3E}">
        <p14:creationId xmlns:p14="http://schemas.microsoft.com/office/powerpoint/2010/main" val="58064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DA3F-9571-CC46-9CDE-B291FD13ED94}"/>
              </a:ext>
            </a:extLst>
          </p:cNvPr>
          <p:cNvSpPr>
            <a:spLocks noGrp="1"/>
          </p:cNvSpPr>
          <p:nvPr>
            <p:ph type="title"/>
          </p:nvPr>
        </p:nvSpPr>
        <p:spPr/>
        <p:txBody>
          <a:bodyPr/>
          <a:lstStyle/>
          <a:p>
            <a:r>
              <a:rPr lang="en-IT" dirty="0"/>
              <a:t>The statistical model of choice /2</a:t>
            </a:r>
          </a:p>
        </p:txBody>
      </p:sp>
      <p:sp>
        <p:nvSpPr>
          <p:cNvPr id="3" name="Content Placeholder 2">
            <a:extLst>
              <a:ext uri="{FF2B5EF4-FFF2-40B4-BE49-F238E27FC236}">
                <a16:creationId xmlns:a16="http://schemas.microsoft.com/office/drawing/2014/main" id="{588AEE9A-19A8-3645-87C0-6728F4DBF39A}"/>
              </a:ext>
            </a:extLst>
          </p:cNvPr>
          <p:cNvSpPr>
            <a:spLocks noGrp="1"/>
          </p:cNvSpPr>
          <p:nvPr>
            <p:ph idx="1"/>
          </p:nvPr>
        </p:nvSpPr>
        <p:spPr/>
        <p:txBody>
          <a:bodyPr>
            <a:normAutofit/>
          </a:bodyPr>
          <a:lstStyle/>
          <a:p>
            <a:r>
              <a:rPr lang="en-IT" sz="2400" dirty="0"/>
              <a:t>An alternative is to use a </a:t>
            </a:r>
            <a:r>
              <a:rPr lang="en-IT" sz="2400" u="sng" dirty="0"/>
              <a:t>multilevel binary logit</a:t>
            </a:r>
            <a:r>
              <a:rPr lang="en-IT" sz="2400" dirty="0"/>
              <a:t> model (MBL) on the stacked data matrix (as we do)</a:t>
            </a:r>
          </a:p>
          <a:p>
            <a:r>
              <a:rPr lang="en-IT" sz="2400" dirty="0"/>
              <a:t>In its most basic form this is equivalent of a fixed-effects (FE) model with observations nested within individuals</a:t>
            </a:r>
          </a:p>
          <a:p>
            <a:r>
              <a:rPr lang="en-IT" sz="2400" dirty="0"/>
              <a:t>Some open questions</a:t>
            </a:r>
          </a:p>
          <a:p>
            <a:pPr marL="457200" indent="-457200">
              <a:buFont typeface="+mj-lt"/>
              <a:buAutoNum type="arabicPeriod"/>
            </a:pPr>
            <a:r>
              <a:rPr lang="en-IT" sz="2400" dirty="0"/>
              <a:t>Is it wrong?</a:t>
            </a:r>
          </a:p>
          <a:p>
            <a:pPr marL="457200" indent="-457200">
              <a:buFont typeface="+mj-lt"/>
              <a:buAutoNum type="arabicPeriod"/>
            </a:pPr>
            <a:r>
              <a:rPr lang="en-IT" sz="2400" dirty="0"/>
              <a:t>Does it produce biased results?</a:t>
            </a:r>
          </a:p>
        </p:txBody>
      </p:sp>
    </p:spTree>
    <p:extLst>
      <p:ext uri="{BB962C8B-B14F-4D97-AF65-F5344CB8AC3E}">
        <p14:creationId xmlns:p14="http://schemas.microsoft.com/office/powerpoint/2010/main" val="1622820290"/>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3485</TotalTime>
  <Words>1570</Words>
  <Application>Microsoft Macintosh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Retrospettivo</vt:lpstr>
      <vt:lpstr>Stacked Data Matrices Open Issues</vt:lpstr>
      <vt:lpstr>Studying vote choice in a comparative perspective</vt:lpstr>
      <vt:lpstr>Starting point: multiple choice models </vt:lpstr>
      <vt:lpstr>Multinomial logit model (MLM)</vt:lpstr>
      <vt:lpstr>Conditional logit model (CLM)</vt:lpstr>
      <vt:lpstr>Comparisons</vt:lpstr>
      <vt:lpstr>Comparative voting behavior</vt:lpstr>
      <vt:lpstr>The statistical model of choice</vt:lpstr>
      <vt:lpstr>The statistical model of choice /2</vt:lpstr>
      <vt:lpstr>Using MBL with multiple choice data</vt:lpstr>
      <vt:lpstr>Using MBL with multiple choice data /2</vt:lpstr>
      <vt:lpstr>MBL vs CLM</vt:lpstr>
      <vt:lpstr>MBL vs CLM</vt:lpstr>
      <vt:lpstr>MBL vs CLM</vt:lpstr>
      <vt:lpstr>How to include individual characteristics?</vt:lpstr>
      <vt:lpstr>Y-hats</vt:lpstr>
      <vt:lpstr>Y-hats</vt:lpstr>
      <vt:lpstr>Y-hats /2</vt:lpstr>
      <vt:lpstr>Mean vs. Variance in probabilities</vt:lpstr>
      <vt:lpstr>Y-hats /3</vt:lpstr>
      <vt:lpstr>Some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Carteny</dc:creator>
  <cp:lastModifiedBy>Federico Vegetti</cp:lastModifiedBy>
  <cp:revision>110</cp:revision>
  <dcterms:created xsi:type="dcterms:W3CDTF">2021-04-07T08:16:39Z</dcterms:created>
  <dcterms:modified xsi:type="dcterms:W3CDTF">2021-06-02T17:25:01Z</dcterms:modified>
</cp:coreProperties>
</file>