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30"/>
  </p:notesMasterIdLst>
  <p:sldIdLst>
    <p:sldId id="256" r:id="rId2"/>
    <p:sldId id="262" r:id="rId3"/>
    <p:sldId id="297" r:id="rId4"/>
    <p:sldId id="265" r:id="rId5"/>
    <p:sldId id="298" r:id="rId6"/>
    <p:sldId id="299" r:id="rId7"/>
    <p:sldId id="306" r:id="rId8"/>
    <p:sldId id="300" r:id="rId9"/>
    <p:sldId id="304" r:id="rId10"/>
    <p:sldId id="302" r:id="rId11"/>
    <p:sldId id="305" r:id="rId12"/>
    <p:sldId id="257" r:id="rId13"/>
    <p:sldId id="296" r:id="rId14"/>
    <p:sldId id="303" r:id="rId15"/>
    <p:sldId id="307" r:id="rId16"/>
    <p:sldId id="311" r:id="rId17"/>
    <p:sldId id="308" r:id="rId18"/>
    <p:sldId id="309" r:id="rId19"/>
    <p:sldId id="310" r:id="rId20"/>
    <p:sldId id="313" r:id="rId21"/>
    <p:sldId id="314" r:id="rId22"/>
    <p:sldId id="316" r:id="rId23"/>
    <p:sldId id="315" r:id="rId24"/>
    <p:sldId id="317" r:id="rId25"/>
    <p:sldId id="318" r:id="rId26"/>
    <p:sldId id="320" r:id="rId27"/>
    <p:sldId id="319" r:id="rId28"/>
    <p:sldId id="32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2" autoAdjust="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852D5-A700-4EBF-B9C0-6410F534C2EA}" type="datetimeFigureOut">
              <a:rPr lang="en-US" smtClean="0"/>
              <a:t>21/06/03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AE6C4-2546-4D6A-95A5-238022D8184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39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AE6C4-2546-4D6A-95A5-238022D818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7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AE6C4-2546-4D6A-95A5-238022D818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09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AE6C4-2546-4D6A-95A5-238022D818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77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AE6C4-2546-4D6A-95A5-238022D818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06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AE6C4-2546-4D6A-95A5-238022D8184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63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A304-C5EB-44D3-8521-E29DF18687DE}" type="datetimeFigureOut">
              <a:rPr lang="en-US" smtClean="0"/>
              <a:t>21/06/03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DD5-EB64-4CA6-BCA1-94C5D6AFA04A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48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A304-C5EB-44D3-8521-E29DF18687DE}" type="datetimeFigureOut">
              <a:rPr lang="en-US" smtClean="0"/>
              <a:t>21/06/03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DD5-EB64-4CA6-BCA1-94C5D6AFA04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0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A304-C5EB-44D3-8521-E29DF18687DE}" type="datetimeFigureOut">
              <a:rPr lang="en-US" smtClean="0"/>
              <a:t>21/06/03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DD5-EB64-4CA6-BCA1-94C5D6AFA04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0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A304-C5EB-44D3-8521-E29DF18687DE}" type="datetimeFigureOut">
              <a:rPr lang="en-US" smtClean="0"/>
              <a:t>21/06/03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DD5-EB64-4CA6-BCA1-94C5D6AFA04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0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A304-C5EB-44D3-8521-E29DF18687DE}" type="datetimeFigureOut">
              <a:rPr lang="en-US" smtClean="0"/>
              <a:t>21/06/03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DD5-EB64-4CA6-BCA1-94C5D6AFA04A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16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A304-C5EB-44D3-8521-E29DF18687DE}" type="datetimeFigureOut">
              <a:rPr lang="en-US" smtClean="0"/>
              <a:t>21/06/03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DD5-EB64-4CA6-BCA1-94C5D6AFA04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1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A304-C5EB-44D3-8521-E29DF18687DE}" type="datetimeFigureOut">
              <a:rPr lang="en-US" smtClean="0"/>
              <a:t>21/06/03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DD5-EB64-4CA6-BCA1-94C5D6AFA04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5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A304-C5EB-44D3-8521-E29DF18687DE}" type="datetimeFigureOut">
              <a:rPr lang="en-US" smtClean="0"/>
              <a:t>21/06/03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DD5-EB64-4CA6-BCA1-94C5D6AFA04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5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A304-C5EB-44D3-8521-E29DF18687DE}" type="datetimeFigureOut">
              <a:rPr lang="en-US" smtClean="0"/>
              <a:t>21/06/03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DD5-EB64-4CA6-BCA1-94C5D6AFA04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8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D5A304-C5EB-44D3-8521-E29DF18687DE}" type="datetimeFigureOut">
              <a:rPr lang="en-US" smtClean="0"/>
              <a:t>21/06/03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194DD5-EB64-4CA6-BCA1-94C5D6AFA04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2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A304-C5EB-44D3-8521-E29DF18687DE}" type="datetimeFigureOut">
              <a:rPr lang="en-US" smtClean="0"/>
              <a:t>21/06/03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4DD5-EB64-4CA6-BCA1-94C5D6AFA04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D5A304-C5EB-44D3-8521-E29DF18687DE}" type="datetimeFigureOut">
              <a:rPr lang="en-US" smtClean="0"/>
              <a:t>21/06/03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194DD5-EB64-4CA6-BCA1-94C5D6AFA04A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62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tangolo 19">
            <a:extLst>
              <a:ext uri="{FF2B5EF4-FFF2-40B4-BE49-F238E27FC236}">
                <a16:creationId xmlns:a16="http://schemas.microsoft.com/office/drawing/2014/main" id="{AB124586-C594-4D93-8579-3F2D4CE4ACE6}"/>
              </a:ext>
            </a:extLst>
          </p:cNvPr>
          <p:cNvSpPr/>
          <p:nvPr/>
        </p:nvSpPr>
        <p:spPr>
          <a:xfrm>
            <a:off x="0" y="-3488"/>
            <a:ext cx="12191999" cy="136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F173693-FC3C-4631-8F6B-0AB206EDF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Stacked Data Matrices</a:t>
            </a:r>
            <a:br>
              <a:rPr lang="en-US" dirty="0"/>
            </a:br>
            <a:r>
              <a:rPr lang="en-US" sz="4800" dirty="0"/>
              <a:t>Implementing the Generic Approach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659637-8F1F-4A81-8A51-1F2493D313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Giuseppe Carteny</a:t>
            </a:r>
          </a:p>
          <a:p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MZES, Universität Mannheim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B4DAE6E-87BD-4FCA-9A8F-1F7F566CC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444" y="-449040"/>
            <a:ext cx="2154964" cy="2154964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5539F1E6-8DF2-423B-B0BB-1A65CAA01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74033" y="363460"/>
            <a:ext cx="1990725" cy="660475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ABDA59B-1072-41FB-B9F2-9758C7640A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094" y="-979919"/>
            <a:ext cx="3216723" cy="321672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FAC68E9D-8F56-4DF6-BB1B-650BE4F3B9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257" y="279097"/>
            <a:ext cx="1471875" cy="698692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647C96E1-190D-413B-89AE-FCC2F51020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55" y="153670"/>
            <a:ext cx="1526729" cy="92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70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A7C4115-E603-447D-A1A5-7AF1E972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C38396-85C5-4DE1-BA50-52540B40A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193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7651E0-918D-4FEE-AA56-F9008358E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3529AFD-5A84-4419-9390-0E9584F3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FFD9C4-5E6D-4E44-8CCD-24EF7B6FF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89D8F0F-1017-495E-AC45-A1908F88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75" y="348116"/>
            <a:ext cx="3333815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Basic Components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From Individual Observations to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Dyads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3B2DB5-1B01-4A7A-B79B-E180757E6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Tabella 17">
            <a:extLst>
              <a:ext uri="{FF2B5EF4-FFF2-40B4-BE49-F238E27FC236}">
                <a16:creationId xmlns:a16="http://schemas.microsoft.com/office/drawing/2014/main" id="{4EB19B28-0F59-499B-83AC-C3577314D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243703"/>
              </p:ext>
            </p:extLst>
          </p:nvPr>
        </p:nvGraphicFramePr>
        <p:xfrm>
          <a:off x="5338797" y="2569202"/>
          <a:ext cx="2763990" cy="4272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65">
                  <a:extLst>
                    <a:ext uri="{9D8B030D-6E8A-4147-A177-3AD203B41FA5}">
                      <a16:colId xmlns:a16="http://schemas.microsoft.com/office/drawing/2014/main" val="2811812638"/>
                    </a:ext>
                  </a:extLst>
                </a:gridCol>
                <a:gridCol w="460665">
                  <a:extLst>
                    <a:ext uri="{9D8B030D-6E8A-4147-A177-3AD203B41FA5}">
                      <a16:colId xmlns:a16="http://schemas.microsoft.com/office/drawing/2014/main" val="385017138"/>
                    </a:ext>
                  </a:extLst>
                </a:gridCol>
                <a:gridCol w="460665">
                  <a:extLst>
                    <a:ext uri="{9D8B030D-6E8A-4147-A177-3AD203B41FA5}">
                      <a16:colId xmlns:a16="http://schemas.microsoft.com/office/drawing/2014/main" val="3924410772"/>
                    </a:ext>
                  </a:extLst>
                </a:gridCol>
                <a:gridCol w="460665">
                  <a:extLst>
                    <a:ext uri="{9D8B030D-6E8A-4147-A177-3AD203B41FA5}">
                      <a16:colId xmlns:a16="http://schemas.microsoft.com/office/drawing/2014/main" val="3264700859"/>
                    </a:ext>
                  </a:extLst>
                </a:gridCol>
                <a:gridCol w="460665">
                  <a:extLst>
                    <a:ext uri="{9D8B030D-6E8A-4147-A177-3AD203B41FA5}">
                      <a16:colId xmlns:a16="http://schemas.microsoft.com/office/drawing/2014/main" val="695267833"/>
                    </a:ext>
                  </a:extLst>
                </a:gridCol>
                <a:gridCol w="460665">
                  <a:extLst>
                    <a:ext uri="{9D8B030D-6E8A-4147-A177-3AD203B41FA5}">
                      <a16:colId xmlns:a16="http://schemas.microsoft.com/office/drawing/2014/main" val="3820761308"/>
                    </a:ext>
                  </a:extLst>
                </a:gridCol>
              </a:tblGrid>
              <a:tr h="615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respid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party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age</a:t>
                      </a:r>
                    </a:p>
                  </a:txBody>
                  <a:tcPr vert="vert27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LR dist.</a:t>
                      </a:r>
                    </a:p>
                  </a:txBody>
                  <a:tcPr vert="vert27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Vote Choice</a:t>
                      </a:r>
                    </a:p>
                  </a:txBody>
                  <a:tcPr vert="vert27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PTV</a:t>
                      </a:r>
                    </a:p>
                  </a:txBody>
                  <a:tcPr vert="vert27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557808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59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128664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814207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035073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746766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599541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04712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897980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275363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26551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222945"/>
                  </a:ext>
                </a:extLst>
              </a:tr>
            </a:tbl>
          </a:graphicData>
        </a:graphic>
      </p:graphicFrame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3E08BA21-4727-4279-A9D2-E07AD2DE6EEB}"/>
              </a:ext>
            </a:extLst>
          </p:cNvPr>
          <p:cNvSpPr txBox="1"/>
          <p:nvPr/>
        </p:nvSpPr>
        <p:spPr>
          <a:xfrm>
            <a:off x="8629650" y="6321623"/>
            <a:ext cx="3390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Readapted from van der Eijk </a:t>
            </a:r>
            <a:r>
              <a:rPr lang="en-US" sz="1400" i="1" dirty="0"/>
              <a:t>et al.</a:t>
            </a:r>
            <a:r>
              <a:rPr lang="en-US" sz="1400" dirty="0"/>
              <a:t> 2006</a:t>
            </a:r>
          </a:p>
        </p:txBody>
      </p:sp>
      <p:graphicFrame>
        <p:nvGraphicFramePr>
          <p:cNvPr id="32" name="Tabella 9">
            <a:extLst>
              <a:ext uri="{FF2B5EF4-FFF2-40B4-BE49-F238E27FC236}">
                <a16:creationId xmlns:a16="http://schemas.microsoft.com/office/drawing/2014/main" id="{6D1CD31F-1B73-4653-A352-4ABF0D8704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7690001"/>
              </p:ext>
            </p:extLst>
          </p:nvPr>
        </p:nvGraphicFramePr>
        <p:xfrm>
          <a:off x="4268281" y="108331"/>
          <a:ext cx="7751705" cy="23202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6285">
                  <a:extLst>
                    <a:ext uri="{9D8B030D-6E8A-4147-A177-3AD203B41FA5}">
                      <a16:colId xmlns:a16="http://schemas.microsoft.com/office/drawing/2014/main" val="3338479897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138291399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144304636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4017600209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1538083963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1709726338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2398786086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2613649352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266679013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2257693618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3114515624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1435378505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4041034097"/>
                    </a:ext>
                  </a:extLst>
                </a:gridCol>
              </a:tblGrid>
              <a:tr h="664369">
                <a:tc>
                  <a:txBody>
                    <a:bodyPr/>
                    <a:lstStyle/>
                    <a:p>
                      <a:r>
                        <a:rPr lang="en-US" sz="1400" dirty="0" err="1"/>
                        <a:t>respid</a:t>
                      </a:r>
                      <a:endParaRPr lang="en-US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age</a:t>
                      </a:r>
                    </a:p>
                  </a:txBody>
                  <a:tcPr vert="vert27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LR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respid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vert="vert27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LR pos.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Party A</a:t>
                      </a:r>
                    </a:p>
                  </a:txBody>
                  <a:tcPr vert="vert27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LR pos.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Party B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vert="vert27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LR pos.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Party 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vert="vert27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LR dist.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Party A</a:t>
                      </a:r>
                    </a:p>
                  </a:txBody>
                  <a:tcPr vert="vert27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LR dist. Party B</a:t>
                      </a:r>
                    </a:p>
                  </a:txBody>
                  <a:tcPr vert="vert27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LR dist. Party C</a:t>
                      </a:r>
                    </a:p>
                  </a:txBody>
                  <a:tcPr vert="vert27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Vote Choice</a:t>
                      </a:r>
                    </a:p>
                  </a:txBody>
                  <a:tcPr vert="vert27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PTV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Party A</a:t>
                      </a:r>
                    </a:p>
                  </a:txBody>
                  <a:tcPr vert="vert27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PTV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Party B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vert="vert27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PTV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Party C</a:t>
                      </a:r>
                    </a:p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vert="vert27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45737"/>
                  </a:ext>
                </a:extLst>
              </a:tr>
              <a:tr h="4500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59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1956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923357"/>
                  </a:ext>
                </a:extLst>
              </a:tr>
              <a:tr h="47434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149084"/>
                  </a:ext>
                </a:extLst>
              </a:tr>
              <a:tr h="2281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506718"/>
                  </a:ext>
                </a:extLst>
              </a:tr>
            </a:tbl>
          </a:graphicData>
        </a:graphic>
      </p:graphicFrame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50F6E98D-C63C-47B4-87B8-984FE5292F07}"/>
              </a:ext>
            </a:extLst>
          </p:cNvPr>
          <p:cNvCxnSpPr>
            <a:cxnSpLocks/>
          </p:cNvCxnSpPr>
          <p:nvPr/>
        </p:nvCxnSpPr>
        <p:spPr>
          <a:xfrm>
            <a:off x="4633356" y="1079686"/>
            <a:ext cx="576819" cy="2349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421C93-47EA-40A9-AF0A-56009D4097E0}"/>
              </a:ext>
            </a:extLst>
          </p:cNvPr>
          <p:cNvCxnSpPr>
            <a:cxnSpLocks/>
          </p:cNvCxnSpPr>
          <p:nvPr/>
        </p:nvCxnSpPr>
        <p:spPr>
          <a:xfrm>
            <a:off x="4625140" y="1464884"/>
            <a:ext cx="660385" cy="3297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A741F823-2DD4-402A-A598-8CA5A3C06C1F}"/>
              </a:ext>
            </a:extLst>
          </p:cNvPr>
          <p:cNvCxnSpPr>
            <a:cxnSpLocks/>
          </p:cNvCxnSpPr>
          <p:nvPr/>
        </p:nvCxnSpPr>
        <p:spPr>
          <a:xfrm>
            <a:off x="4587497" y="1958131"/>
            <a:ext cx="698028" cy="3820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963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A57AEE-87A6-4EC5-893D-374890C3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From Individual Observations to Dyads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1/3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24B8F4-62E8-4437-A515-6CA07C479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600" dirty="0"/>
              <a:t>The SDM allows for analysing relationships between two (sets of) elements, that we can define </a:t>
            </a:r>
            <a:r>
              <a:rPr lang="en-US" sz="2600" i="1" dirty="0"/>
              <a:t>dyads</a:t>
            </a:r>
            <a:r>
              <a:rPr lang="en-US" sz="2600" dirty="0"/>
              <a:t> or </a:t>
            </a:r>
            <a:r>
              <a:rPr lang="en-US" sz="2600" i="1" dirty="0"/>
              <a:t>stacks</a:t>
            </a:r>
            <a:r>
              <a:rPr lang="en-US" sz="2600" dirty="0"/>
              <a:t>: </a:t>
            </a:r>
          </a:p>
          <a:p>
            <a:pPr marL="0" indent="0" algn="ctr">
              <a:spcAft>
                <a:spcPts val="1800"/>
              </a:spcAft>
              <a:buNone/>
            </a:pPr>
            <a:r>
              <a:rPr lang="en-US" sz="2600" dirty="0"/>
              <a:t>Thus, the reshaping of the data matrix </a:t>
            </a:r>
            <a:r>
              <a:rPr lang="en-US" sz="2600" i="1" dirty="0"/>
              <a:t>is conditional on </a:t>
            </a:r>
            <a:r>
              <a:rPr lang="en-US" sz="2600" dirty="0"/>
              <a:t>the two sets of elements selected for creating a </a:t>
            </a:r>
            <a:r>
              <a:rPr lang="en-US" sz="2600" i="1" dirty="0"/>
              <a:t>stack</a:t>
            </a:r>
            <a:r>
              <a:rPr lang="en-US" sz="2600" dirty="0"/>
              <a:t> or </a:t>
            </a:r>
            <a:r>
              <a:rPr lang="en-US" sz="2600" i="1" dirty="0"/>
              <a:t>dyad, </a:t>
            </a:r>
            <a:r>
              <a:rPr lang="en-US" sz="2600" dirty="0"/>
              <a:t>let us say </a:t>
            </a:r>
            <a:r>
              <a:rPr lang="en-US" sz="2600" b="1" dirty="0"/>
              <a:t>el1 </a:t>
            </a:r>
            <a:r>
              <a:rPr lang="en-US" sz="2600" dirty="0"/>
              <a:t>and </a:t>
            </a:r>
            <a:r>
              <a:rPr lang="en-US" sz="2600" b="1" dirty="0"/>
              <a:t>el2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600" dirty="0"/>
              <a:t>In electoral analyses based on survey data:</a:t>
            </a:r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Normally the first element of the dyad (</a:t>
            </a:r>
            <a:r>
              <a:rPr lang="en-US" sz="2400" b="1" dirty="0"/>
              <a:t>el1</a:t>
            </a:r>
            <a:r>
              <a:rPr lang="en-US" sz="2400" dirty="0"/>
              <a:t>) is almost given (e.g., A survey respondent unique identifier)</a:t>
            </a:r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Consequently, the </a:t>
            </a:r>
            <a:r>
              <a:rPr lang="en-US" sz="2400" i="1" dirty="0"/>
              <a:t>key passage </a:t>
            </a:r>
            <a:r>
              <a:rPr lang="en-US" sz="2400" dirty="0"/>
              <a:t>in the construction of a SDM is usually related to the choice of the second set of element of the dyad (</a:t>
            </a:r>
            <a:r>
              <a:rPr lang="en-US" sz="2400" b="1" dirty="0"/>
              <a:t>el2</a:t>
            </a:r>
            <a:r>
              <a:rPr lang="en-US" sz="2400" dirty="0"/>
              <a:t>), for instance </a:t>
            </a:r>
            <a:r>
              <a:rPr lang="en-US" sz="2400" i="1" dirty="0"/>
              <a:t>the relevant parties </a:t>
            </a:r>
            <a:r>
              <a:rPr lang="en-US" sz="2400" dirty="0"/>
              <a:t>of the political context under investigation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57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46B222-C8EC-4A68-8B71-5D1EC25A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pPr algn="ctr"/>
            <a:r>
              <a:rPr lang="en-US" sz="4400" dirty="0"/>
              <a:t>From Individual Observations to Dyads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2/3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2" name="Tabella 12">
            <a:extLst>
              <a:ext uri="{FF2B5EF4-FFF2-40B4-BE49-F238E27FC236}">
                <a16:creationId xmlns:a16="http://schemas.microsoft.com/office/drawing/2014/main" id="{3795A896-D2A7-4786-9F26-A7139FCBF2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175856"/>
              </p:ext>
            </p:extLst>
          </p:nvPr>
        </p:nvGraphicFramePr>
        <p:xfrm>
          <a:off x="1096962" y="1846263"/>
          <a:ext cx="90328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287">
                  <a:extLst>
                    <a:ext uri="{9D8B030D-6E8A-4147-A177-3AD203B41FA5}">
                      <a16:colId xmlns:a16="http://schemas.microsoft.com/office/drawing/2014/main" val="174391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2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6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3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7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7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67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0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267"/>
                  </a:ext>
                </a:extLst>
              </a:tr>
            </a:tbl>
          </a:graphicData>
        </a:graphic>
      </p:graphicFrame>
      <p:graphicFrame>
        <p:nvGraphicFramePr>
          <p:cNvPr id="15" name="Tabella 15">
            <a:extLst>
              <a:ext uri="{FF2B5EF4-FFF2-40B4-BE49-F238E27FC236}">
                <a16:creationId xmlns:a16="http://schemas.microsoft.com/office/drawing/2014/main" id="{4DF0B97D-FD13-4E73-9F8A-91065ED02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95498"/>
              </p:ext>
            </p:extLst>
          </p:nvPr>
        </p:nvGraphicFramePr>
        <p:xfrm>
          <a:off x="2174874" y="1846263"/>
          <a:ext cx="9032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287">
                  <a:extLst>
                    <a:ext uri="{9D8B030D-6E8A-4147-A177-3AD203B41FA5}">
                      <a16:colId xmlns:a16="http://schemas.microsoft.com/office/drawing/2014/main" val="986167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99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0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86148"/>
                  </a:ext>
                </a:extLst>
              </a:tr>
            </a:tbl>
          </a:graphicData>
        </a:graphic>
      </p:graphicFrame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28F672CC-1530-4898-A7E3-CE8074C52E02}"/>
              </a:ext>
            </a:extLst>
          </p:cNvPr>
          <p:cNvSpPr/>
          <p:nvPr/>
        </p:nvSpPr>
        <p:spPr>
          <a:xfrm>
            <a:off x="3505200" y="332962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ella 17">
            <a:extLst>
              <a:ext uri="{FF2B5EF4-FFF2-40B4-BE49-F238E27FC236}">
                <a16:creationId xmlns:a16="http://schemas.microsoft.com/office/drawing/2014/main" id="{E21580B1-E243-48E6-8589-61F0624C9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492999"/>
              </p:ext>
            </p:extLst>
          </p:nvPr>
        </p:nvGraphicFramePr>
        <p:xfrm>
          <a:off x="4904296" y="1851554"/>
          <a:ext cx="172510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552">
                  <a:extLst>
                    <a:ext uri="{9D8B030D-6E8A-4147-A177-3AD203B41FA5}">
                      <a16:colId xmlns:a16="http://schemas.microsoft.com/office/drawing/2014/main" val="3154081069"/>
                    </a:ext>
                  </a:extLst>
                </a:gridCol>
                <a:gridCol w="862552">
                  <a:extLst>
                    <a:ext uri="{9D8B030D-6E8A-4147-A177-3AD203B41FA5}">
                      <a16:colId xmlns:a16="http://schemas.microsoft.com/office/drawing/2014/main" val="1636689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15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11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89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82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7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92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31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5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2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00818"/>
                  </a:ext>
                </a:extLst>
              </a:tr>
            </a:tbl>
          </a:graphicData>
        </a:graphic>
      </p:graphicFrame>
      <p:graphicFrame>
        <p:nvGraphicFramePr>
          <p:cNvPr id="18" name="Tabella 12">
            <a:extLst>
              <a:ext uri="{FF2B5EF4-FFF2-40B4-BE49-F238E27FC236}">
                <a16:creationId xmlns:a16="http://schemas.microsoft.com/office/drawing/2014/main" id="{88F3C3E6-1572-4544-926E-80B6076316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6216357"/>
              </p:ext>
            </p:extLst>
          </p:nvPr>
        </p:nvGraphicFramePr>
        <p:xfrm>
          <a:off x="6774086" y="1846263"/>
          <a:ext cx="90328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287">
                  <a:extLst>
                    <a:ext uri="{9D8B030D-6E8A-4147-A177-3AD203B41FA5}">
                      <a16:colId xmlns:a16="http://schemas.microsoft.com/office/drawing/2014/main" val="174391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2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6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3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7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7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3-A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67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3-B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0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26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A121DE87-030A-4BD0-9BCD-6506AA28C64B}"/>
                  </a:ext>
                </a:extLst>
              </p:cNvPr>
              <p:cNvSpPr txBox="1"/>
              <p:nvPr/>
            </p:nvSpPr>
            <p:spPr>
              <a:xfrm>
                <a:off x="8124825" y="1846263"/>
                <a:ext cx="3030855" cy="4616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el1</a:t>
                </a:r>
                <a:r>
                  <a:rPr lang="en-US" dirty="0"/>
                  <a:t> = unique identifier of the first elements of the matrix </a:t>
                </a:r>
              </a:p>
              <a:p>
                <a:endParaRPr lang="en-US" dirty="0"/>
              </a:p>
              <a:p>
                <a:r>
                  <a:rPr lang="en-US" b="1" dirty="0"/>
                  <a:t>el2</a:t>
                </a:r>
                <a:r>
                  <a:rPr lang="en-US" dirty="0"/>
                  <a:t> = unique identifier of the second elements of the matrix</a:t>
                </a:r>
              </a:p>
              <a:p>
                <a:endParaRPr lang="en-US" dirty="0"/>
              </a:p>
              <a:p>
                <a:r>
                  <a:rPr lang="en-US" b="1" dirty="0"/>
                  <a:t>stack</a:t>
                </a:r>
                <a:r>
                  <a:rPr lang="en-US" dirty="0"/>
                  <a:t> = unique identifier for the dyadic relationships between el1 and el2 elements</a:t>
                </a:r>
              </a:p>
              <a:p>
                <a:endParaRPr lang="en-US" dirty="0"/>
              </a:p>
              <a:p>
                <a:r>
                  <a:rPr lang="en-US" dirty="0"/>
                  <a:t>The SDM number of stacks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), namely its number of rows, is: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b="1" dirty="0"/>
                  <a:t>el1</a:t>
                </a:r>
                <a:r>
                  <a:rPr lang="en-US" dirty="0"/>
                  <a:t> n. of unique values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b="1" dirty="0"/>
                  <a:t>el2</a:t>
                </a:r>
                <a:r>
                  <a:rPr lang="en-US" dirty="0"/>
                  <a:t> n. of unique values</a:t>
                </a:r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A121DE87-030A-4BD0-9BCD-6506AA28C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825" y="1846263"/>
                <a:ext cx="3030855" cy="4616648"/>
              </a:xfrm>
              <a:prstGeom prst="rect">
                <a:avLst/>
              </a:prstGeom>
              <a:blipFill>
                <a:blip r:embed="rId2"/>
                <a:stretch>
                  <a:fillRect l="-1811" t="-793" r="-3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239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ella 12">
            <a:extLst>
              <a:ext uri="{FF2B5EF4-FFF2-40B4-BE49-F238E27FC236}">
                <a16:creationId xmlns:a16="http://schemas.microsoft.com/office/drawing/2014/main" id="{3795A896-D2A7-4786-9F26-A7139FCBF2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959591"/>
              </p:ext>
            </p:extLst>
          </p:nvPr>
        </p:nvGraphicFramePr>
        <p:xfrm>
          <a:off x="1096962" y="1846263"/>
          <a:ext cx="90328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287">
                  <a:extLst>
                    <a:ext uri="{9D8B030D-6E8A-4147-A177-3AD203B41FA5}">
                      <a16:colId xmlns:a16="http://schemas.microsoft.com/office/drawing/2014/main" val="174391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respid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2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6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3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7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7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67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0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267"/>
                  </a:ext>
                </a:extLst>
              </a:tr>
            </a:tbl>
          </a:graphicData>
        </a:graphic>
      </p:graphicFrame>
      <p:graphicFrame>
        <p:nvGraphicFramePr>
          <p:cNvPr id="15" name="Tabella 15">
            <a:extLst>
              <a:ext uri="{FF2B5EF4-FFF2-40B4-BE49-F238E27FC236}">
                <a16:creationId xmlns:a16="http://schemas.microsoft.com/office/drawing/2014/main" id="{4DF0B97D-FD13-4E73-9F8A-91065ED02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330256"/>
              </p:ext>
            </p:extLst>
          </p:nvPr>
        </p:nvGraphicFramePr>
        <p:xfrm>
          <a:off x="2174874" y="1846263"/>
          <a:ext cx="9032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287">
                  <a:extLst>
                    <a:ext uri="{9D8B030D-6E8A-4147-A177-3AD203B41FA5}">
                      <a16:colId xmlns:a16="http://schemas.microsoft.com/office/drawing/2014/main" val="986167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99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48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0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86148"/>
                  </a:ext>
                </a:extLst>
              </a:tr>
            </a:tbl>
          </a:graphicData>
        </a:graphic>
      </p:graphicFrame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28F672CC-1530-4898-A7E3-CE8074C52E02}"/>
              </a:ext>
            </a:extLst>
          </p:cNvPr>
          <p:cNvSpPr/>
          <p:nvPr/>
        </p:nvSpPr>
        <p:spPr>
          <a:xfrm>
            <a:off x="3505200" y="332962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ella 17">
            <a:extLst>
              <a:ext uri="{FF2B5EF4-FFF2-40B4-BE49-F238E27FC236}">
                <a16:creationId xmlns:a16="http://schemas.microsoft.com/office/drawing/2014/main" id="{E21580B1-E243-48E6-8589-61F0624C9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75931"/>
              </p:ext>
            </p:extLst>
          </p:nvPr>
        </p:nvGraphicFramePr>
        <p:xfrm>
          <a:off x="4904296" y="1851554"/>
          <a:ext cx="172510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552">
                  <a:extLst>
                    <a:ext uri="{9D8B030D-6E8A-4147-A177-3AD203B41FA5}">
                      <a16:colId xmlns:a16="http://schemas.microsoft.com/office/drawing/2014/main" val="3154081069"/>
                    </a:ext>
                  </a:extLst>
                </a:gridCol>
                <a:gridCol w="862552">
                  <a:extLst>
                    <a:ext uri="{9D8B030D-6E8A-4147-A177-3AD203B41FA5}">
                      <a16:colId xmlns:a16="http://schemas.microsoft.com/office/drawing/2014/main" val="1636689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respid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15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11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89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82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7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92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31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5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2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00818"/>
                  </a:ext>
                </a:extLst>
              </a:tr>
            </a:tbl>
          </a:graphicData>
        </a:graphic>
      </p:graphicFrame>
      <p:graphicFrame>
        <p:nvGraphicFramePr>
          <p:cNvPr id="18" name="Tabella 12">
            <a:extLst>
              <a:ext uri="{FF2B5EF4-FFF2-40B4-BE49-F238E27FC236}">
                <a16:creationId xmlns:a16="http://schemas.microsoft.com/office/drawing/2014/main" id="{88F3C3E6-1572-4544-926E-80B607631685}"/>
              </a:ext>
            </a:extLst>
          </p:cNvPr>
          <p:cNvGraphicFramePr>
            <a:graphicFrameLocks/>
          </p:cNvGraphicFramePr>
          <p:nvPr/>
        </p:nvGraphicFramePr>
        <p:xfrm>
          <a:off x="6774086" y="1846263"/>
          <a:ext cx="90328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287">
                  <a:extLst>
                    <a:ext uri="{9D8B030D-6E8A-4147-A177-3AD203B41FA5}">
                      <a16:colId xmlns:a16="http://schemas.microsoft.com/office/drawing/2014/main" val="174391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2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6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3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7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7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3-A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67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3-B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0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26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9968498-C0C1-4737-A7FD-CCF8D81758ED}"/>
                  </a:ext>
                </a:extLst>
              </p:cNvPr>
              <p:cNvSpPr txBox="1"/>
              <p:nvPr/>
            </p:nvSpPr>
            <p:spPr>
              <a:xfrm>
                <a:off x="8124825" y="1846263"/>
                <a:ext cx="3030855" cy="4616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/>
                  <a:t>respid</a:t>
                </a:r>
                <a:r>
                  <a:rPr lang="en-US" dirty="0"/>
                  <a:t> = unique identifier of individual respondents</a:t>
                </a:r>
              </a:p>
              <a:p>
                <a:endParaRPr lang="en-US" dirty="0"/>
              </a:p>
              <a:p>
                <a:r>
                  <a:rPr lang="en-US" b="1" dirty="0"/>
                  <a:t>party </a:t>
                </a:r>
                <a:r>
                  <a:rPr lang="en-US" dirty="0"/>
                  <a:t>= unique identifier of </a:t>
                </a:r>
                <a:r>
                  <a:rPr lang="en-US" i="1" dirty="0"/>
                  <a:t>relevant </a:t>
                </a:r>
                <a:r>
                  <a:rPr lang="en-US" dirty="0"/>
                  <a:t>political parties</a:t>
                </a:r>
              </a:p>
              <a:p>
                <a:r>
                  <a:rPr lang="en-US" dirty="0"/>
                  <a:t> </a:t>
                </a:r>
              </a:p>
              <a:p>
                <a:r>
                  <a:rPr lang="en-US" b="1" dirty="0"/>
                  <a:t>stack</a:t>
                </a:r>
                <a:r>
                  <a:rPr lang="en-US" dirty="0"/>
                  <a:t> = unique identifier for the dyadic relationships between voters and parties</a:t>
                </a:r>
              </a:p>
              <a:p>
                <a:endParaRPr lang="en-US" dirty="0"/>
              </a:p>
              <a:p>
                <a:r>
                  <a:rPr lang="en-US" dirty="0"/>
                  <a:t>The SDM number of stacks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), namely its number of rows, is: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n. of respondents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n. of relevant parties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9968498-C0C1-4737-A7FD-CCF8D8175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825" y="1846263"/>
                <a:ext cx="3030855" cy="4616648"/>
              </a:xfrm>
              <a:prstGeom prst="rect">
                <a:avLst/>
              </a:prstGeom>
              <a:blipFill>
                <a:blip r:embed="rId2"/>
                <a:stretch>
                  <a:fillRect l="-1811" t="-793" r="-3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olo 1">
            <a:extLst>
              <a:ext uri="{FF2B5EF4-FFF2-40B4-BE49-F238E27FC236}">
                <a16:creationId xmlns:a16="http://schemas.microsoft.com/office/drawing/2014/main" id="{D4C4F347-C734-4078-A03F-5F7EEAA9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pPr algn="ctr"/>
            <a:r>
              <a:rPr lang="en-US" sz="4400" dirty="0"/>
              <a:t>From Individual Observations to Dyads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3/3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222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A7C4115-E603-447D-A1A5-7AF1E972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C38396-85C5-4DE1-BA50-52540B40A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193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7651E0-918D-4FEE-AA56-F9008358E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3529AFD-5A84-4419-9390-0E9584F3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FFD9C4-5E6D-4E44-8CCD-24EF7B6FF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89D8F0F-1017-495E-AC45-A1908F88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14" y="348116"/>
            <a:ext cx="3701727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Basic Components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Generic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Variables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3B2DB5-1B01-4A7A-B79B-E180757E6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7F070DA4-AFCE-41D2-85E6-BCD0B2C86D5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67540795"/>
              </p:ext>
            </p:extLst>
          </p:nvPr>
        </p:nvGraphicFramePr>
        <p:xfrm>
          <a:off x="4268281" y="108331"/>
          <a:ext cx="7751705" cy="23202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6285">
                  <a:extLst>
                    <a:ext uri="{9D8B030D-6E8A-4147-A177-3AD203B41FA5}">
                      <a16:colId xmlns:a16="http://schemas.microsoft.com/office/drawing/2014/main" val="3338479897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138291399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144304636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4017600209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1538083963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1709726338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2398786086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2613649352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266679013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2257693618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3114515624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1435378505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4041034097"/>
                    </a:ext>
                  </a:extLst>
                </a:gridCol>
              </a:tblGrid>
              <a:tr h="664369">
                <a:tc>
                  <a:txBody>
                    <a:bodyPr/>
                    <a:lstStyle/>
                    <a:p>
                      <a:r>
                        <a:rPr lang="en-US" sz="1400" dirty="0" err="1"/>
                        <a:t>respid</a:t>
                      </a:r>
                      <a:endParaRPr lang="en-US" sz="1400" dirty="0"/>
                    </a:p>
                  </a:txBody>
                  <a:tcPr vert="vert27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 vert="vert27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LR </a:t>
                      </a:r>
                      <a:r>
                        <a:rPr lang="en-US" sz="1400" dirty="0" err="1"/>
                        <a:t>respid</a:t>
                      </a:r>
                      <a:endParaRPr lang="en-US" sz="1400" dirty="0"/>
                    </a:p>
                  </a:txBody>
                  <a:tcPr vert="vert27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LR pos.</a:t>
                      </a:r>
                    </a:p>
                    <a:p>
                      <a:r>
                        <a:rPr lang="en-US" sz="1400" dirty="0"/>
                        <a:t>Party A</a:t>
                      </a:r>
                    </a:p>
                  </a:txBody>
                  <a:tcPr vert="vert27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LR pos.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Party B</a:t>
                      </a:r>
                    </a:p>
                    <a:p>
                      <a:endParaRPr lang="en-US" sz="1400" dirty="0"/>
                    </a:p>
                  </a:txBody>
                  <a:tcPr vert="vert27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LR pos.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Party 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vert="vert27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LR dist.</a:t>
                      </a:r>
                    </a:p>
                    <a:p>
                      <a:r>
                        <a:rPr lang="en-US" sz="1400" dirty="0"/>
                        <a:t>Party A</a:t>
                      </a:r>
                    </a:p>
                  </a:txBody>
                  <a:tcPr vert="vert27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LR dist. Party B</a:t>
                      </a:r>
                    </a:p>
                  </a:txBody>
                  <a:tcPr vert="vert27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LR dist. Party C</a:t>
                      </a:r>
                    </a:p>
                  </a:txBody>
                  <a:tcPr vert="vert27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Vote Choice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PTV</a:t>
                      </a:r>
                    </a:p>
                    <a:p>
                      <a:r>
                        <a:rPr lang="en-US" sz="1400" dirty="0"/>
                        <a:t>Party A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PTV</a:t>
                      </a:r>
                    </a:p>
                    <a:p>
                      <a:r>
                        <a:rPr lang="en-US" sz="1400" dirty="0"/>
                        <a:t>Party B</a:t>
                      </a:r>
                    </a:p>
                    <a:p>
                      <a:endParaRPr lang="en-US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PTV</a:t>
                      </a:r>
                    </a:p>
                    <a:p>
                      <a:r>
                        <a:rPr lang="en-US" sz="1400" dirty="0"/>
                        <a:t>Party C</a:t>
                      </a:r>
                    </a:p>
                    <a:p>
                      <a:endParaRPr lang="en-US" sz="14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215645737"/>
                  </a:ext>
                </a:extLst>
              </a:tr>
              <a:tr h="4500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59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21956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923357"/>
                  </a:ext>
                </a:extLst>
              </a:tr>
              <a:tr h="47434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4149084"/>
                  </a:ext>
                </a:extLst>
              </a:tr>
              <a:tr h="2281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506718"/>
                  </a:ext>
                </a:extLst>
              </a:tr>
            </a:tbl>
          </a:graphicData>
        </a:graphic>
      </p:graphicFrame>
      <p:graphicFrame>
        <p:nvGraphicFramePr>
          <p:cNvPr id="16" name="Tabella 17">
            <a:extLst>
              <a:ext uri="{FF2B5EF4-FFF2-40B4-BE49-F238E27FC236}">
                <a16:creationId xmlns:a16="http://schemas.microsoft.com/office/drawing/2014/main" id="{4EB19B28-0F59-499B-83AC-C3577314D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482749"/>
              </p:ext>
            </p:extLst>
          </p:nvPr>
        </p:nvGraphicFramePr>
        <p:xfrm>
          <a:off x="5338797" y="2569202"/>
          <a:ext cx="2763990" cy="4272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65">
                  <a:extLst>
                    <a:ext uri="{9D8B030D-6E8A-4147-A177-3AD203B41FA5}">
                      <a16:colId xmlns:a16="http://schemas.microsoft.com/office/drawing/2014/main" val="2811812638"/>
                    </a:ext>
                  </a:extLst>
                </a:gridCol>
                <a:gridCol w="460665">
                  <a:extLst>
                    <a:ext uri="{9D8B030D-6E8A-4147-A177-3AD203B41FA5}">
                      <a16:colId xmlns:a16="http://schemas.microsoft.com/office/drawing/2014/main" val="385017138"/>
                    </a:ext>
                  </a:extLst>
                </a:gridCol>
                <a:gridCol w="460665">
                  <a:extLst>
                    <a:ext uri="{9D8B030D-6E8A-4147-A177-3AD203B41FA5}">
                      <a16:colId xmlns:a16="http://schemas.microsoft.com/office/drawing/2014/main" val="3924410772"/>
                    </a:ext>
                  </a:extLst>
                </a:gridCol>
                <a:gridCol w="460665">
                  <a:extLst>
                    <a:ext uri="{9D8B030D-6E8A-4147-A177-3AD203B41FA5}">
                      <a16:colId xmlns:a16="http://schemas.microsoft.com/office/drawing/2014/main" val="3264700859"/>
                    </a:ext>
                  </a:extLst>
                </a:gridCol>
                <a:gridCol w="460665">
                  <a:extLst>
                    <a:ext uri="{9D8B030D-6E8A-4147-A177-3AD203B41FA5}">
                      <a16:colId xmlns:a16="http://schemas.microsoft.com/office/drawing/2014/main" val="695267833"/>
                    </a:ext>
                  </a:extLst>
                </a:gridCol>
                <a:gridCol w="460665">
                  <a:extLst>
                    <a:ext uri="{9D8B030D-6E8A-4147-A177-3AD203B41FA5}">
                      <a16:colId xmlns:a16="http://schemas.microsoft.com/office/drawing/2014/main" val="3820761308"/>
                    </a:ext>
                  </a:extLst>
                </a:gridCol>
              </a:tblGrid>
              <a:tr h="615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respid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party</a:t>
                      </a:r>
                    </a:p>
                  </a:txBody>
                  <a:tcPr vert="vert27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vert="vert27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LR dist.</a:t>
                      </a:r>
                    </a:p>
                  </a:txBody>
                  <a:tcPr vert="vert27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Vote Choice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PTV</a:t>
                      </a:r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4095557808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128664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814207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035073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noProof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sz="14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746766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noProof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sz="14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599541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104712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noProof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14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897980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8275363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8626551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222945"/>
                  </a:ext>
                </a:extLst>
              </a:tr>
            </a:tbl>
          </a:graphicData>
        </a:graphic>
      </p:graphicFrame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FDB75229-E55D-4946-8C8F-1E3857CCE361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47456" y="1104899"/>
            <a:ext cx="2346137" cy="2298357"/>
          </a:xfrm>
          <a:prstGeom prst="bentConnector3">
            <a:avLst>
              <a:gd name="adj1" fmla="val 432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a gomito 38">
            <a:extLst>
              <a:ext uri="{FF2B5EF4-FFF2-40B4-BE49-F238E27FC236}">
                <a16:creationId xmlns:a16="http://schemas.microsoft.com/office/drawing/2014/main" id="{2864BBDF-E0C6-4C4B-8280-7840DC8436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47460" y="1159669"/>
            <a:ext cx="2799146" cy="25931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a gomito 51">
            <a:extLst>
              <a:ext uri="{FF2B5EF4-FFF2-40B4-BE49-F238E27FC236}">
                <a16:creationId xmlns:a16="http://schemas.microsoft.com/office/drawing/2014/main" id="{3A998B99-6745-4993-9240-59191E0A88BE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47458" y="1209674"/>
            <a:ext cx="3552172" cy="2894459"/>
          </a:xfrm>
          <a:prstGeom prst="bentConnector3">
            <a:avLst>
              <a:gd name="adj1" fmla="val 586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3E08BA21-4727-4279-A9D2-E07AD2DE6EEB}"/>
              </a:ext>
            </a:extLst>
          </p:cNvPr>
          <p:cNvSpPr txBox="1"/>
          <p:nvPr/>
        </p:nvSpPr>
        <p:spPr>
          <a:xfrm>
            <a:off x="8629650" y="6321623"/>
            <a:ext cx="3390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Readapted from van der Eijk </a:t>
            </a:r>
            <a:r>
              <a:rPr lang="en-US" sz="1400" i="1" dirty="0"/>
              <a:t>et al.</a:t>
            </a:r>
            <a:r>
              <a:rPr lang="en-US" sz="1400" dirty="0"/>
              <a:t> 2006</a:t>
            </a:r>
          </a:p>
        </p:txBody>
      </p:sp>
    </p:spTree>
    <p:extLst>
      <p:ext uri="{BB962C8B-B14F-4D97-AF65-F5344CB8AC3E}">
        <p14:creationId xmlns:p14="http://schemas.microsoft.com/office/powerpoint/2010/main" val="1143079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F0A6CA-BCE8-423B-AF4C-46B667B1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Variables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4D54A1-9372-44F1-83CF-35156E5A5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600" dirty="0"/>
              <a:t>The routines for creating generic variables for the SDM are rather similar and can be grouped according to several criteria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600" dirty="0"/>
              <a:t>In the next slides we discuss about:</a:t>
            </a:r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The stacking </a:t>
            </a:r>
            <a:r>
              <a:rPr lang="en-US" sz="2000" b="1" dirty="0"/>
              <a:t>basic routine</a:t>
            </a:r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The computation of voter-party </a:t>
            </a:r>
            <a:r>
              <a:rPr lang="en-US" sz="2000" b="1" dirty="0"/>
              <a:t>distance </a:t>
            </a:r>
            <a:r>
              <a:rPr lang="en-US" sz="2000" dirty="0"/>
              <a:t>(or proximity) </a:t>
            </a:r>
            <a:r>
              <a:rPr lang="en-US" sz="2000" b="1" dirty="0"/>
              <a:t>variables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The estimation of synthetic/affinity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45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ella 12">
            <a:extLst>
              <a:ext uri="{FF2B5EF4-FFF2-40B4-BE49-F238E27FC236}">
                <a16:creationId xmlns:a16="http://schemas.microsoft.com/office/drawing/2014/main" id="{88F3C3E6-1572-4544-926E-80B6076316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2769095"/>
              </p:ext>
            </p:extLst>
          </p:nvPr>
        </p:nvGraphicFramePr>
        <p:xfrm>
          <a:off x="2944906" y="1863726"/>
          <a:ext cx="97840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409">
                  <a:extLst>
                    <a:ext uri="{9D8B030D-6E8A-4147-A177-3AD203B41FA5}">
                      <a16:colId xmlns:a16="http://schemas.microsoft.com/office/drawing/2014/main" val="174391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ptv_A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2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6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3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769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53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66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5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45487"/>
                  </a:ext>
                </a:extLst>
              </a:tr>
            </a:tbl>
          </a:graphicData>
        </a:graphic>
      </p:graphicFrame>
      <p:sp>
        <p:nvSpPr>
          <p:cNvPr id="14" name="Titolo 1">
            <a:extLst>
              <a:ext uri="{FF2B5EF4-FFF2-40B4-BE49-F238E27FC236}">
                <a16:creationId xmlns:a16="http://schemas.microsoft.com/office/drawing/2014/main" id="{D4C4F347-C734-4078-A03F-5F7EEAA9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pPr algn="ctr"/>
            <a:r>
              <a:rPr lang="en-US" sz="4400" dirty="0"/>
              <a:t>Generic Variables: Basic Routine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1/3</a:t>
            </a:r>
            <a:r>
              <a:rPr lang="en-US" sz="4400" dirty="0"/>
              <a:t> 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1" name="Tabella 12">
            <a:extLst>
              <a:ext uri="{FF2B5EF4-FFF2-40B4-BE49-F238E27FC236}">
                <a16:creationId xmlns:a16="http://schemas.microsoft.com/office/drawing/2014/main" id="{7BA909D0-D9A8-4B26-8D34-A930772F23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2958602"/>
              </p:ext>
            </p:extLst>
          </p:nvPr>
        </p:nvGraphicFramePr>
        <p:xfrm>
          <a:off x="3923315" y="1863726"/>
          <a:ext cx="97840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409">
                  <a:extLst>
                    <a:ext uri="{9D8B030D-6E8A-4147-A177-3AD203B41FA5}">
                      <a16:colId xmlns:a16="http://schemas.microsoft.com/office/drawing/2014/main" val="174391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ptv_B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2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6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3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012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9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61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61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759311"/>
                  </a:ext>
                </a:extLst>
              </a:tr>
            </a:tbl>
          </a:graphicData>
        </a:graphic>
      </p:graphicFrame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26BE1E67-A806-4AE5-8E66-C464E7F363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7589027"/>
              </p:ext>
            </p:extLst>
          </p:nvPr>
        </p:nvGraphicFramePr>
        <p:xfrm>
          <a:off x="4901724" y="1863726"/>
          <a:ext cx="97840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409">
                  <a:extLst>
                    <a:ext uri="{9D8B030D-6E8A-4147-A177-3AD203B41FA5}">
                      <a16:colId xmlns:a16="http://schemas.microsoft.com/office/drawing/2014/main" val="174391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ptv_C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2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6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3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528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026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04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6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94626"/>
                  </a:ext>
                </a:extLst>
              </a:tr>
            </a:tbl>
          </a:graphicData>
        </a:graphic>
      </p:graphicFrame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D8310131-4967-4055-A16F-44B8AEB32574}"/>
              </a:ext>
            </a:extLst>
          </p:cNvPr>
          <p:cNvSpPr/>
          <p:nvPr/>
        </p:nvSpPr>
        <p:spPr>
          <a:xfrm>
            <a:off x="6126480" y="322881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BE74486F-D242-490D-B278-3D24DB6E2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800959"/>
              </p:ext>
            </p:extLst>
          </p:nvPr>
        </p:nvGraphicFramePr>
        <p:xfrm>
          <a:off x="7351235" y="1863726"/>
          <a:ext cx="921330" cy="4272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0665">
                  <a:extLst>
                    <a:ext uri="{9D8B030D-6E8A-4147-A177-3AD203B41FA5}">
                      <a16:colId xmlns:a16="http://schemas.microsoft.com/office/drawing/2014/main" val="546265019"/>
                    </a:ext>
                  </a:extLst>
                </a:gridCol>
                <a:gridCol w="460665">
                  <a:extLst>
                    <a:ext uri="{9D8B030D-6E8A-4147-A177-3AD203B41FA5}">
                      <a16:colId xmlns:a16="http://schemas.microsoft.com/office/drawing/2014/main" val="3659454345"/>
                    </a:ext>
                  </a:extLst>
                </a:gridCol>
              </a:tblGrid>
              <a:tr h="61525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respid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party</a:t>
                      </a:r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4279173058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463508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979347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916726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3203342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9886155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570254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729170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904515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667274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267398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8355CB9-719F-4CDB-A92B-4EB34B7EA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15029"/>
              </p:ext>
            </p:extLst>
          </p:nvPr>
        </p:nvGraphicFramePr>
        <p:xfrm>
          <a:off x="8320855" y="1863726"/>
          <a:ext cx="460665" cy="4272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0665">
                  <a:extLst>
                    <a:ext uri="{9D8B030D-6E8A-4147-A177-3AD203B41FA5}">
                      <a16:colId xmlns:a16="http://schemas.microsoft.com/office/drawing/2014/main" val="275841189"/>
                    </a:ext>
                  </a:extLst>
                </a:gridCol>
              </a:tblGrid>
              <a:tr h="615256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ptv</a:t>
                      </a:r>
                      <a:endParaRPr lang="en-US" sz="1400" dirty="0"/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3670038457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438196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373023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2394568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493573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972273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156746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145521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6933394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460399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590559"/>
                  </a:ext>
                </a:extLst>
              </a:tr>
            </a:tbl>
          </a:graphicData>
        </a:graphic>
      </p:graphicFrame>
      <p:graphicFrame>
        <p:nvGraphicFramePr>
          <p:cNvPr id="10" name="Tabella 17">
            <a:extLst>
              <a:ext uri="{FF2B5EF4-FFF2-40B4-BE49-F238E27FC236}">
                <a16:creationId xmlns:a16="http://schemas.microsoft.com/office/drawing/2014/main" id="{E579F2A1-2A84-4D6A-9401-7BCFADC50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674171"/>
              </p:ext>
            </p:extLst>
          </p:nvPr>
        </p:nvGraphicFramePr>
        <p:xfrm>
          <a:off x="1195657" y="1863726"/>
          <a:ext cx="172510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552">
                  <a:extLst>
                    <a:ext uri="{9D8B030D-6E8A-4147-A177-3AD203B41FA5}">
                      <a16:colId xmlns:a16="http://schemas.microsoft.com/office/drawing/2014/main" val="3154081069"/>
                    </a:ext>
                  </a:extLst>
                </a:gridCol>
                <a:gridCol w="862552">
                  <a:extLst>
                    <a:ext uri="{9D8B030D-6E8A-4147-A177-3AD203B41FA5}">
                      <a16:colId xmlns:a16="http://schemas.microsoft.com/office/drawing/2014/main" val="1636689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respid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votech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15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11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89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82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7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92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31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5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2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00818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69B06BE-8762-44CE-BFB8-6F3C5E16741D}"/>
              </a:ext>
            </a:extLst>
          </p:cNvPr>
          <p:cNvSpPr txBox="1"/>
          <p:nvPr/>
        </p:nvSpPr>
        <p:spPr>
          <a:xfrm>
            <a:off x="9095937" y="1996172"/>
            <a:ext cx="205974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respid</a:t>
            </a:r>
            <a:r>
              <a:rPr lang="en-US" dirty="0"/>
              <a:t> = unique identifier of individual respondents</a:t>
            </a:r>
          </a:p>
          <a:p>
            <a:endParaRPr lang="en-US" dirty="0"/>
          </a:p>
          <a:p>
            <a:r>
              <a:rPr lang="en-US" b="1" dirty="0" err="1"/>
              <a:t>ptv_X</a:t>
            </a:r>
            <a:r>
              <a:rPr lang="en-US" b="1" dirty="0"/>
              <a:t> </a:t>
            </a:r>
            <a:r>
              <a:rPr lang="en-US" dirty="0"/>
              <a:t>= respondents’ propensity to vote for party X</a:t>
            </a:r>
          </a:p>
          <a:p>
            <a:endParaRPr lang="en-US" dirty="0"/>
          </a:p>
          <a:p>
            <a:r>
              <a:rPr lang="en-US" b="1" dirty="0" err="1"/>
              <a:t>ptv</a:t>
            </a:r>
            <a:r>
              <a:rPr lang="en-US" b="1" dirty="0"/>
              <a:t> </a:t>
            </a:r>
            <a:r>
              <a:rPr lang="en-US" dirty="0"/>
              <a:t>= respondent propensity to vote for the stack party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75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28F672CC-1530-4898-A7E3-CE8074C52E02}"/>
              </a:ext>
            </a:extLst>
          </p:cNvPr>
          <p:cNvSpPr/>
          <p:nvPr/>
        </p:nvSpPr>
        <p:spPr>
          <a:xfrm>
            <a:off x="3027202" y="3186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ella 17">
            <a:extLst>
              <a:ext uri="{FF2B5EF4-FFF2-40B4-BE49-F238E27FC236}">
                <a16:creationId xmlns:a16="http://schemas.microsoft.com/office/drawing/2014/main" id="{E21580B1-E243-48E6-8589-61F0624C9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038769"/>
              </p:ext>
            </p:extLst>
          </p:nvPr>
        </p:nvGraphicFramePr>
        <p:xfrm>
          <a:off x="1219802" y="1863726"/>
          <a:ext cx="172510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552">
                  <a:extLst>
                    <a:ext uri="{9D8B030D-6E8A-4147-A177-3AD203B41FA5}">
                      <a16:colId xmlns:a16="http://schemas.microsoft.com/office/drawing/2014/main" val="3154081069"/>
                    </a:ext>
                  </a:extLst>
                </a:gridCol>
                <a:gridCol w="862552">
                  <a:extLst>
                    <a:ext uri="{9D8B030D-6E8A-4147-A177-3AD203B41FA5}">
                      <a16:colId xmlns:a16="http://schemas.microsoft.com/office/drawing/2014/main" val="1636689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respid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votech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15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11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89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82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7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B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92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C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31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5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2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00818"/>
                  </a:ext>
                </a:extLst>
              </a:tr>
            </a:tbl>
          </a:graphicData>
        </a:graphic>
      </p:graphicFrame>
      <p:graphicFrame>
        <p:nvGraphicFramePr>
          <p:cNvPr id="18" name="Tabella 12">
            <a:extLst>
              <a:ext uri="{FF2B5EF4-FFF2-40B4-BE49-F238E27FC236}">
                <a16:creationId xmlns:a16="http://schemas.microsoft.com/office/drawing/2014/main" id="{88F3C3E6-1572-4544-926E-80B6076316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2816980"/>
              </p:ext>
            </p:extLst>
          </p:nvPr>
        </p:nvGraphicFramePr>
        <p:xfrm>
          <a:off x="4087907" y="1863726"/>
          <a:ext cx="978409" cy="3708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78409">
                  <a:extLst>
                    <a:ext uri="{9D8B030D-6E8A-4147-A177-3AD203B41FA5}">
                      <a16:colId xmlns:a16="http://schemas.microsoft.com/office/drawing/2014/main" val="174391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votech_A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2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6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3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7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7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67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0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267"/>
                  </a:ext>
                </a:extLst>
              </a:tr>
            </a:tbl>
          </a:graphicData>
        </a:graphic>
      </p:graphicFrame>
      <p:sp>
        <p:nvSpPr>
          <p:cNvPr id="14" name="Titolo 1">
            <a:extLst>
              <a:ext uri="{FF2B5EF4-FFF2-40B4-BE49-F238E27FC236}">
                <a16:creationId xmlns:a16="http://schemas.microsoft.com/office/drawing/2014/main" id="{D4C4F347-C734-4078-A03F-5F7EEAA9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pPr algn="ctr"/>
            <a:r>
              <a:rPr lang="en-US" sz="4400" dirty="0"/>
              <a:t>Generic Variables: Basic Routine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2/3</a:t>
            </a:r>
            <a:r>
              <a:rPr lang="en-US" sz="4400" dirty="0"/>
              <a:t> 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1" name="Tabella 12">
            <a:extLst>
              <a:ext uri="{FF2B5EF4-FFF2-40B4-BE49-F238E27FC236}">
                <a16:creationId xmlns:a16="http://schemas.microsoft.com/office/drawing/2014/main" id="{7BA909D0-D9A8-4B26-8D34-A930772F23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1036395"/>
              </p:ext>
            </p:extLst>
          </p:nvPr>
        </p:nvGraphicFramePr>
        <p:xfrm>
          <a:off x="5230908" y="1863726"/>
          <a:ext cx="978409" cy="3708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78409">
                  <a:extLst>
                    <a:ext uri="{9D8B030D-6E8A-4147-A177-3AD203B41FA5}">
                      <a16:colId xmlns:a16="http://schemas.microsoft.com/office/drawing/2014/main" val="174391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votech_B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2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6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3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7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7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67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0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267"/>
                  </a:ext>
                </a:extLst>
              </a:tr>
            </a:tbl>
          </a:graphicData>
        </a:graphic>
      </p:graphicFrame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26BE1E67-A806-4AE5-8E66-C464E7F363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8739726"/>
              </p:ext>
            </p:extLst>
          </p:nvPr>
        </p:nvGraphicFramePr>
        <p:xfrm>
          <a:off x="6373909" y="1863726"/>
          <a:ext cx="978409" cy="3708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78409">
                  <a:extLst>
                    <a:ext uri="{9D8B030D-6E8A-4147-A177-3AD203B41FA5}">
                      <a16:colId xmlns:a16="http://schemas.microsoft.com/office/drawing/2014/main" val="174391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votech_C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2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6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3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7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7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67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0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267"/>
                  </a:ext>
                </a:extLst>
              </a:tr>
            </a:tbl>
          </a:graphicData>
        </a:graphic>
      </p:graphicFrame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CC00013-70F1-461D-AA85-BC06185B8D6B}"/>
              </a:ext>
            </a:extLst>
          </p:cNvPr>
          <p:cNvSpPr txBox="1"/>
          <p:nvPr/>
        </p:nvSpPr>
        <p:spPr>
          <a:xfrm>
            <a:off x="7516910" y="1863726"/>
            <a:ext cx="36387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respid</a:t>
            </a:r>
            <a:r>
              <a:rPr lang="en-US" dirty="0"/>
              <a:t> = unique identifier of individual respondents</a:t>
            </a:r>
          </a:p>
          <a:p>
            <a:endParaRPr lang="en-US" dirty="0"/>
          </a:p>
          <a:p>
            <a:r>
              <a:rPr lang="en-US" b="1" dirty="0" err="1"/>
              <a:t>votech_X</a:t>
            </a:r>
            <a:r>
              <a:rPr lang="en-US" b="1" dirty="0"/>
              <a:t> </a:t>
            </a:r>
            <a:r>
              <a:rPr lang="en-US" dirty="0"/>
              <a:t>= respondents’ self reported vote choice at a given election</a:t>
            </a:r>
          </a:p>
        </p:txBody>
      </p:sp>
    </p:spTree>
    <p:extLst>
      <p:ext uri="{BB962C8B-B14F-4D97-AF65-F5344CB8AC3E}">
        <p14:creationId xmlns:p14="http://schemas.microsoft.com/office/powerpoint/2010/main" val="3789520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ella 17">
            <a:extLst>
              <a:ext uri="{FF2B5EF4-FFF2-40B4-BE49-F238E27FC236}">
                <a16:creationId xmlns:a16="http://schemas.microsoft.com/office/drawing/2014/main" id="{E21580B1-E243-48E6-8589-61F0624C9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334142"/>
              </p:ext>
            </p:extLst>
          </p:nvPr>
        </p:nvGraphicFramePr>
        <p:xfrm>
          <a:off x="1219802" y="1863726"/>
          <a:ext cx="172510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552">
                  <a:extLst>
                    <a:ext uri="{9D8B030D-6E8A-4147-A177-3AD203B41FA5}">
                      <a16:colId xmlns:a16="http://schemas.microsoft.com/office/drawing/2014/main" val="3154081069"/>
                    </a:ext>
                  </a:extLst>
                </a:gridCol>
                <a:gridCol w="862552">
                  <a:extLst>
                    <a:ext uri="{9D8B030D-6E8A-4147-A177-3AD203B41FA5}">
                      <a16:colId xmlns:a16="http://schemas.microsoft.com/office/drawing/2014/main" val="1636689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respid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votech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15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11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89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82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7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92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31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5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2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00818"/>
                  </a:ext>
                </a:extLst>
              </a:tr>
            </a:tbl>
          </a:graphicData>
        </a:graphic>
      </p:graphicFrame>
      <p:graphicFrame>
        <p:nvGraphicFramePr>
          <p:cNvPr id="18" name="Tabella 12">
            <a:extLst>
              <a:ext uri="{FF2B5EF4-FFF2-40B4-BE49-F238E27FC236}">
                <a16:creationId xmlns:a16="http://schemas.microsoft.com/office/drawing/2014/main" id="{88F3C3E6-1572-4544-926E-80B6076316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6691948"/>
              </p:ext>
            </p:extLst>
          </p:nvPr>
        </p:nvGraphicFramePr>
        <p:xfrm>
          <a:off x="2944906" y="1863726"/>
          <a:ext cx="97840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409">
                  <a:extLst>
                    <a:ext uri="{9D8B030D-6E8A-4147-A177-3AD203B41FA5}">
                      <a16:colId xmlns:a16="http://schemas.microsoft.com/office/drawing/2014/main" val="174391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votech_A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2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6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3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7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7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67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0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267"/>
                  </a:ext>
                </a:extLst>
              </a:tr>
            </a:tbl>
          </a:graphicData>
        </a:graphic>
      </p:graphicFrame>
      <p:sp>
        <p:nvSpPr>
          <p:cNvPr id="14" name="Titolo 1">
            <a:extLst>
              <a:ext uri="{FF2B5EF4-FFF2-40B4-BE49-F238E27FC236}">
                <a16:creationId xmlns:a16="http://schemas.microsoft.com/office/drawing/2014/main" id="{D4C4F347-C734-4078-A03F-5F7EEAA9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pPr algn="ctr"/>
            <a:r>
              <a:rPr lang="en-US" sz="4400" dirty="0"/>
              <a:t>Generic Variables: Basic Routine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3/3</a:t>
            </a:r>
            <a:r>
              <a:rPr lang="en-US" sz="4400" dirty="0"/>
              <a:t> 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1" name="Tabella 12">
            <a:extLst>
              <a:ext uri="{FF2B5EF4-FFF2-40B4-BE49-F238E27FC236}">
                <a16:creationId xmlns:a16="http://schemas.microsoft.com/office/drawing/2014/main" id="{7BA909D0-D9A8-4B26-8D34-A930772F23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5293458"/>
              </p:ext>
            </p:extLst>
          </p:nvPr>
        </p:nvGraphicFramePr>
        <p:xfrm>
          <a:off x="3923315" y="1863726"/>
          <a:ext cx="97840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409">
                  <a:extLst>
                    <a:ext uri="{9D8B030D-6E8A-4147-A177-3AD203B41FA5}">
                      <a16:colId xmlns:a16="http://schemas.microsoft.com/office/drawing/2014/main" val="174391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votech_B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2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6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3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7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7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67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0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267"/>
                  </a:ext>
                </a:extLst>
              </a:tr>
            </a:tbl>
          </a:graphicData>
        </a:graphic>
      </p:graphicFrame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26BE1E67-A806-4AE5-8E66-C464E7F363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1505674"/>
              </p:ext>
            </p:extLst>
          </p:nvPr>
        </p:nvGraphicFramePr>
        <p:xfrm>
          <a:off x="4901724" y="1863726"/>
          <a:ext cx="97840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409">
                  <a:extLst>
                    <a:ext uri="{9D8B030D-6E8A-4147-A177-3AD203B41FA5}">
                      <a16:colId xmlns:a16="http://schemas.microsoft.com/office/drawing/2014/main" val="174391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votech_C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2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6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3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7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7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67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0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267"/>
                  </a:ext>
                </a:extLst>
              </a:tr>
            </a:tbl>
          </a:graphicData>
        </a:graphic>
      </p:graphicFrame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D8310131-4967-4055-A16F-44B8AEB32574}"/>
              </a:ext>
            </a:extLst>
          </p:cNvPr>
          <p:cNvSpPr/>
          <p:nvPr/>
        </p:nvSpPr>
        <p:spPr>
          <a:xfrm>
            <a:off x="6126480" y="322881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BE74486F-D242-490D-B278-3D24DB6E2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975773"/>
              </p:ext>
            </p:extLst>
          </p:nvPr>
        </p:nvGraphicFramePr>
        <p:xfrm>
          <a:off x="7351235" y="1863726"/>
          <a:ext cx="921330" cy="4272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0665">
                  <a:extLst>
                    <a:ext uri="{9D8B030D-6E8A-4147-A177-3AD203B41FA5}">
                      <a16:colId xmlns:a16="http://schemas.microsoft.com/office/drawing/2014/main" val="546265019"/>
                    </a:ext>
                  </a:extLst>
                </a:gridCol>
                <a:gridCol w="460665">
                  <a:extLst>
                    <a:ext uri="{9D8B030D-6E8A-4147-A177-3AD203B41FA5}">
                      <a16:colId xmlns:a16="http://schemas.microsoft.com/office/drawing/2014/main" val="3659454345"/>
                    </a:ext>
                  </a:extLst>
                </a:gridCol>
              </a:tblGrid>
              <a:tr h="61525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respid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party</a:t>
                      </a:r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4279173058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463508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979347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916726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3203342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9886155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570254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729170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904515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667274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267398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8355CB9-719F-4CDB-A92B-4EB34B7EA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851543"/>
              </p:ext>
            </p:extLst>
          </p:nvPr>
        </p:nvGraphicFramePr>
        <p:xfrm>
          <a:off x="8320855" y="1863726"/>
          <a:ext cx="460665" cy="4272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0665">
                  <a:extLst>
                    <a:ext uri="{9D8B030D-6E8A-4147-A177-3AD203B41FA5}">
                      <a16:colId xmlns:a16="http://schemas.microsoft.com/office/drawing/2014/main" val="275841189"/>
                    </a:ext>
                  </a:extLst>
                </a:gridCol>
              </a:tblGrid>
              <a:tr h="61525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votech</a:t>
                      </a:r>
                      <a:endParaRPr lang="en-US" sz="1400" dirty="0"/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3670038457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438196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373023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2394568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493573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972273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156746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145521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6933394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460399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590559"/>
                  </a:ext>
                </a:extLst>
              </a:tr>
            </a:tbl>
          </a:graphicData>
        </a:graphic>
      </p:graphicFrame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FD37695-75DA-4E51-BDDC-159B6AB6497F}"/>
              </a:ext>
            </a:extLst>
          </p:cNvPr>
          <p:cNvSpPr txBox="1"/>
          <p:nvPr/>
        </p:nvSpPr>
        <p:spPr>
          <a:xfrm>
            <a:off x="8979576" y="1863726"/>
            <a:ext cx="217610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respid</a:t>
            </a:r>
            <a:r>
              <a:rPr lang="en-US" dirty="0"/>
              <a:t> = unique identifier of individual respondents</a:t>
            </a:r>
          </a:p>
          <a:p>
            <a:endParaRPr lang="en-US" dirty="0"/>
          </a:p>
          <a:p>
            <a:r>
              <a:rPr lang="en-US" b="1" dirty="0" err="1"/>
              <a:t>votech_X</a:t>
            </a:r>
            <a:r>
              <a:rPr lang="en-US" b="1" dirty="0"/>
              <a:t> </a:t>
            </a:r>
            <a:r>
              <a:rPr lang="en-US" dirty="0"/>
              <a:t>= respondents’ self reported vote choice at a given election</a:t>
            </a:r>
          </a:p>
          <a:p>
            <a:endParaRPr lang="en-US" dirty="0"/>
          </a:p>
          <a:p>
            <a:r>
              <a:rPr lang="en-US" b="1" dirty="0" err="1"/>
              <a:t>votech</a:t>
            </a:r>
            <a:r>
              <a:rPr lang="en-US" b="1" dirty="0"/>
              <a:t> </a:t>
            </a:r>
            <a:r>
              <a:rPr lang="en-US" dirty="0"/>
              <a:t>= indicates whether the respondent voted for the stack party</a:t>
            </a:r>
          </a:p>
        </p:txBody>
      </p:sp>
    </p:spTree>
    <p:extLst>
      <p:ext uri="{BB962C8B-B14F-4D97-AF65-F5344CB8AC3E}">
        <p14:creationId xmlns:p14="http://schemas.microsoft.com/office/powerpoint/2010/main" val="1925467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C81CFD-D6FF-4384-9B82-47DC18C5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Generic Variables: Voter-Party Distances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1/3</a:t>
            </a:r>
            <a:r>
              <a:rPr lang="en-US" sz="4400" dirty="0"/>
              <a:t> </a:t>
            </a:r>
          </a:p>
        </p:txBody>
      </p:sp>
      <p:graphicFrame>
        <p:nvGraphicFramePr>
          <p:cNvPr id="4" name="Tabella 17">
            <a:extLst>
              <a:ext uri="{FF2B5EF4-FFF2-40B4-BE49-F238E27FC236}">
                <a16:creationId xmlns:a16="http://schemas.microsoft.com/office/drawing/2014/main" id="{B77983E7-C7F4-41BA-AA15-9839FA17C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459187"/>
              </p:ext>
            </p:extLst>
          </p:nvPr>
        </p:nvGraphicFramePr>
        <p:xfrm>
          <a:off x="1219802" y="1863726"/>
          <a:ext cx="172510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552">
                  <a:extLst>
                    <a:ext uri="{9D8B030D-6E8A-4147-A177-3AD203B41FA5}">
                      <a16:colId xmlns:a16="http://schemas.microsoft.com/office/drawing/2014/main" val="3154081069"/>
                    </a:ext>
                  </a:extLst>
                </a:gridCol>
                <a:gridCol w="862552">
                  <a:extLst>
                    <a:ext uri="{9D8B030D-6E8A-4147-A177-3AD203B41FA5}">
                      <a16:colId xmlns:a16="http://schemas.microsoft.com/office/drawing/2014/main" val="1636689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respid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lrself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15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11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89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82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7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92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31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5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2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00818"/>
                  </a:ext>
                </a:extLst>
              </a:tr>
            </a:tbl>
          </a:graphicData>
        </a:graphic>
      </p:graphicFrame>
      <p:graphicFrame>
        <p:nvGraphicFramePr>
          <p:cNvPr id="5" name="Tabella 12">
            <a:extLst>
              <a:ext uri="{FF2B5EF4-FFF2-40B4-BE49-F238E27FC236}">
                <a16:creationId xmlns:a16="http://schemas.microsoft.com/office/drawing/2014/main" id="{16DB15E1-6D45-41DC-B5DD-9DB0C4F371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943276"/>
              </p:ext>
            </p:extLst>
          </p:nvPr>
        </p:nvGraphicFramePr>
        <p:xfrm>
          <a:off x="2944906" y="1863726"/>
          <a:ext cx="97840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409">
                  <a:extLst>
                    <a:ext uri="{9D8B030D-6E8A-4147-A177-3AD203B41FA5}">
                      <a16:colId xmlns:a16="http://schemas.microsoft.com/office/drawing/2014/main" val="174391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lr_A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2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6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3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7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7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67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0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267"/>
                  </a:ext>
                </a:extLst>
              </a:tr>
            </a:tbl>
          </a:graphicData>
        </a:graphic>
      </p:graphicFrame>
      <p:graphicFrame>
        <p:nvGraphicFramePr>
          <p:cNvPr id="6" name="Tabella 12">
            <a:extLst>
              <a:ext uri="{FF2B5EF4-FFF2-40B4-BE49-F238E27FC236}">
                <a16:creationId xmlns:a16="http://schemas.microsoft.com/office/drawing/2014/main" id="{9ED85596-5FE8-4CC1-BC17-41A88E8EE8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0581029"/>
              </p:ext>
            </p:extLst>
          </p:nvPr>
        </p:nvGraphicFramePr>
        <p:xfrm>
          <a:off x="3923315" y="1863726"/>
          <a:ext cx="97840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409">
                  <a:extLst>
                    <a:ext uri="{9D8B030D-6E8A-4147-A177-3AD203B41FA5}">
                      <a16:colId xmlns:a16="http://schemas.microsoft.com/office/drawing/2014/main" val="174391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lr_B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2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6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3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7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7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67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0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267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C522CE4C-3D9F-44D0-9A9A-8F7103BCE8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150550"/>
              </p:ext>
            </p:extLst>
          </p:nvPr>
        </p:nvGraphicFramePr>
        <p:xfrm>
          <a:off x="4901724" y="1863726"/>
          <a:ext cx="97840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409">
                  <a:extLst>
                    <a:ext uri="{9D8B030D-6E8A-4147-A177-3AD203B41FA5}">
                      <a16:colId xmlns:a16="http://schemas.microsoft.com/office/drawing/2014/main" val="174391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lr_C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2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6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3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7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7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67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0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267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7C02E406-0FC2-4BF1-A3BC-B8BEEA0D4D8E}"/>
              </a:ext>
            </a:extLst>
          </p:cNvPr>
          <p:cNvSpPr txBox="1"/>
          <p:nvPr/>
        </p:nvSpPr>
        <p:spPr>
          <a:xfrm>
            <a:off x="7516910" y="1863726"/>
            <a:ext cx="363877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respid</a:t>
            </a:r>
            <a:r>
              <a:rPr lang="en-US" dirty="0"/>
              <a:t> = unique identifier of individual respondents</a:t>
            </a:r>
          </a:p>
          <a:p>
            <a:endParaRPr lang="en-US" dirty="0"/>
          </a:p>
          <a:p>
            <a:r>
              <a:rPr lang="en-US" b="1" dirty="0" err="1"/>
              <a:t>lrself</a:t>
            </a:r>
            <a:r>
              <a:rPr lang="en-US" b="1" dirty="0"/>
              <a:t> </a:t>
            </a:r>
            <a:r>
              <a:rPr lang="en-US" dirty="0"/>
              <a:t>= respondents’ Left-Right self placement</a:t>
            </a:r>
          </a:p>
          <a:p>
            <a:endParaRPr lang="en-US" dirty="0"/>
          </a:p>
          <a:p>
            <a:r>
              <a:rPr lang="en-US" b="1" dirty="0" err="1"/>
              <a:t>lr_x</a:t>
            </a:r>
            <a:r>
              <a:rPr lang="en-US" b="1" dirty="0"/>
              <a:t> </a:t>
            </a:r>
            <a:r>
              <a:rPr lang="en-US" dirty="0"/>
              <a:t>= respondents’ perceptions of party X position on the Left-Right dimension</a:t>
            </a:r>
          </a:p>
        </p:txBody>
      </p:sp>
    </p:spTree>
    <p:extLst>
      <p:ext uri="{BB962C8B-B14F-4D97-AF65-F5344CB8AC3E}">
        <p14:creationId xmlns:p14="http://schemas.microsoft.com/office/powerpoint/2010/main" val="134679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141FD4-BE1C-4F22-8933-02BBF07B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Contents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2B6286-A3E5-4F1F-8BCB-6D7D56EA7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800" b="1" dirty="0">
                <a:solidFill>
                  <a:srgbClr val="C00000"/>
                </a:solidFill>
              </a:rPr>
              <a:t>Introduction</a:t>
            </a:r>
            <a:r>
              <a:rPr lang="en-US" sz="3100" b="1" dirty="0">
                <a:solidFill>
                  <a:srgbClr val="C00000"/>
                </a:solidFill>
              </a:rPr>
              <a:t> 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dirty="0"/>
              <a:t>What is a Stacked Data Matrix (SDM)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dirty="0"/>
              <a:t>The SDM in Electoral Analyses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800" b="1" dirty="0">
                <a:solidFill>
                  <a:srgbClr val="C00000"/>
                </a:solidFill>
              </a:rPr>
              <a:t>The Basic Components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dirty="0"/>
              <a:t>From Individual Observations to Dyads/Stacks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dirty="0"/>
              <a:t>Generic Variables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Basic routine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Voter-Party Distances</a:t>
            </a:r>
          </a:p>
          <a:p>
            <a:pPr lvl="2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Synthetic/Affinity Variables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800" b="1" dirty="0">
                <a:solidFill>
                  <a:srgbClr val="C00000"/>
                </a:solidFill>
              </a:rPr>
              <a:t>An Overview of the Tutorial</a:t>
            </a:r>
          </a:p>
        </p:txBody>
      </p:sp>
    </p:spTree>
    <p:extLst>
      <p:ext uri="{BB962C8B-B14F-4D97-AF65-F5344CB8AC3E}">
        <p14:creationId xmlns:p14="http://schemas.microsoft.com/office/powerpoint/2010/main" val="3814287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C81CFD-D6FF-4384-9B82-47DC18C5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Generic Variables: Voter-Party Distances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2/3</a:t>
            </a:r>
            <a:r>
              <a:rPr lang="en-US" sz="4400" dirty="0"/>
              <a:t> </a:t>
            </a:r>
          </a:p>
        </p:txBody>
      </p:sp>
      <p:graphicFrame>
        <p:nvGraphicFramePr>
          <p:cNvPr id="4" name="Tabella 17">
            <a:extLst>
              <a:ext uri="{FF2B5EF4-FFF2-40B4-BE49-F238E27FC236}">
                <a16:creationId xmlns:a16="http://schemas.microsoft.com/office/drawing/2014/main" id="{B77983E7-C7F4-41BA-AA15-9839FA17C634}"/>
              </a:ext>
            </a:extLst>
          </p:cNvPr>
          <p:cNvGraphicFramePr>
            <a:graphicFrameLocks noGrp="1"/>
          </p:cNvGraphicFramePr>
          <p:nvPr/>
        </p:nvGraphicFramePr>
        <p:xfrm>
          <a:off x="1219802" y="1863726"/>
          <a:ext cx="172510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552">
                  <a:extLst>
                    <a:ext uri="{9D8B030D-6E8A-4147-A177-3AD203B41FA5}">
                      <a16:colId xmlns:a16="http://schemas.microsoft.com/office/drawing/2014/main" val="3154081069"/>
                    </a:ext>
                  </a:extLst>
                </a:gridCol>
                <a:gridCol w="862552">
                  <a:extLst>
                    <a:ext uri="{9D8B030D-6E8A-4147-A177-3AD203B41FA5}">
                      <a16:colId xmlns:a16="http://schemas.microsoft.com/office/drawing/2014/main" val="1636689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respid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lrself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15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11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89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82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7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92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31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5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2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00818"/>
                  </a:ext>
                </a:extLst>
              </a:tr>
            </a:tbl>
          </a:graphicData>
        </a:graphic>
      </p:graphicFrame>
      <p:graphicFrame>
        <p:nvGraphicFramePr>
          <p:cNvPr id="5" name="Tabella 12">
            <a:extLst>
              <a:ext uri="{FF2B5EF4-FFF2-40B4-BE49-F238E27FC236}">
                <a16:creationId xmlns:a16="http://schemas.microsoft.com/office/drawing/2014/main" id="{16DB15E1-6D45-41DC-B5DD-9DB0C4F3713D}"/>
              </a:ext>
            </a:extLst>
          </p:cNvPr>
          <p:cNvGraphicFramePr>
            <a:graphicFrameLocks/>
          </p:cNvGraphicFramePr>
          <p:nvPr/>
        </p:nvGraphicFramePr>
        <p:xfrm>
          <a:off x="2944906" y="1863726"/>
          <a:ext cx="97840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409">
                  <a:extLst>
                    <a:ext uri="{9D8B030D-6E8A-4147-A177-3AD203B41FA5}">
                      <a16:colId xmlns:a16="http://schemas.microsoft.com/office/drawing/2014/main" val="174391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lr_A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2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6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3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7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7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67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0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267"/>
                  </a:ext>
                </a:extLst>
              </a:tr>
            </a:tbl>
          </a:graphicData>
        </a:graphic>
      </p:graphicFrame>
      <p:graphicFrame>
        <p:nvGraphicFramePr>
          <p:cNvPr id="6" name="Tabella 12">
            <a:extLst>
              <a:ext uri="{FF2B5EF4-FFF2-40B4-BE49-F238E27FC236}">
                <a16:creationId xmlns:a16="http://schemas.microsoft.com/office/drawing/2014/main" id="{9ED85596-5FE8-4CC1-BC17-41A88E8EE82E}"/>
              </a:ext>
            </a:extLst>
          </p:cNvPr>
          <p:cNvGraphicFramePr>
            <a:graphicFrameLocks/>
          </p:cNvGraphicFramePr>
          <p:nvPr/>
        </p:nvGraphicFramePr>
        <p:xfrm>
          <a:off x="3923315" y="1863726"/>
          <a:ext cx="97840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409">
                  <a:extLst>
                    <a:ext uri="{9D8B030D-6E8A-4147-A177-3AD203B41FA5}">
                      <a16:colId xmlns:a16="http://schemas.microsoft.com/office/drawing/2014/main" val="174391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lr_B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2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6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3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7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7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67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0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267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C522CE4C-3D9F-44D0-9A9A-8F7103BCE867}"/>
              </a:ext>
            </a:extLst>
          </p:cNvPr>
          <p:cNvGraphicFramePr>
            <a:graphicFrameLocks/>
          </p:cNvGraphicFramePr>
          <p:nvPr/>
        </p:nvGraphicFramePr>
        <p:xfrm>
          <a:off x="4901724" y="1863726"/>
          <a:ext cx="97840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409">
                  <a:extLst>
                    <a:ext uri="{9D8B030D-6E8A-4147-A177-3AD203B41FA5}">
                      <a16:colId xmlns:a16="http://schemas.microsoft.com/office/drawing/2014/main" val="174391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lr_C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2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6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3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7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7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67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0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267"/>
                  </a:ext>
                </a:extLst>
              </a:tr>
            </a:tbl>
          </a:graphicData>
        </a:graphic>
      </p:graphicFrame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D6CF4253-5D06-4A0D-B8BC-77F1E32F5604}"/>
              </a:ext>
            </a:extLst>
          </p:cNvPr>
          <p:cNvSpPr/>
          <p:nvPr/>
        </p:nvSpPr>
        <p:spPr>
          <a:xfrm>
            <a:off x="6126480" y="322881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ella 12">
            <a:extLst>
              <a:ext uri="{FF2B5EF4-FFF2-40B4-BE49-F238E27FC236}">
                <a16:creationId xmlns:a16="http://schemas.microsoft.com/office/drawing/2014/main" id="{6C390CF6-5E90-41F7-87EC-E7C99E10A3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1768981"/>
              </p:ext>
            </p:extLst>
          </p:nvPr>
        </p:nvGraphicFramePr>
        <p:xfrm>
          <a:off x="7351235" y="1859244"/>
          <a:ext cx="978409" cy="3708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78409">
                  <a:extLst>
                    <a:ext uri="{9D8B030D-6E8A-4147-A177-3AD203B41FA5}">
                      <a16:colId xmlns:a16="http://schemas.microsoft.com/office/drawing/2014/main" val="174391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dist_A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2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6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3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7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7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67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0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267"/>
                  </a:ext>
                </a:extLst>
              </a:tr>
            </a:tbl>
          </a:graphicData>
        </a:graphic>
      </p:graphicFrame>
      <p:graphicFrame>
        <p:nvGraphicFramePr>
          <p:cNvPr id="11" name="Tabella 12">
            <a:extLst>
              <a:ext uri="{FF2B5EF4-FFF2-40B4-BE49-F238E27FC236}">
                <a16:creationId xmlns:a16="http://schemas.microsoft.com/office/drawing/2014/main" id="{AA0ECE80-E65B-40AC-9534-EFEF3F7E95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917202"/>
              </p:ext>
            </p:extLst>
          </p:nvPr>
        </p:nvGraphicFramePr>
        <p:xfrm>
          <a:off x="8498717" y="1859244"/>
          <a:ext cx="978409" cy="3708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78409">
                  <a:extLst>
                    <a:ext uri="{9D8B030D-6E8A-4147-A177-3AD203B41FA5}">
                      <a16:colId xmlns:a16="http://schemas.microsoft.com/office/drawing/2014/main" val="174391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dist_B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2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6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3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7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7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67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0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267"/>
                  </a:ext>
                </a:extLst>
              </a:tr>
            </a:tbl>
          </a:graphicData>
        </a:graphic>
      </p:graphicFrame>
      <p:graphicFrame>
        <p:nvGraphicFramePr>
          <p:cNvPr id="12" name="Tabella 12">
            <a:extLst>
              <a:ext uri="{FF2B5EF4-FFF2-40B4-BE49-F238E27FC236}">
                <a16:creationId xmlns:a16="http://schemas.microsoft.com/office/drawing/2014/main" id="{BB5E9FED-0489-4780-A720-CA815DD86A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5020593"/>
              </p:ext>
            </p:extLst>
          </p:nvPr>
        </p:nvGraphicFramePr>
        <p:xfrm>
          <a:off x="9646199" y="1859244"/>
          <a:ext cx="978409" cy="3708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78409">
                  <a:extLst>
                    <a:ext uri="{9D8B030D-6E8A-4147-A177-3AD203B41FA5}">
                      <a16:colId xmlns:a16="http://schemas.microsoft.com/office/drawing/2014/main" val="174391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dist_C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2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6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3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7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5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77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67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0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677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C81CFD-D6FF-4384-9B82-47DC18C5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Generic Variables: Voter-Party Distances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3/3</a:t>
            </a:r>
            <a:r>
              <a:rPr lang="en-US" sz="4400" dirty="0"/>
              <a:t> </a:t>
            </a:r>
          </a:p>
        </p:txBody>
      </p:sp>
      <p:graphicFrame>
        <p:nvGraphicFramePr>
          <p:cNvPr id="4" name="Tabella 17">
            <a:extLst>
              <a:ext uri="{FF2B5EF4-FFF2-40B4-BE49-F238E27FC236}">
                <a16:creationId xmlns:a16="http://schemas.microsoft.com/office/drawing/2014/main" id="{B77983E7-C7F4-41BA-AA15-9839FA17C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500475"/>
              </p:ext>
            </p:extLst>
          </p:nvPr>
        </p:nvGraphicFramePr>
        <p:xfrm>
          <a:off x="1219802" y="1863726"/>
          <a:ext cx="16309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487">
                  <a:extLst>
                    <a:ext uri="{9D8B030D-6E8A-4147-A177-3AD203B41FA5}">
                      <a16:colId xmlns:a16="http://schemas.microsoft.com/office/drawing/2014/main" val="3154081069"/>
                    </a:ext>
                  </a:extLst>
                </a:gridCol>
                <a:gridCol w="815487">
                  <a:extLst>
                    <a:ext uri="{9D8B030D-6E8A-4147-A177-3AD203B41FA5}">
                      <a16:colId xmlns:a16="http://schemas.microsoft.com/office/drawing/2014/main" val="1636689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respid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lrself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15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highlight>
                            <a:srgbClr val="00FF00"/>
                          </a:highlight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11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89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82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00818"/>
                  </a:ext>
                </a:extLst>
              </a:tr>
            </a:tbl>
          </a:graphicData>
        </a:graphic>
      </p:graphicFrame>
      <p:graphicFrame>
        <p:nvGraphicFramePr>
          <p:cNvPr id="5" name="Tabella 12">
            <a:extLst>
              <a:ext uri="{FF2B5EF4-FFF2-40B4-BE49-F238E27FC236}">
                <a16:creationId xmlns:a16="http://schemas.microsoft.com/office/drawing/2014/main" id="{16DB15E1-6D45-41DC-B5DD-9DB0C4F371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1195410"/>
              </p:ext>
            </p:extLst>
          </p:nvPr>
        </p:nvGraphicFramePr>
        <p:xfrm>
          <a:off x="2850776" y="1859244"/>
          <a:ext cx="7664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482">
                  <a:extLst>
                    <a:ext uri="{9D8B030D-6E8A-4147-A177-3AD203B41FA5}">
                      <a16:colId xmlns:a16="http://schemas.microsoft.com/office/drawing/2014/main" val="174391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lr_A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2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6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3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267"/>
                  </a:ext>
                </a:extLst>
              </a:tr>
            </a:tbl>
          </a:graphicData>
        </a:graphic>
      </p:graphicFrame>
      <p:graphicFrame>
        <p:nvGraphicFramePr>
          <p:cNvPr id="6" name="Tabella 12">
            <a:extLst>
              <a:ext uri="{FF2B5EF4-FFF2-40B4-BE49-F238E27FC236}">
                <a16:creationId xmlns:a16="http://schemas.microsoft.com/office/drawing/2014/main" id="{9ED85596-5FE8-4CC1-BC17-41A88E8EE8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792667"/>
              </p:ext>
            </p:extLst>
          </p:nvPr>
        </p:nvGraphicFramePr>
        <p:xfrm>
          <a:off x="3617258" y="1853829"/>
          <a:ext cx="7664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482">
                  <a:extLst>
                    <a:ext uri="{9D8B030D-6E8A-4147-A177-3AD203B41FA5}">
                      <a16:colId xmlns:a16="http://schemas.microsoft.com/office/drawing/2014/main" val="174391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lr_B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2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6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3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267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C522CE4C-3D9F-44D0-9A9A-8F7103BCE8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3471275"/>
              </p:ext>
            </p:extLst>
          </p:nvPr>
        </p:nvGraphicFramePr>
        <p:xfrm>
          <a:off x="4383740" y="1853829"/>
          <a:ext cx="76648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483">
                  <a:extLst>
                    <a:ext uri="{9D8B030D-6E8A-4147-A177-3AD203B41FA5}">
                      <a16:colId xmlns:a16="http://schemas.microsoft.com/office/drawing/2014/main" val="174391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lr_C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2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6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3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267"/>
                  </a:ext>
                </a:extLst>
              </a:tr>
            </a:tbl>
          </a:graphicData>
        </a:graphic>
      </p:graphicFrame>
      <p:graphicFrame>
        <p:nvGraphicFramePr>
          <p:cNvPr id="10" name="Tabella 12">
            <a:extLst>
              <a:ext uri="{FF2B5EF4-FFF2-40B4-BE49-F238E27FC236}">
                <a16:creationId xmlns:a16="http://schemas.microsoft.com/office/drawing/2014/main" id="{6C390CF6-5E90-41F7-87EC-E7C99E10A3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2106777"/>
              </p:ext>
            </p:extLst>
          </p:nvPr>
        </p:nvGraphicFramePr>
        <p:xfrm>
          <a:off x="5150223" y="1853829"/>
          <a:ext cx="76648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6482">
                  <a:extLst>
                    <a:ext uri="{9D8B030D-6E8A-4147-A177-3AD203B41FA5}">
                      <a16:colId xmlns:a16="http://schemas.microsoft.com/office/drawing/2014/main" val="174391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dist_A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2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6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3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267"/>
                  </a:ext>
                </a:extLst>
              </a:tr>
            </a:tbl>
          </a:graphicData>
        </a:graphic>
      </p:graphicFrame>
      <p:graphicFrame>
        <p:nvGraphicFramePr>
          <p:cNvPr id="11" name="Tabella 12">
            <a:extLst>
              <a:ext uri="{FF2B5EF4-FFF2-40B4-BE49-F238E27FC236}">
                <a16:creationId xmlns:a16="http://schemas.microsoft.com/office/drawing/2014/main" id="{AA0ECE80-E65B-40AC-9534-EFEF3F7E95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171898"/>
              </p:ext>
            </p:extLst>
          </p:nvPr>
        </p:nvGraphicFramePr>
        <p:xfrm>
          <a:off x="5920744" y="1853829"/>
          <a:ext cx="766483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6483">
                  <a:extLst>
                    <a:ext uri="{9D8B030D-6E8A-4147-A177-3AD203B41FA5}">
                      <a16:colId xmlns:a16="http://schemas.microsoft.com/office/drawing/2014/main" val="174391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dist_B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2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6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3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267"/>
                  </a:ext>
                </a:extLst>
              </a:tr>
            </a:tbl>
          </a:graphicData>
        </a:graphic>
      </p:graphicFrame>
      <p:graphicFrame>
        <p:nvGraphicFramePr>
          <p:cNvPr id="12" name="Tabella 12">
            <a:extLst>
              <a:ext uri="{FF2B5EF4-FFF2-40B4-BE49-F238E27FC236}">
                <a16:creationId xmlns:a16="http://schemas.microsoft.com/office/drawing/2014/main" id="{BB5E9FED-0489-4780-A720-CA815DD86A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2056953"/>
              </p:ext>
            </p:extLst>
          </p:nvPr>
        </p:nvGraphicFramePr>
        <p:xfrm>
          <a:off x="6691266" y="1853829"/>
          <a:ext cx="766483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6483">
                  <a:extLst>
                    <a:ext uri="{9D8B030D-6E8A-4147-A177-3AD203B41FA5}">
                      <a16:colId xmlns:a16="http://schemas.microsoft.com/office/drawing/2014/main" val="174391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dist_C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2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6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3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267"/>
                  </a:ext>
                </a:extLst>
              </a:tr>
            </a:tbl>
          </a:graphicData>
        </a:graphic>
      </p:graphicFrame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1C41B3C2-C01D-46DE-9EDA-13F46AF84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474413"/>
              </p:ext>
            </p:extLst>
          </p:nvPr>
        </p:nvGraphicFramePr>
        <p:xfrm>
          <a:off x="8479012" y="1863726"/>
          <a:ext cx="921330" cy="4272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0665">
                  <a:extLst>
                    <a:ext uri="{9D8B030D-6E8A-4147-A177-3AD203B41FA5}">
                      <a16:colId xmlns:a16="http://schemas.microsoft.com/office/drawing/2014/main" val="546265019"/>
                    </a:ext>
                  </a:extLst>
                </a:gridCol>
                <a:gridCol w="460665">
                  <a:extLst>
                    <a:ext uri="{9D8B030D-6E8A-4147-A177-3AD203B41FA5}">
                      <a16:colId xmlns:a16="http://schemas.microsoft.com/office/drawing/2014/main" val="3659454345"/>
                    </a:ext>
                  </a:extLst>
                </a:gridCol>
              </a:tblGrid>
              <a:tr h="61525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respid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party</a:t>
                      </a:r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4279173058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463508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979347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916726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3203342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9886155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570254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729170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904515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667274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267398"/>
                  </a:ext>
                </a:extLst>
              </a:tr>
            </a:tbl>
          </a:graphicData>
        </a:graphic>
      </p:graphicFrame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3BC06F01-81B5-434B-A7BB-0872F22D9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63743"/>
              </p:ext>
            </p:extLst>
          </p:nvPr>
        </p:nvGraphicFramePr>
        <p:xfrm>
          <a:off x="9496074" y="1863726"/>
          <a:ext cx="460665" cy="4272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0665">
                  <a:extLst>
                    <a:ext uri="{9D8B030D-6E8A-4147-A177-3AD203B41FA5}">
                      <a16:colId xmlns:a16="http://schemas.microsoft.com/office/drawing/2014/main" val="275841189"/>
                    </a:ext>
                  </a:extLst>
                </a:gridCol>
              </a:tblGrid>
              <a:tr h="61525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lrself</a:t>
                      </a:r>
                      <a:endParaRPr lang="en-US" sz="1400" dirty="0"/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3670038457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438196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373023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2394568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493573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972273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156746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145521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6933394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460399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590559"/>
                  </a:ext>
                </a:extLst>
              </a:tr>
            </a:tbl>
          </a:graphicData>
        </a:graphic>
      </p:graphicFrame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34557153-94E1-41E4-B8E9-27BF933F3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180219"/>
              </p:ext>
            </p:extLst>
          </p:nvPr>
        </p:nvGraphicFramePr>
        <p:xfrm>
          <a:off x="9956739" y="1863726"/>
          <a:ext cx="460665" cy="4272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0665">
                  <a:extLst>
                    <a:ext uri="{9D8B030D-6E8A-4147-A177-3AD203B41FA5}">
                      <a16:colId xmlns:a16="http://schemas.microsoft.com/office/drawing/2014/main" val="275841189"/>
                    </a:ext>
                  </a:extLst>
                </a:gridCol>
              </a:tblGrid>
              <a:tr h="61525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lr_prty</a:t>
                      </a:r>
                      <a:endParaRPr lang="en-US" sz="1400" dirty="0"/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3670038457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438196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373023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2394568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493573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972273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156746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145521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6933394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460399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590559"/>
                  </a:ext>
                </a:extLst>
              </a:tr>
            </a:tbl>
          </a:graphicData>
        </a:graphic>
      </p:graphicFrame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16EE522C-C140-47BA-BD40-13C7037ED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800632"/>
              </p:ext>
            </p:extLst>
          </p:nvPr>
        </p:nvGraphicFramePr>
        <p:xfrm>
          <a:off x="10421605" y="1853829"/>
          <a:ext cx="460665" cy="4272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0665">
                  <a:extLst>
                    <a:ext uri="{9D8B030D-6E8A-4147-A177-3AD203B41FA5}">
                      <a16:colId xmlns:a16="http://schemas.microsoft.com/office/drawing/2014/main" val="275841189"/>
                    </a:ext>
                  </a:extLst>
                </a:gridCol>
              </a:tblGrid>
              <a:tr h="61525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lr_dist</a:t>
                      </a:r>
                      <a:endParaRPr lang="en-US" sz="1400" dirty="0"/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3670038457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438196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373023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2394568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493573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972273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156746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145521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6933394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460399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590559"/>
                  </a:ext>
                </a:extLst>
              </a:tr>
            </a:tbl>
          </a:graphicData>
        </a:graphic>
      </p:graphicFrame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A76F5D10-55DB-48F6-BE71-F93EEC0C283C}"/>
              </a:ext>
            </a:extLst>
          </p:cNvPr>
          <p:cNvSpPr/>
          <p:nvPr/>
        </p:nvSpPr>
        <p:spPr>
          <a:xfrm>
            <a:off x="7581620" y="3186684"/>
            <a:ext cx="87345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8E8EC54-3297-401A-8159-168EEA4BF41D}"/>
              </a:ext>
            </a:extLst>
          </p:cNvPr>
          <p:cNvSpPr txBox="1"/>
          <p:nvPr/>
        </p:nvSpPr>
        <p:spPr>
          <a:xfrm>
            <a:off x="1219801" y="3916643"/>
            <a:ext cx="62379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/>
              <a:t>respid</a:t>
            </a:r>
            <a:r>
              <a:rPr lang="en-US" sz="1600" dirty="0"/>
              <a:t> = unique identifier of individual respondents</a:t>
            </a:r>
          </a:p>
          <a:p>
            <a:endParaRPr lang="en-US" sz="1600" dirty="0"/>
          </a:p>
          <a:p>
            <a:r>
              <a:rPr lang="en-US" sz="1600" b="1" dirty="0" err="1"/>
              <a:t>lrself</a:t>
            </a:r>
            <a:r>
              <a:rPr lang="en-US" sz="1600" b="1" dirty="0"/>
              <a:t> </a:t>
            </a:r>
            <a:r>
              <a:rPr lang="en-US" sz="1600" dirty="0"/>
              <a:t>= respondents’ Left-Right self placement</a:t>
            </a:r>
          </a:p>
          <a:p>
            <a:endParaRPr lang="en-US" sz="1600" dirty="0"/>
          </a:p>
          <a:p>
            <a:r>
              <a:rPr lang="en-US" sz="1600" b="1" dirty="0" err="1"/>
              <a:t>lr_prty</a:t>
            </a:r>
            <a:r>
              <a:rPr lang="en-US" sz="1600" b="1" dirty="0"/>
              <a:t> </a:t>
            </a:r>
            <a:r>
              <a:rPr lang="en-US" sz="1600" dirty="0"/>
              <a:t>= respondents’ perceptions of the stack party position on the Left-Right dimension</a:t>
            </a:r>
          </a:p>
          <a:p>
            <a:endParaRPr lang="en-US" sz="1600" dirty="0"/>
          </a:p>
          <a:p>
            <a:r>
              <a:rPr lang="en-US" sz="1600" b="1" dirty="0" err="1"/>
              <a:t>lr_dist</a:t>
            </a:r>
            <a:r>
              <a:rPr lang="en-US" sz="1600" b="1" dirty="0"/>
              <a:t> </a:t>
            </a:r>
            <a:r>
              <a:rPr lang="en-US" sz="1600" dirty="0"/>
              <a:t>= distance between respondent and the stack party on the Left-Right continuum</a:t>
            </a:r>
          </a:p>
        </p:txBody>
      </p:sp>
    </p:spTree>
    <p:extLst>
      <p:ext uri="{BB962C8B-B14F-4D97-AF65-F5344CB8AC3E}">
        <p14:creationId xmlns:p14="http://schemas.microsoft.com/office/powerpoint/2010/main" val="3916141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F0A6CA-BCE8-423B-AF4C-46B667B1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Generic Variables: Synthetic </a:t>
            </a:r>
            <a:r>
              <a:rPr lang="en-US" sz="4800" dirty="0">
                <a:solidFill>
                  <a:schemeClr val="bg1">
                    <a:lumMod val="50000"/>
                  </a:schemeClr>
                </a:solidFill>
              </a:rPr>
              <a:t>1/4</a:t>
            </a:r>
            <a:r>
              <a:rPr lang="en-US" sz="4800" dirty="0"/>
              <a:t> 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4D54A1-9372-44F1-83CF-35156E5A5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600" i="1" dirty="0"/>
              <a:t>synthetic</a:t>
            </a:r>
            <a:r>
              <a:rPr lang="en-US" sz="2600" dirty="0"/>
              <a:t> variables (aka “y-hats”) are predictions of regression models, measuring the affinity between the individual respondents’ and the stack parties on the basis of a set of individual variables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For estimating these y-hats we need to:</a:t>
            </a:r>
          </a:p>
          <a:p>
            <a:pPr marL="658368" lvl="1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2000" dirty="0"/>
              <a:t>define a dependent variable (say, propensity to vote for party X)</a:t>
            </a:r>
          </a:p>
          <a:p>
            <a:pPr marL="658368" lvl="1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2000" dirty="0"/>
              <a:t>select the predictors of said models (say, respondents’ socio-demographic characteristics)</a:t>
            </a:r>
          </a:p>
          <a:p>
            <a:pPr marL="658368" lvl="1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2000" dirty="0"/>
              <a:t>fit the proper regression model for each relevant party and compute the predicted scores for each respondent.</a:t>
            </a:r>
          </a:p>
          <a:p>
            <a:pPr marL="658368" lvl="1" indent="-457200">
              <a:spcAft>
                <a:spcPts val="1800"/>
              </a:spcAft>
              <a:buFont typeface="+mj-lt"/>
              <a:buAutoNum type="arabicPeriod"/>
            </a:pPr>
            <a:endParaRPr lang="en-US" sz="2400" dirty="0"/>
          </a:p>
          <a:p>
            <a:pPr marL="544068" lvl="1" indent="-342900">
              <a:spcAft>
                <a:spcPts val="1800"/>
              </a:spcAft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52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C81CFD-D6FF-4384-9B82-47DC18C5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Generic Variables: Synthetic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2/4</a:t>
            </a:r>
            <a:r>
              <a:rPr lang="en-US" sz="4400" dirty="0"/>
              <a:t> </a:t>
            </a:r>
          </a:p>
        </p:txBody>
      </p:sp>
      <p:graphicFrame>
        <p:nvGraphicFramePr>
          <p:cNvPr id="9" name="Tabella 12">
            <a:extLst>
              <a:ext uri="{FF2B5EF4-FFF2-40B4-BE49-F238E27FC236}">
                <a16:creationId xmlns:a16="http://schemas.microsoft.com/office/drawing/2014/main" id="{7F44C56F-5ED7-49E2-9310-B44ECFAF31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2036504"/>
              </p:ext>
            </p:extLst>
          </p:nvPr>
        </p:nvGraphicFramePr>
        <p:xfrm>
          <a:off x="2944906" y="1863726"/>
          <a:ext cx="97840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409">
                  <a:extLst>
                    <a:ext uri="{9D8B030D-6E8A-4147-A177-3AD203B41FA5}">
                      <a16:colId xmlns:a16="http://schemas.microsoft.com/office/drawing/2014/main" val="174391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ptv_A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2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6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3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769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53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66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5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45487"/>
                  </a:ext>
                </a:extLst>
              </a:tr>
            </a:tbl>
          </a:graphicData>
        </a:graphic>
      </p:graphicFrame>
      <p:graphicFrame>
        <p:nvGraphicFramePr>
          <p:cNvPr id="10" name="Tabella 12">
            <a:extLst>
              <a:ext uri="{FF2B5EF4-FFF2-40B4-BE49-F238E27FC236}">
                <a16:creationId xmlns:a16="http://schemas.microsoft.com/office/drawing/2014/main" id="{9A7617DD-9762-438F-93B2-D325552F87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217058"/>
              </p:ext>
            </p:extLst>
          </p:nvPr>
        </p:nvGraphicFramePr>
        <p:xfrm>
          <a:off x="3923315" y="1863726"/>
          <a:ext cx="97840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409">
                  <a:extLst>
                    <a:ext uri="{9D8B030D-6E8A-4147-A177-3AD203B41FA5}">
                      <a16:colId xmlns:a16="http://schemas.microsoft.com/office/drawing/2014/main" val="174391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ptv_B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2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6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3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012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9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61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61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759311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3157BBFA-1022-49CE-89B0-13F0891F6D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8544126"/>
              </p:ext>
            </p:extLst>
          </p:nvPr>
        </p:nvGraphicFramePr>
        <p:xfrm>
          <a:off x="4901724" y="1863726"/>
          <a:ext cx="97840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409">
                  <a:extLst>
                    <a:ext uri="{9D8B030D-6E8A-4147-A177-3AD203B41FA5}">
                      <a16:colId xmlns:a16="http://schemas.microsoft.com/office/drawing/2014/main" val="174391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ptv_C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2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6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3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528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026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04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6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94626"/>
                  </a:ext>
                </a:extLst>
              </a:tr>
            </a:tbl>
          </a:graphicData>
        </a:graphic>
      </p:graphicFrame>
      <p:graphicFrame>
        <p:nvGraphicFramePr>
          <p:cNvPr id="12" name="Tabella 17">
            <a:extLst>
              <a:ext uri="{FF2B5EF4-FFF2-40B4-BE49-F238E27FC236}">
                <a16:creationId xmlns:a16="http://schemas.microsoft.com/office/drawing/2014/main" id="{C62AEFEC-CF14-4086-AB79-D243A0612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803645"/>
              </p:ext>
            </p:extLst>
          </p:nvPr>
        </p:nvGraphicFramePr>
        <p:xfrm>
          <a:off x="1195657" y="1863726"/>
          <a:ext cx="172510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552">
                  <a:extLst>
                    <a:ext uri="{9D8B030D-6E8A-4147-A177-3AD203B41FA5}">
                      <a16:colId xmlns:a16="http://schemas.microsoft.com/office/drawing/2014/main" val="3154081069"/>
                    </a:ext>
                  </a:extLst>
                </a:gridCol>
                <a:gridCol w="862552">
                  <a:extLst>
                    <a:ext uri="{9D8B030D-6E8A-4147-A177-3AD203B41FA5}">
                      <a16:colId xmlns:a16="http://schemas.microsoft.com/office/drawing/2014/main" val="1636689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respid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15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11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89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82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7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92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31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5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2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00818"/>
                  </a:ext>
                </a:extLst>
              </a:tr>
            </a:tbl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913AA63-B074-4D88-B8FD-337D356C987E}"/>
              </a:ext>
            </a:extLst>
          </p:cNvPr>
          <p:cNvSpPr txBox="1"/>
          <p:nvPr/>
        </p:nvSpPr>
        <p:spPr>
          <a:xfrm>
            <a:off x="8268687" y="1996172"/>
            <a:ext cx="288699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respid</a:t>
            </a:r>
            <a:r>
              <a:rPr lang="en-US" dirty="0"/>
              <a:t> = unique identifier of individual respondents</a:t>
            </a:r>
          </a:p>
          <a:p>
            <a:endParaRPr lang="en-US" dirty="0"/>
          </a:p>
          <a:p>
            <a:r>
              <a:rPr lang="en-US" b="1" dirty="0"/>
              <a:t>age </a:t>
            </a:r>
            <a:r>
              <a:rPr lang="en-US" dirty="0"/>
              <a:t>= respondent’s age</a:t>
            </a:r>
          </a:p>
          <a:p>
            <a:endParaRPr lang="en-US" dirty="0"/>
          </a:p>
          <a:p>
            <a:r>
              <a:rPr lang="en-US" b="1" dirty="0" err="1"/>
              <a:t>ptv_X</a:t>
            </a:r>
            <a:r>
              <a:rPr lang="en-US" b="1" dirty="0"/>
              <a:t> </a:t>
            </a:r>
            <a:r>
              <a:rPr lang="en-US" dirty="0"/>
              <a:t>= respondents’ propensity to vote for party X</a:t>
            </a:r>
          </a:p>
          <a:p>
            <a:endParaRPr lang="en-US" dirty="0"/>
          </a:p>
          <a:p>
            <a:r>
              <a:rPr lang="en-US" b="1" dirty="0" err="1"/>
              <a:t>ptv</a:t>
            </a:r>
            <a:r>
              <a:rPr lang="en-US" b="1" dirty="0"/>
              <a:t> </a:t>
            </a:r>
            <a:r>
              <a:rPr lang="en-US" dirty="0"/>
              <a:t>= respondent propensity to vote for the stack party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341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C81CFD-D6FF-4384-9B82-47DC18C5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Generic Variables: Synthetic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3/4</a:t>
            </a:r>
            <a:r>
              <a:rPr lang="en-US" sz="4400" dirty="0"/>
              <a:t> </a:t>
            </a:r>
          </a:p>
        </p:txBody>
      </p:sp>
      <p:graphicFrame>
        <p:nvGraphicFramePr>
          <p:cNvPr id="9" name="Tabella 12">
            <a:extLst>
              <a:ext uri="{FF2B5EF4-FFF2-40B4-BE49-F238E27FC236}">
                <a16:creationId xmlns:a16="http://schemas.microsoft.com/office/drawing/2014/main" id="{7F44C56F-5ED7-49E2-9310-B44ECFAF31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7758458"/>
              </p:ext>
            </p:extLst>
          </p:nvPr>
        </p:nvGraphicFramePr>
        <p:xfrm>
          <a:off x="2944906" y="1863726"/>
          <a:ext cx="97840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409">
                  <a:extLst>
                    <a:ext uri="{9D8B030D-6E8A-4147-A177-3AD203B41FA5}">
                      <a16:colId xmlns:a16="http://schemas.microsoft.com/office/drawing/2014/main" val="174391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ptv_A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2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6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3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769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53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66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5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45487"/>
                  </a:ext>
                </a:extLst>
              </a:tr>
            </a:tbl>
          </a:graphicData>
        </a:graphic>
      </p:graphicFrame>
      <p:graphicFrame>
        <p:nvGraphicFramePr>
          <p:cNvPr id="10" name="Tabella 12">
            <a:extLst>
              <a:ext uri="{FF2B5EF4-FFF2-40B4-BE49-F238E27FC236}">
                <a16:creationId xmlns:a16="http://schemas.microsoft.com/office/drawing/2014/main" id="{9A7617DD-9762-438F-93B2-D325552F8730}"/>
              </a:ext>
            </a:extLst>
          </p:cNvPr>
          <p:cNvGraphicFramePr>
            <a:graphicFrameLocks/>
          </p:cNvGraphicFramePr>
          <p:nvPr/>
        </p:nvGraphicFramePr>
        <p:xfrm>
          <a:off x="3923315" y="1863726"/>
          <a:ext cx="97840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409">
                  <a:extLst>
                    <a:ext uri="{9D8B030D-6E8A-4147-A177-3AD203B41FA5}">
                      <a16:colId xmlns:a16="http://schemas.microsoft.com/office/drawing/2014/main" val="174391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ptv_B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2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6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3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012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9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61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61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759311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3157BBFA-1022-49CE-89B0-13F0891F6DB2}"/>
              </a:ext>
            </a:extLst>
          </p:cNvPr>
          <p:cNvGraphicFramePr>
            <a:graphicFrameLocks/>
          </p:cNvGraphicFramePr>
          <p:nvPr/>
        </p:nvGraphicFramePr>
        <p:xfrm>
          <a:off x="4901724" y="1863726"/>
          <a:ext cx="97840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409">
                  <a:extLst>
                    <a:ext uri="{9D8B030D-6E8A-4147-A177-3AD203B41FA5}">
                      <a16:colId xmlns:a16="http://schemas.microsoft.com/office/drawing/2014/main" val="174391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ptv_C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2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6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3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528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026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04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6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94626"/>
                  </a:ext>
                </a:extLst>
              </a:tr>
            </a:tbl>
          </a:graphicData>
        </a:graphic>
      </p:graphicFrame>
      <p:graphicFrame>
        <p:nvGraphicFramePr>
          <p:cNvPr id="12" name="Tabella 17">
            <a:extLst>
              <a:ext uri="{FF2B5EF4-FFF2-40B4-BE49-F238E27FC236}">
                <a16:creationId xmlns:a16="http://schemas.microsoft.com/office/drawing/2014/main" id="{C62AEFEC-CF14-4086-AB79-D243A06124B5}"/>
              </a:ext>
            </a:extLst>
          </p:cNvPr>
          <p:cNvGraphicFramePr>
            <a:graphicFrameLocks noGrp="1"/>
          </p:cNvGraphicFramePr>
          <p:nvPr/>
        </p:nvGraphicFramePr>
        <p:xfrm>
          <a:off x="1195657" y="1863726"/>
          <a:ext cx="172510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552">
                  <a:extLst>
                    <a:ext uri="{9D8B030D-6E8A-4147-A177-3AD203B41FA5}">
                      <a16:colId xmlns:a16="http://schemas.microsoft.com/office/drawing/2014/main" val="3154081069"/>
                    </a:ext>
                  </a:extLst>
                </a:gridCol>
                <a:gridCol w="862552">
                  <a:extLst>
                    <a:ext uri="{9D8B030D-6E8A-4147-A177-3AD203B41FA5}">
                      <a16:colId xmlns:a16="http://schemas.microsoft.com/office/drawing/2014/main" val="1636689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respid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15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11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89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82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7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92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31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5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2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00818"/>
                  </a:ext>
                </a:extLst>
              </a:tr>
            </a:tbl>
          </a:graphicData>
        </a:graphic>
      </p:graphicFrame>
      <p:graphicFrame>
        <p:nvGraphicFramePr>
          <p:cNvPr id="8" name="Tabella 12">
            <a:extLst>
              <a:ext uri="{FF2B5EF4-FFF2-40B4-BE49-F238E27FC236}">
                <a16:creationId xmlns:a16="http://schemas.microsoft.com/office/drawing/2014/main" id="{7565959F-202C-4627-B815-B8720AF0AB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6762985"/>
              </p:ext>
            </p:extLst>
          </p:nvPr>
        </p:nvGraphicFramePr>
        <p:xfrm>
          <a:off x="6369337" y="1863726"/>
          <a:ext cx="901039" cy="3708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01039">
                  <a:extLst>
                    <a:ext uri="{9D8B030D-6E8A-4147-A177-3AD203B41FA5}">
                      <a16:colId xmlns:a16="http://schemas.microsoft.com/office/drawing/2014/main" val="174391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yhat_A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2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6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3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769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53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66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5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45487"/>
                  </a:ext>
                </a:extLst>
              </a:tr>
            </a:tbl>
          </a:graphicData>
        </a:graphic>
      </p:graphicFrame>
      <p:graphicFrame>
        <p:nvGraphicFramePr>
          <p:cNvPr id="14" name="Tabella 12">
            <a:extLst>
              <a:ext uri="{FF2B5EF4-FFF2-40B4-BE49-F238E27FC236}">
                <a16:creationId xmlns:a16="http://schemas.microsoft.com/office/drawing/2014/main" id="{7CAA4A6E-1887-4771-9604-D914061B96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3945597"/>
              </p:ext>
            </p:extLst>
          </p:nvPr>
        </p:nvGraphicFramePr>
        <p:xfrm>
          <a:off x="7427172" y="1863726"/>
          <a:ext cx="901039" cy="3708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01039">
                  <a:extLst>
                    <a:ext uri="{9D8B030D-6E8A-4147-A177-3AD203B41FA5}">
                      <a16:colId xmlns:a16="http://schemas.microsoft.com/office/drawing/2014/main" val="174391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yhat_B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2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6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3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769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53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66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5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45487"/>
                  </a:ext>
                </a:extLst>
              </a:tr>
            </a:tbl>
          </a:graphicData>
        </a:graphic>
      </p:graphicFrame>
      <p:graphicFrame>
        <p:nvGraphicFramePr>
          <p:cNvPr id="15" name="Tabella 12">
            <a:extLst>
              <a:ext uri="{FF2B5EF4-FFF2-40B4-BE49-F238E27FC236}">
                <a16:creationId xmlns:a16="http://schemas.microsoft.com/office/drawing/2014/main" id="{698A4177-4A2B-4F2B-A3EA-AF43C9CC7D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2954694"/>
              </p:ext>
            </p:extLst>
          </p:nvPr>
        </p:nvGraphicFramePr>
        <p:xfrm>
          <a:off x="8485007" y="1863726"/>
          <a:ext cx="901039" cy="3708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01039">
                  <a:extLst>
                    <a:ext uri="{9D8B030D-6E8A-4147-A177-3AD203B41FA5}">
                      <a16:colId xmlns:a16="http://schemas.microsoft.com/office/drawing/2014/main" val="174391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yhat_C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2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6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3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769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53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66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5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45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134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C81CFD-D6FF-4384-9B82-47DC18C5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Generic Variables: Synthetic 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4/4</a:t>
            </a:r>
            <a:r>
              <a:rPr lang="en-US" sz="4400" dirty="0"/>
              <a:t> </a:t>
            </a:r>
          </a:p>
        </p:txBody>
      </p:sp>
      <p:graphicFrame>
        <p:nvGraphicFramePr>
          <p:cNvPr id="4" name="Tabella 17">
            <a:extLst>
              <a:ext uri="{FF2B5EF4-FFF2-40B4-BE49-F238E27FC236}">
                <a16:creationId xmlns:a16="http://schemas.microsoft.com/office/drawing/2014/main" id="{B77983E7-C7F4-41BA-AA15-9839FA17C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40864"/>
              </p:ext>
            </p:extLst>
          </p:nvPr>
        </p:nvGraphicFramePr>
        <p:xfrm>
          <a:off x="1219802" y="1863726"/>
          <a:ext cx="16309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487">
                  <a:extLst>
                    <a:ext uri="{9D8B030D-6E8A-4147-A177-3AD203B41FA5}">
                      <a16:colId xmlns:a16="http://schemas.microsoft.com/office/drawing/2014/main" val="3154081069"/>
                    </a:ext>
                  </a:extLst>
                </a:gridCol>
                <a:gridCol w="815487">
                  <a:extLst>
                    <a:ext uri="{9D8B030D-6E8A-4147-A177-3AD203B41FA5}">
                      <a16:colId xmlns:a16="http://schemas.microsoft.com/office/drawing/2014/main" val="1636689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respid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15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</a:rPr>
                        <a:t>76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11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89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82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00818"/>
                  </a:ext>
                </a:extLst>
              </a:tr>
            </a:tbl>
          </a:graphicData>
        </a:graphic>
      </p:graphicFrame>
      <p:graphicFrame>
        <p:nvGraphicFramePr>
          <p:cNvPr id="5" name="Tabella 12">
            <a:extLst>
              <a:ext uri="{FF2B5EF4-FFF2-40B4-BE49-F238E27FC236}">
                <a16:creationId xmlns:a16="http://schemas.microsoft.com/office/drawing/2014/main" id="{16DB15E1-6D45-41DC-B5DD-9DB0C4F371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2728797"/>
              </p:ext>
            </p:extLst>
          </p:nvPr>
        </p:nvGraphicFramePr>
        <p:xfrm>
          <a:off x="2850776" y="1859244"/>
          <a:ext cx="7664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482">
                  <a:extLst>
                    <a:ext uri="{9D8B030D-6E8A-4147-A177-3AD203B41FA5}">
                      <a16:colId xmlns:a16="http://schemas.microsoft.com/office/drawing/2014/main" val="174391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ptv_A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2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6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3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267"/>
                  </a:ext>
                </a:extLst>
              </a:tr>
            </a:tbl>
          </a:graphicData>
        </a:graphic>
      </p:graphicFrame>
      <p:graphicFrame>
        <p:nvGraphicFramePr>
          <p:cNvPr id="6" name="Tabella 12">
            <a:extLst>
              <a:ext uri="{FF2B5EF4-FFF2-40B4-BE49-F238E27FC236}">
                <a16:creationId xmlns:a16="http://schemas.microsoft.com/office/drawing/2014/main" id="{9ED85596-5FE8-4CC1-BC17-41A88E8EE8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8257567"/>
              </p:ext>
            </p:extLst>
          </p:nvPr>
        </p:nvGraphicFramePr>
        <p:xfrm>
          <a:off x="3617258" y="1853829"/>
          <a:ext cx="7664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482">
                  <a:extLst>
                    <a:ext uri="{9D8B030D-6E8A-4147-A177-3AD203B41FA5}">
                      <a16:colId xmlns:a16="http://schemas.microsoft.com/office/drawing/2014/main" val="174391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ptv_B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2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6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3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267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C522CE4C-3D9F-44D0-9A9A-8F7103BCE8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3569930"/>
              </p:ext>
            </p:extLst>
          </p:nvPr>
        </p:nvGraphicFramePr>
        <p:xfrm>
          <a:off x="4383740" y="1853829"/>
          <a:ext cx="76648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483">
                  <a:extLst>
                    <a:ext uri="{9D8B030D-6E8A-4147-A177-3AD203B41FA5}">
                      <a16:colId xmlns:a16="http://schemas.microsoft.com/office/drawing/2014/main" val="174391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ptv_C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2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6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3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267"/>
                  </a:ext>
                </a:extLst>
              </a:tr>
            </a:tbl>
          </a:graphicData>
        </a:graphic>
      </p:graphicFrame>
      <p:graphicFrame>
        <p:nvGraphicFramePr>
          <p:cNvPr id="10" name="Tabella 12">
            <a:extLst>
              <a:ext uri="{FF2B5EF4-FFF2-40B4-BE49-F238E27FC236}">
                <a16:creationId xmlns:a16="http://schemas.microsoft.com/office/drawing/2014/main" id="{6C390CF6-5E90-41F7-87EC-E7C99E10A3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044077"/>
              </p:ext>
            </p:extLst>
          </p:nvPr>
        </p:nvGraphicFramePr>
        <p:xfrm>
          <a:off x="5150223" y="1853829"/>
          <a:ext cx="8064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98">
                  <a:extLst>
                    <a:ext uri="{9D8B030D-6E8A-4147-A177-3AD203B41FA5}">
                      <a16:colId xmlns:a16="http://schemas.microsoft.com/office/drawing/2014/main" val="174391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yhat_A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2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6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3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267"/>
                  </a:ext>
                </a:extLst>
              </a:tr>
            </a:tbl>
          </a:graphicData>
        </a:graphic>
      </p:graphicFrame>
      <p:graphicFrame>
        <p:nvGraphicFramePr>
          <p:cNvPr id="11" name="Tabella 12">
            <a:extLst>
              <a:ext uri="{FF2B5EF4-FFF2-40B4-BE49-F238E27FC236}">
                <a16:creationId xmlns:a16="http://schemas.microsoft.com/office/drawing/2014/main" id="{AA0ECE80-E65B-40AC-9534-EFEF3F7E95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6093088"/>
              </p:ext>
            </p:extLst>
          </p:nvPr>
        </p:nvGraphicFramePr>
        <p:xfrm>
          <a:off x="5956722" y="1853829"/>
          <a:ext cx="7904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422">
                  <a:extLst>
                    <a:ext uri="{9D8B030D-6E8A-4147-A177-3AD203B41FA5}">
                      <a16:colId xmlns:a16="http://schemas.microsoft.com/office/drawing/2014/main" val="174391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yhat_B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2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6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3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267"/>
                  </a:ext>
                </a:extLst>
              </a:tr>
            </a:tbl>
          </a:graphicData>
        </a:graphic>
      </p:graphicFrame>
      <p:graphicFrame>
        <p:nvGraphicFramePr>
          <p:cNvPr id="12" name="Tabella 12">
            <a:extLst>
              <a:ext uri="{FF2B5EF4-FFF2-40B4-BE49-F238E27FC236}">
                <a16:creationId xmlns:a16="http://schemas.microsoft.com/office/drawing/2014/main" id="{BB5E9FED-0489-4780-A720-CA815DD86A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835109"/>
              </p:ext>
            </p:extLst>
          </p:nvPr>
        </p:nvGraphicFramePr>
        <p:xfrm>
          <a:off x="6751182" y="1853829"/>
          <a:ext cx="82623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237">
                  <a:extLst>
                    <a:ext uri="{9D8B030D-6E8A-4147-A177-3AD203B41FA5}">
                      <a16:colId xmlns:a16="http://schemas.microsoft.com/office/drawing/2014/main" val="174391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yhat_C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2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6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3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267"/>
                  </a:ext>
                </a:extLst>
              </a:tr>
            </a:tbl>
          </a:graphicData>
        </a:graphic>
      </p:graphicFrame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1C41B3C2-C01D-46DE-9EDA-13F46AF8497F}"/>
              </a:ext>
            </a:extLst>
          </p:cNvPr>
          <p:cNvGraphicFramePr>
            <a:graphicFrameLocks noGrp="1"/>
          </p:cNvGraphicFramePr>
          <p:nvPr/>
        </p:nvGraphicFramePr>
        <p:xfrm>
          <a:off x="8479012" y="1863726"/>
          <a:ext cx="921330" cy="4272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0665">
                  <a:extLst>
                    <a:ext uri="{9D8B030D-6E8A-4147-A177-3AD203B41FA5}">
                      <a16:colId xmlns:a16="http://schemas.microsoft.com/office/drawing/2014/main" val="546265019"/>
                    </a:ext>
                  </a:extLst>
                </a:gridCol>
                <a:gridCol w="460665">
                  <a:extLst>
                    <a:ext uri="{9D8B030D-6E8A-4147-A177-3AD203B41FA5}">
                      <a16:colId xmlns:a16="http://schemas.microsoft.com/office/drawing/2014/main" val="3659454345"/>
                    </a:ext>
                  </a:extLst>
                </a:gridCol>
              </a:tblGrid>
              <a:tr h="61525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respid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party</a:t>
                      </a:r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4279173058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463508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979347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916726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3203342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9886155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570254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729170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904515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667274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267398"/>
                  </a:ext>
                </a:extLst>
              </a:tr>
            </a:tbl>
          </a:graphicData>
        </a:graphic>
      </p:graphicFrame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3BC06F01-81B5-434B-A7BB-0872F22D9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520748"/>
              </p:ext>
            </p:extLst>
          </p:nvPr>
        </p:nvGraphicFramePr>
        <p:xfrm>
          <a:off x="9496074" y="1863726"/>
          <a:ext cx="460665" cy="4272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0665">
                  <a:extLst>
                    <a:ext uri="{9D8B030D-6E8A-4147-A177-3AD203B41FA5}">
                      <a16:colId xmlns:a16="http://schemas.microsoft.com/office/drawing/2014/main" val="275841189"/>
                    </a:ext>
                  </a:extLst>
                </a:gridCol>
              </a:tblGrid>
              <a:tr h="615256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age</a:t>
                      </a:r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3670038457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</a:rPr>
                        <a:t>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438196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</a:rPr>
                        <a:t>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373023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00FF00"/>
                          </a:highlight>
                        </a:rPr>
                        <a:t>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2394568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493573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972273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156746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145521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6933394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460399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590559"/>
                  </a:ext>
                </a:extLst>
              </a:tr>
            </a:tbl>
          </a:graphicData>
        </a:graphic>
      </p:graphicFrame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34557153-94E1-41E4-B8E9-27BF933F3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529530"/>
              </p:ext>
            </p:extLst>
          </p:nvPr>
        </p:nvGraphicFramePr>
        <p:xfrm>
          <a:off x="9956739" y="1863726"/>
          <a:ext cx="460665" cy="4272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0665">
                  <a:extLst>
                    <a:ext uri="{9D8B030D-6E8A-4147-A177-3AD203B41FA5}">
                      <a16:colId xmlns:a16="http://schemas.microsoft.com/office/drawing/2014/main" val="275841189"/>
                    </a:ext>
                  </a:extLst>
                </a:gridCol>
              </a:tblGrid>
              <a:tr h="61525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ptv</a:t>
                      </a:r>
                      <a:endParaRPr lang="en-US" sz="1400" dirty="0"/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3670038457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438196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373023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2394568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493573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972273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156746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145521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6933394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460399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590559"/>
                  </a:ext>
                </a:extLst>
              </a:tr>
            </a:tbl>
          </a:graphicData>
        </a:graphic>
      </p:graphicFrame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16EE522C-C140-47BA-BD40-13C7037ED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003828"/>
              </p:ext>
            </p:extLst>
          </p:nvPr>
        </p:nvGraphicFramePr>
        <p:xfrm>
          <a:off x="10421605" y="1853829"/>
          <a:ext cx="550593" cy="4272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0593">
                  <a:extLst>
                    <a:ext uri="{9D8B030D-6E8A-4147-A177-3AD203B41FA5}">
                      <a16:colId xmlns:a16="http://schemas.microsoft.com/office/drawing/2014/main" val="275841189"/>
                    </a:ext>
                  </a:extLst>
                </a:gridCol>
              </a:tblGrid>
              <a:tr h="61525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yhat</a:t>
                      </a:r>
                      <a:endParaRPr lang="en-US" sz="1400" dirty="0"/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3670038457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8.8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438196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5.2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373023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</a:rPr>
                        <a:t>2.1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2394568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493573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972273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156746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145521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6933394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460399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590559"/>
                  </a:ext>
                </a:extLst>
              </a:tr>
            </a:tbl>
          </a:graphicData>
        </a:graphic>
      </p:graphicFrame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A76F5D10-55DB-48F6-BE71-F93EEC0C283C}"/>
              </a:ext>
            </a:extLst>
          </p:cNvPr>
          <p:cNvSpPr/>
          <p:nvPr/>
        </p:nvSpPr>
        <p:spPr>
          <a:xfrm>
            <a:off x="7628836" y="3186684"/>
            <a:ext cx="82623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8E8EC54-3297-401A-8159-168EEA4BF41D}"/>
              </a:ext>
            </a:extLst>
          </p:cNvPr>
          <p:cNvSpPr txBox="1"/>
          <p:nvPr/>
        </p:nvSpPr>
        <p:spPr>
          <a:xfrm>
            <a:off x="1219801" y="3916643"/>
            <a:ext cx="635761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/>
              <a:t>respid</a:t>
            </a:r>
            <a:r>
              <a:rPr lang="en-US" sz="1600" dirty="0"/>
              <a:t> = unique identifier of individual respondents</a:t>
            </a:r>
          </a:p>
          <a:p>
            <a:endParaRPr lang="en-US" sz="1600" dirty="0"/>
          </a:p>
          <a:p>
            <a:r>
              <a:rPr lang="en-US" sz="1600" b="1" dirty="0"/>
              <a:t>age </a:t>
            </a:r>
            <a:r>
              <a:rPr lang="en-US" sz="1600" dirty="0"/>
              <a:t>= respondent’s age</a:t>
            </a:r>
          </a:p>
          <a:p>
            <a:endParaRPr lang="en-US" sz="1600" dirty="0"/>
          </a:p>
          <a:p>
            <a:r>
              <a:rPr lang="en-US" sz="1600" b="1" dirty="0" err="1"/>
              <a:t>ptv</a:t>
            </a:r>
            <a:r>
              <a:rPr lang="en-US" sz="1600" b="1" dirty="0"/>
              <a:t> </a:t>
            </a:r>
            <a:r>
              <a:rPr lang="en-US" sz="1600" dirty="0"/>
              <a:t>= respondent’s propensity to vote for the stack party</a:t>
            </a:r>
          </a:p>
          <a:p>
            <a:endParaRPr lang="en-US" sz="1600" dirty="0"/>
          </a:p>
          <a:p>
            <a:r>
              <a:rPr lang="en-US" sz="1600" b="1" dirty="0" err="1"/>
              <a:t>yhat</a:t>
            </a:r>
            <a:r>
              <a:rPr lang="en-US" sz="1600" b="1" dirty="0"/>
              <a:t> </a:t>
            </a:r>
            <a:r>
              <a:rPr lang="en-US" sz="1600" dirty="0"/>
              <a:t>= impact of socio-demographic variables (age) on respondent’s propensity to vote for the stack party</a:t>
            </a:r>
          </a:p>
        </p:txBody>
      </p:sp>
    </p:spTree>
    <p:extLst>
      <p:ext uri="{BB962C8B-B14F-4D97-AF65-F5344CB8AC3E}">
        <p14:creationId xmlns:p14="http://schemas.microsoft.com/office/powerpoint/2010/main" val="2653910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A7C4115-E603-447D-A1A5-7AF1E972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C38396-85C5-4DE1-BA50-52540B40A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193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7651E0-918D-4FEE-AA56-F9008358E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3529AFD-5A84-4419-9390-0E9584F3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FFD9C4-5E6D-4E44-8CCD-24EF7B6FF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89D8F0F-1017-495E-AC45-A1908F88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516835"/>
            <a:ext cx="3410121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Overview of the Tutorial</a:t>
            </a:r>
            <a:r>
              <a:rPr lang="en-US" dirty="0">
                <a:solidFill>
                  <a:srgbClr val="FFFFFF"/>
                </a:solidFill>
              </a:rPr>
              <a:t> </a:t>
            </a:r>
            <a:br>
              <a:rPr lang="en-US" sz="3600" dirty="0">
                <a:solidFill>
                  <a:srgbClr val="FFFFFF"/>
                </a:solidFill>
              </a:rPr>
            </a:br>
            <a:endParaRPr 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3B2DB5-1B01-4A7A-B79B-E180757E6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7F070DA4-AFCE-41D2-85E6-BCD0B2C86D5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268281" y="108331"/>
          <a:ext cx="7751705" cy="23202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6285">
                  <a:extLst>
                    <a:ext uri="{9D8B030D-6E8A-4147-A177-3AD203B41FA5}">
                      <a16:colId xmlns:a16="http://schemas.microsoft.com/office/drawing/2014/main" val="3338479897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138291399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144304636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4017600209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1538083963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1709726338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2398786086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2613649352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266679013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2257693618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3114515624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1435378505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4041034097"/>
                    </a:ext>
                  </a:extLst>
                </a:gridCol>
              </a:tblGrid>
              <a:tr h="664369">
                <a:tc>
                  <a:txBody>
                    <a:bodyPr/>
                    <a:lstStyle/>
                    <a:p>
                      <a:r>
                        <a:rPr lang="en-US" sz="1400" dirty="0" err="1"/>
                        <a:t>respid</a:t>
                      </a:r>
                      <a:endParaRPr lang="en-US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LR </a:t>
                      </a:r>
                      <a:r>
                        <a:rPr lang="en-US" sz="1400" dirty="0" err="1"/>
                        <a:t>respid</a:t>
                      </a:r>
                      <a:endParaRPr lang="en-US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LR pos.</a:t>
                      </a:r>
                    </a:p>
                    <a:p>
                      <a:r>
                        <a:rPr lang="en-US" sz="1400" dirty="0"/>
                        <a:t>Party A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LR pos.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Party B</a:t>
                      </a:r>
                    </a:p>
                    <a:p>
                      <a:endParaRPr lang="en-US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LR pos.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Party 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LR dist.</a:t>
                      </a:r>
                    </a:p>
                    <a:p>
                      <a:r>
                        <a:rPr lang="en-US" sz="1400" dirty="0"/>
                        <a:t>Party A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LR dist. Party B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LR dist. Party C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Vote Choice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PTV</a:t>
                      </a:r>
                    </a:p>
                    <a:p>
                      <a:r>
                        <a:rPr lang="en-US" sz="1400" dirty="0"/>
                        <a:t>Party A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PTV</a:t>
                      </a:r>
                    </a:p>
                    <a:p>
                      <a:r>
                        <a:rPr lang="en-US" sz="1400" dirty="0"/>
                        <a:t>Party B</a:t>
                      </a:r>
                    </a:p>
                    <a:p>
                      <a:endParaRPr lang="en-US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PTV</a:t>
                      </a:r>
                    </a:p>
                    <a:p>
                      <a:r>
                        <a:rPr lang="en-US" sz="1400" dirty="0"/>
                        <a:t>Party C</a:t>
                      </a:r>
                    </a:p>
                    <a:p>
                      <a:endParaRPr lang="en-US" sz="14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215645737"/>
                  </a:ext>
                </a:extLst>
              </a:tr>
              <a:tr h="4500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21956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923357"/>
                  </a:ext>
                </a:extLst>
              </a:tr>
              <a:tr h="47434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4149084"/>
                  </a:ext>
                </a:extLst>
              </a:tr>
              <a:tr h="2281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506718"/>
                  </a:ext>
                </a:extLst>
              </a:tr>
            </a:tbl>
          </a:graphicData>
        </a:graphic>
      </p:graphicFrame>
      <p:graphicFrame>
        <p:nvGraphicFramePr>
          <p:cNvPr id="16" name="Tabella 17">
            <a:extLst>
              <a:ext uri="{FF2B5EF4-FFF2-40B4-BE49-F238E27FC236}">
                <a16:creationId xmlns:a16="http://schemas.microsoft.com/office/drawing/2014/main" id="{4EB19B28-0F59-499B-83AC-C3577314D389}"/>
              </a:ext>
            </a:extLst>
          </p:cNvPr>
          <p:cNvGraphicFramePr>
            <a:graphicFrameLocks noGrp="1"/>
          </p:cNvGraphicFramePr>
          <p:nvPr/>
        </p:nvGraphicFramePr>
        <p:xfrm>
          <a:off x="5338797" y="2569202"/>
          <a:ext cx="2763990" cy="4272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65">
                  <a:extLst>
                    <a:ext uri="{9D8B030D-6E8A-4147-A177-3AD203B41FA5}">
                      <a16:colId xmlns:a16="http://schemas.microsoft.com/office/drawing/2014/main" val="2811812638"/>
                    </a:ext>
                  </a:extLst>
                </a:gridCol>
                <a:gridCol w="460665">
                  <a:extLst>
                    <a:ext uri="{9D8B030D-6E8A-4147-A177-3AD203B41FA5}">
                      <a16:colId xmlns:a16="http://schemas.microsoft.com/office/drawing/2014/main" val="385017138"/>
                    </a:ext>
                  </a:extLst>
                </a:gridCol>
                <a:gridCol w="460665">
                  <a:extLst>
                    <a:ext uri="{9D8B030D-6E8A-4147-A177-3AD203B41FA5}">
                      <a16:colId xmlns:a16="http://schemas.microsoft.com/office/drawing/2014/main" val="3924410772"/>
                    </a:ext>
                  </a:extLst>
                </a:gridCol>
                <a:gridCol w="460665">
                  <a:extLst>
                    <a:ext uri="{9D8B030D-6E8A-4147-A177-3AD203B41FA5}">
                      <a16:colId xmlns:a16="http://schemas.microsoft.com/office/drawing/2014/main" val="3264700859"/>
                    </a:ext>
                  </a:extLst>
                </a:gridCol>
                <a:gridCol w="460665">
                  <a:extLst>
                    <a:ext uri="{9D8B030D-6E8A-4147-A177-3AD203B41FA5}">
                      <a16:colId xmlns:a16="http://schemas.microsoft.com/office/drawing/2014/main" val="695267833"/>
                    </a:ext>
                  </a:extLst>
                </a:gridCol>
                <a:gridCol w="460665">
                  <a:extLst>
                    <a:ext uri="{9D8B030D-6E8A-4147-A177-3AD203B41FA5}">
                      <a16:colId xmlns:a16="http://schemas.microsoft.com/office/drawing/2014/main" val="3820761308"/>
                    </a:ext>
                  </a:extLst>
                </a:gridCol>
              </a:tblGrid>
              <a:tr h="615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respid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party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age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LR dist.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Vote Choice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PTV</a:t>
                      </a:r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4095557808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59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128664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814207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035073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746766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599541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104712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897980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8275363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8626551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222945"/>
                  </a:ext>
                </a:extLst>
              </a:tr>
            </a:tbl>
          </a:graphicData>
        </a:graphic>
      </p:graphicFrame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FDB75229-E55D-4946-8C8F-1E3857CCE361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47456" y="1104899"/>
            <a:ext cx="2346137" cy="2298357"/>
          </a:xfrm>
          <a:prstGeom prst="bentConnector3">
            <a:avLst>
              <a:gd name="adj1" fmla="val 432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a gomito 38">
            <a:extLst>
              <a:ext uri="{FF2B5EF4-FFF2-40B4-BE49-F238E27FC236}">
                <a16:creationId xmlns:a16="http://schemas.microsoft.com/office/drawing/2014/main" id="{2864BBDF-E0C6-4C4B-8280-7840DC8436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47460" y="1159669"/>
            <a:ext cx="2799146" cy="25931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a gomito 51">
            <a:extLst>
              <a:ext uri="{FF2B5EF4-FFF2-40B4-BE49-F238E27FC236}">
                <a16:creationId xmlns:a16="http://schemas.microsoft.com/office/drawing/2014/main" id="{3A998B99-6745-4993-9240-59191E0A88BE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47458" y="1209674"/>
            <a:ext cx="3552172" cy="2894459"/>
          </a:xfrm>
          <a:prstGeom prst="bentConnector3">
            <a:avLst>
              <a:gd name="adj1" fmla="val 586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3E08BA21-4727-4279-A9D2-E07AD2DE6EEB}"/>
              </a:ext>
            </a:extLst>
          </p:cNvPr>
          <p:cNvSpPr txBox="1"/>
          <p:nvPr/>
        </p:nvSpPr>
        <p:spPr>
          <a:xfrm>
            <a:off x="8629650" y="6321623"/>
            <a:ext cx="3390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Readapted from van der Eijk </a:t>
            </a:r>
            <a:r>
              <a:rPr lang="en-US" sz="1400" i="1" dirty="0"/>
              <a:t>et al.</a:t>
            </a:r>
            <a:r>
              <a:rPr lang="en-US" sz="1400" dirty="0"/>
              <a:t> 2006</a:t>
            </a:r>
          </a:p>
        </p:txBody>
      </p:sp>
    </p:spTree>
    <p:extLst>
      <p:ext uri="{BB962C8B-B14F-4D97-AF65-F5344CB8AC3E}">
        <p14:creationId xmlns:p14="http://schemas.microsoft.com/office/powerpoint/2010/main" val="2420960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F0A6CA-BCE8-423B-AF4C-46B667B1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Tutorial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4D54A1-9372-44F1-83CF-35156E5A5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600" i="1" dirty="0"/>
              <a:t> </a:t>
            </a:r>
            <a:r>
              <a:rPr lang="en-US" sz="2600" dirty="0"/>
              <a:t>It is a walkthrough of the scripts for creating a SDM of the EES Italian voter study of 2019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600" dirty="0"/>
              <a:t>Different workflows can be followed for creating a SDM, but two main strategies: </a:t>
            </a:r>
          </a:p>
          <a:p>
            <a:pPr marL="806958" lvl="1" indent="-514350">
              <a:spcAft>
                <a:spcPts val="1800"/>
              </a:spcAft>
              <a:buFont typeface="+mj-lt"/>
              <a:buAutoNum type="alphaUcPeriod"/>
            </a:pPr>
            <a:r>
              <a:rPr lang="en-US" sz="2400" dirty="0"/>
              <a:t>Mutate the relevant variables =&gt; Stack the original matrix  </a:t>
            </a:r>
          </a:p>
          <a:p>
            <a:pPr marL="806958" lvl="1" indent="-514350">
              <a:spcAft>
                <a:spcPts val="1800"/>
              </a:spcAft>
              <a:buFont typeface="+mj-lt"/>
              <a:buAutoNum type="alphaUcPeriod"/>
            </a:pPr>
            <a:r>
              <a:rPr lang="en-US" sz="2400" dirty="0"/>
              <a:t>Stack the original matrix =&gt; Mutate the relevant variables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sz="2600" dirty="0"/>
              <a:t>In </a:t>
            </a:r>
            <a:r>
              <a:rPr lang="en-US" sz="2600" i="1" dirty="0"/>
              <a:t>both</a:t>
            </a:r>
            <a:r>
              <a:rPr lang="en-US" sz="2600" dirty="0"/>
              <a:t> R and Stata scripts the </a:t>
            </a:r>
            <a:r>
              <a:rPr lang="en-US" sz="2600" b="1" dirty="0"/>
              <a:t>first</a:t>
            </a:r>
            <a:r>
              <a:rPr lang="en-US" sz="2600" dirty="0"/>
              <a:t> strategy is used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sz="2600" dirty="0"/>
              <a:t> </a:t>
            </a:r>
          </a:p>
          <a:p>
            <a:pPr marL="0" indent="0">
              <a:spcAft>
                <a:spcPts val="1800"/>
              </a:spcAft>
              <a:buNone/>
            </a:pPr>
            <a:endParaRPr lang="en-US" sz="2600" dirty="0"/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marL="658368" lvl="1" indent="-457200">
              <a:spcAft>
                <a:spcPts val="1800"/>
              </a:spcAft>
              <a:buFont typeface="+mj-lt"/>
              <a:buAutoNum type="arabicPeriod"/>
            </a:pPr>
            <a:endParaRPr lang="en-US" sz="2400" dirty="0"/>
          </a:p>
          <a:p>
            <a:pPr marL="544068" lvl="1" indent="-342900">
              <a:spcAft>
                <a:spcPts val="1800"/>
              </a:spcAft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380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F0A6CA-BCE8-423B-AF4C-46B667B1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4D54A1-9372-44F1-83CF-35156E5A5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600" dirty="0"/>
              <a:t> </a:t>
            </a:r>
          </a:p>
          <a:p>
            <a:pPr marL="0" indent="0">
              <a:spcAft>
                <a:spcPts val="1800"/>
              </a:spcAft>
              <a:buNone/>
            </a:pPr>
            <a:endParaRPr lang="en-US" sz="2600" dirty="0"/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marL="658368" lvl="1" indent="-457200">
              <a:spcAft>
                <a:spcPts val="1800"/>
              </a:spcAft>
              <a:buFont typeface="+mj-lt"/>
              <a:buAutoNum type="arabicPeriod"/>
            </a:pPr>
            <a:endParaRPr lang="en-US" sz="2400" dirty="0"/>
          </a:p>
          <a:p>
            <a:pPr marL="544068" lvl="1" indent="-342900">
              <a:spcAft>
                <a:spcPts val="1800"/>
              </a:spcAft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E78D6414-10B3-4EB0-80FC-D37BDB011686}"/>
              </a:ext>
            </a:extLst>
          </p:cNvPr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800"/>
              </a:spcAft>
              <a:buFont typeface="Calibri" panose="020F0502020204030204" pitchFamily="34" charset="0"/>
              <a:buNone/>
            </a:pPr>
            <a:endParaRPr lang="en-US" sz="4000" dirty="0"/>
          </a:p>
          <a:p>
            <a:pPr marL="0" indent="0" algn="ctr">
              <a:spcAft>
                <a:spcPts val="1800"/>
              </a:spcAft>
              <a:buFont typeface="Calibri" panose="020F0502020204030204" pitchFamily="34" charset="0"/>
              <a:buNone/>
            </a:pPr>
            <a:endParaRPr lang="en-US" sz="4000" dirty="0"/>
          </a:p>
          <a:p>
            <a:pPr marL="0" indent="0" algn="ctr">
              <a:spcAft>
                <a:spcPts val="1800"/>
              </a:spcAft>
              <a:buFont typeface="Calibri" panose="020F0502020204030204" pitchFamily="34" charset="0"/>
              <a:buNone/>
            </a:pPr>
            <a:r>
              <a:rPr lang="en-US" sz="4000" dirty="0"/>
              <a:t>Thank you for your attention!</a:t>
            </a:r>
            <a:r>
              <a:rPr lang="en-US" sz="2600" dirty="0"/>
              <a:t> </a:t>
            </a:r>
          </a:p>
          <a:p>
            <a:pPr marL="0" indent="0">
              <a:spcAft>
                <a:spcPts val="1800"/>
              </a:spcAft>
              <a:buFont typeface="Calibri" panose="020F0502020204030204" pitchFamily="34" charset="0"/>
              <a:buNone/>
            </a:pPr>
            <a:endParaRPr lang="en-US" sz="2600" dirty="0"/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marL="658368" lvl="1" indent="-457200">
              <a:spcAft>
                <a:spcPts val="1800"/>
              </a:spcAft>
              <a:buFont typeface="+mj-lt"/>
              <a:buAutoNum type="arabicPeriod"/>
            </a:pPr>
            <a:endParaRPr lang="en-US" sz="2400" dirty="0"/>
          </a:p>
          <a:p>
            <a:pPr marL="544068" lvl="1" indent="-342900">
              <a:spcAft>
                <a:spcPts val="1800"/>
              </a:spcAft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4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A7C4115-E603-447D-A1A5-7AF1E972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C38396-85C5-4DE1-BA50-52540B40A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193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7651E0-918D-4FEE-AA56-F9008358E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3529AFD-5A84-4419-9390-0E9584F3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FFD9C4-5E6D-4E44-8CCD-24EF7B6FF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89D8F0F-1017-495E-AC45-A1908F88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516835"/>
            <a:ext cx="3410121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Introduction</a:t>
            </a:r>
            <a:r>
              <a:rPr lang="en-US" dirty="0">
                <a:solidFill>
                  <a:srgbClr val="FFFFFF"/>
                </a:solidFill>
              </a:rPr>
              <a:t> </a:t>
            </a:r>
            <a:br>
              <a:rPr lang="en-US" sz="3600" dirty="0">
                <a:solidFill>
                  <a:srgbClr val="FFFFFF"/>
                </a:solidFill>
              </a:rPr>
            </a:br>
            <a:endParaRPr 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3B2DB5-1B01-4A7A-B79B-E180757E6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7F070DA4-AFCE-41D2-85E6-BCD0B2C86D5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62084610"/>
              </p:ext>
            </p:extLst>
          </p:nvPr>
        </p:nvGraphicFramePr>
        <p:xfrm>
          <a:off x="4268281" y="108331"/>
          <a:ext cx="7751705" cy="23202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6285">
                  <a:extLst>
                    <a:ext uri="{9D8B030D-6E8A-4147-A177-3AD203B41FA5}">
                      <a16:colId xmlns:a16="http://schemas.microsoft.com/office/drawing/2014/main" val="3338479897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138291399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144304636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4017600209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1538083963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1709726338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2398786086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2613649352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266679013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2257693618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3114515624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1435378505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4041034097"/>
                    </a:ext>
                  </a:extLst>
                </a:gridCol>
              </a:tblGrid>
              <a:tr h="664369">
                <a:tc>
                  <a:txBody>
                    <a:bodyPr/>
                    <a:lstStyle/>
                    <a:p>
                      <a:r>
                        <a:rPr lang="en-US" sz="1400" dirty="0" err="1"/>
                        <a:t>respid</a:t>
                      </a:r>
                      <a:endParaRPr lang="en-US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LR </a:t>
                      </a:r>
                      <a:r>
                        <a:rPr lang="en-US" sz="1400" dirty="0" err="1"/>
                        <a:t>respid</a:t>
                      </a:r>
                      <a:endParaRPr lang="en-US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LR pos.</a:t>
                      </a:r>
                    </a:p>
                    <a:p>
                      <a:r>
                        <a:rPr lang="en-US" sz="1400" dirty="0"/>
                        <a:t>Party A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LR pos.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Party B</a:t>
                      </a:r>
                    </a:p>
                    <a:p>
                      <a:endParaRPr lang="en-US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LR pos.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Party 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LR dist.</a:t>
                      </a:r>
                    </a:p>
                    <a:p>
                      <a:r>
                        <a:rPr lang="en-US" sz="1400" dirty="0"/>
                        <a:t>Party A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LR dist. Party B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LR dist. Party C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Vote Choice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PTV</a:t>
                      </a:r>
                    </a:p>
                    <a:p>
                      <a:r>
                        <a:rPr lang="en-US" sz="1400" dirty="0"/>
                        <a:t>Party A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PTV</a:t>
                      </a:r>
                    </a:p>
                    <a:p>
                      <a:r>
                        <a:rPr lang="en-US" sz="1400" dirty="0"/>
                        <a:t>Party B</a:t>
                      </a:r>
                    </a:p>
                    <a:p>
                      <a:endParaRPr lang="en-US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PTV</a:t>
                      </a:r>
                    </a:p>
                    <a:p>
                      <a:r>
                        <a:rPr lang="en-US" sz="1400" dirty="0"/>
                        <a:t>Party C</a:t>
                      </a:r>
                    </a:p>
                    <a:p>
                      <a:endParaRPr lang="en-US" sz="14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215645737"/>
                  </a:ext>
                </a:extLst>
              </a:tr>
              <a:tr h="4500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21956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923357"/>
                  </a:ext>
                </a:extLst>
              </a:tr>
              <a:tr h="47434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4149084"/>
                  </a:ext>
                </a:extLst>
              </a:tr>
              <a:tr h="2281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506718"/>
                  </a:ext>
                </a:extLst>
              </a:tr>
            </a:tbl>
          </a:graphicData>
        </a:graphic>
      </p:graphicFrame>
      <p:graphicFrame>
        <p:nvGraphicFramePr>
          <p:cNvPr id="16" name="Tabella 17">
            <a:extLst>
              <a:ext uri="{FF2B5EF4-FFF2-40B4-BE49-F238E27FC236}">
                <a16:creationId xmlns:a16="http://schemas.microsoft.com/office/drawing/2014/main" id="{4EB19B28-0F59-499B-83AC-C3577314D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593777"/>
              </p:ext>
            </p:extLst>
          </p:nvPr>
        </p:nvGraphicFramePr>
        <p:xfrm>
          <a:off x="5338797" y="2569202"/>
          <a:ext cx="2763990" cy="4272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65">
                  <a:extLst>
                    <a:ext uri="{9D8B030D-6E8A-4147-A177-3AD203B41FA5}">
                      <a16:colId xmlns:a16="http://schemas.microsoft.com/office/drawing/2014/main" val="2811812638"/>
                    </a:ext>
                  </a:extLst>
                </a:gridCol>
                <a:gridCol w="460665">
                  <a:extLst>
                    <a:ext uri="{9D8B030D-6E8A-4147-A177-3AD203B41FA5}">
                      <a16:colId xmlns:a16="http://schemas.microsoft.com/office/drawing/2014/main" val="385017138"/>
                    </a:ext>
                  </a:extLst>
                </a:gridCol>
                <a:gridCol w="460665">
                  <a:extLst>
                    <a:ext uri="{9D8B030D-6E8A-4147-A177-3AD203B41FA5}">
                      <a16:colId xmlns:a16="http://schemas.microsoft.com/office/drawing/2014/main" val="3924410772"/>
                    </a:ext>
                  </a:extLst>
                </a:gridCol>
                <a:gridCol w="460665">
                  <a:extLst>
                    <a:ext uri="{9D8B030D-6E8A-4147-A177-3AD203B41FA5}">
                      <a16:colId xmlns:a16="http://schemas.microsoft.com/office/drawing/2014/main" val="3264700859"/>
                    </a:ext>
                  </a:extLst>
                </a:gridCol>
                <a:gridCol w="460665">
                  <a:extLst>
                    <a:ext uri="{9D8B030D-6E8A-4147-A177-3AD203B41FA5}">
                      <a16:colId xmlns:a16="http://schemas.microsoft.com/office/drawing/2014/main" val="695267833"/>
                    </a:ext>
                  </a:extLst>
                </a:gridCol>
                <a:gridCol w="460665">
                  <a:extLst>
                    <a:ext uri="{9D8B030D-6E8A-4147-A177-3AD203B41FA5}">
                      <a16:colId xmlns:a16="http://schemas.microsoft.com/office/drawing/2014/main" val="3820761308"/>
                    </a:ext>
                  </a:extLst>
                </a:gridCol>
              </a:tblGrid>
              <a:tr h="615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respid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party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age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LR dist.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Vote Choice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PTV</a:t>
                      </a:r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4095557808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59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128664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814207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035073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746766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599541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104712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897980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8275363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8626551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222945"/>
                  </a:ext>
                </a:extLst>
              </a:tr>
            </a:tbl>
          </a:graphicData>
        </a:graphic>
      </p:graphicFrame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FDB75229-E55D-4946-8C8F-1E3857CCE361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47456" y="1104899"/>
            <a:ext cx="2346137" cy="2298357"/>
          </a:xfrm>
          <a:prstGeom prst="bentConnector3">
            <a:avLst>
              <a:gd name="adj1" fmla="val 432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a gomito 38">
            <a:extLst>
              <a:ext uri="{FF2B5EF4-FFF2-40B4-BE49-F238E27FC236}">
                <a16:creationId xmlns:a16="http://schemas.microsoft.com/office/drawing/2014/main" id="{2864BBDF-E0C6-4C4B-8280-7840DC8436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47460" y="1159669"/>
            <a:ext cx="2799146" cy="25931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a gomito 51">
            <a:extLst>
              <a:ext uri="{FF2B5EF4-FFF2-40B4-BE49-F238E27FC236}">
                <a16:creationId xmlns:a16="http://schemas.microsoft.com/office/drawing/2014/main" id="{3A998B99-6745-4993-9240-59191E0A88BE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47458" y="1209674"/>
            <a:ext cx="3552172" cy="2894459"/>
          </a:xfrm>
          <a:prstGeom prst="bentConnector3">
            <a:avLst>
              <a:gd name="adj1" fmla="val 586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3E08BA21-4727-4279-A9D2-E07AD2DE6EEB}"/>
              </a:ext>
            </a:extLst>
          </p:cNvPr>
          <p:cNvSpPr txBox="1"/>
          <p:nvPr/>
        </p:nvSpPr>
        <p:spPr>
          <a:xfrm>
            <a:off x="8629650" y="6321623"/>
            <a:ext cx="3390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Readapted from van der Eijk </a:t>
            </a:r>
            <a:r>
              <a:rPr lang="en-US" sz="1400" i="1" dirty="0"/>
              <a:t>et al.</a:t>
            </a:r>
            <a:r>
              <a:rPr lang="en-US" sz="1400" dirty="0"/>
              <a:t> 2006</a:t>
            </a:r>
          </a:p>
        </p:txBody>
      </p:sp>
    </p:spTree>
    <p:extLst>
      <p:ext uri="{BB962C8B-B14F-4D97-AF65-F5344CB8AC3E}">
        <p14:creationId xmlns:p14="http://schemas.microsoft.com/office/powerpoint/2010/main" val="4179123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A57AEE-87A6-4EC5-893D-374890C3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SDM </a:t>
            </a:r>
            <a:r>
              <a:rPr lang="en-US" sz="4800" dirty="0">
                <a:solidFill>
                  <a:schemeClr val="bg1">
                    <a:lumMod val="50000"/>
                  </a:schemeClr>
                </a:solidFill>
              </a:rPr>
              <a:t>1/2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24B8F4-62E8-4437-A515-6CA07C479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It is a </a:t>
            </a:r>
            <a:r>
              <a:rPr lang="en-US" sz="2400" b="1" dirty="0"/>
              <a:t>long-format data matrix</a:t>
            </a:r>
            <a:r>
              <a:rPr lang="en-US" sz="2400" dirty="0"/>
              <a:t>, usually derived reshaping a wide-format data matrix:</a:t>
            </a:r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Shift from an original data matrix (the wide-format one) with one row per observation to a </a:t>
            </a:r>
            <a:r>
              <a:rPr lang="en-US" sz="2000" b="1" dirty="0"/>
              <a:t>new matrix </a:t>
            </a:r>
            <a:r>
              <a:rPr lang="en-US" sz="2000" dirty="0"/>
              <a:t>in which </a:t>
            </a:r>
            <a:r>
              <a:rPr lang="en-US" sz="2000" i="1" dirty="0"/>
              <a:t>each row represents a combination between the former original matrix observations</a:t>
            </a:r>
            <a:r>
              <a:rPr lang="en-US" sz="2000" dirty="0"/>
              <a:t> (e.g., voters) and </a:t>
            </a:r>
            <a:r>
              <a:rPr lang="en-US" sz="2000" i="1" dirty="0"/>
              <a:t>a second set of elements</a:t>
            </a:r>
            <a:r>
              <a:rPr lang="en-US" sz="2000" dirty="0"/>
              <a:t> (e.g., parties);</a:t>
            </a:r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Consequently, each new row is related to a </a:t>
            </a:r>
            <a:r>
              <a:rPr lang="en-US" sz="2000" i="1" dirty="0"/>
              <a:t>dyadic relationship</a:t>
            </a:r>
            <a:r>
              <a:rPr lang="en-US" sz="2000" dirty="0"/>
              <a:t> (also known as </a:t>
            </a:r>
            <a:r>
              <a:rPr lang="en-US" sz="2000" i="1" dirty="0"/>
              <a:t>dyad</a:t>
            </a:r>
            <a:r>
              <a:rPr lang="en-US" sz="2000" dirty="0"/>
              <a:t> or </a:t>
            </a:r>
            <a:r>
              <a:rPr lang="en-US" sz="2000" i="1" dirty="0"/>
              <a:t>stack</a:t>
            </a:r>
            <a:r>
              <a:rPr lang="en-US" sz="2000" dirty="0"/>
              <a:t>) between one element (e.g., the original data matrix observations) and another.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3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A57AEE-87A6-4EC5-893D-374890C3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SDM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2/2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24B8F4-62E8-4437-A515-6CA07C479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2400" dirty="0"/>
              <a:t>The SDM allows for a </a:t>
            </a:r>
            <a:r>
              <a:rPr lang="en-US" sz="2400" b="1" dirty="0"/>
              <a:t>generic approach </a:t>
            </a:r>
            <a:r>
              <a:rPr lang="en-US" sz="2400" dirty="0"/>
              <a:t>that is based on a shift in both our </a:t>
            </a:r>
            <a:r>
              <a:rPr lang="en-US" sz="2400" b="1" dirty="0"/>
              <a:t>analytical</a:t>
            </a:r>
            <a:r>
              <a:rPr lang="en-US" sz="2400" dirty="0"/>
              <a:t> and </a:t>
            </a:r>
            <a:r>
              <a:rPr lang="en-US" sz="2400" b="1" dirty="0"/>
              <a:t>conceptual</a:t>
            </a:r>
            <a:r>
              <a:rPr lang="en-US" sz="2400" dirty="0"/>
              <a:t> levels</a:t>
            </a:r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000" i="1" dirty="0"/>
              <a:t>Downward</a:t>
            </a:r>
            <a:r>
              <a:rPr lang="en-US" sz="2000" dirty="0"/>
              <a:t> in the </a:t>
            </a:r>
            <a:r>
              <a:rPr lang="en-US" sz="2000" i="1" dirty="0"/>
              <a:t>level of analysis:</a:t>
            </a:r>
          </a:p>
          <a:p>
            <a:pPr marL="201168" lvl="1" indent="0">
              <a:spcAft>
                <a:spcPts val="1800"/>
              </a:spcAft>
              <a:buNone/>
            </a:pPr>
            <a:r>
              <a:rPr lang="en-US" dirty="0"/>
              <a:t>In electoral studies based on survey data: shift </a:t>
            </a:r>
            <a:r>
              <a:rPr lang="en-US" i="1" dirty="0"/>
              <a:t>from</a:t>
            </a:r>
            <a:r>
              <a:rPr lang="en-US" dirty="0"/>
              <a:t> the level at which preferences are </a:t>
            </a:r>
            <a:r>
              <a:rPr lang="en-US" i="1" dirty="0"/>
              <a:t>gathered</a:t>
            </a:r>
            <a:r>
              <a:rPr lang="en-US" dirty="0"/>
              <a:t> (individual) </a:t>
            </a:r>
            <a:r>
              <a:rPr lang="en-US" i="1" dirty="0"/>
              <a:t>to</a:t>
            </a:r>
            <a:r>
              <a:rPr lang="en-US" dirty="0"/>
              <a:t> the level at which preferences are </a:t>
            </a:r>
            <a:r>
              <a:rPr lang="en-US" i="1" dirty="0"/>
              <a:t>formed</a:t>
            </a:r>
            <a:r>
              <a:rPr lang="en-US" dirty="0"/>
              <a:t> (intra-individual).</a:t>
            </a:r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000" i="1" dirty="0"/>
              <a:t>Upward</a:t>
            </a:r>
            <a:r>
              <a:rPr lang="en-US" sz="2000" dirty="0"/>
              <a:t> in the </a:t>
            </a:r>
            <a:r>
              <a:rPr lang="en-US" sz="2000" i="1" dirty="0"/>
              <a:t>conceptual level:</a:t>
            </a:r>
          </a:p>
          <a:p>
            <a:pPr marL="201168" lvl="1" indent="0">
              <a:spcAft>
                <a:spcPts val="1800"/>
              </a:spcAft>
              <a:buNone/>
            </a:pPr>
            <a:r>
              <a:rPr lang="en-US" dirty="0"/>
              <a:t>In electoral studies based on survey data: shift </a:t>
            </a:r>
            <a:r>
              <a:rPr lang="en-US" i="1" dirty="0"/>
              <a:t>from</a:t>
            </a:r>
            <a:r>
              <a:rPr lang="en-US" dirty="0"/>
              <a:t> preferences conceived as referring to </a:t>
            </a:r>
            <a:r>
              <a:rPr lang="en-US" i="1" dirty="0"/>
              <a:t>specific parties to</a:t>
            </a:r>
            <a:r>
              <a:rPr lang="en-US" dirty="0"/>
              <a:t> preferences toward parties in general, or </a:t>
            </a:r>
            <a:r>
              <a:rPr lang="en-US" i="1" dirty="0"/>
              <a:t>generic</a:t>
            </a:r>
            <a:r>
              <a:rPr lang="en-US" dirty="0"/>
              <a:t> </a:t>
            </a:r>
            <a:r>
              <a:rPr lang="en-US" i="1" dirty="0"/>
              <a:t>parties.</a:t>
            </a:r>
          </a:p>
          <a:p>
            <a:pPr marL="201168" lvl="1" indent="0">
              <a:spcAft>
                <a:spcPts val="1800"/>
              </a:spcAft>
              <a:buNone/>
            </a:pPr>
            <a:endParaRPr lang="en-US" sz="1600" i="1" dirty="0"/>
          </a:p>
          <a:p>
            <a:pPr marL="201168" lvl="1" indent="0">
              <a:spcAft>
                <a:spcPts val="1800"/>
              </a:spcAft>
              <a:buNone/>
            </a:pPr>
            <a:endParaRPr lang="en-US" sz="1600" i="1" dirty="0"/>
          </a:p>
          <a:p>
            <a:pPr marL="201168" lvl="1" indent="0">
              <a:spcAft>
                <a:spcPts val="1800"/>
              </a:spcAft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3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A57AEE-87A6-4EC5-893D-374890C3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SDM in Electoral Analyses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1/3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24B8F4-62E8-4437-A515-6CA07C479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5259"/>
            <a:ext cx="10058400" cy="4402666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900" dirty="0"/>
              <a:t> Contemporary representative democracies are characterized by a rather diverse set of </a:t>
            </a:r>
            <a:r>
              <a:rPr lang="en-US" sz="2900" i="1" dirty="0"/>
              <a:t>party systems</a:t>
            </a:r>
            <a:r>
              <a:rPr lang="en-US" sz="2900" dirty="0"/>
              <a:t>, mostly </a:t>
            </a:r>
            <a:r>
              <a:rPr lang="en-US" sz="2900" i="1" dirty="0"/>
              <a:t>multiparty. </a:t>
            </a:r>
            <a:r>
              <a:rPr lang="en-US" sz="2900" dirty="0"/>
              <a:t>This fact is problematic on several aspects when considering empirical comparative analysis. 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900" dirty="0"/>
              <a:t> Reductionist solutions:</a:t>
            </a:r>
            <a:r>
              <a:rPr lang="en-US" sz="2900" i="1" dirty="0"/>
              <a:t> 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600" dirty="0"/>
              <a:t>Party system is reduced to a dichotomy (e.g., Government-Opposition) or positions on a single continuum (e.g., Left-Right);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900" dirty="0"/>
              <a:t> However,… </a:t>
            </a:r>
          </a:p>
          <a:p>
            <a:pPr marL="201168" lvl="1" indent="0">
              <a:spcAft>
                <a:spcPts val="1200"/>
              </a:spcAft>
              <a:buNone/>
            </a:pP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dirty="0"/>
              <a:t>we assume that the </a:t>
            </a:r>
            <a:r>
              <a:rPr lang="en-US" sz="2600" i="1" dirty="0"/>
              <a:t>vote calculus</a:t>
            </a:r>
            <a:r>
              <a:rPr lang="en-US" sz="2600" dirty="0"/>
              <a:t>, namely the process leading individuals’ voting behavior, is determined by, at least, (a) voters’ characteristics, (b) party characteristics, and (c) their relationship, </a:t>
            </a:r>
          </a:p>
          <a:p>
            <a:pPr marL="201168" lvl="1" indent="0">
              <a:spcAft>
                <a:spcPts val="1200"/>
              </a:spcAft>
              <a:buNone/>
            </a:pP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THEN </a:t>
            </a:r>
            <a:r>
              <a:rPr lang="en-US" sz="2600" dirty="0"/>
              <a:t>explaining the vote calculus </a:t>
            </a:r>
            <a:r>
              <a:rPr lang="en-US" sz="2600" i="1" dirty="0"/>
              <a:t>with a reductionist approach </a:t>
            </a:r>
            <a:r>
              <a:rPr lang="en-US" sz="2600" dirty="0"/>
              <a:t>in settings that cannot be straight-forwardly reduced to a dichotomy or to a single dimension might be rather simplistic.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900" dirty="0"/>
              <a:t>What is needed, then, is a </a:t>
            </a:r>
            <a:r>
              <a:rPr lang="en-US" sz="2900" b="1" dirty="0"/>
              <a:t>generic solution</a:t>
            </a:r>
            <a:r>
              <a:rPr lang="en-US" sz="2900" dirty="0"/>
              <a:t>.</a:t>
            </a:r>
          </a:p>
          <a:p>
            <a:pPr marL="201168" lvl="1" indent="0">
              <a:spcAft>
                <a:spcPts val="1200"/>
              </a:spcAft>
              <a:buNone/>
            </a:pPr>
            <a:endParaRPr lang="en-US" sz="2600" dirty="0"/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01168" lvl="1" indent="0">
              <a:spcAft>
                <a:spcPts val="1800"/>
              </a:spcAft>
              <a:buNone/>
            </a:pPr>
            <a:endParaRPr lang="en-US" sz="1600" i="1" dirty="0"/>
          </a:p>
          <a:p>
            <a:pPr marL="201168" lvl="1" indent="0">
              <a:spcAft>
                <a:spcPts val="1800"/>
              </a:spcAft>
              <a:buNone/>
            </a:pPr>
            <a:endParaRPr lang="en-US" sz="1600" i="1" dirty="0"/>
          </a:p>
          <a:p>
            <a:pPr marL="201168" lvl="1" indent="0">
              <a:spcAft>
                <a:spcPts val="1800"/>
              </a:spcAft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6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A57AEE-87A6-4EC5-893D-374890C3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SDM in Electoral Analyses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2/3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24B8F4-62E8-4437-A515-6CA07C479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Generic solutions’ aims:</a:t>
            </a:r>
          </a:p>
          <a:p>
            <a:pPr lvl="2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Answer research questions concerning </a:t>
            </a:r>
            <a:r>
              <a:rPr lang="en-US" sz="2000" b="1" dirty="0"/>
              <a:t>entire party systems</a:t>
            </a:r>
            <a:r>
              <a:rPr lang="en-US" sz="2000" dirty="0"/>
              <a:t>, in each historical and national context under investigation or comparatively; </a:t>
            </a:r>
          </a:p>
          <a:p>
            <a:pPr lvl="2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Maintain in the analyses all the (</a:t>
            </a:r>
            <a:r>
              <a:rPr lang="en-US" sz="2000" b="1" dirty="0"/>
              <a:t>relevant</a:t>
            </a:r>
            <a:r>
              <a:rPr lang="en-US" sz="2000" dirty="0"/>
              <a:t>)</a:t>
            </a:r>
            <a:r>
              <a:rPr lang="en-US" sz="2000" b="1" dirty="0"/>
              <a:t> parties</a:t>
            </a:r>
            <a:r>
              <a:rPr lang="en-US" sz="2000" dirty="0"/>
              <a:t> without arbitrarily reducing the party system (e.g., focusing solely on two major parties);</a:t>
            </a:r>
          </a:p>
          <a:p>
            <a:pPr lvl="2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 Keep </a:t>
            </a:r>
            <a:r>
              <a:rPr lang="en-US" sz="2000" b="1" dirty="0"/>
              <a:t>all the features </a:t>
            </a:r>
            <a:r>
              <a:rPr lang="en-US" sz="2000" dirty="0"/>
              <a:t>of each (relevant) party in a party system, without reducing the party system to a single property (e.g., party position of the Left-Right </a:t>
            </a:r>
            <a:r>
              <a:rPr lang="en-US" sz="2000" i="1" dirty="0"/>
              <a:t>continuum</a:t>
            </a:r>
            <a:r>
              <a:rPr lang="en-US" sz="2000" dirty="0"/>
              <a:t>);</a:t>
            </a:r>
          </a:p>
          <a:p>
            <a:pPr lvl="2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In a comparative setting: (1) allow the pooling of data across party systems; (2) include in the analyses also macro-contextual characteristics, such as socio-structural factors, country-level institutional factors,... </a:t>
            </a:r>
          </a:p>
        </p:txBody>
      </p:sp>
    </p:spTree>
    <p:extLst>
      <p:ext uri="{BB962C8B-B14F-4D97-AF65-F5344CB8AC3E}">
        <p14:creationId xmlns:p14="http://schemas.microsoft.com/office/powerpoint/2010/main" val="340412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A57AEE-87A6-4EC5-893D-374890C3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SDM in Electoral Analyses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3/3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24B8F4-62E8-4437-A515-6CA07C479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 The SDM, thus, is a </a:t>
            </a:r>
            <a:r>
              <a:rPr lang="en-US" sz="2400" b="1" dirty="0"/>
              <a:t>generic solution for the analysis of voting </a:t>
            </a:r>
            <a:r>
              <a:rPr lang="en-US" sz="2400" b="1" dirty="0" err="1"/>
              <a:t>behaviour</a:t>
            </a:r>
            <a:endParaRPr lang="en-US" sz="2400" b="1" dirty="0"/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Focusing on the dyadic relationship between voters and (relevant) parties, it allows to (1) </a:t>
            </a:r>
            <a:r>
              <a:rPr lang="en-US" sz="2400" b="1" dirty="0"/>
              <a:t>focus on vote calculus</a:t>
            </a:r>
            <a:r>
              <a:rPr lang="en-US" sz="2400" dirty="0"/>
              <a:t>, (2)</a:t>
            </a:r>
            <a:r>
              <a:rPr lang="en-US" sz="2400" b="1" dirty="0"/>
              <a:t> </a:t>
            </a:r>
            <a:r>
              <a:rPr lang="en-US" sz="2400" dirty="0"/>
              <a:t>considering the main </a:t>
            </a:r>
            <a:r>
              <a:rPr lang="en-US" sz="2400" b="1" dirty="0"/>
              <a:t>elements of this calculus </a:t>
            </a:r>
            <a:r>
              <a:rPr lang="en-US" sz="2400" dirty="0"/>
              <a:t>(voters, parties, and their relationships), as well as (3) a variety of (generic) </a:t>
            </a:r>
            <a:r>
              <a:rPr lang="en-US" sz="2400" b="1" dirty="0"/>
              <a:t>characteristics of the context</a:t>
            </a:r>
            <a:r>
              <a:rPr lang="en-US" sz="2400" dirty="0"/>
              <a:t> in which this calculus is made.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 With this shift in focus, analytical questions change: </a:t>
            </a:r>
          </a:p>
          <a:p>
            <a:pPr marL="0" indent="0" algn="ctr"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specific</a:t>
            </a:r>
          </a:p>
          <a:p>
            <a:pPr marL="0" algn="ctr">
              <a:spcAft>
                <a:spcPts val="0"/>
              </a:spcAft>
              <a:buNone/>
            </a:pPr>
            <a:r>
              <a:rPr lang="en-US" sz="2200" i="1" dirty="0"/>
              <a:t>e.g., “Which social class is most associated </a:t>
            </a:r>
            <a:r>
              <a:rPr lang="en-US" sz="2200" b="1" i="1" dirty="0"/>
              <a:t>with vote for party X</a:t>
            </a:r>
            <a:r>
              <a:rPr lang="en-US" sz="2200" i="1" dirty="0"/>
              <a:t>?”</a:t>
            </a:r>
          </a:p>
          <a:p>
            <a:pPr marL="0" algn="ctr"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generic</a:t>
            </a:r>
            <a:endParaRPr lang="en-US" sz="2400" dirty="0"/>
          </a:p>
          <a:p>
            <a:pPr marL="0" algn="ctr">
              <a:spcAft>
                <a:spcPts val="0"/>
              </a:spcAft>
              <a:buNone/>
            </a:pPr>
            <a:r>
              <a:rPr lang="en-US" sz="2200" i="1" dirty="0"/>
              <a:t>e.g., “What is the importance of social class, </a:t>
            </a:r>
            <a:r>
              <a:rPr lang="en-US" sz="2200" i="1" dirty="0">
                <a:solidFill>
                  <a:schemeClr val="tx2">
                    <a:lumMod val="50000"/>
                  </a:schemeClr>
                </a:solidFill>
              </a:rPr>
              <a:t>compared to other characteristics, </a:t>
            </a:r>
            <a:br>
              <a:rPr lang="en-US" sz="2200" i="1" dirty="0"/>
            </a:br>
            <a:r>
              <a:rPr lang="en-US" sz="2200" i="1" dirty="0"/>
              <a:t>in making people </a:t>
            </a:r>
            <a:r>
              <a:rPr lang="en-US" sz="2200" b="1" i="1" dirty="0"/>
              <a:t>vote for whichever</a:t>
            </a:r>
            <a:r>
              <a:rPr lang="en-US" sz="2200" i="1" dirty="0"/>
              <a:t> </a:t>
            </a:r>
            <a:r>
              <a:rPr lang="en-US" sz="2200" b="1" i="1" dirty="0"/>
              <a:t>of the available </a:t>
            </a:r>
            <a:r>
              <a:rPr lang="en-US" sz="2200" i="1" dirty="0"/>
              <a:t>(relevant) </a:t>
            </a:r>
            <a:r>
              <a:rPr lang="en-US" sz="2200" b="1" i="1" dirty="0"/>
              <a:t>parties</a:t>
            </a:r>
            <a:r>
              <a:rPr lang="en-US" sz="2200" i="1" dirty="0"/>
              <a:t>?”</a:t>
            </a:r>
          </a:p>
          <a:p>
            <a:pPr marL="201168" lvl="1" indent="0">
              <a:spcAft>
                <a:spcPts val="1800"/>
              </a:spcAft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19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A7C4115-E603-447D-A1A5-7AF1E972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C38396-85C5-4DE1-BA50-52540B40A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193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7651E0-918D-4FEE-AA56-F9008358E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3529AFD-5A84-4419-9390-0E9584F3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FFD9C4-5E6D-4E44-8CCD-24EF7B6FF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89D8F0F-1017-495E-AC45-A1908F88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516835"/>
            <a:ext cx="3410121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The Basic Components </a:t>
            </a:r>
            <a:br>
              <a:rPr lang="en-US" sz="3600" dirty="0">
                <a:solidFill>
                  <a:srgbClr val="FFFFFF"/>
                </a:solidFill>
              </a:rPr>
            </a:br>
            <a:endParaRPr 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3B2DB5-1B01-4A7A-B79B-E180757E6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7F070DA4-AFCE-41D2-85E6-BCD0B2C86D5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268281" y="108331"/>
          <a:ext cx="7751705" cy="23202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6285">
                  <a:extLst>
                    <a:ext uri="{9D8B030D-6E8A-4147-A177-3AD203B41FA5}">
                      <a16:colId xmlns:a16="http://schemas.microsoft.com/office/drawing/2014/main" val="3338479897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138291399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144304636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4017600209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1538083963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1709726338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2398786086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2613649352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266679013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2257693618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3114515624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1435378505"/>
                    </a:ext>
                  </a:extLst>
                </a:gridCol>
                <a:gridCol w="596285">
                  <a:extLst>
                    <a:ext uri="{9D8B030D-6E8A-4147-A177-3AD203B41FA5}">
                      <a16:colId xmlns:a16="http://schemas.microsoft.com/office/drawing/2014/main" val="4041034097"/>
                    </a:ext>
                  </a:extLst>
                </a:gridCol>
              </a:tblGrid>
              <a:tr h="664369">
                <a:tc>
                  <a:txBody>
                    <a:bodyPr/>
                    <a:lstStyle/>
                    <a:p>
                      <a:r>
                        <a:rPr lang="en-US" sz="1400" dirty="0" err="1"/>
                        <a:t>respid</a:t>
                      </a:r>
                      <a:endParaRPr lang="en-US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LR </a:t>
                      </a:r>
                      <a:r>
                        <a:rPr lang="en-US" sz="1400" dirty="0" err="1"/>
                        <a:t>respid</a:t>
                      </a:r>
                      <a:endParaRPr lang="en-US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LR pos.</a:t>
                      </a:r>
                    </a:p>
                    <a:p>
                      <a:r>
                        <a:rPr lang="en-US" sz="1400" dirty="0"/>
                        <a:t>Party A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LR pos.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Party B</a:t>
                      </a:r>
                    </a:p>
                    <a:p>
                      <a:endParaRPr lang="en-US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LR pos.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Party 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LR dist.</a:t>
                      </a:r>
                    </a:p>
                    <a:p>
                      <a:r>
                        <a:rPr lang="en-US" sz="1400" dirty="0"/>
                        <a:t>Party A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LR dist. Party B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LR dist. Party C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Vote Choice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PTV</a:t>
                      </a:r>
                    </a:p>
                    <a:p>
                      <a:r>
                        <a:rPr lang="en-US" sz="1400" dirty="0"/>
                        <a:t>Party A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PTV</a:t>
                      </a:r>
                    </a:p>
                    <a:p>
                      <a:r>
                        <a:rPr lang="en-US" sz="1400" dirty="0"/>
                        <a:t>Party B</a:t>
                      </a:r>
                    </a:p>
                    <a:p>
                      <a:endParaRPr lang="en-US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PTV</a:t>
                      </a:r>
                    </a:p>
                    <a:p>
                      <a:r>
                        <a:rPr lang="en-US" sz="1400" dirty="0"/>
                        <a:t>Party C</a:t>
                      </a:r>
                    </a:p>
                    <a:p>
                      <a:endParaRPr lang="en-US" sz="14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215645737"/>
                  </a:ext>
                </a:extLst>
              </a:tr>
              <a:tr h="4500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21956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923357"/>
                  </a:ext>
                </a:extLst>
              </a:tr>
              <a:tr h="47434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4149084"/>
                  </a:ext>
                </a:extLst>
              </a:tr>
              <a:tr h="2281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506718"/>
                  </a:ext>
                </a:extLst>
              </a:tr>
            </a:tbl>
          </a:graphicData>
        </a:graphic>
      </p:graphicFrame>
      <p:graphicFrame>
        <p:nvGraphicFramePr>
          <p:cNvPr id="16" name="Tabella 17">
            <a:extLst>
              <a:ext uri="{FF2B5EF4-FFF2-40B4-BE49-F238E27FC236}">
                <a16:creationId xmlns:a16="http://schemas.microsoft.com/office/drawing/2014/main" id="{4EB19B28-0F59-499B-83AC-C3577314D389}"/>
              </a:ext>
            </a:extLst>
          </p:cNvPr>
          <p:cNvGraphicFramePr>
            <a:graphicFrameLocks noGrp="1"/>
          </p:cNvGraphicFramePr>
          <p:nvPr/>
        </p:nvGraphicFramePr>
        <p:xfrm>
          <a:off x="5338797" y="2569202"/>
          <a:ext cx="2763990" cy="4272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65">
                  <a:extLst>
                    <a:ext uri="{9D8B030D-6E8A-4147-A177-3AD203B41FA5}">
                      <a16:colId xmlns:a16="http://schemas.microsoft.com/office/drawing/2014/main" val="2811812638"/>
                    </a:ext>
                  </a:extLst>
                </a:gridCol>
                <a:gridCol w="460665">
                  <a:extLst>
                    <a:ext uri="{9D8B030D-6E8A-4147-A177-3AD203B41FA5}">
                      <a16:colId xmlns:a16="http://schemas.microsoft.com/office/drawing/2014/main" val="385017138"/>
                    </a:ext>
                  </a:extLst>
                </a:gridCol>
                <a:gridCol w="460665">
                  <a:extLst>
                    <a:ext uri="{9D8B030D-6E8A-4147-A177-3AD203B41FA5}">
                      <a16:colId xmlns:a16="http://schemas.microsoft.com/office/drawing/2014/main" val="3924410772"/>
                    </a:ext>
                  </a:extLst>
                </a:gridCol>
                <a:gridCol w="460665">
                  <a:extLst>
                    <a:ext uri="{9D8B030D-6E8A-4147-A177-3AD203B41FA5}">
                      <a16:colId xmlns:a16="http://schemas.microsoft.com/office/drawing/2014/main" val="3264700859"/>
                    </a:ext>
                  </a:extLst>
                </a:gridCol>
                <a:gridCol w="460665">
                  <a:extLst>
                    <a:ext uri="{9D8B030D-6E8A-4147-A177-3AD203B41FA5}">
                      <a16:colId xmlns:a16="http://schemas.microsoft.com/office/drawing/2014/main" val="695267833"/>
                    </a:ext>
                  </a:extLst>
                </a:gridCol>
                <a:gridCol w="460665">
                  <a:extLst>
                    <a:ext uri="{9D8B030D-6E8A-4147-A177-3AD203B41FA5}">
                      <a16:colId xmlns:a16="http://schemas.microsoft.com/office/drawing/2014/main" val="3820761308"/>
                    </a:ext>
                  </a:extLst>
                </a:gridCol>
              </a:tblGrid>
              <a:tr h="615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respid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party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age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LR dist.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Vote Choice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PTV</a:t>
                      </a:r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4095557808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59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128664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814207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035073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746766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599541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104712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897980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8275363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8626551"/>
                  </a:ext>
                </a:extLst>
              </a:tr>
              <a:tr h="356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222945"/>
                  </a:ext>
                </a:extLst>
              </a:tr>
            </a:tbl>
          </a:graphicData>
        </a:graphic>
      </p:graphicFrame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3E08BA21-4727-4279-A9D2-E07AD2DE6EEB}"/>
              </a:ext>
            </a:extLst>
          </p:cNvPr>
          <p:cNvSpPr txBox="1"/>
          <p:nvPr/>
        </p:nvSpPr>
        <p:spPr>
          <a:xfrm>
            <a:off x="8629650" y="6321623"/>
            <a:ext cx="3390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Readapted from van der Eijk </a:t>
            </a:r>
            <a:r>
              <a:rPr lang="en-US" sz="1400" i="1" dirty="0"/>
              <a:t>et al.</a:t>
            </a:r>
            <a:r>
              <a:rPr lang="en-US" sz="1400" dirty="0"/>
              <a:t> 2006</a:t>
            </a:r>
          </a:p>
        </p:txBody>
      </p:sp>
    </p:spTree>
    <p:extLst>
      <p:ext uri="{BB962C8B-B14F-4D97-AF65-F5344CB8AC3E}">
        <p14:creationId xmlns:p14="http://schemas.microsoft.com/office/powerpoint/2010/main" val="15269862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2028</TotalTime>
  <Words>3220</Words>
  <Application>Microsoft Office PowerPoint</Application>
  <PresentationFormat>Widescreen</PresentationFormat>
  <Paragraphs>1620</Paragraphs>
  <Slides>28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3" baseType="lpstr">
      <vt:lpstr>Calibri</vt:lpstr>
      <vt:lpstr>Calibri Light</vt:lpstr>
      <vt:lpstr>Cambria Math</vt:lpstr>
      <vt:lpstr>Wingdings</vt:lpstr>
      <vt:lpstr>Retrospettivo</vt:lpstr>
      <vt:lpstr>Stacked Data Matrices Implementing the Generic Approach</vt:lpstr>
      <vt:lpstr>List of Contents</vt:lpstr>
      <vt:lpstr>Introduction  </vt:lpstr>
      <vt:lpstr>What is a SDM 1/2</vt:lpstr>
      <vt:lpstr>What is a SDM 2/2</vt:lpstr>
      <vt:lpstr>The SDM in Electoral Analyses 1/3</vt:lpstr>
      <vt:lpstr>The SDM in Electoral Analyses 2/3</vt:lpstr>
      <vt:lpstr>The SDM in Electoral Analyses 3/3</vt:lpstr>
      <vt:lpstr>The Basic Components  </vt:lpstr>
      <vt:lpstr>The Basic Components From Individual Observations to  Dyads</vt:lpstr>
      <vt:lpstr>From Individual Observations to Dyads 1/3</vt:lpstr>
      <vt:lpstr>From Individual Observations to Dyads 2/3</vt:lpstr>
      <vt:lpstr>From Individual Observations to Dyads 3/3</vt:lpstr>
      <vt:lpstr>The Basic Components Generic Variables</vt:lpstr>
      <vt:lpstr>Generic Variables</vt:lpstr>
      <vt:lpstr>Generic Variables: Basic Routine 1/3 </vt:lpstr>
      <vt:lpstr>Generic Variables: Basic Routine 2/3 </vt:lpstr>
      <vt:lpstr>Generic Variables: Basic Routine 3/3 </vt:lpstr>
      <vt:lpstr>Generic Variables: Voter-Party Distances 1/3 </vt:lpstr>
      <vt:lpstr>Generic Variables: Voter-Party Distances 2/3 </vt:lpstr>
      <vt:lpstr>Generic Variables: Voter-Party Distances 3/3 </vt:lpstr>
      <vt:lpstr>Generic Variables: Synthetic 1/4 </vt:lpstr>
      <vt:lpstr>Generic Variables: Synthetic 2/4 </vt:lpstr>
      <vt:lpstr>Generic Variables: Synthetic 3/4 </vt:lpstr>
      <vt:lpstr>Generic Variables: Synthetic 4/4 </vt:lpstr>
      <vt:lpstr>Overview of the Tutorial  </vt:lpstr>
      <vt:lpstr>Tutorial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Carteny</dc:creator>
  <cp:lastModifiedBy>Giuseppe Carteny</cp:lastModifiedBy>
  <cp:revision>103</cp:revision>
  <dcterms:created xsi:type="dcterms:W3CDTF">2021-04-07T08:16:39Z</dcterms:created>
  <dcterms:modified xsi:type="dcterms:W3CDTF">2021-06-03T10:29:30Z</dcterms:modified>
</cp:coreProperties>
</file>