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0"/>
  </p:notesMasterIdLst>
  <p:sldIdLst>
    <p:sldId id="256" r:id="rId2"/>
    <p:sldId id="265" r:id="rId3"/>
    <p:sldId id="307" r:id="rId4"/>
    <p:sldId id="298" r:id="rId5"/>
    <p:sldId id="309" r:id="rId6"/>
    <p:sldId id="308" r:id="rId7"/>
    <p:sldId id="310" r:id="rId8"/>
    <p:sldId id="31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2" autoAdjust="0"/>
  </p:normalViewPr>
  <p:slideViewPr>
    <p:cSldViewPr snapToGrid="0">
      <p:cViewPr varScale="1">
        <p:scale>
          <a:sx n="62" d="100"/>
          <a:sy n="62" d="100"/>
        </p:scale>
        <p:origin x="33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852D5-A700-4EBF-B9C0-6410F534C2EA}" type="datetimeFigureOut">
              <a:rPr lang="en-US" smtClean="0"/>
              <a:t>6/1/2021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AE6C4-2546-4D6A-95A5-238022D81840}" type="slidenum">
              <a:rPr lang="en-US" smtClean="0"/>
              <a:t>‹Nr.›</a:t>
            </a:fld>
            <a:endParaRPr lang="en-US"/>
          </a:p>
        </p:txBody>
      </p:sp>
    </p:spTree>
    <p:extLst>
      <p:ext uri="{BB962C8B-B14F-4D97-AF65-F5344CB8AC3E}">
        <p14:creationId xmlns:p14="http://schemas.microsoft.com/office/powerpoint/2010/main" val="63433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Sub-national </a:t>
            </a:r>
            <a:r>
              <a:rPr lang="de-DE" dirty="0" err="1" smtClean="0"/>
              <a:t>contexts</a:t>
            </a:r>
            <a:r>
              <a:rPr lang="de-DE" baseline="0" smtClean="0"/>
              <a:t> </a:t>
            </a:r>
            <a:endParaRPr lang="de-DE" dirty="0"/>
          </a:p>
        </p:txBody>
      </p:sp>
      <p:sp>
        <p:nvSpPr>
          <p:cNvPr id="4" name="Foliennummernplatzhalter 3"/>
          <p:cNvSpPr>
            <a:spLocks noGrp="1"/>
          </p:cNvSpPr>
          <p:nvPr>
            <p:ph type="sldNum" sz="quarter" idx="10"/>
          </p:nvPr>
        </p:nvSpPr>
        <p:spPr/>
        <p:txBody>
          <a:bodyPr/>
          <a:lstStyle/>
          <a:p>
            <a:fld id="{604AE6C4-2546-4D6A-95A5-238022D81840}" type="slidenum">
              <a:rPr lang="en-US" smtClean="0"/>
              <a:t>7</a:t>
            </a:fld>
            <a:endParaRPr lang="en-US"/>
          </a:p>
        </p:txBody>
      </p:sp>
    </p:spTree>
    <p:extLst>
      <p:ext uri="{BB962C8B-B14F-4D97-AF65-F5344CB8AC3E}">
        <p14:creationId xmlns:p14="http://schemas.microsoft.com/office/powerpoint/2010/main" val="387712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2D5A304-C5EB-44D3-8521-E29DF18687DE}"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48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D5A304-C5EB-44D3-8521-E29DF18687DE}"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‹Nr.›</a:t>
            </a:fld>
            <a:endParaRPr lang="en-US"/>
          </a:p>
        </p:txBody>
      </p:sp>
    </p:spTree>
    <p:extLst>
      <p:ext uri="{BB962C8B-B14F-4D97-AF65-F5344CB8AC3E}">
        <p14:creationId xmlns:p14="http://schemas.microsoft.com/office/powerpoint/2010/main" val="90460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D5A304-C5EB-44D3-8521-E29DF18687DE}"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‹Nr.›</a:t>
            </a:fld>
            <a:endParaRPr lang="en-US"/>
          </a:p>
        </p:txBody>
      </p:sp>
    </p:spTree>
    <p:extLst>
      <p:ext uri="{BB962C8B-B14F-4D97-AF65-F5344CB8AC3E}">
        <p14:creationId xmlns:p14="http://schemas.microsoft.com/office/powerpoint/2010/main" val="274650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D5A304-C5EB-44D3-8521-E29DF18687DE}"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‹Nr.›</a:t>
            </a:fld>
            <a:endParaRPr lang="en-US"/>
          </a:p>
        </p:txBody>
      </p:sp>
    </p:spTree>
    <p:extLst>
      <p:ext uri="{BB962C8B-B14F-4D97-AF65-F5344CB8AC3E}">
        <p14:creationId xmlns:p14="http://schemas.microsoft.com/office/powerpoint/2010/main" val="311320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2D5A304-C5EB-44D3-8521-E29DF18687DE}"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4DD5-EB64-4CA6-BCA1-94C5D6AFA04A}"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16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2D5A304-C5EB-44D3-8521-E29DF18687DE}"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94DD5-EB64-4CA6-BCA1-94C5D6AFA04A}" type="slidenum">
              <a:rPr lang="en-US" smtClean="0"/>
              <a:t>‹Nr.›</a:t>
            </a:fld>
            <a:endParaRPr lang="en-US"/>
          </a:p>
        </p:txBody>
      </p:sp>
    </p:spTree>
    <p:extLst>
      <p:ext uri="{BB962C8B-B14F-4D97-AF65-F5344CB8AC3E}">
        <p14:creationId xmlns:p14="http://schemas.microsoft.com/office/powerpoint/2010/main" val="277821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2D5A304-C5EB-44D3-8521-E29DF18687DE}" type="datetimeFigureOut">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194DD5-EB64-4CA6-BCA1-94C5D6AFA04A}" type="slidenum">
              <a:rPr lang="en-US" smtClean="0"/>
              <a:t>‹Nr.›</a:t>
            </a:fld>
            <a:endParaRPr lang="en-US"/>
          </a:p>
        </p:txBody>
      </p:sp>
    </p:spTree>
    <p:extLst>
      <p:ext uri="{BB962C8B-B14F-4D97-AF65-F5344CB8AC3E}">
        <p14:creationId xmlns:p14="http://schemas.microsoft.com/office/powerpoint/2010/main" val="382945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2D5A304-C5EB-44D3-8521-E29DF18687DE}" type="datetimeFigureOut">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194DD5-EB64-4CA6-BCA1-94C5D6AFA04A}" type="slidenum">
              <a:rPr lang="en-US" smtClean="0"/>
              <a:t>‹Nr.›</a:t>
            </a:fld>
            <a:endParaRPr lang="en-US"/>
          </a:p>
        </p:txBody>
      </p:sp>
    </p:spTree>
    <p:extLst>
      <p:ext uri="{BB962C8B-B14F-4D97-AF65-F5344CB8AC3E}">
        <p14:creationId xmlns:p14="http://schemas.microsoft.com/office/powerpoint/2010/main" val="370825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D5A304-C5EB-44D3-8521-E29DF18687DE}" type="datetimeFigureOut">
              <a:rPr lang="en-US" smtClean="0"/>
              <a:t>6/1/2021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194DD5-EB64-4CA6-BCA1-94C5D6AFA04A}" type="slidenum">
              <a:rPr lang="en-US" smtClean="0"/>
              <a:t>‹Nr.›</a:t>
            </a:fld>
            <a:endParaRPr lang="en-US"/>
          </a:p>
        </p:txBody>
      </p:sp>
    </p:spTree>
    <p:extLst>
      <p:ext uri="{BB962C8B-B14F-4D97-AF65-F5344CB8AC3E}">
        <p14:creationId xmlns:p14="http://schemas.microsoft.com/office/powerpoint/2010/main" val="77148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D5A304-C5EB-44D3-8521-E29DF18687DE}" type="datetimeFigureOut">
              <a:rPr lang="en-US" smtClean="0"/>
              <a:t>6/1/2021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194DD5-EB64-4CA6-BCA1-94C5D6AFA04A}" type="slidenum">
              <a:rPr lang="en-US" smtClean="0"/>
              <a:t>‹Nr.›</a:t>
            </a:fld>
            <a:endParaRPr lang="en-US"/>
          </a:p>
        </p:txBody>
      </p:sp>
    </p:spTree>
    <p:extLst>
      <p:ext uri="{BB962C8B-B14F-4D97-AF65-F5344CB8AC3E}">
        <p14:creationId xmlns:p14="http://schemas.microsoft.com/office/powerpoint/2010/main" val="106612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2D5A304-C5EB-44D3-8521-E29DF18687DE}"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94DD5-EB64-4CA6-BCA1-94C5D6AFA04A}" type="slidenum">
              <a:rPr lang="en-US" smtClean="0"/>
              <a:t>‹Nr.›</a:t>
            </a:fld>
            <a:endParaRPr lang="en-US"/>
          </a:p>
        </p:txBody>
      </p:sp>
    </p:spTree>
    <p:extLst>
      <p:ext uri="{BB962C8B-B14F-4D97-AF65-F5344CB8AC3E}">
        <p14:creationId xmlns:p14="http://schemas.microsoft.com/office/powerpoint/2010/main" val="19414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5A304-C5EB-44D3-8521-E29DF18687DE}" type="datetimeFigureOut">
              <a:rPr lang="en-US" smtClean="0"/>
              <a:t>6/1/2021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194DD5-EB64-4CA6-BCA1-94C5D6AFA04A}"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2765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AB124586-C594-4D93-8579-3F2D4CE4ACE6}"/>
              </a:ext>
            </a:extLst>
          </p:cNvPr>
          <p:cNvSpPr/>
          <p:nvPr/>
        </p:nvSpPr>
        <p:spPr>
          <a:xfrm>
            <a:off x="0" y="-3488"/>
            <a:ext cx="12191999" cy="13655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F173693-FC3C-4631-8F6B-0AB206EDFB0C}"/>
              </a:ext>
            </a:extLst>
          </p:cNvPr>
          <p:cNvSpPr>
            <a:spLocks noGrp="1"/>
          </p:cNvSpPr>
          <p:nvPr>
            <p:ph type="ctrTitle"/>
          </p:nvPr>
        </p:nvSpPr>
        <p:spPr/>
        <p:txBody>
          <a:bodyPr>
            <a:normAutofit/>
          </a:bodyPr>
          <a:lstStyle/>
          <a:p>
            <a:r>
              <a:rPr lang="en-US" dirty="0"/>
              <a:t>Stacked Data Matrices</a:t>
            </a:r>
            <a:br>
              <a:rPr lang="en-US" dirty="0"/>
            </a:br>
            <a:r>
              <a:rPr lang="en-US" sz="4800" dirty="0" smtClean="0"/>
              <a:t>Why should one do this? </a:t>
            </a:r>
            <a:endParaRPr lang="en-US" sz="4800" dirty="0"/>
          </a:p>
        </p:txBody>
      </p:sp>
      <p:sp>
        <p:nvSpPr>
          <p:cNvPr id="3" name="Sottotitolo 2">
            <a:extLst>
              <a:ext uri="{FF2B5EF4-FFF2-40B4-BE49-F238E27FC236}">
                <a16:creationId xmlns:a16="http://schemas.microsoft.com/office/drawing/2014/main" id="{E9659637-8F1F-4A81-8A51-1F2493D313DE}"/>
              </a:ext>
            </a:extLst>
          </p:cNvPr>
          <p:cNvSpPr>
            <a:spLocks noGrp="1"/>
          </p:cNvSpPr>
          <p:nvPr>
            <p:ph type="subTitle" idx="1"/>
          </p:nvPr>
        </p:nvSpPr>
        <p:spPr/>
        <p:txBody>
          <a:bodyPr>
            <a:normAutofit/>
          </a:bodyPr>
          <a:lstStyle/>
          <a:p>
            <a:r>
              <a:rPr lang="en-US" sz="1800" cap="none" dirty="0" smtClean="0">
                <a:latin typeface="Calibri" panose="020F0502020204030204" pitchFamily="34" charset="0"/>
                <a:cs typeface="Calibri" panose="020F0502020204030204" pitchFamily="34" charset="0"/>
              </a:rPr>
              <a:t>Hermann Schmitt</a:t>
            </a:r>
            <a:endParaRPr lang="en-US" sz="1800" cap="none" dirty="0">
              <a:latin typeface="Calibri" panose="020F0502020204030204" pitchFamily="34" charset="0"/>
              <a:cs typeface="Calibri" panose="020F0502020204030204" pitchFamily="34" charset="0"/>
            </a:endParaRPr>
          </a:p>
          <a:p>
            <a:r>
              <a:rPr lang="en-US" sz="1800" cap="none" dirty="0" smtClean="0">
                <a:latin typeface="Calibri" panose="020F0502020204030204" pitchFamily="34" charset="0"/>
                <a:cs typeface="Calibri" panose="020F0502020204030204" pitchFamily="34" charset="0"/>
              </a:rPr>
              <a:t>Universities of Manchester and Mannheim</a:t>
            </a:r>
            <a:endParaRPr lang="en-US" sz="1800" cap="none" dirty="0">
              <a:latin typeface="Calibri" panose="020F0502020204030204" pitchFamily="34" charset="0"/>
              <a:cs typeface="Calibri" panose="020F0502020204030204" pitchFamily="34" charset="0"/>
            </a:endParaRPr>
          </a:p>
        </p:txBody>
      </p:sp>
      <p:pic>
        <p:nvPicPr>
          <p:cNvPr id="5" name="Immagine 4" descr="Immagine che contiene testo&#10;&#10;Descrizione generata automaticamente">
            <a:extLst>
              <a:ext uri="{FF2B5EF4-FFF2-40B4-BE49-F238E27FC236}">
                <a16:creationId xmlns:a16="http://schemas.microsoft.com/office/drawing/2014/main" id="{0B4DAE6E-87BD-4FCA-9A8F-1F7F566CC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2444" y="-449040"/>
            <a:ext cx="2154964" cy="2154964"/>
          </a:xfrm>
          <a:prstGeom prst="rect">
            <a:avLst/>
          </a:prstGeom>
        </p:spPr>
      </p:pic>
      <p:pic>
        <p:nvPicPr>
          <p:cNvPr id="7" name="Elemento grafico 6">
            <a:extLst>
              <a:ext uri="{FF2B5EF4-FFF2-40B4-BE49-F238E27FC236}">
                <a16:creationId xmlns:a16="http://schemas.microsoft.com/office/drawing/2014/main" id="{5539F1E6-8DF2-423B-B0BB-1A65CAA0180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874033" y="363460"/>
            <a:ext cx="1990725" cy="660475"/>
          </a:xfrm>
          <a:prstGeom prst="rect">
            <a:avLst/>
          </a:prstGeom>
        </p:spPr>
      </p:pic>
      <p:pic>
        <p:nvPicPr>
          <p:cNvPr id="13" name="Immagine 12" descr="Immagine che contiene testo&#10;&#10;Descrizione generata automaticamente">
            <a:extLst>
              <a:ext uri="{FF2B5EF4-FFF2-40B4-BE49-F238E27FC236}">
                <a16:creationId xmlns:a16="http://schemas.microsoft.com/office/drawing/2014/main" id="{4ABDA59B-1072-41FB-B9F2-9758C7640A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6094" y="-979919"/>
            <a:ext cx="3216723" cy="3216723"/>
          </a:xfrm>
          <a:prstGeom prst="rect">
            <a:avLst/>
          </a:prstGeom>
        </p:spPr>
      </p:pic>
      <p:pic>
        <p:nvPicPr>
          <p:cNvPr id="15" name="Immagine 14">
            <a:extLst>
              <a:ext uri="{FF2B5EF4-FFF2-40B4-BE49-F238E27FC236}">
                <a16:creationId xmlns:a16="http://schemas.microsoft.com/office/drawing/2014/main" id="{FAC68E9D-8F56-4DF6-BB1B-650BE4F3B95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236257" y="279097"/>
            <a:ext cx="1471875" cy="698692"/>
          </a:xfrm>
          <a:prstGeom prst="rect">
            <a:avLst/>
          </a:prstGeom>
        </p:spPr>
      </p:pic>
      <p:pic>
        <p:nvPicPr>
          <p:cNvPr id="22" name="Immagine 21">
            <a:extLst>
              <a:ext uri="{FF2B5EF4-FFF2-40B4-BE49-F238E27FC236}">
                <a16:creationId xmlns:a16="http://schemas.microsoft.com/office/drawing/2014/main" id="{647C96E1-190D-413B-89AE-FCC2F51020A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272955" y="153670"/>
            <a:ext cx="1526729" cy="920220"/>
          </a:xfrm>
          <a:prstGeom prst="rect">
            <a:avLst/>
          </a:prstGeom>
        </p:spPr>
      </p:pic>
    </p:spTree>
    <p:extLst>
      <p:ext uri="{BB962C8B-B14F-4D97-AF65-F5344CB8AC3E}">
        <p14:creationId xmlns:p14="http://schemas.microsoft.com/office/powerpoint/2010/main" val="2034870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57AEE-87A6-4EC5-893D-374890C3906A}"/>
              </a:ext>
            </a:extLst>
          </p:cNvPr>
          <p:cNvSpPr>
            <a:spLocks noGrp="1"/>
          </p:cNvSpPr>
          <p:nvPr>
            <p:ph type="title"/>
          </p:nvPr>
        </p:nvSpPr>
        <p:spPr/>
        <p:txBody>
          <a:bodyPr>
            <a:normAutofit/>
          </a:bodyPr>
          <a:lstStyle/>
          <a:p>
            <a:r>
              <a:rPr lang="en-US" dirty="0" smtClean="0"/>
              <a:t>Purpose of Stacking Data Matrices </a:t>
            </a:r>
            <a:endParaRPr lang="en-US" dirty="0">
              <a:solidFill>
                <a:schemeClr val="bg1">
                  <a:lumMod val="50000"/>
                </a:schemeClr>
              </a:solidFill>
            </a:endParaRPr>
          </a:p>
        </p:txBody>
      </p:sp>
      <p:sp>
        <p:nvSpPr>
          <p:cNvPr id="4" name="Segnaposto contenuto 3">
            <a:extLst>
              <a:ext uri="{FF2B5EF4-FFF2-40B4-BE49-F238E27FC236}">
                <a16:creationId xmlns:a16="http://schemas.microsoft.com/office/drawing/2014/main" id="{5724B8F4-62E8-4437-A515-6CA07C479D3E}"/>
              </a:ext>
            </a:extLst>
          </p:cNvPr>
          <p:cNvSpPr>
            <a:spLocks noGrp="1"/>
          </p:cNvSpPr>
          <p:nvPr>
            <p:ph idx="1"/>
          </p:nvPr>
        </p:nvSpPr>
        <p:spPr/>
        <p:txBody>
          <a:bodyPr>
            <a:normAutofit/>
          </a:bodyPr>
          <a:lstStyle/>
          <a:p>
            <a:pPr marL="0" indent="0">
              <a:spcAft>
                <a:spcPts val="1800"/>
              </a:spcAft>
              <a:buNone/>
            </a:pPr>
            <a:r>
              <a:rPr lang="en-US" sz="2400" dirty="0" smtClean="0"/>
              <a:t>  Augmenting the level of generality</a:t>
            </a:r>
            <a:endParaRPr lang="en-US" sz="2400" dirty="0"/>
          </a:p>
          <a:p>
            <a:pPr marL="201168" lvl="1" indent="0">
              <a:spcAft>
                <a:spcPts val="1800"/>
              </a:spcAft>
              <a:buNone/>
            </a:pPr>
            <a:r>
              <a:rPr lang="en-US" sz="2000" dirty="0" smtClean="0"/>
              <a:t>In two-party systems like the US, predicting “generic” party choice is straightforward: What explains the support of  Democrats also predicts that of Republicans (perhaps with a reversed sign of the regression coefficient). </a:t>
            </a:r>
          </a:p>
          <a:p>
            <a:pPr marL="201168" lvl="1" indent="0">
              <a:spcAft>
                <a:spcPts val="1800"/>
              </a:spcAft>
              <a:buNone/>
            </a:pPr>
            <a:r>
              <a:rPr lang="en-US" sz="2000" dirty="0" smtClean="0"/>
              <a:t>This is not so simple in multi-party systems with often many more than two choice options. </a:t>
            </a:r>
          </a:p>
          <a:p>
            <a:pPr marL="201168" lvl="1" indent="0">
              <a:spcAft>
                <a:spcPts val="1800"/>
              </a:spcAft>
              <a:buNone/>
            </a:pPr>
            <a:r>
              <a:rPr lang="en-US" sz="2000" dirty="0" smtClean="0"/>
              <a:t>In those environments, if one wants to establish the factors determining party choice as such – as opposed to the choice of the CDU, the Greens, </a:t>
            </a:r>
            <a:r>
              <a:rPr lang="en-US" sz="2000" dirty="0"/>
              <a:t>the </a:t>
            </a:r>
            <a:r>
              <a:rPr lang="en-US" sz="2000" dirty="0" smtClean="0"/>
              <a:t>SPD and so on – one needs to stack the original rectangular data matrix – with respondents defining the rows and variables defining the columns – as many times as there are relevant parties. </a:t>
            </a:r>
            <a:endParaRPr lang="en-US" sz="2000"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663234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57AEE-87A6-4EC5-893D-374890C3906A}"/>
              </a:ext>
            </a:extLst>
          </p:cNvPr>
          <p:cNvSpPr>
            <a:spLocks noGrp="1"/>
          </p:cNvSpPr>
          <p:nvPr>
            <p:ph type="title"/>
          </p:nvPr>
        </p:nvSpPr>
        <p:spPr/>
        <p:txBody>
          <a:bodyPr>
            <a:normAutofit/>
          </a:bodyPr>
          <a:lstStyle/>
          <a:p>
            <a:r>
              <a:rPr lang="en-US" dirty="0" smtClean="0"/>
              <a:t>Consequences of Stacking Data Matrices </a:t>
            </a:r>
            <a:endParaRPr lang="en-US" dirty="0">
              <a:solidFill>
                <a:schemeClr val="bg1">
                  <a:lumMod val="50000"/>
                </a:schemeClr>
              </a:solidFill>
            </a:endParaRPr>
          </a:p>
        </p:txBody>
      </p:sp>
      <p:sp>
        <p:nvSpPr>
          <p:cNvPr id="4" name="Segnaposto contenuto 3">
            <a:extLst>
              <a:ext uri="{FF2B5EF4-FFF2-40B4-BE49-F238E27FC236}">
                <a16:creationId xmlns:a16="http://schemas.microsoft.com/office/drawing/2014/main" id="{5724B8F4-62E8-4437-A515-6CA07C479D3E}"/>
              </a:ext>
            </a:extLst>
          </p:cNvPr>
          <p:cNvSpPr>
            <a:spLocks noGrp="1"/>
          </p:cNvSpPr>
          <p:nvPr>
            <p:ph idx="1"/>
          </p:nvPr>
        </p:nvSpPr>
        <p:spPr/>
        <p:txBody>
          <a:bodyPr>
            <a:normAutofit/>
          </a:bodyPr>
          <a:lstStyle/>
          <a:p>
            <a:pPr marL="201168" lvl="1" indent="0">
              <a:spcAft>
                <a:spcPts val="1800"/>
              </a:spcAft>
              <a:buNone/>
            </a:pPr>
            <a:r>
              <a:rPr lang="en-US" sz="2000" b="1" dirty="0" smtClean="0"/>
              <a:t>Number of cases</a:t>
            </a:r>
          </a:p>
          <a:p>
            <a:pPr marL="201168" lvl="1" indent="0">
              <a:spcAft>
                <a:spcPts val="1800"/>
              </a:spcAft>
              <a:buNone/>
            </a:pPr>
            <a:r>
              <a:rPr lang="en-US" sz="2000" dirty="0" smtClean="0"/>
              <a:t>This </a:t>
            </a:r>
            <a:r>
              <a:rPr lang="en-US" sz="2000" dirty="0"/>
              <a:t>multiplies the number of observations from say 1000 respondents to </a:t>
            </a:r>
            <a:r>
              <a:rPr lang="en-US" sz="2000" dirty="0" smtClean="0"/>
              <a:t>5000 </a:t>
            </a:r>
            <a:r>
              <a:rPr lang="en-US" sz="2000" dirty="0"/>
              <a:t>respondent-party dyads (if the party system is made up by five relevant parties). </a:t>
            </a:r>
            <a:r>
              <a:rPr lang="en-US" sz="2000" dirty="0" smtClean="0"/>
              <a:t>In order to avoid that this adversely affects the findings (e.g. due to possible autocorrelation), care must be taken to calculate appropriate statistical measures (e.g. clustered standard errors). </a:t>
            </a:r>
          </a:p>
          <a:p>
            <a:pPr marL="201168" lvl="1" indent="0">
              <a:spcAft>
                <a:spcPts val="1800"/>
              </a:spcAft>
              <a:buNone/>
            </a:pPr>
            <a:r>
              <a:rPr lang="en-US" sz="2000" b="1" dirty="0" smtClean="0"/>
              <a:t>Generic variables</a:t>
            </a:r>
            <a:r>
              <a:rPr lang="en-US" sz="2000" dirty="0" smtClean="0"/>
              <a:t> </a:t>
            </a:r>
          </a:p>
          <a:p>
            <a:pPr marL="201168" lvl="1" indent="0">
              <a:spcAft>
                <a:spcPts val="1800"/>
              </a:spcAft>
              <a:buNone/>
            </a:pPr>
            <a:r>
              <a:rPr lang="en-US" sz="2000" dirty="0" smtClean="0"/>
              <a:t>The most important consequence however is that in the stacked data matrix one can compute generic variables like social background, partisanship, issue or ideological distances, candidate evaluations and the vote (see the figure in the next slide). </a:t>
            </a:r>
            <a:endParaRPr lang="en-US" sz="2000" dirty="0"/>
          </a:p>
        </p:txBody>
      </p:sp>
    </p:spTree>
    <p:extLst>
      <p:ext uri="{BB962C8B-B14F-4D97-AF65-F5344CB8AC3E}">
        <p14:creationId xmlns:p14="http://schemas.microsoft.com/office/powerpoint/2010/main" val="2665917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57AEE-87A6-4EC5-893D-374890C3906A}"/>
              </a:ext>
            </a:extLst>
          </p:cNvPr>
          <p:cNvSpPr>
            <a:spLocks noGrp="1"/>
          </p:cNvSpPr>
          <p:nvPr>
            <p:ph type="title"/>
          </p:nvPr>
        </p:nvSpPr>
        <p:spPr/>
        <p:txBody>
          <a:bodyPr>
            <a:normAutofit/>
          </a:bodyPr>
          <a:lstStyle/>
          <a:p>
            <a:r>
              <a:rPr lang="en-US" dirty="0" smtClean="0"/>
              <a:t>Example: A Basic Model of Vote Choice</a:t>
            </a:r>
            <a:endParaRPr lang="en-US" dirty="0">
              <a:solidFill>
                <a:schemeClr val="bg1">
                  <a:lumMod val="50000"/>
                </a:schemeClr>
              </a:solidFill>
            </a:endParaRPr>
          </a:p>
        </p:txBody>
      </p:sp>
      <p:sp>
        <p:nvSpPr>
          <p:cNvPr id="4" name="Segnaposto contenuto 3">
            <a:extLst>
              <a:ext uri="{FF2B5EF4-FFF2-40B4-BE49-F238E27FC236}">
                <a16:creationId xmlns:a16="http://schemas.microsoft.com/office/drawing/2014/main" id="{5724B8F4-62E8-4437-A515-6CA07C479D3E}"/>
              </a:ext>
            </a:extLst>
          </p:cNvPr>
          <p:cNvSpPr>
            <a:spLocks noGrp="1"/>
          </p:cNvSpPr>
          <p:nvPr>
            <p:ph idx="1"/>
          </p:nvPr>
        </p:nvSpPr>
        <p:spPr/>
        <p:txBody>
          <a:bodyPr>
            <a:normAutofit/>
          </a:bodyPr>
          <a:lstStyle/>
          <a:p>
            <a:pPr marL="201168" lvl="1" indent="0">
              <a:spcAft>
                <a:spcPts val="1800"/>
              </a:spcAft>
              <a:buNone/>
            </a:pPr>
            <a:endParaRPr lang="en-US" sz="1600" i="1" dirty="0"/>
          </a:p>
          <a:p>
            <a:pPr marL="201168" lvl="1" indent="0">
              <a:spcAft>
                <a:spcPts val="1800"/>
              </a:spcAft>
              <a:buNone/>
            </a:pPr>
            <a:endParaRPr lang="en-US" sz="1600" i="1" dirty="0"/>
          </a:p>
          <a:p>
            <a:pPr marL="201168" lvl="1" indent="0">
              <a:spcAft>
                <a:spcPts val="1800"/>
              </a:spcAft>
              <a:buNone/>
            </a:pPr>
            <a:endParaRPr lang="en-US" dirty="0"/>
          </a:p>
          <a:p>
            <a:pPr lvl="1">
              <a:buFont typeface="Wingdings" panose="05000000000000000000" pitchFamily="2" charset="2"/>
              <a:buChar char="§"/>
            </a:pPr>
            <a:endParaRPr lang="en-US" dirty="0"/>
          </a:p>
        </p:txBody>
      </p:sp>
      <p:pic>
        <p:nvPicPr>
          <p:cNvPr id="5" name="Grafik 4"/>
          <p:cNvPicPr>
            <a:picLocks noChangeAspect="1"/>
          </p:cNvPicPr>
          <p:nvPr/>
        </p:nvPicPr>
        <p:blipFill>
          <a:blip r:embed="rId2"/>
          <a:stretch>
            <a:fillRect/>
          </a:stretch>
        </p:blipFill>
        <p:spPr>
          <a:xfrm>
            <a:off x="1926981" y="2173394"/>
            <a:ext cx="7353300" cy="3695700"/>
          </a:xfrm>
          <a:prstGeom prst="rect">
            <a:avLst/>
          </a:prstGeom>
        </p:spPr>
      </p:pic>
    </p:spTree>
    <p:extLst>
      <p:ext uri="{BB962C8B-B14F-4D97-AF65-F5344CB8AC3E}">
        <p14:creationId xmlns:p14="http://schemas.microsoft.com/office/powerpoint/2010/main" val="2791530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57AEE-87A6-4EC5-893D-374890C3906A}"/>
              </a:ext>
            </a:extLst>
          </p:cNvPr>
          <p:cNvSpPr>
            <a:spLocks noGrp="1"/>
          </p:cNvSpPr>
          <p:nvPr>
            <p:ph type="title"/>
          </p:nvPr>
        </p:nvSpPr>
        <p:spPr/>
        <p:txBody>
          <a:bodyPr>
            <a:normAutofit/>
          </a:bodyPr>
          <a:lstStyle/>
          <a:p>
            <a:r>
              <a:rPr lang="en-US" dirty="0" smtClean="0">
                <a:solidFill>
                  <a:schemeClr val="bg1">
                    <a:lumMod val="50000"/>
                  </a:schemeClr>
                </a:solidFill>
              </a:rPr>
              <a:t>Tricky Questions in SDM Analyses</a:t>
            </a:r>
            <a:endParaRPr lang="en-US" dirty="0">
              <a:solidFill>
                <a:schemeClr val="bg1">
                  <a:lumMod val="50000"/>
                </a:schemeClr>
              </a:solidFill>
            </a:endParaRPr>
          </a:p>
        </p:txBody>
      </p:sp>
      <p:sp>
        <p:nvSpPr>
          <p:cNvPr id="4" name="Segnaposto contenuto 3">
            <a:extLst>
              <a:ext uri="{FF2B5EF4-FFF2-40B4-BE49-F238E27FC236}">
                <a16:creationId xmlns:a16="http://schemas.microsoft.com/office/drawing/2014/main" id="{5724B8F4-62E8-4437-A515-6CA07C479D3E}"/>
              </a:ext>
            </a:extLst>
          </p:cNvPr>
          <p:cNvSpPr>
            <a:spLocks noGrp="1"/>
          </p:cNvSpPr>
          <p:nvPr>
            <p:ph idx="1"/>
          </p:nvPr>
        </p:nvSpPr>
        <p:spPr>
          <a:xfrm>
            <a:off x="1097280" y="1855259"/>
            <a:ext cx="10058400" cy="4402666"/>
          </a:xfrm>
        </p:spPr>
        <p:txBody>
          <a:bodyPr>
            <a:normAutofit fontScale="92500" lnSpcReduction="20000"/>
          </a:bodyPr>
          <a:lstStyle/>
          <a:p>
            <a:pPr marL="0" indent="0">
              <a:spcAft>
                <a:spcPts val="1200"/>
              </a:spcAft>
              <a:buNone/>
            </a:pPr>
            <a:r>
              <a:rPr lang="en-US" sz="2900" dirty="0" smtClean="0"/>
              <a:t/>
            </a:r>
            <a:br>
              <a:rPr lang="en-US" sz="2900" dirty="0" smtClean="0"/>
            </a:br>
            <a:r>
              <a:rPr lang="en-US" sz="2900" dirty="0" smtClean="0"/>
              <a:t>What is a relevant party? </a:t>
            </a:r>
            <a:r>
              <a:rPr lang="en-US" sz="2900" dirty="0" smtClean="0"/>
              <a:t>Possible answers: </a:t>
            </a:r>
            <a:br>
              <a:rPr lang="en-US" sz="2900" dirty="0" smtClean="0"/>
            </a:br>
            <a:r>
              <a:rPr lang="en-US" sz="4000" dirty="0"/>
              <a:t>	</a:t>
            </a:r>
            <a:r>
              <a:rPr lang="en-US" sz="2600" dirty="0" smtClean="0"/>
              <a:t>All parties participating in an election are relevant.</a:t>
            </a:r>
            <a:br>
              <a:rPr lang="en-US" sz="2600" dirty="0" smtClean="0"/>
            </a:br>
            <a:r>
              <a:rPr lang="en-US" sz="2600" dirty="0" smtClean="0"/>
              <a:t>	All </a:t>
            </a:r>
            <a:r>
              <a:rPr lang="en-US" sz="2600" dirty="0"/>
              <a:t>parties in </a:t>
            </a:r>
            <a:r>
              <a:rPr lang="en-US" sz="2600" dirty="0" smtClean="0"/>
              <a:t>parliament </a:t>
            </a:r>
            <a:r>
              <a:rPr lang="en-US" sz="2600" dirty="0"/>
              <a:t>are relevant. </a:t>
            </a:r>
            <a:br>
              <a:rPr lang="en-US" sz="2600" dirty="0"/>
            </a:br>
            <a:r>
              <a:rPr lang="en-US" sz="2600" dirty="0"/>
              <a:t>	All parties with a potential to build, or block the formation of, a 	national government (</a:t>
            </a:r>
            <a:r>
              <a:rPr lang="en-US" sz="2600" dirty="0" err="1"/>
              <a:t>Sartori</a:t>
            </a:r>
            <a:r>
              <a:rPr lang="en-US" sz="2600" dirty="0"/>
              <a:t> 1976</a:t>
            </a:r>
            <a:r>
              <a:rPr lang="en-US" sz="2600" dirty="0" smtClean="0"/>
              <a:t>) are relevant.  </a:t>
            </a:r>
            <a:r>
              <a:rPr lang="en-US" sz="2600" dirty="0"/>
              <a:t/>
            </a:r>
            <a:br>
              <a:rPr lang="en-US" sz="2600" dirty="0"/>
            </a:br>
            <a:r>
              <a:rPr lang="en-US" sz="2600" dirty="0"/>
              <a:t>	All parties for which we have </a:t>
            </a:r>
            <a:r>
              <a:rPr lang="en-US" sz="2600" dirty="0" err="1"/>
              <a:t>ptv’s</a:t>
            </a:r>
            <a:r>
              <a:rPr lang="en-US" sz="2600" dirty="0"/>
              <a:t> </a:t>
            </a:r>
            <a:r>
              <a:rPr lang="en-US" sz="2600" dirty="0" smtClean="0"/>
              <a:t>and left-right placements etc. are </a:t>
            </a:r>
            <a:br>
              <a:rPr lang="en-US" sz="2600" dirty="0" smtClean="0"/>
            </a:br>
            <a:r>
              <a:rPr lang="en-US" sz="2600" dirty="0" smtClean="0"/>
              <a:t>	relevant </a:t>
            </a:r>
            <a:r>
              <a:rPr lang="en-US" sz="2600" dirty="0">
                <a:sym typeface="Wingdings" panose="05000000000000000000" pitchFamily="2" charset="2"/>
              </a:rPr>
              <a:t></a:t>
            </a:r>
            <a:endParaRPr lang="en-US" sz="2600" dirty="0"/>
          </a:p>
          <a:p>
            <a:pPr marL="0" indent="0">
              <a:spcAft>
                <a:spcPts val="1200"/>
              </a:spcAft>
              <a:buNone/>
            </a:pPr>
            <a:r>
              <a:rPr lang="en-US" sz="2900" dirty="0" smtClean="0"/>
              <a:t>Are relevant parties equally important? Possible answers:</a:t>
            </a:r>
            <a:br>
              <a:rPr lang="en-US" sz="2900" dirty="0" smtClean="0"/>
            </a:br>
            <a:r>
              <a:rPr lang="en-US" sz="4000" dirty="0"/>
              <a:t>	</a:t>
            </a:r>
            <a:r>
              <a:rPr lang="en-US" sz="2600" dirty="0"/>
              <a:t>All parties </a:t>
            </a:r>
            <a:r>
              <a:rPr lang="en-US" sz="2600" dirty="0" smtClean="0"/>
              <a:t>are equally important (as they are co-equal choice options). </a:t>
            </a:r>
            <a:r>
              <a:rPr lang="en-US" sz="2600" dirty="0"/>
              <a:t/>
            </a:r>
            <a:br>
              <a:rPr lang="en-US" sz="2600" dirty="0"/>
            </a:br>
            <a:r>
              <a:rPr lang="en-US" sz="2600" dirty="0"/>
              <a:t>	</a:t>
            </a:r>
            <a:r>
              <a:rPr lang="en-US" sz="2600" dirty="0" smtClean="0"/>
              <a:t>The importance of parties, and hence the weight of their “stack”, varies 	according to their electoral strength.  </a:t>
            </a:r>
            <a:r>
              <a:rPr lang="en-US" sz="2600" dirty="0"/>
              <a:t/>
            </a:r>
            <a:br>
              <a:rPr lang="en-US" sz="2600" dirty="0"/>
            </a:br>
            <a:r>
              <a:rPr lang="en-US" sz="2600" dirty="0"/>
              <a:t>	</a:t>
            </a:r>
            <a:endParaRPr lang="en-US" sz="2600" dirty="0"/>
          </a:p>
          <a:p>
            <a:pPr>
              <a:spcAft>
                <a:spcPts val="1800"/>
              </a:spcAft>
              <a:buFont typeface="Wingdings" panose="05000000000000000000" pitchFamily="2" charset="2"/>
              <a:buChar char="§"/>
            </a:pPr>
            <a:endParaRPr lang="en-US" sz="2400" dirty="0"/>
          </a:p>
          <a:p>
            <a:pPr marL="201168" lvl="1" indent="0">
              <a:spcAft>
                <a:spcPts val="1800"/>
              </a:spcAft>
              <a:buNone/>
            </a:pPr>
            <a:endParaRPr lang="en-US" sz="1600" i="1" dirty="0"/>
          </a:p>
          <a:p>
            <a:pPr marL="201168" lvl="1" indent="0">
              <a:spcAft>
                <a:spcPts val="1800"/>
              </a:spcAft>
              <a:buNone/>
            </a:pPr>
            <a:endParaRPr lang="en-US" sz="1600" i="1" dirty="0"/>
          </a:p>
          <a:p>
            <a:pPr marL="201168" lvl="1" indent="0">
              <a:spcAft>
                <a:spcPts val="1800"/>
              </a:spcAft>
              <a:buNone/>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462337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57AEE-87A6-4EC5-893D-374890C3906A}"/>
              </a:ext>
            </a:extLst>
          </p:cNvPr>
          <p:cNvSpPr>
            <a:spLocks noGrp="1"/>
          </p:cNvSpPr>
          <p:nvPr>
            <p:ph type="title"/>
          </p:nvPr>
        </p:nvSpPr>
        <p:spPr/>
        <p:txBody>
          <a:bodyPr>
            <a:normAutofit/>
          </a:bodyPr>
          <a:lstStyle/>
          <a:p>
            <a:r>
              <a:rPr lang="en-US" dirty="0" smtClean="0">
                <a:solidFill>
                  <a:schemeClr val="bg1">
                    <a:lumMod val="50000"/>
                  </a:schemeClr>
                </a:solidFill>
              </a:rPr>
              <a:t>Continuous or Discrete Vote Choice as  Dependent Variable?</a:t>
            </a:r>
            <a:endParaRPr lang="en-US" dirty="0">
              <a:solidFill>
                <a:schemeClr val="bg1">
                  <a:lumMod val="50000"/>
                </a:schemeClr>
              </a:solidFill>
            </a:endParaRPr>
          </a:p>
        </p:txBody>
      </p:sp>
      <p:sp>
        <p:nvSpPr>
          <p:cNvPr id="4" name="Segnaposto contenuto 3">
            <a:extLst>
              <a:ext uri="{FF2B5EF4-FFF2-40B4-BE49-F238E27FC236}">
                <a16:creationId xmlns:a16="http://schemas.microsoft.com/office/drawing/2014/main" id="{5724B8F4-62E8-4437-A515-6CA07C479D3E}"/>
              </a:ext>
            </a:extLst>
          </p:cNvPr>
          <p:cNvSpPr>
            <a:spLocks noGrp="1"/>
          </p:cNvSpPr>
          <p:nvPr>
            <p:ph idx="1"/>
          </p:nvPr>
        </p:nvSpPr>
        <p:spPr>
          <a:xfrm>
            <a:off x="1097280" y="1855259"/>
            <a:ext cx="10058400" cy="4402666"/>
          </a:xfrm>
        </p:spPr>
        <p:txBody>
          <a:bodyPr>
            <a:normAutofit fontScale="62500" lnSpcReduction="20000"/>
          </a:bodyPr>
          <a:lstStyle/>
          <a:p>
            <a:pPr marL="0" indent="0">
              <a:spcAft>
                <a:spcPts val="1200"/>
              </a:spcAft>
              <a:buNone/>
            </a:pPr>
            <a:r>
              <a:rPr lang="en-US" sz="2900" dirty="0" smtClean="0"/>
              <a:t/>
            </a:r>
            <a:br>
              <a:rPr lang="en-US" sz="2900" dirty="0" smtClean="0"/>
            </a:br>
            <a:r>
              <a:rPr lang="en-US" sz="3100" dirty="0" smtClean="0"/>
              <a:t>Continuous Vote Choice.</a:t>
            </a:r>
            <a:r>
              <a:rPr lang="en-US" sz="2800" dirty="0" smtClean="0"/>
              <a:t> </a:t>
            </a:r>
          </a:p>
          <a:p>
            <a:pPr marL="0" indent="0">
              <a:spcAft>
                <a:spcPts val="1200"/>
              </a:spcAft>
              <a:buNone/>
            </a:pPr>
            <a:r>
              <a:rPr lang="en-US" sz="2800" dirty="0"/>
              <a:t>	</a:t>
            </a:r>
            <a:r>
              <a:rPr lang="en-US" sz="2800" dirty="0" smtClean="0"/>
              <a:t>T</a:t>
            </a:r>
            <a:r>
              <a:rPr lang="en-US" sz="2800" dirty="0" smtClean="0"/>
              <a:t>wo possible </a:t>
            </a:r>
            <a:r>
              <a:rPr lang="en-US" sz="2800" dirty="0" err="1" smtClean="0"/>
              <a:t>operationalisations</a:t>
            </a:r>
            <a:r>
              <a:rPr lang="en-US" sz="2800" dirty="0" smtClean="0"/>
              <a:t>: </a:t>
            </a:r>
            <a:r>
              <a:rPr lang="en-US" sz="2800" dirty="0" err="1" smtClean="0"/>
              <a:t>ptv’s</a:t>
            </a:r>
            <a:r>
              <a:rPr lang="en-US" sz="2800" dirty="0" smtClean="0"/>
              <a:t> or </a:t>
            </a:r>
            <a:r>
              <a:rPr lang="en-US" sz="2800" dirty="0" err="1" smtClean="0"/>
              <a:t>ppp’s</a:t>
            </a:r>
            <a:r>
              <a:rPr lang="en-US" sz="2800" dirty="0" smtClean="0"/>
              <a:t>.</a:t>
            </a:r>
            <a:br>
              <a:rPr lang="en-US" sz="2800" dirty="0" smtClean="0"/>
            </a:br>
            <a:r>
              <a:rPr lang="en-US" sz="2600" dirty="0" smtClean="0"/>
              <a:t>	</a:t>
            </a:r>
            <a:br>
              <a:rPr lang="en-US" sz="2600" dirty="0" smtClean="0"/>
            </a:br>
            <a:r>
              <a:rPr lang="en-US" sz="2600" dirty="0" smtClean="0"/>
              <a:t>	</a:t>
            </a:r>
            <a:r>
              <a:rPr lang="en-US" sz="2600" dirty="0" err="1" smtClean="0"/>
              <a:t>Ptv’s</a:t>
            </a:r>
            <a:r>
              <a:rPr lang="en-US" sz="2600" dirty="0" smtClean="0"/>
              <a:t> are measures of the propensity to vote, obtained by directly asking respondents how likely it is that 	they would ever vote for each of the relevant parties (van der </a:t>
            </a:r>
            <a:r>
              <a:rPr lang="en-US" sz="2600" dirty="0" err="1" smtClean="0"/>
              <a:t>Eijk</a:t>
            </a:r>
            <a:r>
              <a:rPr lang="en-US" sz="2600" dirty="0" smtClean="0"/>
              <a:t> and Franklin 1996). </a:t>
            </a:r>
            <a:r>
              <a:rPr lang="en-US" sz="2600" dirty="0" err="1" smtClean="0"/>
              <a:t>Ptv’s</a:t>
            </a:r>
            <a:r>
              <a:rPr lang="en-US" sz="2600" dirty="0" smtClean="0"/>
              <a:t> are a standard 	component of EES voter surveys</a:t>
            </a:r>
            <a:r>
              <a:rPr lang="en-US" sz="2600" dirty="0"/>
              <a:t/>
            </a:r>
            <a:br>
              <a:rPr lang="en-US" sz="2600" dirty="0"/>
            </a:br>
            <a:r>
              <a:rPr lang="en-US" sz="2600" dirty="0"/>
              <a:t>	</a:t>
            </a:r>
            <a:r>
              <a:rPr lang="en-US" sz="2600" dirty="0" smtClean="0"/>
              <a:t/>
            </a:r>
            <a:br>
              <a:rPr lang="en-US" sz="2600" dirty="0" smtClean="0"/>
            </a:br>
            <a:r>
              <a:rPr lang="en-US" sz="2600" dirty="0" smtClean="0"/>
              <a:t>	</a:t>
            </a:r>
            <a:r>
              <a:rPr lang="en-US" sz="2600" dirty="0" err="1" smtClean="0"/>
              <a:t>Ppp’s</a:t>
            </a:r>
            <a:r>
              <a:rPr lang="en-US" sz="2600" dirty="0" smtClean="0"/>
              <a:t> are indirect measures of the propensity to vote, obtained by pairwise comparisons of respondents 	general evaluations (e.g. on like-dislike scales) of relevant parties (Schmitt 2009). Like-dislike scales are a 	standard component of CSES surveys. </a:t>
            </a:r>
            <a:endParaRPr lang="en-US" sz="2600" dirty="0"/>
          </a:p>
          <a:p>
            <a:pPr marL="0" indent="0">
              <a:spcAft>
                <a:spcPts val="1200"/>
              </a:spcAft>
              <a:buNone/>
            </a:pPr>
            <a:r>
              <a:rPr lang="en-US" sz="2900" dirty="0" smtClean="0"/>
              <a:t>	Analyses can be done in the OLS regression framework. </a:t>
            </a:r>
          </a:p>
          <a:p>
            <a:pPr marL="0" indent="0">
              <a:spcAft>
                <a:spcPts val="1200"/>
              </a:spcAft>
              <a:buNone/>
            </a:pPr>
            <a:r>
              <a:rPr lang="en-US" sz="2800" dirty="0" smtClean="0"/>
              <a:t>Discrete </a:t>
            </a:r>
            <a:r>
              <a:rPr lang="en-US" sz="2800" dirty="0"/>
              <a:t>Vote Choice.</a:t>
            </a:r>
            <a:r>
              <a:rPr lang="en-US" sz="2400" dirty="0"/>
              <a:t> </a:t>
            </a:r>
          </a:p>
          <a:p>
            <a:pPr marL="0" indent="0">
              <a:spcAft>
                <a:spcPts val="1200"/>
              </a:spcAft>
              <a:buNone/>
            </a:pPr>
            <a:r>
              <a:rPr lang="en-US" sz="2900" dirty="0"/>
              <a:t>	</a:t>
            </a:r>
            <a:r>
              <a:rPr lang="en-US" sz="2900" dirty="0" err="1" smtClean="0"/>
              <a:t>Operationalised</a:t>
            </a:r>
            <a:r>
              <a:rPr lang="en-US" sz="2900" dirty="0" smtClean="0"/>
              <a:t> by the recall of vote choice. Analyses can be done in the logistic 	regression framework. Alternative is conditional logistic regression. </a:t>
            </a:r>
            <a:endParaRPr lang="en-US" sz="2900" dirty="0"/>
          </a:p>
          <a:p>
            <a:pPr marL="201168" lvl="1" indent="0">
              <a:spcAft>
                <a:spcPts val="1800"/>
              </a:spcAft>
              <a:buNone/>
            </a:pPr>
            <a:endParaRPr lang="en-US" sz="1600" i="1" dirty="0"/>
          </a:p>
          <a:p>
            <a:pPr marL="201168" lvl="1" indent="0">
              <a:spcAft>
                <a:spcPts val="1800"/>
              </a:spcAft>
              <a:buNone/>
            </a:pPr>
            <a:endParaRPr lang="en-US" sz="1600" i="1" dirty="0"/>
          </a:p>
          <a:p>
            <a:pPr marL="201168" lvl="1" indent="0">
              <a:spcAft>
                <a:spcPts val="1800"/>
              </a:spcAft>
              <a:buNone/>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711369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57AEE-87A6-4EC5-893D-374890C3906A}"/>
              </a:ext>
            </a:extLst>
          </p:cNvPr>
          <p:cNvSpPr>
            <a:spLocks noGrp="1"/>
          </p:cNvSpPr>
          <p:nvPr>
            <p:ph type="title"/>
          </p:nvPr>
        </p:nvSpPr>
        <p:spPr/>
        <p:txBody>
          <a:bodyPr>
            <a:normAutofit/>
          </a:bodyPr>
          <a:lstStyle/>
          <a:p>
            <a:r>
              <a:rPr lang="en-US" dirty="0" smtClean="0">
                <a:solidFill>
                  <a:schemeClr val="bg1">
                    <a:lumMod val="50000"/>
                  </a:schemeClr>
                </a:solidFill>
              </a:rPr>
              <a:t>Contextual Properties and SDM Analyses</a:t>
            </a:r>
            <a:endParaRPr lang="en-US" dirty="0">
              <a:solidFill>
                <a:schemeClr val="bg1">
                  <a:lumMod val="50000"/>
                </a:schemeClr>
              </a:solidFill>
            </a:endParaRPr>
          </a:p>
        </p:txBody>
      </p:sp>
      <p:sp>
        <p:nvSpPr>
          <p:cNvPr id="4" name="Segnaposto contenuto 3">
            <a:extLst>
              <a:ext uri="{FF2B5EF4-FFF2-40B4-BE49-F238E27FC236}">
                <a16:creationId xmlns:a16="http://schemas.microsoft.com/office/drawing/2014/main" id="{5724B8F4-62E8-4437-A515-6CA07C479D3E}"/>
              </a:ext>
            </a:extLst>
          </p:cNvPr>
          <p:cNvSpPr>
            <a:spLocks noGrp="1"/>
          </p:cNvSpPr>
          <p:nvPr>
            <p:ph idx="1"/>
          </p:nvPr>
        </p:nvSpPr>
        <p:spPr>
          <a:xfrm>
            <a:off x="1097280" y="1855259"/>
            <a:ext cx="10058400" cy="4402666"/>
          </a:xfrm>
        </p:spPr>
        <p:txBody>
          <a:bodyPr>
            <a:normAutofit fontScale="47500" lnSpcReduction="20000"/>
          </a:bodyPr>
          <a:lstStyle/>
          <a:p>
            <a:pPr marL="0" indent="0">
              <a:spcAft>
                <a:spcPts val="1200"/>
              </a:spcAft>
              <a:buNone/>
            </a:pPr>
            <a:r>
              <a:rPr lang="en-US" sz="2900" dirty="0" smtClean="0"/>
              <a:t/>
            </a:r>
            <a:br>
              <a:rPr lang="en-US" sz="2900" dirty="0" smtClean="0"/>
            </a:br>
            <a:r>
              <a:rPr lang="en-US" sz="3200" b="1" dirty="0"/>
              <a:t>One Election One </a:t>
            </a:r>
            <a:r>
              <a:rPr lang="en-US" sz="3200" b="1" dirty="0" smtClean="0"/>
              <a:t>Country Study (i.e. a standard national election study). SDM Analyses least prominent here. </a:t>
            </a:r>
            <a:endParaRPr lang="en-US" sz="3200" b="1" dirty="0"/>
          </a:p>
          <a:p>
            <a:pPr marL="0" indent="0">
              <a:spcAft>
                <a:spcPts val="1200"/>
              </a:spcAft>
              <a:buNone/>
            </a:pPr>
            <a:r>
              <a:rPr lang="en-US" sz="2400" dirty="0"/>
              <a:t>	</a:t>
            </a:r>
            <a:r>
              <a:rPr lang="en-US" sz="2900" dirty="0"/>
              <a:t>Contextual properties of a political party </a:t>
            </a:r>
            <a:r>
              <a:rPr lang="en-US" sz="2900" dirty="0" smtClean="0"/>
              <a:t>can </a:t>
            </a:r>
            <a:r>
              <a:rPr lang="en-US" sz="2900" dirty="0"/>
              <a:t>be added to its party stack</a:t>
            </a:r>
            <a:r>
              <a:rPr lang="en-US" sz="2900" dirty="0" smtClean="0"/>
              <a:t>.</a:t>
            </a:r>
            <a:br>
              <a:rPr lang="en-US" sz="2900" dirty="0" smtClean="0"/>
            </a:br>
            <a:r>
              <a:rPr lang="en-US" sz="2900" dirty="0" smtClean="0"/>
              <a:t>	Example: the European integration position of that party as </a:t>
            </a:r>
            <a:r>
              <a:rPr lang="en-US" sz="2900" dirty="0"/>
              <a:t>derived from expert </a:t>
            </a:r>
            <a:r>
              <a:rPr lang="en-US" sz="2900" dirty="0" smtClean="0"/>
              <a:t>surveys</a:t>
            </a:r>
            <a:r>
              <a:rPr lang="en-US" sz="2400" dirty="0" smtClean="0"/>
              <a:t>. </a:t>
            </a:r>
            <a:r>
              <a:rPr lang="en-US" sz="2400" dirty="0"/>
              <a:t/>
            </a:r>
            <a:br>
              <a:rPr lang="en-US" sz="2400" dirty="0"/>
            </a:br>
            <a:endParaRPr lang="en-US" sz="2400" dirty="0" smtClean="0"/>
          </a:p>
          <a:p>
            <a:pPr marL="0" indent="0">
              <a:spcAft>
                <a:spcPts val="1200"/>
              </a:spcAft>
              <a:buNone/>
            </a:pPr>
            <a:r>
              <a:rPr lang="en-US" sz="2900" b="1" dirty="0" smtClean="0"/>
              <a:t>One </a:t>
            </a:r>
            <a:r>
              <a:rPr lang="en-US" sz="2900" b="1" dirty="0"/>
              <a:t>Election </a:t>
            </a:r>
            <a:r>
              <a:rPr lang="en-US" sz="2900" b="1" dirty="0" smtClean="0"/>
              <a:t>Many Countries Case (the EES standard). </a:t>
            </a:r>
            <a:endParaRPr lang="en-US" sz="2900" b="1" dirty="0"/>
          </a:p>
          <a:p>
            <a:pPr marL="0" indent="0">
              <a:spcAft>
                <a:spcPts val="1200"/>
              </a:spcAft>
              <a:buNone/>
            </a:pPr>
            <a:r>
              <a:rPr lang="en-US" sz="2400" dirty="0"/>
              <a:t>	</a:t>
            </a:r>
            <a:r>
              <a:rPr lang="en-US" sz="2900" dirty="0"/>
              <a:t>Contextual properties of </a:t>
            </a:r>
            <a:r>
              <a:rPr lang="en-US" sz="2900" dirty="0" smtClean="0"/>
              <a:t>political parties can </a:t>
            </a:r>
            <a:r>
              <a:rPr lang="en-US" sz="2900" dirty="0"/>
              <a:t>be added to </a:t>
            </a:r>
            <a:r>
              <a:rPr lang="en-US" sz="2900" dirty="0" smtClean="0"/>
              <a:t>the relevant party stack, and country properties can be added to all 	party stacks of that country.</a:t>
            </a:r>
            <a:br>
              <a:rPr lang="en-US" sz="2900" dirty="0" smtClean="0"/>
            </a:br>
            <a:r>
              <a:rPr lang="en-US" sz="2900" dirty="0" smtClean="0"/>
              <a:t>	Example: the European integration position of parties, and the duration of EU membership</a:t>
            </a:r>
            <a:r>
              <a:rPr lang="en-US" sz="2400" dirty="0" smtClean="0"/>
              <a:t>. </a:t>
            </a:r>
          </a:p>
          <a:p>
            <a:pPr marL="0" indent="0">
              <a:spcAft>
                <a:spcPts val="1200"/>
              </a:spcAft>
              <a:buNone/>
            </a:pPr>
            <a:r>
              <a:rPr lang="en-US" sz="2400" dirty="0"/>
              <a:t/>
            </a:r>
            <a:br>
              <a:rPr lang="en-US" sz="2400" dirty="0"/>
            </a:br>
            <a:r>
              <a:rPr lang="en-US" sz="3200" b="1" dirty="0" smtClean="0"/>
              <a:t>Many Elections Many Countries (the TEV database, or the CSES studies). </a:t>
            </a:r>
            <a:endParaRPr lang="en-US" sz="3200" b="1" dirty="0"/>
          </a:p>
          <a:p>
            <a:pPr marL="0" indent="0">
              <a:spcAft>
                <a:spcPts val="1200"/>
              </a:spcAft>
              <a:buNone/>
            </a:pPr>
            <a:r>
              <a:rPr lang="en-US" sz="2400" dirty="0"/>
              <a:t>	</a:t>
            </a:r>
            <a:r>
              <a:rPr lang="en-US" sz="2900" dirty="0" smtClean="0"/>
              <a:t>Contextual </a:t>
            </a:r>
            <a:r>
              <a:rPr lang="en-US" sz="2900" dirty="0"/>
              <a:t>properties of political parties can be added to the relevant party stack, and country properties can </a:t>
            </a:r>
            <a:r>
              <a:rPr lang="en-US" sz="2900" dirty="0" smtClean="0"/>
              <a:t>be added </a:t>
            </a:r>
            <a:r>
              <a:rPr lang="en-US" sz="2900" dirty="0"/>
              <a:t>to all </a:t>
            </a:r>
            <a:r>
              <a:rPr lang="en-US" sz="2900" dirty="0" smtClean="0"/>
              <a:t>	party </a:t>
            </a:r>
            <a:r>
              <a:rPr lang="en-US" sz="2900" dirty="0"/>
              <a:t>stacks of that </a:t>
            </a:r>
            <a:r>
              <a:rPr lang="en-US" sz="2900" dirty="0" smtClean="0"/>
              <a:t>country, and this for each election separately.</a:t>
            </a:r>
            <a:r>
              <a:rPr lang="en-US" sz="2900" dirty="0"/>
              <a:t/>
            </a:r>
            <a:br>
              <a:rPr lang="en-US" sz="2900" dirty="0"/>
            </a:br>
            <a:r>
              <a:rPr lang="en-US" sz="2900" dirty="0"/>
              <a:t>	Example: the European integration position of </a:t>
            </a:r>
            <a:r>
              <a:rPr lang="en-US" sz="2900" dirty="0" smtClean="0"/>
              <a:t>parties, </a:t>
            </a:r>
            <a:r>
              <a:rPr lang="en-US" sz="2900" dirty="0"/>
              <a:t>and the </a:t>
            </a:r>
            <a:r>
              <a:rPr lang="en-US" sz="2900" dirty="0" smtClean="0"/>
              <a:t>duration of </a:t>
            </a:r>
            <a:r>
              <a:rPr lang="en-US" sz="2900" dirty="0"/>
              <a:t>EU </a:t>
            </a:r>
            <a:r>
              <a:rPr lang="en-US" sz="2900" dirty="0" smtClean="0"/>
              <a:t>membership, at the time of each election 	covered. </a:t>
            </a:r>
            <a:r>
              <a:rPr lang="en-US" sz="2600" dirty="0" smtClean="0"/>
              <a:t>	</a:t>
            </a: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06806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57AEE-87A6-4EC5-893D-374890C3906A}"/>
              </a:ext>
            </a:extLst>
          </p:cNvPr>
          <p:cNvSpPr>
            <a:spLocks noGrp="1"/>
          </p:cNvSpPr>
          <p:nvPr>
            <p:ph type="title"/>
          </p:nvPr>
        </p:nvSpPr>
        <p:spPr/>
        <p:txBody>
          <a:bodyPr>
            <a:normAutofit/>
          </a:bodyPr>
          <a:lstStyle/>
          <a:p>
            <a:r>
              <a:rPr lang="en-US" dirty="0" smtClean="0">
                <a:solidFill>
                  <a:schemeClr val="bg1">
                    <a:lumMod val="50000"/>
                  </a:schemeClr>
                </a:solidFill>
              </a:rPr>
              <a:t>How this all can be done …</a:t>
            </a:r>
            <a:endParaRPr lang="en-US" dirty="0">
              <a:solidFill>
                <a:schemeClr val="bg1">
                  <a:lumMod val="50000"/>
                </a:schemeClr>
              </a:solidFill>
            </a:endParaRPr>
          </a:p>
        </p:txBody>
      </p:sp>
      <p:sp>
        <p:nvSpPr>
          <p:cNvPr id="4" name="Segnaposto contenuto 3">
            <a:extLst>
              <a:ext uri="{FF2B5EF4-FFF2-40B4-BE49-F238E27FC236}">
                <a16:creationId xmlns:a16="http://schemas.microsoft.com/office/drawing/2014/main" id="{5724B8F4-62E8-4437-A515-6CA07C479D3E}"/>
              </a:ext>
            </a:extLst>
          </p:cNvPr>
          <p:cNvSpPr>
            <a:spLocks noGrp="1"/>
          </p:cNvSpPr>
          <p:nvPr>
            <p:ph idx="1"/>
          </p:nvPr>
        </p:nvSpPr>
        <p:spPr>
          <a:xfrm>
            <a:off x="1097280" y="1855259"/>
            <a:ext cx="10058400" cy="4402666"/>
          </a:xfrm>
        </p:spPr>
        <p:txBody>
          <a:bodyPr>
            <a:normAutofit/>
          </a:bodyPr>
          <a:lstStyle/>
          <a:p>
            <a:pPr marL="201168" lvl="1" indent="0">
              <a:buNone/>
            </a:pPr>
            <a:endParaRPr lang="en-US" dirty="0" smtClean="0"/>
          </a:p>
          <a:p>
            <a:pPr marL="201168" lvl="1" indent="0">
              <a:buNone/>
            </a:pPr>
            <a:endParaRPr lang="en-US" dirty="0"/>
          </a:p>
          <a:p>
            <a:pPr marL="201168" lvl="1" indent="0">
              <a:buNone/>
            </a:pPr>
            <a:r>
              <a:rPr lang="en-US" sz="3200" dirty="0" smtClean="0"/>
              <a:t>… will be explained in much more detail by Giuseppe and later on by Federico. </a:t>
            </a:r>
          </a:p>
          <a:p>
            <a:pPr marL="201168" lvl="1" indent="0">
              <a:buNone/>
            </a:pPr>
            <a:endParaRPr lang="en-US" sz="3200" dirty="0"/>
          </a:p>
          <a:p>
            <a:pPr marL="201168" lvl="1" indent="0">
              <a:buNone/>
            </a:pPr>
            <a:r>
              <a:rPr lang="en-US" sz="3200" dirty="0" smtClean="0"/>
              <a:t>Thank you. </a:t>
            </a:r>
            <a:endParaRPr lang="en-US" sz="3200" dirty="0"/>
          </a:p>
        </p:txBody>
      </p:sp>
    </p:spTree>
    <p:extLst>
      <p:ext uri="{BB962C8B-B14F-4D97-AF65-F5344CB8AC3E}">
        <p14:creationId xmlns:p14="http://schemas.microsoft.com/office/powerpoint/2010/main" val="3136912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790</Words>
  <Application>Microsoft Office PowerPoint</Application>
  <PresentationFormat>Breitbild</PresentationFormat>
  <Paragraphs>45</Paragraphs>
  <Slides>8</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Calibri</vt:lpstr>
      <vt:lpstr>Calibri Light</vt:lpstr>
      <vt:lpstr>Wingdings</vt:lpstr>
      <vt:lpstr>Retrospettivo</vt:lpstr>
      <vt:lpstr>Stacked Data Matrices Why should one do this? </vt:lpstr>
      <vt:lpstr>Purpose of Stacking Data Matrices </vt:lpstr>
      <vt:lpstr>Consequences of Stacking Data Matrices </vt:lpstr>
      <vt:lpstr>Example: A Basic Model of Vote Choice</vt:lpstr>
      <vt:lpstr>Tricky Questions in SDM Analyses</vt:lpstr>
      <vt:lpstr>Continuous or Discrete Vote Choice as  Dependent Variable?</vt:lpstr>
      <vt:lpstr>Contextual Properties and SDM Analyses</vt:lpstr>
      <vt:lpstr>How this all can be done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Carteny</dc:creator>
  <cp:lastModifiedBy>hschmitt</cp:lastModifiedBy>
  <cp:revision>116</cp:revision>
  <dcterms:created xsi:type="dcterms:W3CDTF">2021-04-07T08:16:39Z</dcterms:created>
  <dcterms:modified xsi:type="dcterms:W3CDTF">2021-06-03T07:26:23Z</dcterms:modified>
</cp:coreProperties>
</file>