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1"/>
  </p:notesMasterIdLst>
  <p:sldIdLst>
    <p:sldId id="256" r:id="rId4"/>
    <p:sldId id="466" r:id="rId5"/>
    <p:sldId id="467" r:id="rId6"/>
    <p:sldId id="468" r:id="rId7"/>
    <p:sldId id="470" r:id="rId8"/>
    <p:sldId id="457" r:id="rId9"/>
    <p:sldId id="471" r:id="rId10"/>
    <p:sldId id="462" r:id="rId11"/>
    <p:sldId id="472" r:id="rId12"/>
    <p:sldId id="473" r:id="rId13"/>
    <p:sldId id="474" r:id="rId14"/>
    <p:sldId id="477" r:id="rId15"/>
    <p:sldId id="476" r:id="rId16"/>
    <p:sldId id="475" r:id="rId17"/>
    <p:sldId id="459" r:id="rId18"/>
    <p:sldId id="469" r:id="rId19"/>
    <p:sldId id="26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useppe Carteny" initials="GC" lastIdx="9" clrIdx="0">
    <p:extLst>
      <p:ext uri="{19B8F6BF-5375-455C-9EA6-DF929625EA0E}">
        <p15:presenceInfo xmlns:p15="http://schemas.microsoft.com/office/powerpoint/2012/main" userId="Giuseppe Carteny" providerId="None"/>
      </p:ext>
    </p:extLst>
  </p:cmAuthor>
  <p:cmAuthor id="2" name="Daniela Braun" initials="DB" lastIdx="2" clrIdx="1">
    <p:extLst>
      <p:ext uri="{19B8F6BF-5375-455C-9EA6-DF929625EA0E}">
        <p15:presenceInfo xmlns:p15="http://schemas.microsoft.com/office/powerpoint/2012/main" userId="Daniela Brau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4F85"/>
    <a:srgbClr val="21ACCD"/>
    <a:srgbClr val="58585A"/>
    <a:srgbClr val="9F045C"/>
    <a:srgbClr val="21AACB"/>
    <a:srgbClr val="947BFF"/>
    <a:srgbClr val="C51D28"/>
    <a:srgbClr val="01B644"/>
    <a:srgbClr val="000000"/>
    <a:srgbClr val="3E32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0273" autoAdjust="0"/>
  </p:normalViewPr>
  <p:slideViewPr>
    <p:cSldViewPr snapToGrid="0">
      <p:cViewPr>
        <p:scale>
          <a:sx n="50" d="100"/>
          <a:sy n="50" d="100"/>
        </p:scale>
        <p:origin x="608" y="3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87" name="PlaceHolder 4"/>
          <p:cNvSpPr>
            <a:spLocks noGrp="1"/>
          </p:cNvSpPr>
          <p:nvPr>
            <p:ph type="dt" idx="10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88" name="PlaceHolder 5"/>
          <p:cNvSpPr>
            <a:spLocks noGrp="1"/>
          </p:cNvSpPr>
          <p:nvPr>
            <p:ph type="ftr" idx="11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89" name="PlaceHolder 6"/>
          <p:cNvSpPr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68696049-C2A7-482B-BD0A-B445AAF4EFAA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None/>
            </a:pPr>
            <a:fld id="{68696049-C2A7-482B-BD0A-B445AAF4EFAA}" type="slidenum">
              <a:rPr lang="en-US" sz="1400" b="0" strike="noStrike" spc="-1" smtClean="0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239919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F2F1B-CF8A-39D1-0D71-4AB91FAAB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>
            <a:extLst>
              <a:ext uri="{FF2B5EF4-FFF2-40B4-BE49-F238E27FC236}">
                <a16:creationId xmlns:a16="http://schemas.microsoft.com/office/drawing/2014/main" id="{7AE99360-B616-CA1B-2B5F-3B5311B2CC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>
            <a:extLst>
              <a:ext uri="{FF2B5EF4-FFF2-40B4-BE49-F238E27FC236}">
                <a16:creationId xmlns:a16="http://schemas.microsoft.com/office/drawing/2014/main" id="{E9725A75-DF4C-0443-485D-9DF9C7EB413A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>
            <a:extLst>
              <a:ext uri="{FF2B5EF4-FFF2-40B4-BE49-F238E27FC236}">
                <a16:creationId xmlns:a16="http://schemas.microsoft.com/office/drawing/2014/main" id="{DB85F04B-C2A3-236A-9AD4-05D6116C5CE3}"/>
              </a:ext>
            </a:extLst>
          </p:cNvPr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68062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0D17D2-272D-9BA0-60E3-6BF72EFAA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>
            <a:extLst>
              <a:ext uri="{FF2B5EF4-FFF2-40B4-BE49-F238E27FC236}">
                <a16:creationId xmlns:a16="http://schemas.microsoft.com/office/drawing/2014/main" id="{DAA0388E-FF10-05A4-DC25-E526748BD7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>
            <a:extLst>
              <a:ext uri="{FF2B5EF4-FFF2-40B4-BE49-F238E27FC236}">
                <a16:creationId xmlns:a16="http://schemas.microsoft.com/office/drawing/2014/main" id="{287B52D6-5EB4-2D3F-3EDE-82883E745435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>
            <a:extLst>
              <a:ext uri="{FF2B5EF4-FFF2-40B4-BE49-F238E27FC236}">
                <a16:creationId xmlns:a16="http://schemas.microsoft.com/office/drawing/2014/main" id="{347DDD36-430C-6C9F-0C49-31E60DA838F4}"/>
              </a:ext>
            </a:extLst>
          </p:cNvPr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19770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14BCD0-F95F-D5C7-6445-EC50024A1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>
            <a:extLst>
              <a:ext uri="{FF2B5EF4-FFF2-40B4-BE49-F238E27FC236}">
                <a16:creationId xmlns:a16="http://schemas.microsoft.com/office/drawing/2014/main" id="{C305A260-F33E-80F4-E26A-F40AFE9DEF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>
            <a:extLst>
              <a:ext uri="{FF2B5EF4-FFF2-40B4-BE49-F238E27FC236}">
                <a16:creationId xmlns:a16="http://schemas.microsoft.com/office/drawing/2014/main" id="{36F58E82-D9D5-D6FE-C22F-2AD6E6CD9B99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>
            <a:extLst>
              <a:ext uri="{FF2B5EF4-FFF2-40B4-BE49-F238E27FC236}">
                <a16:creationId xmlns:a16="http://schemas.microsoft.com/office/drawing/2014/main" id="{A174CF3E-6BD2-8AB3-5C84-96E1F5C05E59}"/>
              </a:ext>
            </a:extLst>
          </p:cNvPr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459019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AF90A-2215-7655-4353-F54CF63D0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>
            <a:extLst>
              <a:ext uri="{FF2B5EF4-FFF2-40B4-BE49-F238E27FC236}">
                <a16:creationId xmlns:a16="http://schemas.microsoft.com/office/drawing/2014/main" id="{680F635F-EA46-1477-D4BB-0C42875C2A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>
            <a:extLst>
              <a:ext uri="{FF2B5EF4-FFF2-40B4-BE49-F238E27FC236}">
                <a16:creationId xmlns:a16="http://schemas.microsoft.com/office/drawing/2014/main" id="{CBC7EE78-9683-1550-E5A6-811611186AC3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>
            <a:extLst>
              <a:ext uri="{FF2B5EF4-FFF2-40B4-BE49-F238E27FC236}">
                <a16:creationId xmlns:a16="http://schemas.microsoft.com/office/drawing/2014/main" id="{5323013C-3C25-E08B-8BDD-063FB1A37415}"/>
              </a:ext>
            </a:extLst>
          </p:cNvPr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709983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D4362D-818B-59DB-4E87-D28B4CB0C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>
            <a:extLst>
              <a:ext uri="{FF2B5EF4-FFF2-40B4-BE49-F238E27FC236}">
                <a16:creationId xmlns:a16="http://schemas.microsoft.com/office/drawing/2014/main" id="{E19D835D-0BA0-02B2-4422-60CD0C0D82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>
            <a:extLst>
              <a:ext uri="{FF2B5EF4-FFF2-40B4-BE49-F238E27FC236}">
                <a16:creationId xmlns:a16="http://schemas.microsoft.com/office/drawing/2014/main" id="{C11B2EC3-C672-8479-94AD-7B129496C59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>
            <a:extLst>
              <a:ext uri="{FF2B5EF4-FFF2-40B4-BE49-F238E27FC236}">
                <a16:creationId xmlns:a16="http://schemas.microsoft.com/office/drawing/2014/main" id="{20A1B178-3F93-43FC-1CE6-3A04E1FCFA9F}"/>
              </a:ext>
            </a:extLst>
          </p:cNvPr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14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130723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BFCA9-E103-49F8-86A9-5D51EF091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>
            <a:extLst>
              <a:ext uri="{FF2B5EF4-FFF2-40B4-BE49-F238E27FC236}">
                <a16:creationId xmlns:a16="http://schemas.microsoft.com/office/drawing/2014/main" id="{CA477BA4-41C7-4547-1CA9-2C50F57C17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>
            <a:extLst>
              <a:ext uri="{FF2B5EF4-FFF2-40B4-BE49-F238E27FC236}">
                <a16:creationId xmlns:a16="http://schemas.microsoft.com/office/drawing/2014/main" id="{8CE85DD3-E352-A7D8-7470-EE728B2E03FC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>
            <a:extLst>
              <a:ext uri="{FF2B5EF4-FFF2-40B4-BE49-F238E27FC236}">
                <a16:creationId xmlns:a16="http://schemas.microsoft.com/office/drawing/2014/main" id="{8314ED8A-4406-2BB2-9A33-84A6BB59987C}"/>
              </a:ext>
            </a:extLst>
          </p:cNvPr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15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611950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A96F5D-BDCF-A410-7C40-E27F1AB56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>
            <a:extLst>
              <a:ext uri="{FF2B5EF4-FFF2-40B4-BE49-F238E27FC236}">
                <a16:creationId xmlns:a16="http://schemas.microsoft.com/office/drawing/2014/main" id="{60A6E3FF-6E96-9F97-7392-4A8378AC2E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>
            <a:extLst>
              <a:ext uri="{FF2B5EF4-FFF2-40B4-BE49-F238E27FC236}">
                <a16:creationId xmlns:a16="http://schemas.microsoft.com/office/drawing/2014/main" id="{31A9F8C5-D725-7C33-1721-4B8A30CCD3E5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>
            <a:extLst>
              <a:ext uri="{FF2B5EF4-FFF2-40B4-BE49-F238E27FC236}">
                <a16:creationId xmlns:a16="http://schemas.microsoft.com/office/drawing/2014/main" id="{A56C184E-C52B-388E-9FFB-ADD104382319}"/>
              </a:ext>
            </a:extLst>
          </p:cNvPr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16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81899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C927EB-DD10-295E-D194-6B37B38CE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>
            <a:extLst>
              <a:ext uri="{FF2B5EF4-FFF2-40B4-BE49-F238E27FC236}">
                <a16:creationId xmlns:a16="http://schemas.microsoft.com/office/drawing/2014/main" id="{97C0C5D4-516E-356B-950D-7397EAB95F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>
            <a:extLst>
              <a:ext uri="{FF2B5EF4-FFF2-40B4-BE49-F238E27FC236}">
                <a16:creationId xmlns:a16="http://schemas.microsoft.com/office/drawing/2014/main" id="{895CF9DA-8D0A-99CA-6263-BD8EA165034C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>
            <a:extLst>
              <a:ext uri="{FF2B5EF4-FFF2-40B4-BE49-F238E27FC236}">
                <a16:creationId xmlns:a16="http://schemas.microsoft.com/office/drawing/2014/main" id="{D150BDA4-8B8D-BBA5-3AFD-C1D87DA20AF4}"/>
              </a:ext>
            </a:extLst>
          </p:cNvPr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77232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100253-13A5-D8DA-A536-4AC5F5281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>
            <a:extLst>
              <a:ext uri="{FF2B5EF4-FFF2-40B4-BE49-F238E27FC236}">
                <a16:creationId xmlns:a16="http://schemas.microsoft.com/office/drawing/2014/main" id="{E0561EFB-3BC3-FF3A-8B28-74314E6844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>
            <a:extLst>
              <a:ext uri="{FF2B5EF4-FFF2-40B4-BE49-F238E27FC236}">
                <a16:creationId xmlns:a16="http://schemas.microsoft.com/office/drawing/2014/main" id="{F64D4D3F-2C4D-2651-AC84-04B52D6990E6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>
            <a:extLst>
              <a:ext uri="{FF2B5EF4-FFF2-40B4-BE49-F238E27FC236}">
                <a16:creationId xmlns:a16="http://schemas.microsoft.com/office/drawing/2014/main" id="{62B22E13-5FC7-5419-6D11-7EED8EFCF3EF}"/>
              </a:ext>
            </a:extLst>
          </p:cNvPr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93248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B43356-0E3A-F158-28DA-1A145510F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>
            <a:extLst>
              <a:ext uri="{FF2B5EF4-FFF2-40B4-BE49-F238E27FC236}">
                <a16:creationId xmlns:a16="http://schemas.microsoft.com/office/drawing/2014/main" id="{5321836C-FFED-739C-8175-8A9B91971E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>
            <a:extLst>
              <a:ext uri="{FF2B5EF4-FFF2-40B4-BE49-F238E27FC236}">
                <a16:creationId xmlns:a16="http://schemas.microsoft.com/office/drawing/2014/main" id="{FA81EA60-CCAE-BFCC-D437-6AF1C725843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>
            <a:extLst>
              <a:ext uri="{FF2B5EF4-FFF2-40B4-BE49-F238E27FC236}">
                <a16:creationId xmlns:a16="http://schemas.microsoft.com/office/drawing/2014/main" id="{A7F33C59-802C-79F9-6711-7D6F0E658DEE}"/>
              </a:ext>
            </a:extLst>
          </p:cNvPr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67206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72E3E-55C0-B9C0-BA15-EB8611006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>
            <a:extLst>
              <a:ext uri="{FF2B5EF4-FFF2-40B4-BE49-F238E27FC236}">
                <a16:creationId xmlns:a16="http://schemas.microsoft.com/office/drawing/2014/main" id="{DF6EE85F-9A55-CD12-EAA8-06FB157C21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>
            <a:extLst>
              <a:ext uri="{FF2B5EF4-FFF2-40B4-BE49-F238E27FC236}">
                <a16:creationId xmlns:a16="http://schemas.microsoft.com/office/drawing/2014/main" id="{D7190F38-4B44-9BD4-4D18-21810E82E50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>
            <a:extLst>
              <a:ext uri="{FF2B5EF4-FFF2-40B4-BE49-F238E27FC236}">
                <a16:creationId xmlns:a16="http://schemas.microsoft.com/office/drawing/2014/main" id="{59EF351F-7ADC-02CB-7ABC-280C9A24FB4C}"/>
              </a:ext>
            </a:extLst>
          </p:cNvPr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61109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E24F2B-15FE-8719-28A5-703502647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>
            <a:extLst>
              <a:ext uri="{FF2B5EF4-FFF2-40B4-BE49-F238E27FC236}">
                <a16:creationId xmlns:a16="http://schemas.microsoft.com/office/drawing/2014/main" id="{102F00EB-4DA1-4B03-2D0F-E5C8AD505D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>
            <a:extLst>
              <a:ext uri="{FF2B5EF4-FFF2-40B4-BE49-F238E27FC236}">
                <a16:creationId xmlns:a16="http://schemas.microsoft.com/office/drawing/2014/main" id="{35E1E172-F9D5-B4AA-207C-58B1F88F4F5B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>
            <a:extLst>
              <a:ext uri="{FF2B5EF4-FFF2-40B4-BE49-F238E27FC236}">
                <a16:creationId xmlns:a16="http://schemas.microsoft.com/office/drawing/2014/main" id="{AEF721BA-BEE6-A8B8-B4E8-CC971332BAAC}"/>
              </a:ext>
            </a:extLst>
          </p:cNvPr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57912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3031E-8422-7E4B-C855-7AA32713A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>
            <a:extLst>
              <a:ext uri="{FF2B5EF4-FFF2-40B4-BE49-F238E27FC236}">
                <a16:creationId xmlns:a16="http://schemas.microsoft.com/office/drawing/2014/main" id="{360BF5D5-F1FF-402B-34D5-D2B78EDF0A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>
            <a:extLst>
              <a:ext uri="{FF2B5EF4-FFF2-40B4-BE49-F238E27FC236}">
                <a16:creationId xmlns:a16="http://schemas.microsoft.com/office/drawing/2014/main" id="{F7DFBFF3-2033-3DC7-7A92-02DA245173E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>
            <a:extLst>
              <a:ext uri="{FF2B5EF4-FFF2-40B4-BE49-F238E27FC236}">
                <a16:creationId xmlns:a16="http://schemas.microsoft.com/office/drawing/2014/main" id="{72F756F5-FDDE-D91C-6812-3492D7F9EFC0}"/>
              </a:ext>
            </a:extLst>
          </p:cNvPr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0757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AE029B-2797-4D7A-578B-63BA2C426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>
            <a:extLst>
              <a:ext uri="{FF2B5EF4-FFF2-40B4-BE49-F238E27FC236}">
                <a16:creationId xmlns:a16="http://schemas.microsoft.com/office/drawing/2014/main" id="{CFC71640-EACC-BBFB-BD35-5072383FDD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>
            <a:extLst>
              <a:ext uri="{FF2B5EF4-FFF2-40B4-BE49-F238E27FC236}">
                <a16:creationId xmlns:a16="http://schemas.microsoft.com/office/drawing/2014/main" id="{CE8FD932-3EDE-952A-4353-E456A8A2D325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>
            <a:extLst>
              <a:ext uri="{FF2B5EF4-FFF2-40B4-BE49-F238E27FC236}">
                <a16:creationId xmlns:a16="http://schemas.microsoft.com/office/drawing/2014/main" id="{23DBE9EC-4ED7-68DC-F79B-DFA966C2058A}"/>
              </a:ext>
            </a:extLst>
          </p:cNvPr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41210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44246-72BF-52C1-5A8B-168234792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>
            <a:extLst>
              <a:ext uri="{FF2B5EF4-FFF2-40B4-BE49-F238E27FC236}">
                <a16:creationId xmlns:a16="http://schemas.microsoft.com/office/drawing/2014/main" id="{486821D7-28DE-19CE-B513-98128B9378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>
            <a:extLst>
              <a:ext uri="{FF2B5EF4-FFF2-40B4-BE49-F238E27FC236}">
                <a16:creationId xmlns:a16="http://schemas.microsoft.com/office/drawing/2014/main" id="{E5D4066A-F2F3-EA1F-E12D-F45EAC703795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>
            <a:extLst>
              <a:ext uri="{FF2B5EF4-FFF2-40B4-BE49-F238E27FC236}">
                <a16:creationId xmlns:a16="http://schemas.microsoft.com/office/drawing/2014/main" id="{55F2561E-7C97-DA4F-72F1-632F737E4452}"/>
              </a:ext>
            </a:extLst>
          </p:cNvPr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31516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12488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24544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32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12488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24544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A864E39-AABB-4470-8143-25F68ED3BCA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BA03FF59-5D93-488D-947C-751844FF28DA}" type="datetime1">
              <a:rPr lang="de-DE" smtClean="0"/>
              <a:t>26.05.2025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552C9D0-4B3B-4D54-ADD8-D98114BE05E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3D884BD7-E762-4F01-BC6D-4A8AFDBAB7FC}" type="datetime1">
              <a:rPr lang="de-DE" smtClean="0"/>
              <a:t>26.05.2025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75D7E23-F415-48F1-80EA-F05A2DAC618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FB130FB0-A15F-4444-AEF5-6AC8A5C2C202}" type="datetime1">
              <a:rPr lang="de-DE" smtClean="0"/>
              <a:t>26.05.2025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EC15DA2-A8A5-4170-9A31-F93F1C6130E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100E8596-A3AF-4090-AE2C-F8AA2ADA35D6}" type="datetime1">
              <a:rPr lang="de-DE" smtClean="0"/>
              <a:t>26.05.2025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4241681-D8EE-4197-9068-AB2404295EC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BA7CF57D-0AF1-4AD1-BA04-0D8E954E826E}" type="datetime1">
              <a:rPr lang="de-DE" smtClean="0"/>
              <a:t>26.05.2025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81579DD-77E8-4700-B8AC-CA5832C3818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FC663455-ADA0-4BB4-994D-250B46D7D7A2}" type="datetime1">
              <a:rPr lang="de-DE" smtClean="0"/>
              <a:t>26.05.2025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95F6229-16D7-4EA9-BD33-5B13E7C1BE9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B0B22F5F-CE94-4202-A78D-347488E0CF99}" type="datetime1">
              <a:rPr lang="de-DE" smtClean="0"/>
              <a:t>26.05.2025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BAD498F-A2D7-4EAF-B779-158F3AAD630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8D1DC380-9088-4A85-8EF7-294F7BA0744C}" type="datetime1">
              <a:rPr lang="de-DE" smtClean="0"/>
              <a:t>26.05.2025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6F32EED-A9F1-4727-91DD-E485C1FF37B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B1274C59-4D4B-4547-B279-F628B3F2E044}" type="datetime1">
              <a:rPr lang="de-DE" smtClean="0"/>
              <a:t>26.05.2025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0AF5857-F03E-4602-ADFB-C0C042BF63B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883F6210-4884-4BA7-B840-5D3EDE2C5BAC}" type="datetime1">
              <a:rPr lang="de-DE" smtClean="0"/>
              <a:t>26.05.2025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A72A793-C4B2-4E2D-A4C4-4581C4CCC5EA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78AD783B-1FE2-4823-91B8-753B7AE38CD8}" type="datetime1">
              <a:rPr lang="de-DE" smtClean="0"/>
              <a:t>26.05.2025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12488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824544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432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/>
          </p:nvPr>
        </p:nvSpPr>
        <p:spPr>
          <a:xfrm>
            <a:off x="412488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/>
          </p:nvPr>
        </p:nvSpPr>
        <p:spPr>
          <a:xfrm>
            <a:off x="824544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1CDEDEC-AF52-455B-9ECF-C6B7F8867024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675E8181-189C-4C73-A115-CF2B0B9B0596}" type="datetime1">
              <a:rPr lang="de-DE" smtClean="0"/>
              <a:t>26.05.2025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6917824-DD13-4E20-A5DC-1E988A8C14E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2C975012-9C36-4BB2-9B44-B0C7C4BC21D0}" type="datetime1">
              <a:rPr lang="de-DE" smtClean="0"/>
              <a:t>26.05.2025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2B6F9F2-E32A-494B-943B-EE935C799B0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C8A68F11-CC96-43BB-AC49-206862560384}" type="datetime1">
              <a:rPr lang="de-DE" smtClean="0"/>
              <a:t>26.05.2025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34C1756-0F66-4CE5-9E48-F8C2AFAF3DF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BAA069B0-EB82-4FF2-A37F-DC63568A8F3D}" type="datetime1">
              <a:rPr lang="de-DE" smtClean="0"/>
              <a:t>26.05.2025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6E21999-C84A-4C11-A636-341673A103E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70E8CEF6-9029-4B1E-AB3A-F23E6BF86220}" type="datetime1">
              <a:rPr lang="de-DE" smtClean="0"/>
              <a:t>26.05.2025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010451F-F2C0-41F0-9BCE-74AFD47900E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CDCD7E44-8031-4DA2-82AF-9AE13A1C22F7}" type="datetime1">
              <a:rPr lang="de-DE" smtClean="0"/>
              <a:t>26.05.2025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3162FC3-0CB7-494F-BD29-426189E8C3D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AD863DE5-5A6E-4835-8283-158D26F03827}" type="datetime1">
              <a:rPr lang="de-DE" smtClean="0"/>
              <a:t>26.05.2025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0AB2EB2-67C0-41CA-9E3D-E14BE72273C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415D0D12-012E-40B0-BBB1-20D2BC3C2E00}" type="datetime1">
              <a:rPr lang="de-DE" smtClean="0"/>
              <a:t>26.05.2025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C21DFEB-2E08-42E0-A0E9-20E65AAFB86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BAB7A66E-DB29-4E1E-AC32-D8646A52733B}" type="datetime1">
              <a:rPr lang="de-DE" smtClean="0"/>
              <a:t>26.05.2025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D02D38C-179F-4AD3-827C-CD67DC19CB2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4649BD6C-F71A-4B07-B3F4-7A61E1343B6B}" type="datetime1">
              <a:rPr lang="de-DE" smtClean="0"/>
              <a:t>26.05.2025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8DC31E3-52AB-4E72-91D3-7A8C1E37F0D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2934335A-A540-463E-B24D-A86B564241CB}" type="datetime1">
              <a:rPr lang="de-DE" smtClean="0"/>
              <a:t>26.05.2025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1E0B1DB-E0EE-4AC3-ABD0-CF4E9E28160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9F9E41B9-D42A-4BAC-A1A2-07675E2EAD51}" type="datetime1">
              <a:rPr lang="de-DE" smtClean="0"/>
              <a:t>26.05.2025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412488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824544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/>
          </p:nvPr>
        </p:nvSpPr>
        <p:spPr>
          <a:xfrm>
            <a:off x="432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/>
          </p:nvPr>
        </p:nvSpPr>
        <p:spPr>
          <a:xfrm>
            <a:off x="412488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/>
          </p:nvPr>
        </p:nvSpPr>
        <p:spPr>
          <a:xfrm>
            <a:off x="824544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900CA2C-7B9F-4AD2-9274-A2376D0B063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A34D2AD2-E431-43DA-B37A-58C0EB30587F}" type="datetime1">
              <a:rPr lang="de-DE" smtClean="0"/>
              <a:t>26.05.2025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9"/>
          <p:cNvPicPr/>
          <p:nvPr/>
        </p:nvPicPr>
        <p:blipFill>
          <a:blip r:embed="rId14"/>
          <a:stretch/>
        </p:blipFill>
        <p:spPr>
          <a:xfrm>
            <a:off x="10793520" y="433440"/>
            <a:ext cx="990360" cy="39816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463640" y="2511720"/>
            <a:ext cx="7008480" cy="1437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0" strike="noStrike" spc="-1">
                <a:solidFill>
                  <a:srgbClr val="004877"/>
                </a:solidFill>
                <a:latin typeface="Segoe UI"/>
              </a:rPr>
              <a:t>Titelmasterformat durch Klicken bearbeiten</a:t>
            </a: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Grafik 9"/>
          <p:cNvPicPr/>
          <p:nvPr/>
        </p:nvPicPr>
        <p:blipFill>
          <a:blip r:embed="rId15"/>
          <a:srcRect l="50373"/>
          <a:stretch/>
        </p:blipFill>
        <p:spPr>
          <a:xfrm>
            <a:off x="0" y="19080"/>
            <a:ext cx="3024000" cy="68385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hteck 18"/>
          <p:cNvSpPr/>
          <p:nvPr/>
        </p:nvSpPr>
        <p:spPr>
          <a:xfrm flipH="1">
            <a:off x="-7200" y="6254640"/>
            <a:ext cx="12204360" cy="603000"/>
          </a:xfrm>
          <a:prstGeom prst="rect">
            <a:avLst/>
          </a:prstGeom>
          <a:solidFill>
            <a:schemeClr val="tx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Gerade Verbindung 14"/>
          <p:cNvSpPr/>
          <p:nvPr/>
        </p:nvSpPr>
        <p:spPr>
          <a:xfrm flipH="1">
            <a:off x="1626840" y="6335640"/>
            <a:ext cx="3240" cy="522360"/>
          </a:xfrm>
          <a:prstGeom prst="line">
            <a:avLst/>
          </a:prstGeom>
          <a:ln w="6350">
            <a:solidFill>
              <a:srgbClr val="E7E6E6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2" name="Gerade Verbindung 15"/>
          <p:cNvSpPr/>
          <p:nvPr/>
        </p:nvSpPr>
        <p:spPr>
          <a:xfrm flipH="1">
            <a:off x="10801080" y="6335640"/>
            <a:ext cx="1800" cy="522360"/>
          </a:xfrm>
          <a:prstGeom prst="line">
            <a:avLst/>
          </a:prstGeom>
          <a:ln w="6350">
            <a:solidFill>
              <a:srgbClr val="E7E6E6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3" name="Rechteck 18"/>
          <p:cNvSpPr/>
          <p:nvPr/>
        </p:nvSpPr>
        <p:spPr>
          <a:xfrm flipH="1">
            <a:off x="-720" y="6261120"/>
            <a:ext cx="12202920" cy="5364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Rechteck 18"/>
          <p:cNvSpPr/>
          <p:nvPr/>
        </p:nvSpPr>
        <p:spPr>
          <a:xfrm flipH="1" flipV="1">
            <a:off x="-720" y="0"/>
            <a:ext cx="9554760" cy="4392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Rechteck 18"/>
          <p:cNvSpPr/>
          <p:nvPr/>
        </p:nvSpPr>
        <p:spPr>
          <a:xfrm flipH="1" flipV="1">
            <a:off x="9551880" y="-360"/>
            <a:ext cx="2639520" cy="2196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6" name="Bild 15"/>
          <p:cNvPicPr/>
          <p:nvPr/>
        </p:nvPicPr>
        <p:blipFill>
          <a:blip r:embed="rId14"/>
          <a:stretch/>
        </p:blipFill>
        <p:spPr>
          <a:xfrm>
            <a:off x="10748880" y="388800"/>
            <a:ext cx="1107720" cy="483840"/>
          </a:xfrm>
          <a:prstGeom prst="rect">
            <a:avLst/>
          </a:prstGeom>
          <a:ln w="0">
            <a:noFill/>
          </a:ln>
        </p:spPr>
      </p:pic>
      <p:sp>
        <p:nvSpPr>
          <p:cNvPr id="47" name="PlaceHolder 1"/>
          <p:cNvSpPr>
            <a:spLocks noGrp="1"/>
          </p:cNvSpPr>
          <p:nvPr>
            <p:ph type="body"/>
          </p:nvPr>
        </p:nvSpPr>
        <p:spPr>
          <a:xfrm>
            <a:off x="397800" y="349200"/>
            <a:ext cx="8866080" cy="685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44546A"/>
                </a:solidFill>
                <a:latin typeface="Segoe UI"/>
              </a:rPr>
              <a:t>Textmasterformate durch Klicken bearbeiten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630080" y="1350000"/>
            <a:ext cx="9163080" cy="4495320"/>
          </a:xfrm>
          <a:prstGeom prst="rect">
            <a:avLst/>
          </a:prstGeom>
          <a:noFill/>
          <a:ln w="0">
            <a:noFill/>
          </a:ln>
        </p:spPr>
        <p:txBody>
          <a:bodyPr lIns="0" anchor="t">
            <a:noAutofit/>
          </a:bodyPr>
          <a:lstStyle/>
          <a:p>
            <a:pPr>
              <a:lnSpc>
                <a:spcPct val="15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de-DE" sz="2400" b="0" strike="noStrike" spc="-1">
                <a:solidFill>
                  <a:srgbClr val="44546A"/>
                </a:solidFill>
                <a:latin typeface="Segoe UI"/>
              </a:rPr>
              <a:t>Formatvorlagen des Textmasters bearbeiten</a:t>
            </a:r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ftr" idx="1"/>
          </p:nvPr>
        </p:nvSpPr>
        <p:spPr>
          <a:xfrm>
            <a:off x="1625760" y="6416640"/>
            <a:ext cx="8984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GB" sz="1400" b="0" strike="noStrike" spc="-1">
                <a:latin typeface="Times New Roman"/>
              </a:rPr>
              <a:t>Quantitative Research in Political Science: How to Apply the Classical Toolbox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sldNum" idx="2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fld id="{CB9ED33F-1804-4765-8C73-501A5548FD53}" type="slidenum">
              <a:rPr lang="de-DE" sz="90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dt" idx="3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34CBE6F-D4EC-4C44-8CE2-ECC71896DE1E}" type="datetime1">
              <a:rPr lang="de-DE" sz="900" b="0" strike="noStrike" spc="-1" smtClean="0">
                <a:latin typeface="Times New Roman"/>
              </a:rPr>
              <a:t>26.05.2025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hteck 18"/>
          <p:cNvSpPr/>
          <p:nvPr/>
        </p:nvSpPr>
        <p:spPr>
          <a:xfrm flipH="1">
            <a:off x="0" y="6261120"/>
            <a:ext cx="12191760" cy="596520"/>
          </a:xfrm>
          <a:prstGeom prst="rect">
            <a:avLst/>
          </a:prstGeom>
          <a:solidFill>
            <a:schemeClr val="tx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Gerade Verbindung 14"/>
          <p:cNvSpPr/>
          <p:nvPr/>
        </p:nvSpPr>
        <p:spPr>
          <a:xfrm flipH="1">
            <a:off x="1626840" y="6335640"/>
            <a:ext cx="3240" cy="522360"/>
          </a:xfrm>
          <a:prstGeom prst="line">
            <a:avLst/>
          </a:prstGeom>
          <a:ln w="6350">
            <a:solidFill>
              <a:srgbClr val="E6E6E6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1" name="Gerade Verbindung 15"/>
          <p:cNvSpPr/>
          <p:nvPr/>
        </p:nvSpPr>
        <p:spPr>
          <a:xfrm flipH="1">
            <a:off x="10801080" y="6335640"/>
            <a:ext cx="1800" cy="522360"/>
          </a:xfrm>
          <a:prstGeom prst="line">
            <a:avLst/>
          </a:prstGeom>
          <a:ln w="6350">
            <a:solidFill>
              <a:srgbClr val="E6E6E6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2" name="Rechteck 18"/>
          <p:cNvSpPr/>
          <p:nvPr/>
        </p:nvSpPr>
        <p:spPr>
          <a:xfrm flipH="1">
            <a:off x="-720" y="6261120"/>
            <a:ext cx="12202920" cy="5364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PlaceHolder 1"/>
          <p:cNvSpPr>
            <a:spLocks noGrp="1"/>
          </p:cNvSpPr>
          <p:nvPr>
            <p:ph type="body"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19406B"/>
                </a:solidFill>
                <a:latin typeface="Segoe UI"/>
              </a:rPr>
              <a:t>Textmasterformate durch Klicken bearbeiten</a:t>
            </a:r>
            <a:endParaRPr lang="de-DE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ftr" idx="4"/>
          </p:nvPr>
        </p:nvSpPr>
        <p:spPr>
          <a:xfrm>
            <a:off x="1625760" y="6416640"/>
            <a:ext cx="898488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GB" sz="1400" b="0" strike="noStrike" spc="-1">
                <a:latin typeface="Times New Roman"/>
              </a:rPr>
              <a:t>Quantitative Research in Political Science: How to Apply the Classical Toolbox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5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FBCEC0CD-8264-40B3-B63D-A507366955A9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 idx="6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8B5922F-7FB7-49B9-A9D2-76BD7B8971A3}" type="datetime1">
              <a:rPr lang="de-DE" sz="900" b="0" strike="noStrike" spc="-1" smtClean="0">
                <a:latin typeface="Times New Roman"/>
              </a:rPr>
              <a:t>26.05.2025</a:t>
            </a:fld>
            <a:endParaRPr lang="en-US" sz="900" b="0" strike="noStrike" spc="-1">
              <a:latin typeface="Times New Roman"/>
            </a:endParaRPr>
          </a:p>
        </p:txBody>
      </p:sp>
      <p:pic>
        <p:nvPicPr>
          <p:cNvPr id="97" name="Grafik 9"/>
          <p:cNvPicPr/>
          <p:nvPr/>
        </p:nvPicPr>
        <p:blipFill>
          <a:blip r:embed="rId14"/>
          <a:srcRect l="-1605" b="54563"/>
          <a:stretch/>
        </p:blipFill>
        <p:spPr>
          <a:xfrm>
            <a:off x="3718800" y="3871800"/>
            <a:ext cx="4758480" cy="2388600"/>
          </a:xfrm>
          <a:prstGeom prst="rect">
            <a:avLst/>
          </a:prstGeom>
          <a:ln w="0">
            <a:noFill/>
          </a:ln>
        </p:spPr>
      </p:pic>
      <p:sp>
        <p:nvSpPr>
          <p:cNvPr id="98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rovalisresearch.com/products/content-analysis-software/wordstat-dictionary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kahoot.it/v2/?quizId=aadb9c51-25b1-40dd-9e25-047b9a41fcea&amp;hostId=eb1a230d-fbde-4a77-96f3-0fa823f0994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3396614" y="1270549"/>
            <a:ext cx="7330793" cy="2692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/>
          <a:p>
            <a:r>
              <a:rPr lang="en-GB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Quantitative Research </a:t>
            </a:r>
            <a:br>
              <a:rPr lang="en-GB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 Political Science</a:t>
            </a:r>
            <a:br>
              <a:rPr lang="en-GB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3200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Introduction to Online</a:t>
            </a:r>
            <a:br>
              <a:rPr lang="en-GB" sz="3200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3200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Content Analysis in R</a:t>
            </a:r>
            <a:endParaRPr lang="en-GB" b="0" i="0" dirty="0">
              <a:solidFill>
                <a:srgbClr val="004876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subTitle"/>
          </p:nvPr>
        </p:nvSpPr>
        <p:spPr>
          <a:xfrm>
            <a:off x="2107517" y="5980260"/>
            <a:ext cx="8824320" cy="435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30000"/>
              </a:lnSpc>
              <a:buNone/>
              <a:tabLst>
                <a:tab pos="0" algn="l"/>
              </a:tabLst>
            </a:pPr>
            <a:r>
              <a:rPr lang="de-DE" sz="1800" b="0" i="1" strike="noStrike" spc="-1" dirty="0">
                <a:solidFill>
                  <a:srgbClr val="004877"/>
                </a:solidFill>
                <a:latin typeface="Segoe UI"/>
              </a:rPr>
              <a:t>UdS SoSe2025 - Class 8 (</a:t>
            </a:r>
            <a:r>
              <a:rPr lang="en-GB" sz="1800" b="0" i="1" strike="noStrike" spc="-1" dirty="0">
                <a:solidFill>
                  <a:srgbClr val="004877"/>
                </a:solidFill>
                <a:latin typeface="Segoe UI"/>
              </a:rPr>
              <a:t>02.06.2025)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30000"/>
              </a:lnSpc>
              <a:buNone/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92" name="Untertitel 2"/>
          <p:cNvSpPr/>
          <p:nvPr/>
        </p:nvSpPr>
        <p:spPr>
          <a:xfrm>
            <a:off x="6519677" y="3429000"/>
            <a:ext cx="4033440" cy="130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t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endParaRPr lang="de-DE" sz="1800" spc="-1" dirty="0">
              <a:solidFill>
                <a:srgbClr val="004877"/>
              </a:solidFill>
              <a:latin typeface="Segoe U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4D195191-8AB9-40AF-A9C5-61D2F084C01E}"/>
              </a:ext>
            </a:extLst>
          </p:cNvPr>
          <p:cNvSpPr/>
          <p:nvPr/>
        </p:nvSpPr>
        <p:spPr>
          <a:xfrm>
            <a:off x="3396614" y="3824616"/>
            <a:ext cx="4033440" cy="130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t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de-DE" sz="1800" b="1" spc="-1" dirty="0">
                <a:solidFill>
                  <a:srgbClr val="004877"/>
                </a:solidFill>
                <a:latin typeface="Segoe UI"/>
              </a:rPr>
              <a:t>Alex Hartland</a:t>
            </a:r>
          </a:p>
          <a:p>
            <a:pPr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de-DE" sz="1800" spc="-1" dirty="0" err="1">
                <a:solidFill>
                  <a:srgbClr val="004876"/>
                </a:solidFill>
                <a:latin typeface="Segoe UI"/>
              </a:rPr>
              <a:t>Postdoctoral</a:t>
            </a:r>
            <a:r>
              <a:rPr lang="de-DE" sz="1800" spc="-1" dirty="0">
                <a:solidFill>
                  <a:srgbClr val="004876"/>
                </a:solidFill>
                <a:latin typeface="Segoe UI"/>
              </a:rPr>
              <a:t> Researcher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8039B5-64F0-417D-9D28-79661130ED64}"/>
              </a:ext>
            </a:extLst>
          </p:cNvPr>
          <p:cNvSpPr txBox="1"/>
          <p:nvPr/>
        </p:nvSpPr>
        <p:spPr>
          <a:xfrm>
            <a:off x="3396614" y="4528372"/>
            <a:ext cx="609372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de-DE" sz="1400" spc="-1" dirty="0">
                <a:solidFill>
                  <a:srgbClr val="004876"/>
                </a:solidFill>
                <a:latin typeface="Segoe UI"/>
              </a:rPr>
              <a:t>Department </a:t>
            </a:r>
            <a:r>
              <a:rPr lang="de-DE" sz="1400" spc="-1" dirty="0" err="1">
                <a:solidFill>
                  <a:srgbClr val="004876"/>
                </a:solidFill>
                <a:latin typeface="Segoe UI"/>
              </a:rPr>
              <a:t>of</a:t>
            </a:r>
            <a:r>
              <a:rPr lang="de-DE" sz="1400" spc="-1" dirty="0">
                <a:solidFill>
                  <a:srgbClr val="004876"/>
                </a:solidFill>
                <a:latin typeface="Segoe UI"/>
              </a:rPr>
              <a:t> European </a:t>
            </a:r>
            <a:r>
              <a:rPr lang="de-DE" sz="1400" spc="-1" dirty="0" err="1">
                <a:solidFill>
                  <a:srgbClr val="004876"/>
                </a:solidFill>
                <a:latin typeface="Segoe UI"/>
              </a:rPr>
              <a:t>Social</a:t>
            </a:r>
            <a:r>
              <a:rPr lang="de-DE" sz="1400" spc="-1" dirty="0">
                <a:solidFill>
                  <a:srgbClr val="004876"/>
                </a:solidFill>
                <a:latin typeface="Segoe UI"/>
              </a:rPr>
              <a:t> Research</a:t>
            </a:r>
          </a:p>
          <a:p>
            <a:pPr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de-DE" sz="1400" spc="-1" dirty="0">
                <a:solidFill>
                  <a:srgbClr val="004876"/>
                </a:solidFill>
                <a:latin typeface="Segoe UI"/>
              </a:rPr>
              <a:t>University </a:t>
            </a:r>
            <a:r>
              <a:rPr lang="de-DE" sz="1400" spc="-1" dirty="0" err="1">
                <a:solidFill>
                  <a:srgbClr val="004876"/>
                </a:solidFill>
                <a:latin typeface="Segoe UI"/>
              </a:rPr>
              <a:t>of</a:t>
            </a:r>
            <a:r>
              <a:rPr lang="de-DE" sz="1400" spc="-1" dirty="0">
                <a:solidFill>
                  <a:srgbClr val="004876"/>
                </a:solidFill>
                <a:latin typeface="Segoe UI"/>
              </a:rPr>
              <a:t> Saarland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15F945-A945-2107-D564-982F1D1D79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>
            <a:extLst>
              <a:ext uri="{FF2B5EF4-FFF2-40B4-BE49-F238E27FC236}">
                <a16:creationId xmlns:a16="http://schemas.microsoft.com/office/drawing/2014/main" id="{9822AB8A-E973-4219-65D9-0099F492E4A5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800" b="0" strike="noStrike" spc="-1" dirty="0">
                <a:solidFill>
                  <a:schemeClr val="tx2"/>
                </a:solidFill>
                <a:latin typeface="Calibri"/>
              </a:rPr>
              <a:t>Dictionary Methods</a:t>
            </a:r>
          </a:p>
        </p:txBody>
      </p:sp>
      <p:sp>
        <p:nvSpPr>
          <p:cNvPr id="194" name="PlaceHolder 2">
            <a:extLst>
              <a:ext uri="{FF2B5EF4-FFF2-40B4-BE49-F238E27FC236}">
                <a16:creationId xmlns:a16="http://schemas.microsoft.com/office/drawing/2014/main" id="{758BCD7D-07F2-1529-D9AB-6D743144215C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73B6BD78-C714-B073-9079-AC4599DF7F46}"/>
              </a:ext>
            </a:extLst>
          </p:cNvPr>
          <p:cNvSpPr txBox="1"/>
          <p:nvPr/>
        </p:nvSpPr>
        <p:spPr>
          <a:xfrm>
            <a:off x="1011960" y="1574939"/>
            <a:ext cx="10402274" cy="45704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>
              <a:spcAft>
                <a:spcPts val="1800"/>
              </a:spcAft>
              <a:defRPr/>
            </a:pPr>
            <a:r>
              <a:rPr lang="en-US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What are the </a:t>
            </a:r>
            <a:r>
              <a:rPr lang="en-US" sz="3600" b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advantages</a:t>
            </a:r>
            <a:r>
              <a:rPr lang="en-US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of dictionary methods?</a:t>
            </a:r>
          </a:p>
          <a:p>
            <a:pPr defTabSz="342900">
              <a:spcAft>
                <a:spcPts val="1800"/>
              </a:spcAft>
              <a:defRPr/>
            </a:pPr>
            <a:r>
              <a:rPr lang="en-US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fast</a:t>
            </a:r>
          </a:p>
          <a:p>
            <a:pPr defTabSz="342900">
              <a:spcAft>
                <a:spcPts val="1800"/>
              </a:spcAft>
              <a:defRPr/>
            </a:pPr>
            <a:r>
              <a:rPr lang="en-US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cheap</a:t>
            </a:r>
          </a:p>
          <a:p>
            <a:pPr defTabSz="342900">
              <a:spcAft>
                <a:spcPts val="1800"/>
              </a:spcAft>
              <a:defRPr/>
            </a:pPr>
            <a:r>
              <a:rPr lang="en-US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transparent</a:t>
            </a:r>
          </a:p>
          <a:p>
            <a:pPr defTabSz="342900">
              <a:spcAft>
                <a:spcPts val="1800"/>
              </a:spcAft>
              <a:defRPr/>
            </a:pPr>
            <a:r>
              <a:rPr lang="en-US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reliable (vs e.g. human coding)</a:t>
            </a:r>
          </a:p>
          <a:p>
            <a:pPr defTabSz="342900">
              <a:spcAft>
                <a:spcPts val="1800"/>
              </a:spcAft>
              <a:defRPr/>
            </a:pPr>
            <a:r>
              <a:rPr lang="en-US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easy to interpret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0DEAC5-A2BC-546D-3461-B16E21FBB1EA}"/>
              </a:ext>
            </a:extLst>
          </p:cNvPr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Online Content Analysis</a:t>
            </a:r>
          </a:p>
        </p:txBody>
      </p:sp>
      <p:sp>
        <p:nvSpPr>
          <p:cNvPr id="3" name="PlaceHolder 3">
            <a:extLst>
              <a:ext uri="{FF2B5EF4-FFF2-40B4-BE49-F238E27FC236}">
                <a16:creationId xmlns:a16="http://schemas.microsoft.com/office/drawing/2014/main" id="{1B7D61A4-4BC7-03D7-8A60-C79519D707DB}"/>
              </a:ext>
            </a:extLst>
          </p:cNvPr>
          <p:cNvSpPr txBox="1">
            <a:spLocks/>
          </p:cNvSpPr>
          <p:nvPr/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ct val="100000"/>
              </a:lnSpc>
              <a:buNone/>
              <a:defRPr lang="de-DE" sz="900" b="0" strike="noStrike" kern="1200" spc="-1">
                <a:solidFill>
                  <a:srgbClr val="FFFFFF"/>
                </a:solidFill>
                <a:latin typeface="Segoe UI"/>
                <a:ea typeface="Verdan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02.06.25</a:t>
            </a:r>
            <a:endParaRPr lang="en-GB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4132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39B01E-043B-DFA8-5A1D-59A4D22CA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>
            <a:extLst>
              <a:ext uri="{FF2B5EF4-FFF2-40B4-BE49-F238E27FC236}">
                <a16:creationId xmlns:a16="http://schemas.microsoft.com/office/drawing/2014/main" id="{B781FF82-F4EE-99EA-5D74-BA84AFBEBE7E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800" b="0" strike="noStrike" spc="-1" dirty="0">
                <a:solidFill>
                  <a:schemeClr val="tx2"/>
                </a:solidFill>
                <a:latin typeface="Calibri"/>
              </a:rPr>
              <a:t>Dictionary Methods</a:t>
            </a:r>
          </a:p>
        </p:txBody>
      </p:sp>
      <p:sp>
        <p:nvSpPr>
          <p:cNvPr id="194" name="PlaceHolder 2">
            <a:extLst>
              <a:ext uri="{FF2B5EF4-FFF2-40B4-BE49-F238E27FC236}">
                <a16:creationId xmlns:a16="http://schemas.microsoft.com/office/drawing/2014/main" id="{4F541AF7-5D03-7FEA-D6BD-7B2E9FBC8056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11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50F0D1A1-49A9-1230-2F6B-DD53D94EC2FF}"/>
              </a:ext>
            </a:extLst>
          </p:cNvPr>
          <p:cNvSpPr txBox="1"/>
          <p:nvPr/>
        </p:nvSpPr>
        <p:spPr>
          <a:xfrm>
            <a:off x="1011959" y="1574939"/>
            <a:ext cx="10906772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>
              <a:spcAft>
                <a:spcPts val="1800"/>
              </a:spcAft>
              <a:defRPr/>
            </a:pPr>
            <a:r>
              <a:rPr lang="en-US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What are the </a:t>
            </a:r>
            <a:r>
              <a:rPr lang="en-US" sz="3600" b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disadvantages</a:t>
            </a:r>
            <a:r>
              <a:rPr lang="en-US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of dictionary methods?</a:t>
            </a:r>
          </a:p>
          <a:p>
            <a:pPr defTabSz="342900">
              <a:spcAft>
                <a:spcPts val="1800"/>
              </a:spcAft>
              <a:defRPr/>
            </a:pPr>
            <a:r>
              <a:rPr lang="en-US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ignores negatives, context, homonyms</a:t>
            </a:r>
          </a:p>
          <a:p>
            <a:pPr defTabSz="342900">
              <a:spcAft>
                <a:spcPts val="1800"/>
              </a:spcAft>
              <a:defRPr/>
            </a:pPr>
            <a:r>
              <a:rPr lang="en-US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small corpus, large effect</a:t>
            </a:r>
          </a:p>
          <a:p>
            <a:pPr defTabSz="342900">
              <a:spcAft>
                <a:spcPts val="1800"/>
              </a:spcAft>
              <a:defRPr/>
            </a:pPr>
            <a:r>
              <a:rPr lang="en-US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difficult to create a good dictionary</a:t>
            </a:r>
          </a:p>
          <a:p>
            <a:pPr defTabSz="342900">
              <a:spcAft>
                <a:spcPts val="1800"/>
              </a:spcAft>
              <a:defRPr/>
            </a:pPr>
            <a:r>
              <a:rPr lang="en-US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can introduce bias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C11478-0127-ADBE-37C5-B980A3699324}"/>
              </a:ext>
            </a:extLst>
          </p:cNvPr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Online Content Analysis</a:t>
            </a:r>
          </a:p>
        </p:txBody>
      </p:sp>
      <p:sp>
        <p:nvSpPr>
          <p:cNvPr id="3" name="PlaceHolder 3">
            <a:extLst>
              <a:ext uri="{FF2B5EF4-FFF2-40B4-BE49-F238E27FC236}">
                <a16:creationId xmlns:a16="http://schemas.microsoft.com/office/drawing/2014/main" id="{F4357746-16A6-E827-49A5-B6E6E8430B68}"/>
              </a:ext>
            </a:extLst>
          </p:cNvPr>
          <p:cNvSpPr txBox="1">
            <a:spLocks/>
          </p:cNvSpPr>
          <p:nvPr/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ct val="100000"/>
              </a:lnSpc>
              <a:buNone/>
              <a:defRPr lang="de-DE" sz="900" b="0" strike="noStrike" kern="1200" spc="-1">
                <a:solidFill>
                  <a:srgbClr val="FFFFFF"/>
                </a:solidFill>
                <a:latin typeface="Segoe UI"/>
                <a:ea typeface="Verdan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02.06.25</a:t>
            </a:r>
            <a:endParaRPr lang="en-GB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577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E867D-F1F7-5530-1BBB-A8604F05B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>
            <a:extLst>
              <a:ext uri="{FF2B5EF4-FFF2-40B4-BE49-F238E27FC236}">
                <a16:creationId xmlns:a16="http://schemas.microsoft.com/office/drawing/2014/main" id="{588F4782-B7DB-32B8-DF08-6FAD685690C2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800" b="0" strike="noStrike" spc="-1" dirty="0">
                <a:solidFill>
                  <a:schemeClr val="tx2"/>
                </a:solidFill>
                <a:latin typeface="Calibri"/>
              </a:rPr>
              <a:t>Dictionary Methods</a:t>
            </a:r>
          </a:p>
        </p:txBody>
      </p:sp>
      <p:sp>
        <p:nvSpPr>
          <p:cNvPr id="194" name="PlaceHolder 2">
            <a:extLst>
              <a:ext uri="{FF2B5EF4-FFF2-40B4-BE49-F238E27FC236}">
                <a16:creationId xmlns:a16="http://schemas.microsoft.com/office/drawing/2014/main" id="{B4C6116A-D941-CF0F-8E49-FEF506B280AD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12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D6606C10-F6AE-3746-3783-3593DFD1AAC1}"/>
              </a:ext>
            </a:extLst>
          </p:cNvPr>
          <p:cNvSpPr txBox="1"/>
          <p:nvPr/>
        </p:nvSpPr>
        <p:spPr>
          <a:xfrm>
            <a:off x="1011959" y="1574939"/>
            <a:ext cx="10906772" cy="45704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>
              <a:spcAft>
                <a:spcPts val="1800"/>
              </a:spcAft>
              <a:defRPr/>
            </a:pPr>
            <a:r>
              <a:rPr lang="en-US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 good dictionary is exhaustive and unambiguous</a:t>
            </a:r>
          </a:p>
          <a:p>
            <a:pPr defTabSz="342900">
              <a:spcAft>
                <a:spcPts val="1800"/>
              </a:spcAft>
              <a:defRPr/>
            </a:pPr>
            <a:r>
              <a:rPr lang="en-US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It is quick and easy to apply</a:t>
            </a:r>
          </a:p>
          <a:p>
            <a:pPr defTabSz="342900">
              <a:spcAft>
                <a:spcPts val="1800"/>
              </a:spcAft>
              <a:defRPr/>
            </a:pPr>
            <a:r>
              <a:rPr lang="en-US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We can use it to measure polarization (more later)</a:t>
            </a:r>
          </a:p>
          <a:p>
            <a:pPr defTabSz="342900">
              <a:spcAft>
                <a:spcPts val="1800"/>
              </a:spcAft>
              <a:defRPr/>
            </a:pPr>
            <a:r>
              <a:rPr lang="en-US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It takes time to create a good dictionary</a:t>
            </a:r>
          </a:p>
          <a:p>
            <a:pPr defTabSz="342900">
              <a:spcAft>
                <a:spcPts val="1800"/>
              </a:spcAft>
              <a:defRPr/>
            </a:pPr>
            <a:r>
              <a:rPr lang="en-US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We always need to “validate” (more later)</a:t>
            </a:r>
          </a:p>
          <a:p>
            <a:pPr defTabSz="342900">
              <a:spcAft>
                <a:spcPts val="1800"/>
              </a:spcAft>
              <a:defRPr/>
            </a:pPr>
            <a:r>
              <a:rPr lang="en-US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Other dictionaries already exist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DD829AE-1A55-528E-7607-A50546B885E3}"/>
              </a:ext>
            </a:extLst>
          </p:cNvPr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Online Content Analysis</a:t>
            </a:r>
          </a:p>
        </p:txBody>
      </p:sp>
      <p:sp>
        <p:nvSpPr>
          <p:cNvPr id="3" name="PlaceHolder 3">
            <a:extLst>
              <a:ext uri="{FF2B5EF4-FFF2-40B4-BE49-F238E27FC236}">
                <a16:creationId xmlns:a16="http://schemas.microsoft.com/office/drawing/2014/main" id="{52703F52-1AAE-9DF4-A6BC-3815A622A9DF}"/>
              </a:ext>
            </a:extLst>
          </p:cNvPr>
          <p:cNvSpPr txBox="1">
            <a:spLocks/>
          </p:cNvSpPr>
          <p:nvPr/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ct val="100000"/>
              </a:lnSpc>
              <a:buNone/>
              <a:defRPr lang="de-DE" sz="900" b="0" strike="noStrike" kern="1200" spc="-1">
                <a:solidFill>
                  <a:srgbClr val="FFFFFF"/>
                </a:solidFill>
                <a:latin typeface="Segoe UI"/>
                <a:ea typeface="Verdan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02.06.25</a:t>
            </a:r>
            <a:endParaRPr lang="en-GB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59772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4FF7D-B8A7-D3F0-833C-19866E37E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>
            <a:extLst>
              <a:ext uri="{FF2B5EF4-FFF2-40B4-BE49-F238E27FC236}">
                <a16:creationId xmlns:a16="http://schemas.microsoft.com/office/drawing/2014/main" id="{6271D9BB-0436-D083-922C-A1B9792D9F0A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800" b="0" strike="noStrike" spc="-1" dirty="0">
                <a:solidFill>
                  <a:schemeClr val="tx2"/>
                </a:solidFill>
                <a:latin typeface="Calibri"/>
              </a:rPr>
              <a:t>Dictionary Methods</a:t>
            </a:r>
          </a:p>
        </p:txBody>
      </p:sp>
      <p:sp>
        <p:nvSpPr>
          <p:cNvPr id="194" name="PlaceHolder 2">
            <a:extLst>
              <a:ext uri="{FF2B5EF4-FFF2-40B4-BE49-F238E27FC236}">
                <a16:creationId xmlns:a16="http://schemas.microsoft.com/office/drawing/2014/main" id="{A9138096-C3B3-F479-B847-2A4F59A057A0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13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F9629ADC-27E9-419E-4C67-15D4F90DF670}"/>
              </a:ext>
            </a:extLst>
          </p:cNvPr>
          <p:cNvSpPr txBox="1"/>
          <p:nvPr/>
        </p:nvSpPr>
        <p:spPr>
          <a:xfrm>
            <a:off x="1011959" y="1574939"/>
            <a:ext cx="10906772" cy="512448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>
              <a:spcAft>
                <a:spcPts val="1800"/>
              </a:spcAft>
              <a:defRPr/>
            </a:pPr>
            <a:r>
              <a:rPr lang="en-US" sz="3600" b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Existing dictionaries</a:t>
            </a:r>
          </a:p>
          <a:p>
            <a:pPr defTabSz="342900">
              <a:spcAft>
                <a:spcPts val="1800"/>
              </a:spcAft>
              <a:defRPr/>
            </a:pPr>
            <a:r>
              <a:rPr lang="en-US" sz="36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newsmap</a:t>
            </a:r>
            <a:endParaRPr lang="en-US" sz="3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defTabSz="342900">
              <a:spcAft>
                <a:spcPts val="1800"/>
              </a:spcAft>
              <a:defRPr/>
            </a:pPr>
            <a:r>
              <a:rPr lang="en-US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NRC Emotion Lexicon</a:t>
            </a:r>
          </a:p>
          <a:p>
            <a:pPr defTabSz="342900">
              <a:spcAft>
                <a:spcPts val="1800"/>
              </a:spcAft>
              <a:defRPr/>
            </a:pPr>
            <a:r>
              <a:rPr lang="en-US" sz="36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Lexicoder</a:t>
            </a:r>
            <a:r>
              <a:rPr lang="en-US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Sentiment Dictionary</a:t>
            </a:r>
          </a:p>
          <a:p>
            <a:pPr defTabSz="342900">
              <a:spcAft>
                <a:spcPts val="1800"/>
              </a:spcAft>
              <a:defRPr/>
            </a:pPr>
            <a:r>
              <a:rPr lang="en-US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see: </a:t>
            </a:r>
            <a:r>
              <a:rPr lang="en-US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  <a:hlinkClick r:id="rId3"/>
              </a:rPr>
              <a:t>https://provalisresearch.com/products/content-analysis-software/wordstat-dictionary/</a:t>
            </a:r>
            <a:endParaRPr lang="en-US" sz="3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defTabSz="342900">
              <a:spcAft>
                <a:spcPts val="1800"/>
              </a:spcAft>
              <a:defRPr/>
            </a:pPr>
            <a:endParaRPr lang="en-US" sz="3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24C53E6-9E45-8955-D6F6-A392F9DC149D}"/>
              </a:ext>
            </a:extLst>
          </p:cNvPr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Online Content Analysis</a:t>
            </a:r>
          </a:p>
        </p:txBody>
      </p:sp>
      <p:sp>
        <p:nvSpPr>
          <p:cNvPr id="3" name="PlaceHolder 3">
            <a:extLst>
              <a:ext uri="{FF2B5EF4-FFF2-40B4-BE49-F238E27FC236}">
                <a16:creationId xmlns:a16="http://schemas.microsoft.com/office/drawing/2014/main" id="{3EFC3C9B-B97A-AB71-3EA1-5561DAB2A766}"/>
              </a:ext>
            </a:extLst>
          </p:cNvPr>
          <p:cNvSpPr txBox="1">
            <a:spLocks/>
          </p:cNvSpPr>
          <p:nvPr/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ct val="100000"/>
              </a:lnSpc>
              <a:buNone/>
              <a:defRPr lang="de-DE" sz="900" b="0" strike="noStrike" kern="1200" spc="-1">
                <a:solidFill>
                  <a:srgbClr val="FFFFFF"/>
                </a:solidFill>
                <a:latin typeface="Segoe UI"/>
                <a:ea typeface="Verdan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02.06.25</a:t>
            </a:r>
            <a:endParaRPr lang="en-GB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2668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7CB270-712A-198C-6ADC-19116F7E2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>
            <a:extLst>
              <a:ext uri="{FF2B5EF4-FFF2-40B4-BE49-F238E27FC236}">
                <a16:creationId xmlns:a16="http://schemas.microsoft.com/office/drawing/2014/main" id="{8B9BFC3B-3A01-1BB7-6B2B-D79DEADD9C91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800" b="0" strike="noStrike" spc="-1" dirty="0">
                <a:solidFill>
                  <a:schemeClr val="tx2"/>
                </a:solidFill>
                <a:latin typeface="Calibri"/>
              </a:rPr>
              <a:t>Dictionary Methods</a:t>
            </a:r>
          </a:p>
        </p:txBody>
      </p:sp>
      <p:sp>
        <p:nvSpPr>
          <p:cNvPr id="194" name="PlaceHolder 2">
            <a:extLst>
              <a:ext uri="{FF2B5EF4-FFF2-40B4-BE49-F238E27FC236}">
                <a16:creationId xmlns:a16="http://schemas.microsoft.com/office/drawing/2014/main" id="{1D5A3E06-1D76-693A-0BBF-011FFC9D2C84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14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B54B69D7-D57D-7CAF-0A4A-E7CB4F3BB45A}"/>
              </a:ext>
            </a:extLst>
          </p:cNvPr>
          <p:cNvSpPr txBox="1"/>
          <p:nvPr/>
        </p:nvSpPr>
        <p:spPr>
          <a:xfrm>
            <a:off x="1011959" y="1574939"/>
            <a:ext cx="10906772" cy="429348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>
              <a:spcAft>
                <a:spcPts val="1800"/>
              </a:spcAft>
              <a:defRPr/>
            </a:pPr>
            <a:r>
              <a:rPr lang="en-US" sz="3600" b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Uses</a:t>
            </a:r>
          </a:p>
          <a:p>
            <a:pPr defTabSz="342900">
              <a:spcAft>
                <a:spcPts val="1800"/>
              </a:spcAft>
              <a:defRPr/>
            </a:pPr>
            <a:r>
              <a:rPr lang="en-US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Pauwels (2011) </a:t>
            </a:r>
            <a:r>
              <a:rPr lang="en-GB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Measuring Populism: A Quantitative Text Analysis of Party Literature in Belgium. Journal of Elections, Public Opinion and Parties 21(1): 97-119.</a:t>
            </a:r>
          </a:p>
          <a:p>
            <a:pPr defTabSz="342900">
              <a:spcAft>
                <a:spcPts val="1800"/>
              </a:spcAft>
              <a:defRPr/>
            </a:pPr>
            <a:r>
              <a:rPr lang="en-GB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Schmader et al (2007) A Linguistic Comparison of Letters of Recommendation for Male and Female Chemistry and Biochemistry Job Applicants. Sex roles, 57(7-8): 509–514.</a:t>
            </a:r>
          </a:p>
          <a:p>
            <a:pPr defTabSz="342900">
              <a:spcAft>
                <a:spcPts val="1800"/>
              </a:spcAft>
              <a:defRPr/>
            </a:pPr>
            <a:r>
              <a:rPr lang="en-GB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Young, L., &amp; Soroka, S. (2012). Affective news: The automated coding of sentiment in political texts. Political communication, 29(2), 205-231.</a:t>
            </a:r>
            <a:endParaRPr lang="en-US" sz="24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D695B6-5623-F812-9BC1-099436E798D8}"/>
              </a:ext>
            </a:extLst>
          </p:cNvPr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Online Content Analysis</a:t>
            </a:r>
          </a:p>
        </p:txBody>
      </p:sp>
      <p:sp>
        <p:nvSpPr>
          <p:cNvPr id="3" name="PlaceHolder 3">
            <a:extLst>
              <a:ext uri="{FF2B5EF4-FFF2-40B4-BE49-F238E27FC236}">
                <a16:creationId xmlns:a16="http://schemas.microsoft.com/office/drawing/2014/main" id="{66A3C409-CA72-69BD-DFAB-9785C9E3F7BE}"/>
              </a:ext>
            </a:extLst>
          </p:cNvPr>
          <p:cNvSpPr txBox="1">
            <a:spLocks/>
          </p:cNvSpPr>
          <p:nvPr/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ct val="100000"/>
              </a:lnSpc>
              <a:buNone/>
              <a:defRPr lang="de-DE" sz="900" b="0" strike="noStrike" kern="1200" spc="-1">
                <a:solidFill>
                  <a:srgbClr val="FFFFFF"/>
                </a:solidFill>
                <a:latin typeface="Segoe UI"/>
                <a:ea typeface="Verdan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02.06.25</a:t>
            </a:r>
            <a:endParaRPr lang="en-GB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70472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16663-3E1F-58A7-C8E0-943643D00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>
            <a:extLst>
              <a:ext uri="{FF2B5EF4-FFF2-40B4-BE49-F238E27FC236}">
                <a16:creationId xmlns:a16="http://schemas.microsoft.com/office/drawing/2014/main" id="{040D48A1-301C-7ACD-3622-646D3B2014B6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800" b="0" strike="noStrike" spc="-1" dirty="0">
                <a:solidFill>
                  <a:schemeClr val="tx2"/>
                </a:solidFill>
                <a:latin typeface="Calibri"/>
              </a:rPr>
              <a:t>Dictionary Methods</a:t>
            </a:r>
          </a:p>
        </p:txBody>
      </p:sp>
      <p:sp>
        <p:nvSpPr>
          <p:cNvPr id="194" name="PlaceHolder 2">
            <a:extLst>
              <a:ext uri="{FF2B5EF4-FFF2-40B4-BE49-F238E27FC236}">
                <a16:creationId xmlns:a16="http://schemas.microsoft.com/office/drawing/2014/main" id="{190C5240-80BE-1F89-DE56-05A9A7F530F3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B09503C5-BFBF-F4E8-195F-1F57AE9EFB44}"/>
              </a:ext>
            </a:extLst>
          </p:cNvPr>
          <p:cNvSpPr txBox="1"/>
          <p:nvPr/>
        </p:nvSpPr>
        <p:spPr>
          <a:xfrm>
            <a:off x="1011960" y="1574939"/>
            <a:ext cx="9435907" cy="221599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>
              <a:spcAft>
                <a:spcPts val="1800"/>
              </a:spcAft>
              <a:defRPr/>
            </a:pPr>
            <a:r>
              <a:rPr lang="en-US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We may need to weight the tokens or </a:t>
            </a:r>
            <a:r>
              <a:rPr lang="en-US" sz="36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dfm</a:t>
            </a:r>
            <a:endParaRPr lang="en-US" sz="3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defTabSz="342900">
              <a:spcAft>
                <a:spcPts val="1800"/>
              </a:spcAft>
              <a:defRPr/>
            </a:pPr>
            <a:r>
              <a:rPr lang="en-US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But why?</a:t>
            </a:r>
          </a:p>
          <a:p>
            <a:pPr defTabSz="342900">
              <a:spcAft>
                <a:spcPts val="1800"/>
              </a:spcAft>
              <a:defRPr/>
            </a:pPr>
            <a:r>
              <a:rPr lang="en-US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Let’s look at some more examples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C2F86C-BCC9-51BA-CC46-6173CD40B5B7}"/>
              </a:ext>
            </a:extLst>
          </p:cNvPr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Online Content Analysis</a:t>
            </a:r>
          </a:p>
        </p:txBody>
      </p:sp>
      <p:sp>
        <p:nvSpPr>
          <p:cNvPr id="3" name="PlaceHolder 3">
            <a:extLst>
              <a:ext uri="{FF2B5EF4-FFF2-40B4-BE49-F238E27FC236}">
                <a16:creationId xmlns:a16="http://schemas.microsoft.com/office/drawing/2014/main" id="{67830408-0840-EE0F-82CF-A85698EC8E06}"/>
              </a:ext>
            </a:extLst>
          </p:cNvPr>
          <p:cNvSpPr txBox="1">
            <a:spLocks/>
          </p:cNvSpPr>
          <p:nvPr/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ct val="100000"/>
              </a:lnSpc>
              <a:buNone/>
              <a:defRPr lang="de-DE" sz="900" b="0" strike="noStrike" kern="1200" spc="-1">
                <a:solidFill>
                  <a:srgbClr val="FFFFFF"/>
                </a:solidFill>
                <a:latin typeface="Segoe UI"/>
                <a:ea typeface="Verdan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02.06.25</a:t>
            </a:r>
            <a:endParaRPr lang="en-GB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38995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052A9-FEE7-AE9C-A473-B195AEB01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>
            <a:extLst>
              <a:ext uri="{FF2B5EF4-FFF2-40B4-BE49-F238E27FC236}">
                <a16:creationId xmlns:a16="http://schemas.microsoft.com/office/drawing/2014/main" id="{62977B07-F6D3-1F52-9723-3F4A87687F22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800" b="0" strike="noStrike" spc="-1" dirty="0">
                <a:solidFill>
                  <a:schemeClr val="tx2"/>
                </a:solidFill>
                <a:latin typeface="Calibri"/>
              </a:rPr>
              <a:t>Quantitative Text Analysis</a:t>
            </a:r>
          </a:p>
        </p:txBody>
      </p:sp>
      <p:sp>
        <p:nvSpPr>
          <p:cNvPr id="194" name="PlaceHolder 2">
            <a:extLst>
              <a:ext uri="{FF2B5EF4-FFF2-40B4-BE49-F238E27FC236}">
                <a16:creationId xmlns:a16="http://schemas.microsoft.com/office/drawing/2014/main" id="{E96681EB-0904-8151-3CC0-C58E16000834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16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3CC1B7EA-131B-4C02-AF6C-2DAD6A6D19A8}"/>
              </a:ext>
            </a:extLst>
          </p:cNvPr>
          <p:cNvSpPr txBox="1"/>
          <p:nvPr/>
        </p:nvSpPr>
        <p:spPr>
          <a:xfrm>
            <a:off x="1011960" y="1574939"/>
            <a:ext cx="11014940" cy="45704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>
              <a:spcAft>
                <a:spcPts val="1800"/>
              </a:spcAft>
              <a:defRPr/>
            </a:pPr>
            <a:r>
              <a:rPr lang="en-US" sz="3600" b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Next class</a:t>
            </a:r>
          </a:p>
          <a:p>
            <a:pPr defTabSz="342900">
              <a:spcAft>
                <a:spcPts val="1800"/>
              </a:spcAft>
              <a:defRPr/>
            </a:pPr>
            <a:r>
              <a:rPr lang="en-US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Review exercises</a:t>
            </a:r>
          </a:p>
          <a:p>
            <a:pPr defTabSz="342900">
              <a:spcAft>
                <a:spcPts val="1800"/>
              </a:spcAft>
              <a:defRPr/>
            </a:pPr>
            <a:r>
              <a:rPr lang="en-US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Prepare our text (“cleaning and pre-processing”)</a:t>
            </a:r>
          </a:p>
          <a:p>
            <a:pPr defTabSz="342900">
              <a:spcAft>
                <a:spcPts val="1800"/>
              </a:spcAft>
              <a:defRPr/>
            </a:pPr>
            <a:r>
              <a:rPr lang="en-US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Understand supervised and unsupervised methods</a:t>
            </a:r>
          </a:p>
          <a:p>
            <a:pPr defTabSz="342900">
              <a:spcAft>
                <a:spcPts val="1800"/>
              </a:spcAft>
              <a:defRPr/>
            </a:pPr>
            <a:r>
              <a:rPr lang="en-US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Machine learning vs topic modelling</a:t>
            </a:r>
          </a:p>
          <a:p>
            <a:pPr defTabSz="342900">
              <a:spcAft>
                <a:spcPts val="1800"/>
              </a:spcAft>
              <a:defRPr/>
            </a:pPr>
            <a:endParaRPr lang="en-US" sz="3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A4F297-7951-27BD-60CE-C7B9E2880099}"/>
              </a:ext>
            </a:extLst>
          </p:cNvPr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Online Content Analysis</a:t>
            </a:r>
          </a:p>
        </p:txBody>
      </p:sp>
      <p:sp>
        <p:nvSpPr>
          <p:cNvPr id="3" name="PlaceHolder 3">
            <a:extLst>
              <a:ext uri="{FF2B5EF4-FFF2-40B4-BE49-F238E27FC236}">
                <a16:creationId xmlns:a16="http://schemas.microsoft.com/office/drawing/2014/main" id="{A5E630BB-70F8-6229-C30B-FD5487A6BA21}"/>
              </a:ext>
            </a:extLst>
          </p:cNvPr>
          <p:cNvSpPr txBox="1">
            <a:spLocks/>
          </p:cNvSpPr>
          <p:nvPr/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ct val="100000"/>
              </a:lnSpc>
              <a:buNone/>
              <a:defRPr lang="de-DE" sz="900" b="0" strike="noStrike" kern="1200" spc="-1">
                <a:solidFill>
                  <a:srgbClr val="FFFFFF"/>
                </a:solidFill>
                <a:latin typeface="Segoe UI"/>
                <a:ea typeface="Verdan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02.06.25</a:t>
            </a:r>
            <a:endParaRPr lang="en-GB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59182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/>
          </p:nvPr>
        </p:nvSpPr>
        <p:spPr>
          <a:xfrm>
            <a:off x="116280" y="762480"/>
            <a:ext cx="12187080" cy="2666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de-DE" sz="44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4800" b="1" strike="noStrike" spc="-1" dirty="0" err="1">
                <a:solidFill>
                  <a:srgbClr val="19406B"/>
                </a:solidFill>
                <a:latin typeface="Segoe UI"/>
              </a:rPr>
              <a:t>Thank</a:t>
            </a:r>
            <a:r>
              <a:rPr lang="de-DE" sz="4800" b="1" strike="noStrike" spc="-1" dirty="0">
                <a:solidFill>
                  <a:srgbClr val="19406B"/>
                </a:solidFill>
                <a:latin typeface="Segoe UI"/>
              </a:rPr>
              <a:t> </a:t>
            </a:r>
            <a:r>
              <a:rPr lang="de-DE" sz="4800" b="1" strike="noStrike" spc="-1" dirty="0" err="1">
                <a:solidFill>
                  <a:srgbClr val="19406B"/>
                </a:solidFill>
                <a:latin typeface="Segoe UI"/>
              </a:rPr>
              <a:t>you</a:t>
            </a:r>
            <a:r>
              <a:rPr lang="de-DE" sz="4800" b="1" strike="noStrike" spc="-1" dirty="0">
                <a:solidFill>
                  <a:srgbClr val="19406B"/>
                </a:solidFill>
                <a:latin typeface="Segoe UI"/>
              </a:rPr>
              <a:t> </a:t>
            </a:r>
            <a:r>
              <a:rPr lang="de-DE" sz="4800" b="1" strike="noStrike" spc="-1" dirty="0" err="1">
                <a:solidFill>
                  <a:srgbClr val="19406B"/>
                </a:solidFill>
                <a:latin typeface="Segoe UI"/>
              </a:rPr>
              <a:t>for</a:t>
            </a:r>
            <a:r>
              <a:rPr lang="de-DE" sz="4800" b="1" strike="noStrike" spc="-1" dirty="0">
                <a:solidFill>
                  <a:srgbClr val="19406B"/>
                </a:solidFill>
                <a:latin typeface="Segoe UI"/>
              </a:rPr>
              <a:t> </a:t>
            </a:r>
            <a:r>
              <a:rPr lang="de-DE" sz="4800" b="1" strike="noStrike" spc="-1" dirty="0" err="1">
                <a:solidFill>
                  <a:srgbClr val="19406B"/>
                </a:solidFill>
                <a:latin typeface="Segoe UI"/>
              </a:rPr>
              <a:t>your</a:t>
            </a:r>
            <a:r>
              <a:rPr lang="de-DE" sz="4800" b="1" strike="noStrike" spc="-1" dirty="0">
                <a:solidFill>
                  <a:srgbClr val="19406B"/>
                </a:solidFill>
                <a:latin typeface="Segoe UI"/>
              </a:rPr>
              <a:t> </a:t>
            </a:r>
            <a:r>
              <a:rPr lang="de-DE" sz="4800" b="1" strike="noStrike" spc="-1" dirty="0" err="1">
                <a:solidFill>
                  <a:srgbClr val="19406B"/>
                </a:solidFill>
                <a:latin typeface="Segoe UI"/>
              </a:rPr>
              <a:t>attention</a:t>
            </a:r>
            <a:r>
              <a:rPr lang="de-DE" sz="4800" b="1" strike="noStrike" spc="-1" dirty="0">
                <a:solidFill>
                  <a:srgbClr val="19406B"/>
                </a:solidFill>
                <a:latin typeface="Segoe UI"/>
              </a:rPr>
              <a:t>!</a:t>
            </a:r>
            <a:endParaRPr lang="de-DE" sz="4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sldNum" idx="2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B57BB37E-8E49-42D7-B526-EBA47C0B32D0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17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C127C30F-18DE-49B3-94A5-53C191095924}"/>
              </a:ext>
            </a:extLst>
          </p:cNvPr>
          <p:cNvSpPr>
            <a:spLocks noGrp="1"/>
          </p:cNvSpPr>
          <p:nvPr>
            <p:ph type="ftr" idx="4"/>
          </p:nvPr>
        </p:nvSpPr>
        <p:spPr>
          <a:xfrm>
            <a:off x="1625760" y="6416640"/>
            <a:ext cx="8984880" cy="364680"/>
          </a:xfr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Online Content Analysis</a:t>
            </a:r>
          </a:p>
        </p:txBody>
      </p:sp>
      <p:sp>
        <p:nvSpPr>
          <p:cNvPr id="2" name="PlaceHolder 3">
            <a:extLst>
              <a:ext uri="{FF2B5EF4-FFF2-40B4-BE49-F238E27FC236}">
                <a16:creationId xmlns:a16="http://schemas.microsoft.com/office/drawing/2014/main" id="{E3ADF5D3-E7BF-84F3-9C11-5A0DF4BFD6EC}"/>
              </a:ext>
            </a:extLst>
          </p:cNvPr>
          <p:cNvSpPr txBox="1">
            <a:spLocks/>
          </p:cNvSpPr>
          <p:nvPr/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ct val="100000"/>
              </a:lnSpc>
              <a:buNone/>
              <a:defRPr lang="de-DE" sz="900" b="0" strike="noStrike" kern="1200" spc="-1">
                <a:solidFill>
                  <a:srgbClr val="FFFFFF"/>
                </a:solidFill>
                <a:latin typeface="Segoe UI"/>
                <a:ea typeface="Verdan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02.06.25</a:t>
            </a:r>
            <a:endParaRPr lang="en-GB" dirty="0"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564E4B-9DE6-B011-9D26-ADAC308E7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>
            <a:extLst>
              <a:ext uri="{FF2B5EF4-FFF2-40B4-BE49-F238E27FC236}">
                <a16:creationId xmlns:a16="http://schemas.microsoft.com/office/drawing/2014/main" id="{3449B91A-817E-8999-9676-91CC895F8CF3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800" b="1" strike="noStrike" spc="-1" dirty="0">
                <a:solidFill>
                  <a:schemeClr val="tx2"/>
                </a:solidFill>
                <a:latin typeface="Segoe UI"/>
              </a:rPr>
              <a:t>Overview: Every class</a:t>
            </a:r>
            <a:endParaRPr lang="de-DE" sz="4800" b="0" strike="noStrike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194" name="PlaceHolder 2">
            <a:extLst>
              <a:ext uri="{FF2B5EF4-FFF2-40B4-BE49-F238E27FC236}">
                <a16:creationId xmlns:a16="http://schemas.microsoft.com/office/drawing/2014/main" id="{FA8B549D-826B-3088-D16A-5B3B26A32BF7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>
            <a:extLst>
              <a:ext uri="{FF2B5EF4-FFF2-40B4-BE49-F238E27FC236}">
                <a16:creationId xmlns:a16="http://schemas.microsoft.com/office/drawing/2014/main" id="{5CB77869-61A0-4D98-9C6E-99204499D720}"/>
              </a:ext>
            </a:extLst>
          </p:cNvPr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900" b="0" strike="noStrike" spc="-1" dirty="0">
                <a:solidFill>
                  <a:srgbClr val="FFFFFF"/>
                </a:solidFill>
                <a:latin typeface="Segoe UI"/>
                <a:ea typeface="Verdana"/>
              </a:rPr>
              <a:t>02.06.25</a:t>
            </a:r>
            <a:endParaRPr lang="en-US" sz="900" b="0" strike="noStrike" spc="-1" dirty="0">
              <a:latin typeface="Times New Roman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18E332B6-E696-AF43-514D-9C7259D668C7}"/>
              </a:ext>
            </a:extLst>
          </p:cNvPr>
          <p:cNvSpPr txBox="1"/>
          <p:nvPr/>
        </p:nvSpPr>
        <p:spPr>
          <a:xfrm>
            <a:off x="2599273" y="1929165"/>
            <a:ext cx="9287927" cy="40780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>
              <a:spcAft>
                <a:spcPts val="1800"/>
              </a:spcAft>
              <a:defRPr/>
            </a:pPr>
            <a:r>
              <a:rPr lang="en-US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Lecture</a:t>
            </a:r>
          </a:p>
          <a:p>
            <a:pPr defTabSz="342900">
              <a:spcAft>
                <a:spcPts val="1800"/>
              </a:spcAft>
              <a:defRPr/>
            </a:pPr>
            <a:r>
              <a:rPr lang="en-US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Examples</a:t>
            </a:r>
          </a:p>
          <a:p>
            <a:pPr defTabSz="342900">
              <a:spcAft>
                <a:spcPts val="1800"/>
              </a:spcAft>
              <a:defRPr/>
            </a:pPr>
            <a:r>
              <a:rPr lang="en-US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Exercises</a:t>
            </a:r>
          </a:p>
          <a:p>
            <a:pPr defTabSz="342900">
              <a:spcAft>
                <a:spcPts val="1800"/>
              </a:spcAft>
              <a:defRPr/>
            </a:pPr>
            <a:endParaRPr lang="en-US" sz="3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defTabSz="342900">
              <a:spcAft>
                <a:spcPts val="1800"/>
              </a:spcAft>
              <a:defRPr/>
            </a:pPr>
            <a:r>
              <a:rPr lang="en-US" sz="20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Course adapted from materials produced by </a:t>
            </a:r>
          </a:p>
          <a:p>
            <a:pPr defTabSz="342900">
              <a:spcAft>
                <a:spcPts val="1800"/>
              </a:spcAft>
              <a:defRPr/>
            </a:pPr>
            <a:r>
              <a:rPr lang="en-US" sz="20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Theresa Gessler (2022) </a:t>
            </a:r>
            <a:r>
              <a:rPr lang="en-US" sz="2000" i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Introduction to Text Analysis </a:t>
            </a:r>
            <a:r>
              <a:rPr lang="en-US" sz="20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and </a:t>
            </a:r>
            <a:r>
              <a:rPr lang="en-US" sz="20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Quanteda</a:t>
            </a:r>
            <a:r>
              <a:rPr lang="en-US" sz="20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tutorials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6CBF13-9DED-1912-8589-BB4068791333}"/>
              </a:ext>
            </a:extLst>
          </p:cNvPr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Online Content Analysis</a:t>
            </a:r>
          </a:p>
        </p:txBody>
      </p:sp>
    </p:spTree>
    <p:extLst>
      <p:ext uri="{BB962C8B-B14F-4D97-AF65-F5344CB8AC3E}">
        <p14:creationId xmlns:p14="http://schemas.microsoft.com/office/powerpoint/2010/main" val="1597707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A8A67F-7A29-5870-A4E6-0B22AC7A6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>
            <a:extLst>
              <a:ext uri="{FF2B5EF4-FFF2-40B4-BE49-F238E27FC236}">
                <a16:creationId xmlns:a16="http://schemas.microsoft.com/office/drawing/2014/main" id="{6261AF37-6343-785F-0BDF-E87951058427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800" b="1" strike="noStrike" spc="-1" dirty="0">
                <a:solidFill>
                  <a:schemeClr val="tx2"/>
                </a:solidFill>
                <a:latin typeface="Segoe UI"/>
              </a:rPr>
              <a:t>Overview: Course</a:t>
            </a:r>
            <a:endParaRPr lang="de-DE" sz="4800" b="0" strike="noStrike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194" name="PlaceHolder 2">
            <a:extLst>
              <a:ext uri="{FF2B5EF4-FFF2-40B4-BE49-F238E27FC236}">
                <a16:creationId xmlns:a16="http://schemas.microsoft.com/office/drawing/2014/main" id="{3022EA84-5291-1CB9-C7A3-CCF501D0DB12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3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A977FFC0-E268-5321-EACE-4AA68F2F18D7}"/>
              </a:ext>
            </a:extLst>
          </p:cNvPr>
          <p:cNvSpPr txBox="1"/>
          <p:nvPr/>
        </p:nvSpPr>
        <p:spPr>
          <a:xfrm>
            <a:off x="757770" y="1479818"/>
            <a:ext cx="10676460" cy="46628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>
              <a:spcAft>
                <a:spcPts val="1800"/>
              </a:spcAft>
              <a:defRPr/>
            </a:pPr>
            <a:r>
              <a:rPr lang="en-US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Week 1: Introduction and basic descriptives</a:t>
            </a:r>
          </a:p>
          <a:p>
            <a:pPr defTabSz="342900">
              <a:spcAft>
                <a:spcPts val="1800"/>
              </a:spcAft>
              <a:defRPr/>
            </a:pPr>
            <a:r>
              <a:rPr lang="en-US" sz="2400" b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Week 2: Dictionary methods</a:t>
            </a:r>
          </a:p>
          <a:p>
            <a:pPr defTabSz="342900">
              <a:spcAft>
                <a:spcPts val="1800"/>
              </a:spcAft>
              <a:defRPr/>
            </a:pPr>
            <a:r>
              <a:rPr lang="en-US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Week 3: Public holiday, no class</a:t>
            </a:r>
          </a:p>
          <a:p>
            <a:pPr defTabSz="342900">
              <a:spcAft>
                <a:spcPts val="1800"/>
              </a:spcAft>
              <a:defRPr/>
            </a:pPr>
            <a:r>
              <a:rPr lang="en-US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Week 4: Measuring </a:t>
            </a:r>
            <a:r>
              <a:rPr lang="en-US" sz="24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Polarisation</a:t>
            </a:r>
            <a:r>
              <a:rPr lang="en-US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, Machine Learning vs Topic modelling</a:t>
            </a:r>
          </a:p>
          <a:p>
            <a:pPr defTabSz="342900">
              <a:spcAft>
                <a:spcPts val="1800"/>
              </a:spcAft>
              <a:defRPr/>
            </a:pPr>
            <a:r>
              <a:rPr lang="en-US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Week 5: Word embeddings</a:t>
            </a:r>
          </a:p>
          <a:p>
            <a:pPr defTabSz="342900">
              <a:spcAft>
                <a:spcPts val="1800"/>
              </a:spcAft>
              <a:defRPr/>
            </a:pPr>
            <a:r>
              <a:rPr lang="en-US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Week 6: Transformers, Large Language Models, Other Data</a:t>
            </a:r>
          </a:p>
          <a:p>
            <a:pPr defTabSz="342900">
              <a:spcAft>
                <a:spcPts val="1800"/>
              </a:spcAft>
              <a:defRPr/>
            </a:pPr>
            <a:r>
              <a:rPr lang="en-US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Week 7: Review, troubleshooting</a:t>
            </a:r>
          </a:p>
          <a:p>
            <a:pPr defTabSz="342900">
              <a:spcAft>
                <a:spcPts val="1800"/>
              </a:spcAft>
              <a:defRPr/>
            </a:pPr>
            <a:r>
              <a:rPr lang="en-US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Week 8: Presentations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C7FB01-5195-3B13-78A1-93F5D484BBF0}"/>
              </a:ext>
            </a:extLst>
          </p:cNvPr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Online Content Analysis</a:t>
            </a:r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DDDD15BA-808E-25F9-8AA4-D4958BF40544}"/>
              </a:ext>
            </a:extLst>
          </p:cNvPr>
          <p:cNvSpPr txBox="1">
            <a:spLocks/>
          </p:cNvSpPr>
          <p:nvPr/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ct val="100000"/>
              </a:lnSpc>
              <a:buNone/>
              <a:defRPr lang="de-DE" sz="900" b="0" strike="noStrike" kern="1200" spc="-1">
                <a:solidFill>
                  <a:srgbClr val="FFFFFF"/>
                </a:solidFill>
                <a:latin typeface="Segoe UI"/>
                <a:ea typeface="Verdan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02.06.25</a:t>
            </a:r>
            <a:endParaRPr lang="en-GB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47865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57BF6-275B-B9D5-D9CD-F025F1A79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>
            <a:extLst>
              <a:ext uri="{FF2B5EF4-FFF2-40B4-BE49-F238E27FC236}">
                <a16:creationId xmlns:a16="http://schemas.microsoft.com/office/drawing/2014/main" id="{0D792A11-656A-B70F-FBFF-4E281992FF49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800" b="1" strike="noStrike" spc="-1" dirty="0">
                <a:solidFill>
                  <a:schemeClr val="tx2"/>
                </a:solidFill>
                <a:latin typeface="Segoe UI"/>
              </a:rPr>
              <a:t>Overview: Today</a:t>
            </a:r>
            <a:endParaRPr lang="de-DE" sz="4800" b="0" strike="noStrike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194" name="PlaceHolder 2">
            <a:extLst>
              <a:ext uri="{FF2B5EF4-FFF2-40B4-BE49-F238E27FC236}">
                <a16:creationId xmlns:a16="http://schemas.microsoft.com/office/drawing/2014/main" id="{C0115DAE-36DA-2401-9870-C2B5FDE66D62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4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40B06D3D-12B7-12A6-24FD-58D0019FDD49}"/>
              </a:ext>
            </a:extLst>
          </p:cNvPr>
          <p:cNvSpPr txBox="1"/>
          <p:nvPr/>
        </p:nvSpPr>
        <p:spPr>
          <a:xfrm>
            <a:off x="757770" y="1479818"/>
            <a:ext cx="10676460" cy="34624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>
              <a:spcAft>
                <a:spcPts val="1800"/>
              </a:spcAft>
              <a:defRPr/>
            </a:pPr>
            <a:r>
              <a:rPr lang="en-US" sz="2400" b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Week 2: Dictionary methods</a:t>
            </a:r>
          </a:p>
          <a:p>
            <a:pPr defTabSz="342900">
              <a:spcAft>
                <a:spcPts val="1800"/>
              </a:spcAft>
              <a:defRPr/>
            </a:pPr>
            <a:r>
              <a:rPr lang="en-US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Review: What have we learned so far?</a:t>
            </a:r>
          </a:p>
          <a:p>
            <a:pPr defTabSz="342900">
              <a:spcAft>
                <a:spcPts val="1800"/>
              </a:spcAft>
              <a:defRPr/>
            </a:pPr>
            <a:r>
              <a:rPr lang="en-US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Examples of dictionary methods</a:t>
            </a:r>
          </a:p>
          <a:p>
            <a:pPr defTabSz="342900">
              <a:spcAft>
                <a:spcPts val="1800"/>
              </a:spcAft>
              <a:defRPr/>
            </a:pPr>
            <a:r>
              <a:rPr lang="en-US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Pros and cons: when can they be useful?</a:t>
            </a:r>
          </a:p>
          <a:p>
            <a:pPr defTabSz="342900">
              <a:spcAft>
                <a:spcPts val="1800"/>
              </a:spcAft>
              <a:defRPr/>
            </a:pPr>
            <a:r>
              <a:rPr lang="en-US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Making and applying dictionaries</a:t>
            </a:r>
          </a:p>
          <a:p>
            <a:pPr defTabSz="342900">
              <a:spcAft>
                <a:spcPts val="1800"/>
              </a:spcAft>
              <a:defRPr/>
            </a:pPr>
            <a:r>
              <a:rPr lang="en-US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Other corpuses, other </a:t>
            </a:r>
            <a:r>
              <a:rPr lang="en-US" sz="24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dicionaries</a:t>
            </a:r>
            <a:endParaRPr lang="en-US" sz="24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E9D4CEF-743D-6D70-C523-902D8BB7CE9A}"/>
              </a:ext>
            </a:extLst>
          </p:cNvPr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Online Content Analysis</a:t>
            </a:r>
          </a:p>
        </p:txBody>
      </p:sp>
      <p:sp>
        <p:nvSpPr>
          <p:cNvPr id="3" name="PlaceHolder 3">
            <a:extLst>
              <a:ext uri="{FF2B5EF4-FFF2-40B4-BE49-F238E27FC236}">
                <a16:creationId xmlns:a16="http://schemas.microsoft.com/office/drawing/2014/main" id="{245BF0B5-C4E8-DA73-FE27-E375945B8BFA}"/>
              </a:ext>
            </a:extLst>
          </p:cNvPr>
          <p:cNvSpPr txBox="1">
            <a:spLocks/>
          </p:cNvSpPr>
          <p:nvPr/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ct val="100000"/>
              </a:lnSpc>
              <a:buNone/>
              <a:defRPr lang="de-DE" sz="900" b="0" strike="noStrike" kern="1200" spc="-1">
                <a:solidFill>
                  <a:srgbClr val="FFFFFF"/>
                </a:solidFill>
                <a:latin typeface="Segoe UI"/>
                <a:ea typeface="Verdan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02.06.25</a:t>
            </a:r>
            <a:endParaRPr lang="en-GB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4704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F00AB-50D2-675E-0026-3630C93E0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>
            <a:extLst>
              <a:ext uri="{FF2B5EF4-FFF2-40B4-BE49-F238E27FC236}">
                <a16:creationId xmlns:a16="http://schemas.microsoft.com/office/drawing/2014/main" id="{72CE992F-DEDC-0315-5E91-F347B797B033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800" b="1" strike="noStrike" spc="-1" dirty="0">
                <a:solidFill>
                  <a:schemeClr val="tx2"/>
                </a:solidFill>
                <a:latin typeface="Segoe UI"/>
              </a:rPr>
              <a:t>Overview: Today</a:t>
            </a:r>
            <a:endParaRPr lang="de-DE" sz="4800" b="0" strike="noStrike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194" name="PlaceHolder 2">
            <a:extLst>
              <a:ext uri="{FF2B5EF4-FFF2-40B4-BE49-F238E27FC236}">
                <a16:creationId xmlns:a16="http://schemas.microsoft.com/office/drawing/2014/main" id="{F33972E7-5026-F6DD-73A3-4E2B9238549E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9A098DB9-FC56-C724-38BB-518DD64E3E46}"/>
              </a:ext>
            </a:extLst>
          </p:cNvPr>
          <p:cNvSpPr txBox="1"/>
          <p:nvPr/>
        </p:nvSpPr>
        <p:spPr>
          <a:xfrm>
            <a:off x="757770" y="1479818"/>
            <a:ext cx="10676460" cy="373948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>
              <a:spcAft>
                <a:spcPts val="1800"/>
              </a:spcAft>
              <a:defRPr/>
            </a:pPr>
            <a:r>
              <a:rPr lang="en-US" sz="3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Review: Let’s take a quiz…</a:t>
            </a:r>
          </a:p>
          <a:p>
            <a:pPr defTabSz="342900">
              <a:spcAft>
                <a:spcPts val="1800"/>
              </a:spcAft>
              <a:defRPr/>
            </a:pPr>
            <a:endParaRPr lang="en-US" sz="32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defTabSz="342900">
              <a:spcAft>
                <a:spcPts val="1800"/>
              </a:spcAft>
              <a:defRPr/>
            </a:pPr>
            <a:r>
              <a:rPr lang="en-US" sz="3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  <a:hlinkClick r:id="rId3"/>
              </a:rPr>
              <a:t>https://play.kahoot.it/v2/?quizId=aadb9c51-25b1-40dd-9e25-047b9a41fcea&amp;hostId=eb1a230d-fbde-4a77-96f3-0fa823f09942</a:t>
            </a:r>
            <a:endParaRPr lang="en-US" sz="32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defTabSz="342900">
              <a:spcAft>
                <a:spcPts val="1800"/>
              </a:spcAft>
              <a:defRPr/>
            </a:pPr>
            <a:endParaRPr lang="en-US" sz="32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3A93E0D-AF07-7E2A-97B9-D3399F6F1692}"/>
              </a:ext>
            </a:extLst>
          </p:cNvPr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Online Content Analysis</a:t>
            </a:r>
          </a:p>
        </p:txBody>
      </p:sp>
      <p:sp>
        <p:nvSpPr>
          <p:cNvPr id="3" name="PlaceHolder 3">
            <a:extLst>
              <a:ext uri="{FF2B5EF4-FFF2-40B4-BE49-F238E27FC236}">
                <a16:creationId xmlns:a16="http://schemas.microsoft.com/office/drawing/2014/main" id="{80DD4439-68FC-5694-5917-3746FF8B8682}"/>
              </a:ext>
            </a:extLst>
          </p:cNvPr>
          <p:cNvSpPr txBox="1">
            <a:spLocks/>
          </p:cNvSpPr>
          <p:nvPr/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ct val="100000"/>
              </a:lnSpc>
              <a:buNone/>
              <a:defRPr lang="de-DE" sz="900" b="0" strike="noStrike" kern="1200" spc="-1">
                <a:solidFill>
                  <a:srgbClr val="FFFFFF"/>
                </a:solidFill>
                <a:latin typeface="Segoe UI"/>
                <a:ea typeface="Verdan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02.06.25</a:t>
            </a:r>
            <a:endParaRPr lang="en-GB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95077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A88209-2E45-FB47-2D30-0265FD284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>
            <a:extLst>
              <a:ext uri="{FF2B5EF4-FFF2-40B4-BE49-F238E27FC236}">
                <a16:creationId xmlns:a16="http://schemas.microsoft.com/office/drawing/2014/main" id="{FA78D966-C0EE-A09C-D6E7-14A70EFC31E2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800" b="0" strike="noStrike" spc="-1" dirty="0">
                <a:solidFill>
                  <a:schemeClr val="tx2"/>
                </a:solidFill>
                <a:latin typeface="Calibri"/>
              </a:rPr>
              <a:t>Quantitative Text Analysis</a:t>
            </a:r>
          </a:p>
        </p:txBody>
      </p:sp>
      <p:sp>
        <p:nvSpPr>
          <p:cNvPr id="194" name="PlaceHolder 2">
            <a:extLst>
              <a:ext uri="{FF2B5EF4-FFF2-40B4-BE49-F238E27FC236}">
                <a16:creationId xmlns:a16="http://schemas.microsoft.com/office/drawing/2014/main" id="{4D369187-1BBD-A228-9A14-9BBD85A6C7A0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6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450C5F30-72CB-942B-A1B5-B968E628FEFA}"/>
              </a:ext>
            </a:extLst>
          </p:cNvPr>
          <p:cNvSpPr txBox="1"/>
          <p:nvPr/>
        </p:nvSpPr>
        <p:spPr>
          <a:xfrm>
            <a:off x="1011960" y="1574939"/>
            <a:ext cx="8640040" cy="35548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>
              <a:spcAft>
                <a:spcPts val="1800"/>
              </a:spcAft>
              <a:defRPr/>
            </a:pPr>
            <a:r>
              <a:rPr lang="en-US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We created three objects:</a:t>
            </a:r>
          </a:p>
          <a:p>
            <a:pPr defTabSz="342900">
              <a:spcAft>
                <a:spcPts val="1800"/>
              </a:spcAft>
              <a:defRPr/>
            </a:pPr>
            <a:r>
              <a:rPr lang="en-US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Corpus</a:t>
            </a:r>
          </a:p>
          <a:p>
            <a:pPr defTabSz="342900">
              <a:spcAft>
                <a:spcPts val="1800"/>
              </a:spcAft>
              <a:defRPr/>
            </a:pPr>
            <a:r>
              <a:rPr lang="en-US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Tokens</a:t>
            </a:r>
          </a:p>
          <a:p>
            <a:pPr defTabSz="342900">
              <a:spcAft>
                <a:spcPts val="1800"/>
              </a:spcAft>
              <a:defRPr/>
            </a:pPr>
            <a:r>
              <a:rPr lang="en-US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Document </a:t>
            </a:r>
            <a:r>
              <a:rPr lang="en-US" sz="3600" b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Feature</a:t>
            </a:r>
            <a:r>
              <a:rPr lang="en-US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/Frequency/Term Matrix (</a:t>
            </a:r>
            <a:r>
              <a:rPr lang="en-US" sz="36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dfm</a:t>
            </a:r>
            <a:r>
              <a:rPr lang="en-US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/ </a:t>
            </a:r>
            <a:r>
              <a:rPr lang="en-US" sz="36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dtm</a:t>
            </a:r>
            <a:r>
              <a:rPr lang="en-US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FA56F9-617F-F010-299C-CCF8C709AEF2}"/>
              </a:ext>
            </a:extLst>
          </p:cNvPr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Online Content Analysis</a:t>
            </a:r>
          </a:p>
        </p:txBody>
      </p:sp>
      <p:sp>
        <p:nvSpPr>
          <p:cNvPr id="3" name="PlaceHolder 3">
            <a:extLst>
              <a:ext uri="{FF2B5EF4-FFF2-40B4-BE49-F238E27FC236}">
                <a16:creationId xmlns:a16="http://schemas.microsoft.com/office/drawing/2014/main" id="{6673AF0B-30AC-ABCA-0E9A-5030B10BAC25}"/>
              </a:ext>
            </a:extLst>
          </p:cNvPr>
          <p:cNvSpPr txBox="1">
            <a:spLocks/>
          </p:cNvSpPr>
          <p:nvPr/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ct val="100000"/>
              </a:lnSpc>
              <a:buNone/>
              <a:defRPr lang="de-DE" sz="900" b="0" strike="noStrike" kern="1200" spc="-1">
                <a:solidFill>
                  <a:srgbClr val="FFFFFF"/>
                </a:solidFill>
                <a:latin typeface="Segoe UI"/>
                <a:ea typeface="Verdan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02.06.25</a:t>
            </a:r>
            <a:endParaRPr lang="en-GB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93122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688CE4-B2E9-075C-9712-529E630E5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>
            <a:extLst>
              <a:ext uri="{FF2B5EF4-FFF2-40B4-BE49-F238E27FC236}">
                <a16:creationId xmlns:a16="http://schemas.microsoft.com/office/drawing/2014/main" id="{EBEC951B-A4A3-64D7-EF13-CC445EA8180D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800" b="0" strike="noStrike" spc="-1" dirty="0">
                <a:solidFill>
                  <a:schemeClr val="tx2"/>
                </a:solidFill>
                <a:latin typeface="Calibri"/>
              </a:rPr>
              <a:t>Quantitative Text Analysis</a:t>
            </a:r>
          </a:p>
        </p:txBody>
      </p:sp>
      <p:sp>
        <p:nvSpPr>
          <p:cNvPr id="194" name="PlaceHolder 2">
            <a:extLst>
              <a:ext uri="{FF2B5EF4-FFF2-40B4-BE49-F238E27FC236}">
                <a16:creationId xmlns:a16="http://schemas.microsoft.com/office/drawing/2014/main" id="{4AB5CDDA-9BD6-A47E-2E2F-1CA2A17D0AA7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7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25E18BB9-7AE6-B0D7-6A90-BC27A8C70A8A}"/>
              </a:ext>
            </a:extLst>
          </p:cNvPr>
          <p:cNvSpPr txBox="1"/>
          <p:nvPr/>
        </p:nvSpPr>
        <p:spPr>
          <a:xfrm>
            <a:off x="1011960" y="1574939"/>
            <a:ext cx="8640040" cy="35548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>
              <a:spcAft>
                <a:spcPts val="1800"/>
              </a:spcAft>
              <a:defRPr/>
            </a:pPr>
            <a:r>
              <a:rPr lang="en-US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We can </a:t>
            </a:r>
            <a:r>
              <a:rPr lang="en-US" sz="36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analyse</a:t>
            </a:r>
            <a:r>
              <a:rPr lang="en-US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each one:</a:t>
            </a:r>
          </a:p>
          <a:p>
            <a:pPr defTabSz="342900">
              <a:spcAft>
                <a:spcPts val="1800"/>
              </a:spcAft>
              <a:defRPr/>
            </a:pPr>
            <a:r>
              <a:rPr lang="en-US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Corpus- e.g. </a:t>
            </a:r>
            <a:r>
              <a:rPr lang="en-US" sz="36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kwic</a:t>
            </a:r>
            <a:r>
              <a:rPr lang="en-US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(), </a:t>
            </a:r>
            <a:r>
              <a:rPr lang="en-US" sz="36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textstat_readability</a:t>
            </a:r>
            <a:r>
              <a:rPr lang="en-US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()</a:t>
            </a:r>
          </a:p>
          <a:p>
            <a:pPr defTabSz="342900">
              <a:spcAft>
                <a:spcPts val="1800"/>
              </a:spcAft>
              <a:defRPr/>
            </a:pPr>
            <a:r>
              <a:rPr lang="en-US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Tokens- e.g. </a:t>
            </a:r>
            <a:r>
              <a:rPr lang="en-US" sz="36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tokens_lookup</a:t>
            </a:r>
            <a:r>
              <a:rPr lang="en-US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()</a:t>
            </a:r>
          </a:p>
          <a:p>
            <a:pPr defTabSz="342900">
              <a:spcAft>
                <a:spcPts val="1800"/>
              </a:spcAft>
              <a:defRPr/>
            </a:pPr>
            <a:r>
              <a:rPr lang="en-US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Document </a:t>
            </a:r>
            <a:r>
              <a:rPr lang="en-US" sz="3600" b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Feature</a:t>
            </a:r>
            <a:r>
              <a:rPr lang="en-US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/Frequency/Term Matrix (</a:t>
            </a:r>
            <a:r>
              <a:rPr lang="en-US" sz="36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dfm</a:t>
            </a:r>
            <a:r>
              <a:rPr lang="en-US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/ </a:t>
            </a:r>
            <a:r>
              <a:rPr lang="en-US" sz="36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dtm</a:t>
            </a:r>
            <a:r>
              <a:rPr lang="en-US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)- e.g. </a:t>
            </a:r>
            <a:r>
              <a:rPr lang="en-US" sz="36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textstat_keyness</a:t>
            </a:r>
            <a:r>
              <a:rPr lang="en-US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()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314B8B-6C2A-F4CB-1540-CEB3FBBE071B}"/>
              </a:ext>
            </a:extLst>
          </p:cNvPr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Online Content Analysis</a:t>
            </a:r>
          </a:p>
        </p:txBody>
      </p:sp>
      <p:sp>
        <p:nvSpPr>
          <p:cNvPr id="3" name="PlaceHolder 3">
            <a:extLst>
              <a:ext uri="{FF2B5EF4-FFF2-40B4-BE49-F238E27FC236}">
                <a16:creationId xmlns:a16="http://schemas.microsoft.com/office/drawing/2014/main" id="{DE90B40D-ECFA-1FD3-816E-49D633AB23B4}"/>
              </a:ext>
            </a:extLst>
          </p:cNvPr>
          <p:cNvSpPr txBox="1">
            <a:spLocks/>
          </p:cNvSpPr>
          <p:nvPr/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ct val="100000"/>
              </a:lnSpc>
              <a:buNone/>
              <a:defRPr lang="de-DE" sz="900" b="0" strike="noStrike" kern="1200" spc="-1">
                <a:solidFill>
                  <a:srgbClr val="FFFFFF"/>
                </a:solidFill>
                <a:latin typeface="Segoe UI"/>
                <a:ea typeface="Verdan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02.06.25</a:t>
            </a:r>
            <a:endParaRPr lang="en-GB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84637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260FE-EA1E-F6C7-A68F-1A880FF88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>
            <a:extLst>
              <a:ext uri="{FF2B5EF4-FFF2-40B4-BE49-F238E27FC236}">
                <a16:creationId xmlns:a16="http://schemas.microsoft.com/office/drawing/2014/main" id="{664A322A-D1B0-76D5-3113-FFF89A06E788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800" b="0" strike="noStrike" spc="-1" dirty="0">
                <a:solidFill>
                  <a:schemeClr val="tx2"/>
                </a:solidFill>
                <a:latin typeface="Calibri"/>
              </a:rPr>
              <a:t>Dictionary Methods</a:t>
            </a:r>
          </a:p>
        </p:txBody>
      </p:sp>
      <p:sp>
        <p:nvSpPr>
          <p:cNvPr id="194" name="PlaceHolder 2">
            <a:extLst>
              <a:ext uri="{FF2B5EF4-FFF2-40B4-BE49-F238E27FC236}">
                <a16:creationId xmlns:a16="http://schemas.microsoft.com/office/drawing/2014/main" id="{9F3C467A-2F77-DC66-59B5-E0898906F643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8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0ADFBAA1-93D4-EADE-69A5-4DC690805EFE}"/>
              </a:ext>
            </a:extLst>
          </p:cNvPr>
          <p:cNvSpPr txBox="1"/>
          <p:nvPr/>
        </p:nvSpPr>
        <p:spPr>
          <a:xfrm>
            <a:off x="1011960" y="1574939"/>
            <a:ext cx="8093940" cy="221599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>
              <a:spcAft>
                <a:spcPts val="1800"/>
              </a:spcAft>
              <a:defRPr/>
            </a:pPr>
            <a:r>
              <a:rPr lang="en-US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What are dictionary methods?</a:t>
            </a:r>
          </a:p>
          <a:p>
            <a:pPr defTabSz="342900">
              <a:spcAft>
                <a:spcPts val="1800"/>
              </a:spcAft>
              <a:defRPr/>
            </a:pPr>
            <a:r>
              <a:rPr lang="en-US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Let’s go straight to an example in R…</a:t>
            </a:r>
          </a:p>
          <a:p>
            <a:pPr algn="ctr" defTabSz="342900">
              <a:spcAft>
                <a:spcPts val="1800"/>
              </a:spcAft>
              <a:defRPr/>
            </a:pPr>
            <a:endParaRPr lang="en-US" sz="3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94D119-EA61-1BC1-FB67-9F2E9EA74CB6}"/>
              </a:ext>
            </a:extLst>
          </p:cNvPr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Online Content Analysis</a:t>
            </a:r>
          </a:p>
        </p:txBody>
      </p:sp>
      <p:sp>
        <p:nvSpPr>
          <p:cNvPr id="3" name="PlaceHolder 3">
            <a:extLst>
              <a:ext uri="{FF2B5EF4-FFF2-40B4-BE49-F238E27FC236}">
                <a16:creationId xmlns:a16="http://schemas.microsoft.com/office/drawing/2014/main" id="{08F669F2-E958-046C-25F1-5D95DE79F729}"/>
              </a:ext>
            </a:extLst>
          </p:cNvPr>
          <p:cNvSpPr txBox="1">
            <a:spLocks/>
          </p:cNvSpPr>
          <p:nvPr/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ct val="100000"/>
              </a:lnSpc>
              <a:buNone/>
              <a:defRPr lang="de-DE" sz="900" b="0" strike="noStrike" kern="1200" spc="-1">
                <a:solidFill>
                  <a:srgbClr val="FFFFFF"/>
                </a:solidFill>
                <a:latin typeface="Segoe UI"/>
                <a:ea typeface="Verdan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02.06.25</a:t>
            </a:r>
            <a:endParaRPr lang="en-GB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3436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0C17E-EA74-867A-653C-949C97229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>
            <a:extLst>
              <a:ext uri="{FF2B5EF4-FFF2-40B4-BE49-F238E27FC236}">
                <a16:creationId xmlns:a16="http://schemas.microsoft.com/office/drawing/2014/main" id="{E65381E0-35C8-54AB-B150-391FC5594D6E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800" b="0" strike="noStrike" spc="-1" dirty="0">
                <a:solidFill>
                  <a:schemeClr val="tx2"/>
                </a:solidFill>
                <a:latin typeface="Calibri"/>
              </a:rPr>
              <a:t>Dictionary Methods</a:t>
            </a:r>
          </a:p>
        </p:txBody>
      </p:sp>
      <p:sp>
        <p:nvSpPr>
          <p:cNvPr id="194" name="PlaceHolder 2">
            <a:extLst>
              <a:ext uri="{FF2B5EF4-FFF2-40B4-BE49-F238E27FC236}">
                <a16:creationId xmlns:a16="http://schemas.microsoft.com/office/drawing/2014/main" id="{7BF2D431-884E-FEDD-E566-681E366D1590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9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2CB86F28-AFB6-C176-07E0-5357342076E5}"/>
              </a:ext>
            </a:extLst>
          </p:cNvPr>
          <p:cNvSpPr txBox="1"/>
          <p:nvPr/>
        </p:nvSpPr>
        <p:spPr>
          <a:xfrm>
            <a:off x="1011960" y="1574939"/>
            <a:ext cx="10402274" cy="512448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>
              <a:spcAft>
                <a:spcPts val="1800"/>
              </a:spcAft>
              <a:defRPr/>
            </a:pPr>
            <a:r>
              <a:rPr lang="en-US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What are dictionary methods?</a:t>
            </a:r>
          </a:p>
          <a:p>
            <a:pPr defTabSz="342900">
              <a:spcAft>
                <a:spcPts val="1800"/>
              </a:spcAft>
              <a:defRPr/>
            </a:pPr>
            <a:r>
              <a:rPr lang="en-US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 way to recognize and match patterns in a corpus</a:t>
            </a:r>
          </a:p>
          <a:p>
            <a:pPr defTabSz="342900">
              <a:spcAft>
                <a:spcPts val="1800"/>
              </a:spcAft>
              <a:defRPr/>
            </a:pPr>
            <a:r>
              <a:rPr lang="en-US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Can be applied to a tokens object or </a:t>
            </a:r>
            <a:r>
              <a:rPr lang="en-US" sz="36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dfm</a:t>
            </a:r>
            <a:endParaRPr lang="en-US" sz="3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defTabSz="342900">
              <a:spcAft>
                <a:spcPts val="1800"/>
              </a:spcAft>
              <a:defRPr/>
            </a:pPr>
            <a:r>
              <a:rPr lang="en-US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Allows us to calculate frequencies of specific words or groups of words</a:t>
            </a:r>
          </a:p>
          <a:p>
            <a:pPr defTabSz="342900">
              <a:spcAft>
                <a:spcPts val="1800"/>
              </a:spcAft>
              <a:defRPr/>
            </a:pPr>
            <a:endParaRPr lang="en-US" sz="3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algn="ctr" defTabSz="342900">
              <a:spcAft>
                <a:spcPts val="1800"/>
              </a:spcAft>
              <a:defRPr/>
            </a:pPr>
            <a:endParaRPr lang="en-US" sz="3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8B1990-D676-21CA-9EAF-29E81FAC67A4}"/>
              </a:ext>
            </a:extLst>
          </p:cNvPr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Online Content Analysis</a:t>
            </a:r>
          </a:p>
        </p:txBody>
      </p:sp>
      <p:sp>
        <p:nvSpPr>
          <p:cNvPr id="3" name="PlaceHolder 3">
            <a:extLst>
              <a:ext uri="{FF2B5EF4-FFF2-40B4-BE49-F238E27FC236}">
                <a16:creationId xmlns:a16="http://schemas.microsoft.com/office/drawing/2014/main" id="{883CE3FF-967F-7546-B992-CCE0551F04A3}"/>
              </a:ext>
            </a:extLst>
          </p:cNvPr>
          <p:cNvSpPr txBox="1">
            <a:spLocks/>
          </p:cNvSpPr>
          <p:nvPr/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ct val="100000"/>
              </a:lnSpc>
              <a:buNone/>
              <a:defRPr lang="de-DE" sz="900" b="0" strike="noStrike" kern="1200" spc="-1">
                <a:solidFill>
                  <a:srgbClr val="FFFFFF"/>
                </a:solidFill>
                <a:latin typeface="Segoe UI"/>
                <a:ea typeface="Verdan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02.06.25</a:t>
            </a:r>
            <a:endParaRPr lang="en-GB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8006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877"/>
      </a:dk2>
      <a:lt2>
        <a:srgbClr val="E6E6E6"/>
      </a:lt2>
      <a:accent1>
        <a:srgbClr val="C82254"/>
      </a:accent1>
      <a:accent2>
        <a:srgbClr val="D7DF23"/>
      </a:accent2>
      <a:accent3>
        <a:srgbClr val="01283F"/>
      </a:accent3>
      <a:accent4>
        <a:srgbClr val="BEBEBE"/>
      </a:accent4>
      <a:accent5>
        <a:srgbClr val="919191"/>
      </a:accent5>
      <a:accent6>
        <a:srgbClr val="BEBEBE"/>
      </a:accent6>
      <a:hlink>
        <a:srgbClr val="0000FF"/>
      </a:hlink>
      <a:folHlink>
        <a:srgbClr val="8DB3E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877"/>
      </a:dk2>
      <a:lt2>
        <a:srgbClr val="E6E6E6"/>
      </a:lt2>
      <a:accent1>
        <a:srgbClr val="C82254"/>
      </a:accent1>
      <a:accent2>
        <a:srgbClr val="D7DF23"/>
      </a:accent2>
      <a:accent3>
        <a:srgbClr val="01283F"/>
      </a:accent3>
      <a:accent4>
        <a:srgbClr val="BEBEBE"/>
      </a:accent4>
      <a:accent5>
        <a:srgbClr val="919191"/>
      </a:accent5>
      <a:accent6>
        <a:srgbClr val="BEBEBE"/>
      </a:accent6>
      <a:hlink>
        <a:srgbClr val="0000FF"/>
      </a:hlink>
      <a:folHlink>
        <a:srgbClr val="8DB3E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877"/>
      </a:dk2>
      <a:lt2>
        <a:srgbClr val="E6E6E6"/>
      </a:lt2>
      <a:accent1>
        <a:srgbClr val="C82254"/>
      </a:accent1>
      <a:accent2>
        <a:srgbClr val="D7DF23"/>
      </a:accent2>
      <a:accent3>
        <a:srgbClr val="01283F"/>
      </a:accent3>
      <a:accent4>
        <a:srgbClr val="BEBEBE"/>
      </a:accent4>
      <a:accent5>
        <a:srgbClr val="919191"/>
      </a:accent5>
      <a:accent6>
        <a:srgbClr val="BEBEBE"/>
      </a:accent6>
      <a:hlink>
        <a:srgbClr val="0000FF"/>
      </a:hlink>
      <a:folHlink>
        <a:srgbClr val="8DB3E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11253</TotalTime>
  <Words>779</Words>
  <Application>Microsoft Office PowerPoint</Application>
  <PresentationFormat>Widescreen</PresentationFormat>
  <Paragraphs>158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Segoe UI</vt:lpstr>
      <vt:lpstr>Symbol</vt:lpstr>
      <vt:lpstr>Times New Roman</vt:lpstr>
      <vt:lpstr>Wingdings</vt:lpstr>
      <vt:lpstr>Office Theme</vt:lpstr>
      <vt:lpstr>Office Theme</vt:lpstr>
      <vt:lpstr>Office Theme</vt:lpstr>
      <vt:lpstr>Quantitative Research  in Political Science Introduction to Online Content Analysis in 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Daniela Braun</dc:creator>
  <dc:description/>
  <cp:lastModifiedBy>Alexander Hartland</cp:lastModifiedBy>
  <cp:revision>1234</cp:revision>
  <dcterms:created xsi:type="dcterms:W3CDTF">2022-08-22T14:53:08Z</dcterms:created>
  <dcterms:modified xsi:type="dcterms:W3CDTF">2025-06-02T08:33:26Z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18</vt:i4>
  </property>
  <property fmtid="{D5CDD505-2E9C-101B-9397-08002B2CF9AE}" pid="3" name="PresentationFormat">
    <vt:lpwstr>Widescreen</vt:lpwstr>
  </property>
  <property fmtid="{D5CDD505-2E9C-101B-9397-08002B2CF9AE}" pid="4" name="Slides">
    <vt:i4>20</vt:i4>
  </property>
</Properties>
</file>