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5"/>
  </p:notesMasterIdLst>
  <p:sldIdLst>
    <p:sldId id="256" r:id="rId4"/>
    <p:sldId id="451" r:id="rId5"/>
    <p:sldId id="452" r:id="rId6"/>
    <p:sldId id="466" r:id="rId7"/>
    <p:sldId id="467" r:id="rId8"/>
    <p:sldId id="468" r:id="rId9"/>
    <p:sldId id="433" r:id="rId10"/>
    <p:sldId id="453" r:id="rId11"/>
    <p:sldId id="454" r:id="rId12"/>
    <p:sldId id="455" r:id="rId13"/>
    <p:sldId id="456" r:id="rId14"/>
    <p:sldId id="462" r:id="rId15"/>
    <p:sldId id="457" r:id="rId16"/>
    <p:sldId id="459" r:id="rId17"/>
    <p:sldId id="460" r:id="rId18"/>
    <p:sldId id="461" r:id="rId19"/>
    <p:sldId id="463" r:id="rId20"/>
    <p:sldId id="464" r:id="rId21"/>
    <p:sldId id="465" r:id="rId22"/>
    <p:sldId id="469" r:id="rId23"/>
    <p:sldId id="26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9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4F85"/>
    <a:srgbClr val="21ACCD"/>
    <a:srgbClr val="58585A"/>
    <a:srgbClr val="9F045C"/>
    <a:srgbClr val="21AACB"/>
    <a:srgbClr val="947BFF"/>
    <a:srgbClr val="C51D28"/>
    <a:srgbClr val="01B644"/>
    <a:srgbClr val="000000"/>
    <a:srgbClr val="3E32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273" autoAdjust="0"/>
  </p:normalViewPr>
  <p:slideViewPr>
    <p:cSldViewPr snapToGrid="0">
      <p:cViewPr varScale="1">
        <p:scale>
          <a:sx n="61" d="100"/>
          <a:sy n="61" d="100"/>
        </p:scale>
        <p:origin x="76" y="1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9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DCEDB-CB64-98DC-4085-D9C82F6F3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708F63DD-B6A8-8C32-7997-D661054AF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200E2DA9-9EC4-1F54-82A5-C585BD7E43C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2A969CD6-F0EA-B126-0CDA-0B49208A092C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3368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AB111-8624-2E91-4E9A-08F2D8AFD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514E407D-99CD-6080-24E4-388667C95B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DCD066BA-5B19-2A63-4CD4-5CA9C5AE7F3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85C2E252-2DBE-6D55-C632-F5C76E8B9627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26943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029B-2797-4D7A-578B-63BA2C426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CFC71640-EACC-BBFB-BD35-5072383FDD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CE8FD932-3EDE-952A-4353-E456A8A2D32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23DBE9EC-4ED7-68DC-F79B-DFA966C2058A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4121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24F2B-15FE-8719-28A5-703502647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102F00EB-4DA1-4B03-2D0F-E5C8AD505D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35E1E172-F9D5-B4AA-207C-58B1F88F4F5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EF721BA-BEE6-A8B8-B4E8-CC971332BAAC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7912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BFCA9-E103-49F8-86A9-5D51EF09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CA477BA4-41C7-4547-1CA9-2C50F57C1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8CE85DD3-E352-A7D8-7470-EE728B2E03F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8314ED8A-4406-2BB2-9A33-84A6BB59987C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1195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694FD-9637-9C03-96F4-B119D11E5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1B84D4F7-F529-2EB4-988A-C7945BD85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8123E079-126B-EDB5-FA91-C36AC8FBDF0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8EBDCB04-1DD4-F3F4-7C40-6BA6C65988DA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0177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9FEDF-E8F7-CB2E-5B4F-6C90363D2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AFD52FFF-B641-1C2D-1F5D-ADCA491BE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8C40559B-A59C-BDFF-8F17-44E20D7BFFD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D26BCA9F-D3DC-304E-5F4B-FD5229E8DC60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1919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461C3-3868-9AA9-5F34-8173617FF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4C87381E-86C3-66E8-0FDE-E690DE2D24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DB0B93E9-D908-8607-1D69-A65D8F12E60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9C04BAAF-E2BB-5998-33BA-B960BB9F69F4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4685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7A6A5-30AC-2254-4300-7890604E2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C3744D1-35D1-41BB-EBC1-C3AD77974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7268ED0-3705-CBC1-A65E-77FFD80F74F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E50DAFFE-DDDE-9656-2656-148B1AD990CD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9036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C122C-483B-1425-ACA7-9B7AE17D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4A5BF58B-5322-039A-D09C-FD7B2D999B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C765E47F-9318-07EA-3D59-5E95C23148A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55439299-D807-7885-CD4B-9B1145FF3C63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7962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8FC9D-B6A1-7AB3-2D93-E46D4D041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C87E0EAC-0536-0594-020A-A4AC661ED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2982EF71-CD92-996A-6744-6E98EB35C2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9FE88F42-7109-4D49-0F08-4A0853C0AB4E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97574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96F5D-BDCF-A410-7C40-E27F1AB56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60A6E3FF-6E96-9F97-7392-4A8378AC2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31A9F8C5-D725-7C33-1721-4B8A30CCD3E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56C184E-C52B-388E-9FFB-ADD104382319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1899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94A64-A8F7-A0AD-3556-918E29E03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B3605EF8-196D-E64F-4614-6A654B878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3673E8ED-EA08-1EB3-5D0B-AC782641AF9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DAF01D0C-A77F-D4F3-D08D-1140DF8D89B0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4933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927EB-DD10-295E-D194-6B37B38CE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97C0C5D4-516E-356B-950D-7397EAB95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895CF9DA-8D0A-99CA-6263-BD8EA165034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D150BDA4-8B8D-BBA5-3AFD-C1D87DA20AF4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7723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0253-13A5-D8DA-A536-4AC5F5281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E0561EFB-3BC3-FF3A-8B28-74314E6844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F64D4D3F-2C4D-2651-AC84-04B52D6990E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62B22E13-5FC7-5419-6D11-7EED8EFCF3EF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93248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43356-0E3A-F158-28DA-1A145510F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5321836C-FFED-739C-8175-8A9B91971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FA81EA60-CCAE-BFCC-D437-6AF1C725843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7F33C59-802C-79F9-6711-7D6F0E658DEE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720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0226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F7870-0E8D-2A91-977B-ADF7940FD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B655F10C-C414-4660-24FB-8DA851E32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051128C3-5D68-F2D9-B5D9-D10AFA6C1E7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24FE93D1-9CCD-D472-A355-9FF0E531E031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1253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CFC6B-0E97-7881-BAA3-C2732E11E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8D6EBAC7-3CD3-3ECF-AAAE-BA4DBA869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2AC9C153-7FB7-172E-72D9-796035E423E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034E9170-BCF1-03AE-B229-151EF6239790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6578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25.05.2025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-saarland.de/lehrstuhl/braun/team/dr-alex-hartland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lexDataPlatz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meter.com/app/presentation/alow4bfdt4w1oa5von7wfmgvymf8ino8/edit?question=82yuuq471cc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Introduction to Online</a:t>
            </a:r>
            <a:b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 Analysis in R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7 (</a:t>
            </a:r>
            <a:r>
              <a:rPr lang="en-GB" sz="1800" i="1" spc="-1" dirty="0">
                <a:solidFill>
                  <a:srgbClr val="004877"/>
                </a:solidFill>
                <a:latin typeface="Segoe UI"/>
              </a:rPr>
              <a:t>26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.05.2025)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Alex Hartland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2F56A-13B1-71A5-3D74-803873279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ECA280A7-D920-A052-612F-2120954E143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Example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E1B4CAC0-4D03-A6A7-6FCB-77AF026C7DA4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BB2C7945-240E-FAC9-6059-4773E7BF8D3F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ECD09BE-A6AB-EE92-4841-A1DC32BBF132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DAED9-3631-30E3-FCEA-EE4F53C36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496" y="994777"/>
            <a:ext cx="8640506" cy="498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BB6DD-A1D9-7184-EA09-7CD37BE35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43DE71FD-45C7-3A47-6555-1A05DBDA362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D01C504B-DD2D-D250-4F10-2D21B3FC0B80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C646BA-A903-CA58-9B69-71DF4F088F43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AFCDE04-C455-91FB-70C6-11FC762DEFDC}"/>
              </a:ext>
            </a:extLst>
          </p:cNvPr>
          <p:cNvSpPr txBox="1"/>
          <p:nvPr/>
        </p:nvSpPr>
        <p:spPr>
          <a:xfrm>
            <a:off x="1011960" y="1574939"/>
            <a:ext cx="1072284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Why quantitative text analysis?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u="sng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Basic assumptions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Text represents underlying characteristics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 can represent text features, e.g. words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 can 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analyse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these features, e.g. via frequencies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6537DE-41ED-3A00-2A84-F4D51AF5C697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368493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260FE-EA1E-F6C7-A68F-1A880FF88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664A322A-D1B0-76D5-3113-FFF89A06E78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9F3C467A-2F77-DC66-59B5-E0898906F643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1CD27D86-E79B-8545-272E-8B8C34721A9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ADFBAA1-93D4-EADE-69A5-4DC690805EFE}"/>
              </a:ext>
            </a:extLst>
          </p:cNvPr>
          <p:cNvSpPr txBox="1"/>
          <p:nvPr/>
        </p:nvSpPr>
        <p:spPr>
          <a:xfrm>
            <a:off x="1011960" y="1574939"/>
            <a:ext cx="8093940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Why quantitative text analysis?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Let’s go straight to an example in R…</a:t>
            </a:r>
          </a:p>
          <a:p>
            <a:pPr algn="ctr" defTabSz="342900">
              <a:spcAft>
                <a:spcPts val="1800"/>
              </a:spcAft>
              <a:defRPr/>
            </a:pP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94D119-EA61-1BC1-FB67-9F2E9EA74CB6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383436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88209-2E45-FB47-2D30-0265FD284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FA78D966-C0EE-A09C-D6E7-14A70EFC31E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4D369187-1BBD-A228-9A14-9BBD85A6C7A0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EB441692-0F57-6C6F-6253-120A4F0D2EA1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50C5F30-72CB-942B-A1B5-B968E628FEFA}"/>
              </a:ext>
            </a:extLst>
          </p:cNvPr>
          <p:cNvSpPr txBox="1"/>
          <p:nvPr/>
        </p:nvSpPr>
        <p:spPr>
          <a:xfrm>
            <a:off x="1011960" y="1574939"/>
            <a:ext cx="8640040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Do you remember the three objects we created?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Corpus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Tokens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Document Feature Matrix (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dfm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Can you describe each one?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FA56F9-617F-F010-299C-CCF8C709AEF2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13931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6663-3E1F-58A7-C8E0-943643D00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040D48A1-301C-7ACD-3622-646D3B2014B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190C5240-80BE-1F89-DE56-05A9A7F530F3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52DBB88D-AB45-46A7-DAB5-5ECD387EC506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B09503C5-BFBF-F4E8-195F-1F57AE9EFB44}"/>
              </a:ext>
            </a:extLst>
          </p:cNvPr>
          <p:cNvSpPr txBox="1"/>
          <p:nvPr/>
        </p:nvSpPr>
        <p:spPr>
          <a:xfrm>
            <a:off x="1011960" y="1574939"/>
            <a:ext cx="9435907" cy="41088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Do you remember the three object we created?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Corpus- texts as </a:t>
            </a:r>
            <a:r>
              <a:rPr lang="en-US" sz="36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strings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a data frame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Tokens- individual features in a list of vectors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Document Feature Matrix (</a:t>
            </a:r>
            <a:r>
              <a:rPr lang="en-US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dfm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)- frequency of features per document in a matrix/ table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C2F86C-BCC9-51BA-CC46-6173CD40B5B7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938995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59D17-46D9-5B29-85FA-BF2F9E344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6F2733FE-E79D-73A1-4C4B-4A67A6D4BFE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2F32438F-1930-7997-B75C-CADD1F0EEAE2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1AAD049-14DB-54FF-4B21-C5CB4445FB00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B6D23B52-ACC2-1739-6652-1189BC627751}"/>
              </a:ext>
            </a:extLst>
          </p:cNvPr>
          <p:cNvSpPr txBox="1"/>
          <p:nvPr/>
        </p:nvSpPr>
        <p:spPr>
          <a:xfrm>
            <a:off x="1011960" y="1574939"/>
            <a:ext cx="9774573" cy="1431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DFMs assume a ‘bag of words’ approach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They do not account for the </a:t>
            </a:r>
            <a:r>
              <a:rPr lang="en-US" sz="36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position</a:t>
            </a: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of words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103CB3-C2B1-8ABD-F83A-42A4B39AE004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19796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9C3A6-9715-3532-6AF2-5CE5319BC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08C97390-67A6-36C5-075B-F25ACC04288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C38693A3-06A1-978B-BE86-7D46F6EA8F70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7DEAC348-1E3C-49EA-023D-CB897A384733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4FE14B5-A064-EB40-478C-34D612430E97}"/>
              </a:ext>
            </a:extLst>
          </p:cNvPr>
          <p:cNvSpPr txBox="1"/>
          <p:nvPr/>
        </p:nvSpPr>
        <p:spPr>
          <a:xfrm>
            <a:off x="1011960" y="1574939"/>
            <a:ext cx="10333373" cy="37394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What is a “bag of words” approach?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Representing each feature as an individual token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Tokens consisting of 1 document. 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text1 :  </a:t>
            </a:r>
            <a:b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[1] "Over"         "the"          "past"         "years"        ","            </a:t>
            </a:r>
            <a:b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[6] "the"          "availability" "of"           "new"          "data"        </a:t>
            </a:r>
            <a:b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[11] "through"      "the"          [  and 110 more ]</a:t>
            </a:r>
            <a:endParaRPr lang="en-US" sz="2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2D3364-2456-736A-7704-C93C7B6E5B57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42510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31A38-ECD1-327D-465F-E8F7FDADA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5B776C51-0031-6A86-5EA5-29E8C712B4E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CD2430BC-C87F-3DD1-6437-9F000E15C163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EB4A224C-8FF7-128C-96B3-79C7F2CF5972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013FA009-2143-D63D-6E6D-98BC3DDEE223}"/>
              </a:ext>
            </a:extLst>
          </p:cNvPr>
          <p:cNvSpPr txBox="1"/>
          <p:nvPr/>
        </p:nvSpPr>
        <p:spPr>
          <a:xfrm>
            <a:off x="1011960" y="1574939"/>
            <a:ext cx="10333373" cy="45704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What is a “bag of words” approach?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Measuring their frequency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GB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Documentfeature</a:t>
            </a: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matrix of: 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 document, 71 features (0.00% sparse) and 0 </a:t>
            </a:r>
            <a:r>
              <a:rPr lang="en-GB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docvars</a:t>
            </a: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.        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features 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docs    over the past years , availability of new data through   </a:t>
            </a:r>
            <a:b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text1       1  11    1      1     6            1     9      2     3         2 </a:t>
            </a:r>
            <a:b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[ reached </a:t>
            </a:r>
            <a:r>
              <a:rPr lang="en-GB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max_nfeat</a:t>
            </a: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61 more features ]</a:t>
            </a:r>
            <a:endParaRPr lang="en-US" sz="24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0390A1-A0A2-6D72-4D08-3B521A819D1A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352759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A92EB-06FB-71C1-1909-7E99D5F68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EA2E6A43-D2D1-D156-99D3-75400288EF6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D5621C16-6A62-3613-6246-BD994BA3BC4B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77605D2E-D1AE-5D4B-BF21-A26CAFB42C7B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5F1C781-94F6-A3D6-4B17-29CF94788DC5}"/>
              </a:ext>
            </a:extLst>
          </p:cNvPr>
          <p:cNvSpPr txBox="1"/>
          <p:nvPr/>
        </p:nvSpPr>
        <p:spPr>
          <a:xfrm>
            <a:off x="1011960" y="1574939"/>
            <a:ext cx="10333373" cy="45704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What is a “bag of words” approach?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Using the frequencies for: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Scaling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Classification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Sentiment analysis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Descriptive statistics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127A18-2541-B0DD-4DE4-8D8660F9AA36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570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2E00B-E509-6A9E-38DB-2EA916FBB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37DA8F8B-4060-8536-AB00-0F2B1BEC6B8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FC1711EA-8A3C-3485-EFD6-F079ABB76501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59180606-9B99-6308-6467-A3598CE30F8D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A6ECF5-6AB4-8343-E2C2-1157BE764763}"/>
              </a:ext>
            </a:extLst>
          </p:cNvPr>
          <p:cNvSpPr txBox="1"/>
          <p:nvPr/>
        </p:nvSpPr>
        <p:spPr>
          <a:xfrm>
            <a:off x="1011960" y="1574939"/>
            <a:ext cx="10333373" cy="1431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Further Examples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Let’s look at some descriptive analysis…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246BC6-798E-5A93-0718-FCB4342C8895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45735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A92D4-E5F6-29FE-2965-6AE85C87A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15065D7D-6BFC-3CA8-BABA-BA95518ED82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Introduction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3F6C1FD7-D6CD-9879-2ED3-F4EC8D9E72BB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BFA7DA5A-9DE5-3CA2-E77D-F58AB404DD13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2F6E97AE-5C23-D203-0884-6F59ACCF2415}"/>
              </a:ext>
            </a:extLst>
          </p:cNvPr>
          <p:cNvSpPr txBox="1"/>
          <p:nvPr/>
        </p:nvSpPr>
        <p:spPr>
          <a:xfrm>
            <a:off x="2599273" y="1929165"/>
            <a:ext cx="7245131" cy="41088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https://www.uni-saarland.de/lehrstuhl/braun/team/dr-alex-hartland.html</a:t>
            </a: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ctr" defTabSz="342900">
              <a:spcAft>
                <a:spcPts val="1800"/>
              </a:spcAft>
              <a:defRPr/>
            </a:pP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ctr"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4"/>
              </a:rPr>
              <a:t>https://github.com/AlexDataPlatz</a:t>
            </a: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ctr" defTabSz="342900">
              <a:spcAft>
                <a:spcPts val="1800"/>
              </a:spcAft>
              <a:defRPr/>
            </a:pP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E8FBF2-6993-94F6-EF6E-F757A3F6ECEB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210178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052A9-FEE7-AE9C-A473-B195AEB01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62977B07-F6D3-1F52-9723-3F4A87687F2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0" strike="noStrike" spc="-1" dirty="0">
                <a:solidFill>
                  <a:schemeClr val="tx2"/>
                </a:solidFill>
                <a:latin typeface="Calibri"/>
              </a:rPr>
              <a:t>Quantitative Text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E96681EB-0904-8151-3CC0-C58E16000834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C318B86C-0F8C-CA61-1833-990CE206B979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26.05.2025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3CC1B7EA-131B-4C02-AF6C-2DAD6A6D19A8}"/>
              </a:ext>
            </a:extLst>
          </p:cNvPr>
          <p:cNvSpPr txBox="1"/>
          <p:nvPr/>
        </p:nvSpPr>
        <p:spPr>
          <a:xfrm>
            <a:off x="1011960" y="1574939"/>
            <a:ext cx="10333373" cy="30008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Next week: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Check the exercises and reading from this week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Prepare our text (“cleaning and pre-processing”)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Practice dictionary methods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0A4F297-7951-27BD-60CE-C7B9E2880099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195918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E8F4C-2880-D689-7068-246CD11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D714C17D-C31C-B4FD-DE7F-B495BAE427C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Introduction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68C55EA0-318A-4CF8-2AB0-2C48DC68093E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D3F08B5-66A9-0EC0-0E8A-86FCBFD60441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BB7D74C7-332E-4328-3DF7-FC789C93C10F}"/>
              </a:ext>
            </a:extLst>
          </p:cNvPr>
          <p:cNvSpPr txBox="1"/>
          <p:nvPr/>
        </p:nvSpPr>
        <p:spPr>
          <a:xfrm>
            <a:off x="2599273" y="1929165"/>
            <a:ext cx="7245131" cy="30931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https://www.mentimeter.com/app/presentation/alow4bfdt4w1oa5von7wfmgvymf8ino8/edit?question=82yuuq471cc8</a:t>
            </a: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algn="ctr" defTabSz="342900">
              <a:spcAft>
                <a:spcPts val="1800"/>
              </a:spcAft>
              <a:defRPr/>
            </a:pP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24C64-C4A4-A2BE-E36A-E4775664632F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4342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64E4B-9DE6-B011-9D26-ADAC308E7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3449B91A-817E-8999-9676-91CC895F8CF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Overview: Every class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FA8B549D-826B-3088-D16A-5B3B26A32BF7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5CB77869-61A0-4D98-9C6E-99204499D720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8E332B6-E696-AF43-514D-9C7259D668C7}"/>
              </a:ext>
            </a:extLst>
          </p:cNvPr>
          <p:cNvSpPr txBox="1"/>
          <p:nvPr/>
        </p:nvSpPr>
        <p:spPr>
          <a:xfrm>
            <a:off x="2599273" y="1929165"/>
            <a:ext cx="9287927" cy="40780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Lecture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Examples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Exercises</a:t>
            </a:r>
          </a:p>
          <a:p>
            <a:pPr defTabSz="342900">
              <a:spcAft>
                <a:spcPts val="1800"/>
              </a:spcAft>
              <a:defRPr/>
            </a:pPr>
            <a:endParaRPr lang="en-US" sz="3600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800"/>
              </a:spcAft>
              <a:defRPr/>
            </a:pP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Course adapted from materials produced by 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Theresa Gessler (2022) </a:t>
            </a:r>
            <a:r>
              <a:rPr lang="en-US" sz="2000" i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Introduction to Text Analysis 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</a:t>
            </a:r>
            <a:r>
              <a:rPr lang="en-US" sz="20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Quanteda</a:t>
            </a:r>
            <a:r>
              <a:rPr lang="en-US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tutorials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6CBF13-9DED-1912-8589-BB4068791333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159770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8A67F-7A29-5870-A4E6-0B22AC7A6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6261AF37-6343-785F-0BDF-E8795105842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Overview: Course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3022EA84-5291-1CB9-C7A3-CCF501D0DB12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743EC05C-759A-95C2-B707-12AE4B196916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977FFC0-E268-5321-EACE-4AA68F2F18D7}"/>
              </a:ext>
            </a:extLst>
          </p:cNvPr>
          <p:cNvSpPr txBox="1"/>
          <p:nvPr/>
        </p:nvSpPr>
        <p:spPr>
          <a:xfrm>
            <a:off x="757770" y="1479818"/>
            <a:ext cx="10676460" cy="46628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1: Introduction and basic descriptives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2: Dictionary methods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3: Public holiday, no class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4: Topic modelling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5: Word embeddings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6: Transformers, Large Language Models, Other Data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7: Review, troubleshooting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8: Presentations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7FB01-5195-3B13-78A1-93F5D484BBF0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254786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7BF6-275B-B9D5-D9CD-F025F1A7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0D792A11-656A-B70F-FBFF-4E281992FF4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Overview: Today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C0115DAE-36DA-2401-9870-C2B5FDE66D62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4FEBB34D-AF12-1575-B978-CA900CF986F4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40B06D3D-12B7-12A6-24FD-58D0019FDD49}"/>
              </a:ext>
            </a:extLst>
          </p:cNvPr>
          <p:cNvSpPr txBox="1"/>
          <p:nvPr/>
        </p:nvSpPr>
        <p:spPr>
          <a:xfrm>
            <a:off x="757770" y="1479818"/>
            <a:ext cx="10676460" cy="34624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Week 1: Introduction and basic descriptives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Where does this course fit?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What kind of data?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Why </a:t>
            </a:r>
            <a:r>
              <a:rPr lang="en-US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analyse</a:t>
            </a: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text?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Understanding basic terms</a:t>
            </a:r>
          </a:p>
          <a:p>
            <a:pPr defTabSz="342900">
              <a:spcAft>
                <a:spcPts val="1800"/>
              </a:spcAft>
              <a:defRPr/>
            </a:pPr>
            <a:r>
              <a:rPr lang="en-US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Producing basic descriptive statistics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E9D4CEF-743D-6D70-C523-902D8BB7CE9A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</p:spTree>
    <p:extLst>
      <p:ext uri="{BB962C8B-B14F-4D97-AF65-F5344CB8AC3E}">
        <p14:creationId xmlns:p14="http://schemas.microsoft.com/office/powerpoint/2010/main" val="284704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Research Design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5DC38-1538-370B-F4B0-E8DC4E2D9F27}"/>
              </a:ext>
            </a:extLst>
          </p:cNvPr>
          <p:cNvSpPr txBox="1"/>
          <p:nvPr/>
        </p:nvSpPr>
        <p:spPr>
          <a:xfrm>
            <a:off x="752475" y="2867025"/>
            <a:ext cx="1419225" cy="646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Research Question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EC37504-4F1C-3732-8F03-0D77ED13F6B3}"/>
              </a:ext>
            </a:extLst>
          </p:cNvPr>
          <p:cNvSpPr/>
          <p:nvPr/>
        </p:nvSpPr>
        <p:spPr>
          <a:xfrm>
            <a:off x="2324100" y="29718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AC49E-9464-5C4A-6FC4-DA3D19B65018}"/>
              </a:ext>
            </a:extLst>
          </p:cNvPr>
          <p:cNvSpPr txBox="1"/>
          <p:nvPr/>
        </p:nvSpPr>
        <p:spPr>
          <a:xfrm>
            <a:off x="3238501" y="2867025"/>
            <a:ext cx="1524000" cy="646331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Theory/ Expectations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F5C802-7419-B98A-1A51-DBAEE44FF374}"/>
              </a:ext>
            </a:extLst>
          </p:cNvPr>
          <p:cNvSpPr/>
          <p:nvPr/>
        </p:nvSpPr>
        <p:spPr>
          <a:xfrm>
            <a:off x="4914900" y="29718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08409-A691-4119-5073-A744DDE146B5}"/>
              </a:ext>
            </a:extLst>
          </p:cNvPr>
          <p:cNvSpPr txBox="1"/>
          <p:nvPr/>
        </p:nvSpPr>
        <p:spPr>
          <a:xfrm>
            <a:off x="5829300" y="2879191"/>
            <a:ext cx="1419225" cy="6480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/>
              <a:t>Hypotheses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53E64A2-C82F-D794-389C-74162B50F5BB}"/>
              </a:ext>
            </a:extLst>
          </p:cNvPr>
          <p:cNvSpPr/>
          <p:nvPr/>
        </p:nvSpPr>
        <p:spPr>
          <a:xfrm>
            <a:off x="7400925" y="29718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8F4AC8F-2A1E-054D-DDB9-E777F4232D56}"/>
              </a:ext>
            </a:extLst>
          </p:cNvPr>
          <p:cNvSpPr/>
          <p:nvPr/>
        </p:nvSpPr>
        <p:spPr>
          <a:xfrm>
            <a:off x="9886950" y="29718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C45628-2E4B-434F-D712-2266313FDDCA}"/>
              </a:ext>
            </a:extLst>
          </p:cNvPr>
          <p:cNvSpPr txBox="1"/>
          <p:nvPr/>
        </p:nvSpPr>
        <p:spPr>
          <a:xfrm>
            <a:off x="10729912" y="2876400"/>
            <a:ext cx="1090613" cy="6480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/>
              <a:t>Answer?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9B7069-FD7F-51AD-BA1F-3AF0AB159262}"/>
              </a:ext>
            </a:extLst>
          </p:cNvPr>
          <p:cNvSpPr txBox="1"/>
          <p:nvPr/>
        </p:nvSpPr>
        <p:spPr>
          <a:xfrm>
            <a:off x="8315324" y="2876400"/>
            <a:ext cx="1419225" cy="6480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985359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2" grpId="0" animBg="1"/>
      <p:bldP spid="13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664C6-D385-609C-9753-F4050E6AA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6E3AEB0-CFF9-CAFD-DF5A-A540177CEE75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76E89356-C9CF-B374-D62A-D837016F6C3E}"/>
              </a:ext>
            </a:extLst>
          </p:cNvPr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7A629ADD-3BB5-4EB8-12E4-24DE5D297FD7}"/>
              </a:ext>
            </a:extLst>
          </p:cNvPr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8CA8037F-9EC5-C97C-8E46-B00746C4E98F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Data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4DB80-A919-0006-4F4A-55061936E602}"/>
              </a:ext>
            </a:extLst>
          </p:cNvPr>
          <p:cNvSpPr txBox="1"/>
          <p:nvPr/>
        </p:nvSpPr>
        <p:spPr>
          <a:xfrm>
            <a:off x="2592457" y="1715158"/>
            <a:ext cx="1419225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Qualitative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CCB896E-2BE5-F07B-C2B2-A099D49E5DDC}"/>
              </a:ext>
            </a:extLst>
          </p:cNvPr>
          <p:cNvSpPr/>
          <p:nvPr/>
        </p:nvSpPr>
        <p:spPr>
          <a:xfrm rot="7932079">
            <a:off x="1794016" y="2343792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0BF907-6F8C-5B87-6792-52F154A91E11}"/>
              </a:ext>
            </a:extLst>
          </p:cNvPr>
          <p:cNvSpPr txBox="1"/>
          <p:nvPr/>
        </p:nvSpPr>
        <p:spPr>
          <a:xfrm>
            <a:off x="1238250" y="3023968"/>
            <a:ext cx="1524000" cy="92333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Interviews</a:t>
            </a:r>
          </a:p>
          <a:p>
            <a:r>
              <a:rPr lang="en-GB" dirty="0"/>
              <a:t>Field notes</a:t>
            </a:r>
          </a:p>
          <a:p>
            <a:r>
              <a:rPr lang="en-GB" dirty="0"/>
              <a:t>Archives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5166A9-1702-C6F1-009E-96EF6B5D8E9F}"/>
              </a:ext>
            </a:extLst>
          </p:cNvPr>
          <p:cNvSpPr/>
          <p:nvPr/>
        </p:nvSpPr>
        <p:spPr>
          <a:xfrm rot="9054206">
            <a:off x="4450380" y="1191065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02FF1-E53B-F8A3-5F9B-B5FBE315E9EB}"/>
              </a:ext>
            </a:extLst>
          </p:cNvPr>
          <p:cNvSpPr txBox="1"/>
          <p:nvPr/>
        </p:nvSpPr>
        <p:spPr>
          <a:xfrm>
            <a:off x="5829300" y="3018525"/>
            <a:ext cx="1419225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/>
              <a:t>Surveys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75AC955-688F-ED50-849B-7BEB838457C2}"/>
              </a:ext>
            </a:extLst>
          </p:cNvPr>
          <p:cNvSpPr/>
          <p:nvPr/>
        </p:nvSpPr>
        <p:spPr>
          <a:xfrm rot="8292449">
            <a:off x="7021537" y="2223452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2DDCE56-B650-51EF-D345-887F2935F438}"/>
              </a:ext>
            </a:extLst>
          </p:cNvPr>
          <p:cNvSpPr/>
          <p:nvPr/>
        </p:nvSpPr>
        <p:spPr>
          <a:xfrm rot="2678329">
            <a:off x="9218846" y="2217435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0A887F-2101-52AD-875A-BD6DD95B749A}"/>
              </a:ext>
            </a:extLst>
          </p:cNvPr>
          <p:cNvSpPr txBox="1"/>
          <p:nvPr/>
        </p:nvSpPr>
        <p:spPr>
          <a:xfrm>
            <a:off x="9267227" y="3018525"/>
            <a:ext cx="1909926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GB" dirty="0"/>
              <a:t>Digital trace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48A9CD-F65B-76DE-B42E-446C45CB22F7}"/>
              </a:ext>
            </a:extLst>
          </p:cNvPr>
          <p:cNvSpPr txBox="1"/>
          <p:nvPr/>
        </p:nvSpPr>
        <p:spPr>
          <a:xfrm>
            <a:off x="5408587" y="879076"/>
            <a:ext cx="1419225" cy="64800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47BFA-FB1D-C971-23E7-35659B909583}"/>
              </a:ext>
            </a:extLst>
          </p:cNvPr>
          <p:cNvSpPr txBox="1"/>
          <p:nvPr/>
        </p:nvSpPr>
        <p:spPr>
          <a:xfrm flipH="1">
            <a:off x="7803503" y="1715158"/>
            <a:ext cx="1419225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Quantitative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C82A89C-9620-ABCB-984D-F04C4BE1071B}"/>
              </a:ext>
            </a:extLst>
          </p:cNvPr>
          <p:cNvSpPr/>
          <p:nvPr/>
        </p:nvSpPr>
        <p:spPr>
          <a:xfrm rot="12545794" flipH="1">
            <a:off x="7057745" y="1194794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C2D989-B11B-0C1F-F4A2-5085A823F391}"/>
              </a:ext>
            </a:extLst>
          </p:cNvPr>
          <p:cNvSpPr txBox="1"/>
          <p:nvPr/>
        </p:nvSpPr>
        <p:spPr>
          <a:xfrm>
            <a:off x="5462648" y="3774654"/>
            <a:ext cx="2420180" cy="2585323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Primary data</a:t>
            </a:r>
          </a:p>
          <a:p>
            <a:pPr marL="285750" indent="-285750">
              <a:buFontTx/>
              <a:buChar char="-"/>
            </a:pPr>
            <a:r>
              <a:rPr lang="en-GB" dirty="0"/>
              <a:t>Secondary data</a:t>
            </a:r>
          </a:p>
          <a:p>
            <a:pPr indent="268288"/>
            <a:r>
              <a:rPr lang="en-GB" dirty="0"/>
              <a:t>ESS</a:t>
            </a:r>
          </a:p>
          <a:p>
            <a:pPr indent="268288"/>
            <a:r>
              <a:rPr lang="en-GB" dirty="0"/>
              <a:t>EES</a:t>
            </a:r>
          </a:p>
          <a:p>
            <a:pPr indent="268288"/>
            <a:r>
              <a:rPr lang="en-GB" dirty="0"/>
              <a:t>WVS</a:t>
            </a:r>
          </a:p>
          <a:p>
            <a:pPr marL="268288"/>
            <a:r>
              <a:rPr lang="en-GB" dirty="0"/>
              <a:t>Euro-, Asian-, African-barometer</a:t>
            </a:r>
          </a:p>
          <a:p>
            <a:pPr marL="268288"/>
            <a:r>
              <a:rPr lang="en-GB" dirty="0"/>
              <a:t>etc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7EEAD5-ECBE-0B7A-6A6D-B9CFC244872D}"/>
              </a:ext>
            </a:extLst>
          </p:cNvPr>
          <p:cNvSpPr txBox="1"/>
          <p:nvPr/>
        </p:nvSpPr>
        <p:spPr>
          <a:xfrm>
            <a:off x="8870188" y="3774654"/>
            <a:ext cx="2704004" cy="2031325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GPS location</a:t>
            </a:r>
          </a:p>
          <a:p>
            <a:pPr marL="285750" indent="-285750">
              <a:buFontTx/>
              <a:buChar char="-"/>
            </a:pPr>
            <a:r>
              <a:rPr lang="en-GB" dirty="0"/>
              <a:t>Fitness tracker</a:t>
            </a:r>
          </a:p>
          <a:p>
            <a:pPr marL="285750" indent="-285750">
              <a:buFontTx/>
              <a:buChar char="-"/>
            </a:pPr>
            <a:r>
              <a:rPr lang="en-GB" dirty="0"/>
              <a:t>ISP/ Cell tower data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Social media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Speech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Images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10550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3" grpId="0" animBg="1"/>
      <p:bldP spid="4" grpId="0" animBg="1"/>
      <p:bldP spid="11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61D1-82B7-26F1-D529-969B9C399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>
            <a:extLst>
              <a:ext uri="{FF2B5EF4-FFF2-40B4-BE49-F238E27FC236}">
                <a16:creationId xmlns:a16="http://schemas.microsoft.com/office/drawing/2014/main" id="{6A4A2525-0085-CF34-E623-1D2B5AA970E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Example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>
            <a:extLst>
              <a:ext uri="{FF2B5EF4-FFF2-40B4-BE49-F238E27FC236}">
                <a16:creationId xmlns:a16="http://schemas.microsoft.com/office/drawing/2014/main" id="{6E2E2F69-8A5C-97DC-AE91-174765C6CDE0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3E010ED1-BEBB-F93C-446B-481CA0150547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25.05.2025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1277F4A-72BC-3470-885A-B2C154B14F89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Online Content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E8EC3-41AB-09C4-2254-9EAF7E10A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362" y="2333568"/>
            <a:ext cx="11189275" cy="21908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EE1EA-5E80-42A6-9337-1B593D5A7C59}"/>
              </a:ext>
            </a:extLst>
          </p:cNvPr>
          <p:cNvSpPr txBox="1"/>
          <p:nvPr/>
        </p:nvSpPr>
        <p:spPr>
          <a:xfrm>
            <a:off x="4211162" y="1202798"/>
            <a:ext cx="1419225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/>
              <a:t>Meta data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23CE104-E226-B93E-04A3-48BA3C0A177D}"/>
              </a:ext>
            </a:extLst>
          </p:cNvPr>
          <p:cNvSpPr/>
          <p:nvPr/>
        </p:nvSpPr>
        <p:spPr>
          <a:xfrm rot="8292449">
            <a:off x="3393755" y="168062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ACA26-0BD1-FFBC-36A7-1CF9B1B3A1EF}"/>
              </a:ext>
            </a:extLst>
          </p:cNvPr>
          <p:cNvSpPr txBox="1"/>
          <p:nvPr/>
        </p:nvSpPr>
        <p:spPr>
          <a:xfrm>
            <a:off x="7166984" y="1202798"/>
            <a:ext cx="1419225" cy="369332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GB" dirty="0"/>
              <a:t>Text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EC7E663-C363-A681-0CCD-9489A361D56C}"/>
              </a:ext>
            </a:extLst>
          </p:cNvPr>
          <p:cNvSpPr/>
          <p:nvPr/>
        </p:nvSpPr>
        <p:spPr>
          <a:xfrm rot="13307551" flipH="1">
            <a:off x="8629563" y="1680622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202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1606</TotalTime>
  <Words>846</Words>
  <Application>Microsoft Office PowerPoint</Application>
  <PresentationFormat>Widescreen</PresentationFormat>
  <Paragraphs>200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Introduction to Online Content Analysis in 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Alexander Hartland</cp:lastModifiedBy>
  <cp:revision>1230</cp:revision>
  <dcterms:created xsi:type="dcterms:W3CDTF">2022-08-22T14:53:08Z</dcterms:created>
  <dcterms:modified xsi:type="dcterms:W3CDTF">2025-05-26T09:53:38Z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