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1" r:id="rId3"/>
    <p:sldId id="257" r:id="rId4"/>
    <p:sldId id="271" r:id="rId5"/>
    <p:sldId id="272" r:id="rId6"/>
    <p:sldId id="284" r:id="rId7"/>
    <p:sldId id="285" r:id="rId8"/>
    <p:sldId id="286" r:id="rId9"/>
    <p:sldId id="287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90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20/10/2015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20/10/2015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084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158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508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776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54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42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907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24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611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3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64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35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25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69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08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708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066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15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24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20/10/2015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20/10/2015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20/10/2015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20/10/2015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20/10/2015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20/10/2015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20/10/2015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20/10/2015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20/10/2015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SGBR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 para Gestão de Bares e Restaurantes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Documento de Visão</a:t>
            </a:r>
          </a:p>
          <a:p>
            <a:pPr lvl="1"/>
            <a:r>
              <a:rPr lang="pt-BR" dirty="0" smtClean="0"/>
              <a:t>Definição dos </a:t>
            </a:r>
            <a:r>
              <a:rPr lang="pt-BR" dirty="0" err="1" smtClean="0"/>
              <a:t>Stakeholders</a:t>
            </a:r>
            <a:r>
              <a:rPr lang="pt-BR" dirty="0" smtClean="0"/>
              <a:t> (partes interessadas)</a:t>
            </a:r>
          </a:p>
          <a:p>
            <a:pPr lvl="1"/>
            <a:r>
              <a:rPr lang="pt-BR" dirty="0" smtClean="0"/>
              <a:t>Papéis Desenvolvimento</a:t>
            </a:r>
          </a:p>
          <a:p>
            <a:r>
              <a:rPr lang="pt-BR" dirty="0" smtClean="0"/>
              <a:t>EAP ( Estrutura Analítica do Projeto )</a:t>
            </a:r>
          </a:p>
          <a:p>
            <a:r>
              <a:rPr lang="pt-BR" dirty="0" smtClean="0"/>
              <a:t>Escolha da metodologia</a:t>
            </a:r>
          </a:p>
          <a:p>
            <a:pPr lvl="1"/>
            <a:r>
              <a:rPr lang="pt-BR" dirty="0" smtClean="0"/>
              <a:t>Iterativo e Incremental</a:t>
            </a:r>
          </a:p>
          <a:p>
            <a:pPr marL="274320" lvl="1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0589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Definição metodologia</a:t>
            </a:r>
          </a:p>
          <a:p>
            <a:pPr lvl="1"/>
            <a:r>
              <a:rPr lang="pt-BR" dirty="0" err="1" smtClean="0"/>
              <a:t>Kanban</a:t>
            </a: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9394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Kanban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72" y="1981201"/>
            <a:ext cx="8304256" cy="3517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92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Kanban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094" y="1981201"/>
            <a:ext cx="8177812" cy="3491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35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GERÊNCIAS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Definição das 5 gerências</a:t>
            </a:r>
          </a:p>
          <a:p>
            <a:pPr lvl="1"/>
            <a:r>
              <a:rPr lang="pt-BR" dirty="0" smtClean="0"/>
              <a:t>Comunicação</a:t>
            </a:r>
          </a:p>
          <a:p>
            <a:pPr lvl="1"/>
            <a:r>
              <a:rPr lang="pt-BR" dirty="0" smtClean="0"/>
              <a:t>Requisitos</a:t>
            </a:r>
          </a:p>
          <a:p>
            <a:pPr lvl="1"/>
            <a:r>
              <a:rPr lang="pt-BR" dirty="0" smtClean="0"/>
              <a:t>Configuração</a:t>
            </a:r>
          </a:p>
          <a:p>
            <a:pPr lvl="1"/>
            <a:r>
              <a:rPr lang="pt-BR" dirty="0" smtClean="0"/>
              <a:t>Qualidade</a:t>
            </a:r>
          </a:p>
          <a:p>
            <a:pPr lvl="1"/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1775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Datas compatíveis com o cronograma acadêmico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0017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Casos de Uso significativos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1026" name="Picture 2" descr="UseCaseDiagra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17" y="3345090"/>
            <a:ext cx="5829366" cy="244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14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Prototipagem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367" y="2737946"/>
            <a:ext cx="3911266" cy="3246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081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Multicamadas</a:t>
            </a:r>
          </a:p>
          <a:p>
            <a:pPr lvl="1"/>
            <a:r>
              <a:rPr lang="pt-BR" dirty="0" smtClean="0"/>
              <a:t>DAO ( Data Access </a:t>
            </a:r>
            <a:r>
              <a:rPr lang="pt-BR" dirty="0" err="1" smtClean="0"/>
              <a:t>Object</a:t>
            </a:r>
            <a:r>
              <a:rPr lang="pt-BR" dirty="0" smtClean="0"/>
              <a:t> )</a:t>
            </a:r>
          </a:p>
          <a:p>
            <a:pPr lvl="1"/>
            <a:r>
              <a:rPr lang="pt-BR" dirty="0" smtClean="0"/>
              <a:t>BLL ( Business </a:t>
            </a:r>
            <a:r>
              <a:rPr lang="pt-BR" dirty="0" err="1" smtClean="0"/>
              <a:t>Layer</a:t>
            </a:r>
            <a:r>
              <a:rPr lang="pt-BR" dirty="0" smtClean="0"/>
              <a:t> </a:t>
            </a:r>
            <a:r>
              <a:rPr lang="pt-BR" dirty="0" err="1" smtClean="0"/>
              <a:t>Logic</a:t>
            </a:r>
            <a:r>
              <a:rPr lang="pt-BR" dirty="0" smtClean="0"/>
              <a:t> )</a:t>
            </a:r>
          </a:p>
          <a:p>
            <a:pPr lvl="1"/>
            <a:r>
              <a:rPr lang="pt-BR" dirty="0" smtClean="0"/>
              <a:t>MODEL</a:t>
            </a:r>
          </a:p>
          <a:p>
            <a:pPr lvl="1"/>
            <a:r>
              <a:rPr lang="pt-BR" dirty="0" smtClean="0"/>
              <a:t>ENTITY </a:t>
            </a:r>
          </a:p>
          <a:p>
            <a:pPr lvl="1"/>
            <a:r>
              <a:rPr lang="pt-BR" dirty="0" smtClean="0"/>
              <a:t>Service ( WCF )</a:t>
            </a:r>
          </a:p>
          <a:p>
            <a:pPr lvl="1"/>
            <a:r>
              <a:rPr lang="pt-BR" dirty="0" smtClean="0"/>
              <a:t>UTIL </a:t>
            </a:r>
          </a:p>
          <a:p>
            <a:pPr lvl="1"/>
            <a:r>
              <a:rPr lang="pt-BR" dirty="0" smtClean="0"/>
              <a:t>WEB ( </a:t>
            </a:r>
            <a:r>
              <a:rPr lang="pt-BR" dirty="0" err="1" smtClean="0"/>
              <a:t>Asp</a:t>
            </a:r>
            <a:r>
              <a:rPr lang="pt-BR" dirty="0" smtClean="0"/>
              <a:t> .NET MVC )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0851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2370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PAP 2015 – Segundo Semestre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Aluno: Giuliano Henrique Costa</a:t>
            </a:r>
            <a:endParaRPr lang="pt-BR" dirty="0" smtClean="0"/>
          </a:p>
          <a:p>
            <a:r>
              <a:rPr lang="pt-BR" dirty="0" smtClean="0"/>
              <a:t>Orientador: </a:t>
            </a:r>
            <a:r>
              <a:rPr lang="pt-BR" dirty="0" err="1" smtClean="0"/>
              <a:t>Allston</a:t>
            </a:r>
            <a:r>
              <a:rPr lang="pt-BR" dirty="0" smtClean="0"/>
              <a:t> Wagner Siviero Martins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Primeira fase entregue</a:t>
            </a:r>
          </a:p>
          <a:p>
            <a:r>
              <a:rPr lang="pt-BR" dirty="0" smtClean="0"/>
              <a:t>Programa de Aplicação Profissional concluída</a:t>
            </a:r>
          </a:p>
          <a:p>
            <a:r>
              <a:rPr lang="pt-BR" dirty="0" smtClean="0"/>
              <a:t>Diferenciais</a:t>
            </a:r>
          </a:p>
          <a:p>
            <a:r>
              <a:rPr lang="pt-BR" dirty="0" smtClean="0"/>
              <a:t>Problemas encontrados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3442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PRÓXIMAS FASES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Em desenvolvimento</a:t>
            </a:r>
          </a:p>
          <a:p>
            <a:r>
              <a:rPr lang="pt-BR" dirty="0" smtClean="0"/>
              <a:t>Módulo fiscal</a:t>
            </a:r>
          </a:p>
          <a:p>
            <a:r>
              <a:rPr lang="pt-BR" dirty="0" smtClean="0"/>
              <a:t>Módulo financeiro integrado </a:t>
            </a:r>
            <a:r>
              <a:rPr lang="pt-BR" smtClean="0"/>
              <a:t>( terceiro )</a:t>
            </a:r>
            <a:endParaRPr lang="pt-BR" dirty="0" smtClean="0"/>
          </a:p>
          <a:p>
            <a:r>
              <a:rPr lang="pt-BR" dirty="0" smtClean="0"/>
              <a:t>Desenvolvimento mobile ( aplicação ) (Pedidos e Lista de Compras)</a:t>
            </a:r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6869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ORGANIZAÇÃO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Hermes Bar e Restaurante</a:t>
            </a:r>
          </a:p>
          <a:p>
            <a:r>
              <a:rPr lang="pt-BR" dirty="0" smtClean="0"/>
              <a:t>Fundado em 1961</a:t>
            </a:r>
          </a:p>
          <a:p>
            <a:r>
              <a:rPr lang="pt-BR" dirty="0" smtClean="0"/>
              <a:t>Sócia proprietária: Letícia Sanches Dutra</a:t>
            </a:r>
          </a:p>
          <a:p>
            <a:r>
              <a:rPr lang="pt-BR" dirty="0" smtClean="0"/>
              <a:t>Lucro mensal bruto: R$10.000,00</a:t>
            </a:r>
          </a:p>
          <a:p>
            <a:r>
              <a:rPr lang="pt-BR" dirty="0" smtClean="0"/>
              <a:t>Média de público: 130 pessoas (dia)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2909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DIAGNÓSTICO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Não possui nenhum tipo de automação</a:t>
            </a:r>
          </a:p>
          <a:p>
            <a:r>
              <a:rPr lang="pt-BR" dirty="0" smtClean="0"/>
              <a:t>Identidade histórica</a:t>
            </a:r>
          </a:p>
          <a:p>
            <a:r>
              <a:rPr lang="pt-BR" dirty="0" smtClean="0"/>
              <a:t>Infraestrutura tecnológica precária</a:t>
            </a:r>
          </a:p>
          <a:p>
            <a:r>
              <a:rPr lang="pt-BR" dirty="0" smtClean="0"/>
              <a:t>Controle manual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496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DIAGNÓSTICO DO AMBIENTE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23" y="2326997"/>
            <a:ext cx="8334753" cy="2901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120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DIAGNÓSTICO DO AMBIENTE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482" y="1762147"/>
            <a:ext cx="5746862" cy="4226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616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DIAGNÓSTICO DO AMBIENTE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97" y="1842551"/>
            <a:ext cx="6761006" cy="3882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543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DIAGNÓSTICO DO AMBIENTE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360" y="1980462"/>
            <a:ext cx="7471279" cy="354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07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SISTEMAS EXISTENTES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Falta de funcionalidades necessárias</a:t>
            </a:r>
          </a:p>
          <a:p>
            <a:r>
              <a:rPr lang="pt-BR" dirty="0" smtClean="0"/>
              <a:t>Aplicações Desktop.</a:t>
            </a:r>
          </a:p>
          <a:p>
            <a:r>
              <a:rPr lang="pt-BR" dirty="0" smtClean="0"/>
              <a:t>Alto custo para aquisição e/ou implantação.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56833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Grid_16x9_TP103031012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grade de losangos (widescreen)</Template>
  <TotalTime>0</TotalTime>
  <Words>237</Words>
  <Application>Microsoft Office PowerPoint</Application>
  <PresentationFormat>Widescreen</PresentationFormat>
  <Paragraphs>171</Paragraphs>
  <Slides>21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3" baseType="lpstr">
      <vt:lpstr>Arial</vt:lpstr>
      <vt:lpstr>DiamondGrid_16x9_TP103031012</vt:lpstr>
      <vt:lpstr>SGBR</vt:lpstr>
      <vt:lpstr>PAP 2015 – Segundo Semestre</vt:lpstr>
      <vt:lpstr>ORGANIZAÇÃO CLIENTE</vt:lpstr>
      <vt:lpstr>DIAGNÓSTICO DO AMBIENTE</vt:lpstr>
      <vt:lpstr>DIAGNÓSTICO DO AMBIENTE</vt:lpstr>
      <vt:lpstr>DIAGNÓSTICO DO AMBIENTE</vt:lpstr>
      <vt:lpstr>DIAGNÓSTICO DO AMBIENTE</vt:lpstr>
      <vt:lpstr>DIAGNÓSTICO DO AMBIENTE</vt:lpstr>
      <vt:lpstr>SISTEMAS EXISTENTES</vt:lpstr>
      <vt:lpstr>PROJETO</vt:lpstr>
      <vt:lpstr>PROJETO</vt:lpstr>
      <vt:lpstr>Kanban</vt:lpstr>
      <vt:lpstr>Kanban</vt:lpstr>
      <vt:lpstr>GERÊNCIAS</vt:lpstr>
      <vt:lpstr>CRONOGRAMA</vt:lpstr>
      <vt:lpstr>DESENVOLVIMENTO</vt:lpstr>
      <vt:lpstr>DESENVOLVIMENTO</vt:lpstr>
      <vt:lpstr>DESENVOLVIMENTO</vt:lpstr>
      <vt:lpstr>DESENVOLVIMENTO</vt:lpstr>
      <vt:lpstr>CONCLUSÃO</vt:lpstr>
      <vt:lpstr>PRÓXIMAS FASES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2015-10-20T23:02:30Z</dcterms:created>
  <dcterms:modified xsi:type="dcterms:W3CDTF">2015-10-20T23:50:09Z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