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9" r:id="rId3"/>
    <p:sldId id="264" r:id="rId4"/>
    <p:sldId id="263" r:id="rId5"/>
    <p:sldId id="269" r:id="rId6"/>
    <p:sldId id="262" r:id="rId7"/>
    <p:sldId id="258" r:id="rId8"/>
    <p:sldId id="265" r:id="rId9"/>
    <p:sldId id="266" r:id="rId10"/>
    <p:sldId id="270" r:id="rId11"/>
    <p:sldId id="260" r:id="rId12"/>
    <p:sldId id="272" r:id="rId13"/>
    <p:sldId id="273" r:id="rId14"/>
    <p:sldId id="267" r:id="rId15"/>
    <p:sldId id="268" r:id="rId16"/>
    <p:sldId id="257" r:id="rId17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3842" autoAdjust="0"/>
  </p:normalViewPr>
  <p:slideViewPr>
    <p:cSldViewPr snapToGrid="0">
      <p:cViewPr>
        <p:scale>
          <a:sx n="66" d="100"/>
          <a:sy n="66" d="100"/>
        </p:scale>
        <p:origin x="1301" y="1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26D047-DD9E-40D2-A7F0-10261BEE45E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4C2C4C-E3B3-4392-996D-5EF0CAFF673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266818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b="1" dirty="0"/>
              <a:t>Ordine round-</a:t>
            </a:r>
            <a:r>
              <a:rPr lang="it-IT" b="1" dirty="0" err="1"/>
              <a:t>robin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Prima considera tutti i </a:t>
            </a:r>
            <a:r>
              <a:rPr lang="it-IT" b="1" dirty="0"/>
              <a:t>primi task</a:t>
            </a:r>
            <a:r>
              <a:rPr lang="it-IT" dirty="0"/>
              <a:t> degli agenti, poi tutti i </a:t>
            </a:r>
            <a:r>
              <a:rPr lang="it-IT" b="1" dirty="0"/>
              <a:t>secondi task</a:t>
            </a:r>
            <a:r>
              <a:rPr lang="it-IT" dirty="0"/>
              <a:t>, e così via.</a:t>
            </a:r>
          </a:p>
          <a:p>
            <a:pPr>
              <a:buFont typeface="Arial" panose="020B0604020202020204" pitchFamily="34" charset="0"/>
              <a:buNone/>
            </a:pPr>
            <a:endParaRPr lang="it-IT" dirty="0"/>
          </a:p>
          <a:p>
            <a:r>
              <a:rPr lang="it-IT" b="1" dirty="0"/>
              <a:t>Assegnazione </a:t>
            </a:r>
            <a:r>
              <a:rPr lang="it-IT" b="1" dirty="0" err="1"/>
              <a:t>greedy</a:t>
            </a:r>
            <a:r>
              <a:rPr lang="it-IT" b="1" dirty="0"/>
              <a:t> per ogni task</a:t>
            </a:r>
            <a:r>
              <a:rPr lang="it-IT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Per ciascun task, prova ad </a:t>
            </a:r>
            <a:r>
              <a:rPr lang="it-IT" b="1" dirty="0"/>
              <a:t>assegnarlo al primo slot</a:t>
            </a:r>
            <a:r>
              <a:rPr lang="it-IT" dirty="0"/>
              <a:t> che ha </a:t>
            </a:r>
            <a:r>
              <a:rPr lang="it-IT" b="1" dirty="0"/>
              <a:t>capacità sufficiente</a:t>
            </a:r>
            <a:r>
              <a:rPr lang="it-IT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it-IT" dirty="0"/>
              <a:t>Appena trova uno slot con spazio a sufficienza, </a:t>
            </a:r>
            <a:r>
              <a:rPr lang="it-IT" b="1" dirty="0"/>
              <a:t>lo assegna lì</a:t>
            </a:r>
            <a:r>
              <a:rPr lang="it-IT" dirty="0"/>
              <a:t> e </a:t>
            </a:r>
            <a:r>
              <a:rPr lang="it-IT" b="1" dirty="0"/>
              <a:t>non considera più gli altri slot</a:t>
            </a:r>
            <a:r>
              <a:rPr lang="it-IT" dirty="0"/>
              <a:t> per quel task.</a:t>
            </a:r>
          </a:p>
          <a:p>
            <a:r>
              <a:rPr lang="it-IT" b="1" dirty="0"/>
              <a:t>Non cerca la migliore posizione</a:t>
            </a:r>
            <a:r>
              <a:rPr lang="it-IT" dirty="0"/>
              <a:t>: si accontenta del </a:t>
            </a:r>
            <a:r>
              <a:rPr lang="it-IT" b="1" dirty="0"/>
              <a:t>primo slot disponibile</a:t>
            </a:r>
            <a:r>
              <a:rPr lang="it-IT" dirty="0"/>
              <a:t>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E4C2C4C-E3B3-4392-996D-5EF0CAFF6734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0030719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8EF597E-935D-46BB-809C-95DBD38C7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C9973CDA-01DC-4135-B5DC-82463DBB4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F897F32-B396-4EB9-95B9-497757D58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37F0373-BEE7-4011-B9EA-AD9F45454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9DB35D62-F531-4209-AFA1-AB96AD00E6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39770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84B9F4FC-7582-4743-A45B-62ECE7C311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72A25C5-0A44-4BDB-80B1-86C6174C49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E1DDA36-53BA-4CBA-84B0-BE72B709C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072CE4A-9E0D-4B2A-AE3F-76F67B825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2429E96-5DD0-4DCE-9285-65EB7BAE1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88625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0348090C-C607-43E7-BDE6-D53AA6C574C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CCB16235-ADD6-443B-B601-17234121F3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FC1D32-4F78-4FE3-AB6C-62B0ECEC6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139B9D8-2174-4B9E-8FAA-2CA26FCB35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D37817F-FE28-4221-931A-EC75A1355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387887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6A475F0-8D6D-42CA-BC17-9996D40A7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117080C0-E6BB-4BF5-8210-5622169CE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37249A3-4391-43DE-8C3F-1F5481BD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6C74398-77CB-441B-A45A-04149733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8A88A931-CBAF-441B-B8CC-0F451AB028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091400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38B9986-1268-42C9-8E55-D0E2D3183E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B05DB38-ABD8-47F4-850E-46B1E0887F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205BEFF-0C72-4054-BCF9-8F70B98147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6DE9E6D-A247-4444-AF83-220D238B09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0179E2C-E693-453F-AF54-211EDA1CB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134827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0764DBC-ED31-4EB9-A3DC-C2E8561759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ABD6085E-81E3-4A2A-9DC5-2879F99781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0614152D-051E-4FD3-87CF-063282B9DC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FABE295-6725-4B12-BA54-B670C6400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A89BE8B-F73C-4D58-A278-06EFA5DAB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09159FA6-D4B1-4392-AF1B-1CDCE2C7E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00904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F70D40F-E8B6-489E-A697-7F2428AC3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5F78770-9030-4B9D-8D58-01B1C5FA16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6A34E9E5-E6FB-4B8E-A8BB-B2691DC2F3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77D0FD99-63BD-46DD-9ED7-FA5EB4021D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88AD39F2-B5AA-4AA9-A569-A4BF300B64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728180A0-6C6E-4D7C-8C6C-4B887A5698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8DB02A60-6EEB-48E9-A6D5-EF910CB11F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25341CD6-4EA0-4D6D-B8CA-93CDCBE0F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557987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58B401C-C248-4F6A-AD94-F7B25BF2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AB3698D1-1AA3-458C-B76E-7D2A688B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E32BC32E-4270-44D7-AE6B-F0F7542174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DC40A48-0513-446A-A708-BC20EF804C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061165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521AA8C6-854E-43E0-9EC5-88E9C7DD5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DF30F604-4586-4885-B276-BEEAF872E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466F1E9-608B-49FD-8B36-354DE35B00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24796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04F94A5-11F9-4DAC-A720-6532627800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621F28D-A9BC-4571-8A39-34E91923E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5B358A38-3A9C-4309-8B98-43019E4C98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F06E8F89-0981-4589-80CF-556C7E8E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2AD7DE8-D187-43EA-B833-4066DCC129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F4524EC-EC77-42B7-A400-93D3A9F8AA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0840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304179-32F9-4BC7-A8C2-938D9442E1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0E94BFDF-E531-49B7-A352-960AB3A4978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92D1FFC-64B4-46A1-B186-A5A80129F6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D8464A54-58F4-4699-AE1F-6968F1ACA7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722EDB1-D1A5-44B8-AAA9-82346ADFC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1AB1B383-14B2-4D68-94DB-F2734E50B4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75971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C71CA76-AE22-49B8-830A-1AF985726E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ED6529D-E61F-456F-9C86-DD64314FE1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39A3306-EFF5-40E6-866E-03D1BEB84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95CA13-DEB6-4040-953A-0C18F80E621A}" type="datetimeFigureOut">
              <a:rPr lang="it-IT" smtClean="0"/>
              <a:t>29/07/2025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A93ECFF0-8D16-43EF-83AB-DE8CB6A3A2D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DB757B3-3B30-477F-A62E-F694BAEA56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14CE0-B1D7-4773-B9F8-5160F4E59C19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61851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4.svg"/><Relationship Id="rId5" Type="http://schemas.openxmlformats.org/officeDocument/2006/relationships/image" Target="../media/image23.png"/><Relationship Id="rId4" Type="http://schemas.openxmlformats.org/officeDocument/2006/relationships/image" Target="../media/image2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4.svg"/><Relationship Id="rId4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6.svg"/><Relationship Id="rId4" Type="http://schemas.openxmlformats.org/officeDocument/2006/relationships/image" Target="../media/image2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svg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5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svg"/><Relationship Id="rId5" Type="http://schemas.openxmlformats.org/officeDocument/2006/relationships/image" Target="../media/image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2.svg"/><Relationship Id="rId7" Type="http://schemas.openxmlformats.org/officeDocument/2006/relationships/image" Target="../media/image14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2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7" Type="http://schemas.openxmlformats.org/officeDocument/2006/relationships/image" Target="../media/image14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emf"/><Relationship Id="rId3" Type="http://schemas.openxmlformats.org/officeDocument/2006/relationships/image" Target="../media/image1.png"/><Relationship Id="rId7" Type="http://schemas.openxmlformats.org/officeDocument/2006/relationships/package" Target="../embeddings/Microsoft_Excel_Worksheet1.xlsx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1.svg"/><Relationship Id="rId5" Type="http://schemas.openxmlformats.org/officeDocument/2006/relationships/image" Target="../media/image20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44E57CFE-E16B-491E-9D36-73A04ECAAD58}"/>
              </a:ext>
            </a:extLst>
          </p:cNvPr>
          <p:cNvSpPr txBox="1">
            <a:spLocks noChangeArrowheads="1"/>
          </p:cNvSpPr>
          <p:nvPr/>
        </p:nvSpPr>
        <p:spPr>
          <a:xfrm>
            <a:off x="1446231" y="1386553"/>
            <a:ext cx="9239249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003365"/>
                </a:solidFill>
                <a:latin typeface="+mn-lt"/>
              </a:rPr>
              <a:t>Task scheduling</a:t>
            </a:r>
          </a:p>
          <a:p>
            <a:pPr algn="ctr"/>
            <a:r>
              <a:rPr lang="it-IT" sz="2800" b="1" dirty="0">
                <a:solidFill>
                  <a:srgbClr val="003365"/>
                </a:solidFill>
                <a:latin typeface="+mn-lt"/>
              </a:rPr>
              <a:t>Allocazione Equa di Catene di Task con Risorse Limitate</a:t>
            </a:r>
          </a:p>
          <a:p>
            <a:pPr algn="ctr"/>
            <a:endParaRPr lang="it-IT" sz="2400" b="1" dirty="0">
              <a:solidFill>
                <a:srgbClr val="003365"/>
              </a:solidFill>
              <a:latin typeface="+mn-lt"/>
            </a:endParaRPr>
          </a:p>
          <a:p>
            <a:pPr algn="ctr"/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Tesina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per il </a:t>
            </a:r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corso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di Decision Support </a:t>
            </a:r>
          </a:p>
          <a:p>
            <a:pPr algn="ctr"/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Systems and Analytics</a:t>
            </a:r>
            <a:endParaRPr lang="it-IT" sz="3200" b="1" dirty="0">
              <a:solidFill>
                <a:srgbClr val="003365"/>
              </a:solidFill>
              <a:latin typeface="+mn-lt"/>
              <a:ea typeface="Calibri" charset="0"/>
              <a:cs typeface="Calibri" charset="0"/>
            </a:endParaRPr>
          </a:p>
        </p:txBody>
      </p:sp>
      <p:sp>
        <p:nvSpPr>
          <p:cNvPr id="12" name="Text Box 2">
            <a:extLst>
              <a:ext uri="{FF2B5EF4-FFF2-40B4-BE49-F238E27FC236}">
                <a16:creationId xmlns:a16="http://schemas.microsoft.com/office/drawing/2014/main" id="{EF52E0FC-84BD-4586-8EB2-A52BF4CBED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17148" y="4335751"/>
            <a:ext cx="3095625" cy="999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it-IT" sz="2400" dirty="0">
                <a:latin typeface="Calibri" charset="0"/>
                <a:ea typeface="Calibri" charset="0"/>
                <a:cs typeface="Calibri" charset="0"/>
              </a:rPr>
              <a:t>Professoressa</a:t>
            </a:r>
          </a:p>
          <a:p>
            <a:pPr>
              <a:spcBef>
                <a:spcPts val="1251"/>
              </a:spcBef>
            </a:pPr>
            <a:r>
              <a:rPr lang="it-IT" sz="2400" b="1" dirty="0">
                <a:latin typeface="Calibri" charset="0"/>
                <a:ea typeface="Calibri" charset="0"/>
                <a:cs typeface="Calibri" charset="0"/>
              </a:rPr>
              <a:t>Nicosia Gaia</a:t>
            </a:r>
          </a:p>
        </p:txBody>
      </p:sp>
      <p:sp>
        <p:nvSpPr>
          <p:cNvPr id="13" name="Text Box 3">
            <a:extLst>
              <a:ext uri="{FF2B5EF4-FFF2-40B4-BE49-F238E27FC236}">
                <a16:creationId xmlns:a16="http://schemas.microsoft.com/office/drawing/2014/main" id="{DE66B87F-F37C-4798-8B84-0FD7AB9A3A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33212" y="4871608"/>
            <a:ext cx="3384551" cy="4638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r">
              <a:spcBef>
                <a:spcPts val="1251"/>
              </a:spcBef>
            </a:pPr>
            <a:r>
              <a:rPr lang="it-IT" sz="2400" b="1" dirty="0">
                <a:latin typeface="Calibri" charset="0"/>
                <a:ea typeface="Calibri" charset="0"/>
                <a:cs typeface="Calibri" charset="0"/>
              </a:rPr>
              <a:t>Giulia Gaglione</a:t>
            </a:r>
          </a:p>
        </p:txBody>
      </p:sp>
      <p:sp>
        <p:nvSpPr>
          <p:cNvPr id="14" name="Text Box 5">
            <a:extLst>
              <a:ext uri="{FF2B5EF4-FFF2-40B4-BE49-F238E27FC236}">
                <a16:creationId xmlns:a16="http://schemas.microsoft.com/office/drawing/2014/main" id="{341672F4-4A1A-49B5-9EC7-352626F65E0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98266" y="5936077"/>
            <a:ext cx="3195468" cy="4587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dirty="0">
                <a:solidFill>
                  <a:srgbClr val="262626"/>
                </a:solidFill>
                <a:cs typeface="Arial" charset="0"/>
              </a:rPr>
              <a:t>Anno Accademico 2024-2025</a:t>
            </a:r>
          </a:p>
        </p:txBody>
      </p:sp>
      <p:pic>
        <p:nvPicPr>
          <p:cNvPr id="3" name="Elemento grafico 2" descr="Cervello in testa con riempimento a tinta unita">
            <a:extLst>
              <a:ext uri="{FF2B5EF4-FFF2-40B4-BE49-F238E27FC236}">
                <a16:creationId xmlns:a16="http://schemas.microsoft.com/office/drawing/2014/main" id="{5C301124-4CC8-4DBE-A3BA-6ABFDCE41E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3844D70-F1ED-4EA2-800C-35103E3604E6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907254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873B8657-3D33-4FCE-B468-02DAA0F2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C58452-89E3-43D3-9564-3C2E1653658E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3" name="Elemento grafico 2" descr="Aula con riempimento a tinta unita">
            <a:extLst>
              <a:ext uri="{FF2B5EF4-FFF2-40B4-BE49-F238E27FC236}">
                <a16:creationId xmlns:a16="http://schemas.microsoft.com/office/drawing/2014/main" id="{C2233F69-A2BF-4D8C-9B5A-18ECE7E6DFB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27CE8C65-FA9F-4D8C-8BB5-2C7B0EA0800E}"/>
              </a:ext>
            </a:extLst>
          </p:cNvPr>
          <p:cNvSpPr txBox="1"/>
          <p:nvPr/>
        </p:nvSpPr>
        <p:spPr>
          <a:xfrm>
            <a:off x="1589085" y="1735830"/>
            <a:ext cx="489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Prima versione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sp>
        <p:nvSpPr>
          <p:cNvPr id="6" name="Ovale 5">
            <a:extLst>
              <a:ext uri="{FF2B5EF4-FFF2-40B4-BE49-F238E27FC236}">
                <a16:creationId xmlns:a16="http://schemas.microsoft.com/office/drawing/2014/main" id="{6F2D6743-C9DE-4939-86F1-4F4045FE5C95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2" name="Ovale 11">
            <a:extLst>
              <a:ext uri="{FF2B5EF4-FFF2-40B4-BE49-F238E27FC236}">
                <a16:creationId xmlns:a16="http://schemas.microsoft.com/office/drawing/2014/main" id="{C11112F7-D3C5-4348-A51A-1A5CEE04A398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49C30FD5-6443-490D-86A5-F7FD392C86E4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39CE83F3-5501-4BEE-9D56-1E56C9BBF150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654A6543-57C3-4CD3-9090-7EFEBC0C0EF7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98AE92AC-2F08-4659-B9CA-72B5E1D7C9E3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3A4065D6-021A-401E-AFE9-4BCE7FC4ADCB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DC12EAE9-DD1E-467E-A5B8-DD967654FACD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41E4EDBA-0B6A-4FDC-A5E3-E055AF65B484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AFECCB7F-38F2-4E22-B2D4-2568C4D0B935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A946A6F2-D9CB-43A8-B289-A563E5F10557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0B30342A-DF15-47A7-A1AD-0AF6F5DBF0EC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75579C8-8FCD-4823-BDE8-EC79B51F4DAA}"/>
              </a:ext>
            </a:extLst>
          </p:cNvPr>
          <p:cNvCxnSpPr>
            <a:cxnSpLocks/>
            <a:stCxn id="6" idx="6"/>
            <a:endCxn id="12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44E2EED9-CE52-474D-939D-7F5BEFDA8C3C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ED439FAF-14B8-43AC-A32A-18D59CF9B5D8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31BC9AA4-53C6-40C5-AF83-58D8750113FC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3AADF3F0-5B1B-4509-8AEE-473505A81ACC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7E9C6802-0B42-4F47-B93E-15B65C21EC7C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27C1B52F-D2BD-4F5F-8FD4-A1C6E2B48415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C5898F96-3784-4B91-A75D-012C858FFCA0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EC36E3B9-0336-4731-BB37-F7E5D17E539F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nettore 2 34">
            <a:extLst>
              <a:ext uri="{FF2B5EF4-FFF2-40B4-BE49-F238E27FC236}">
                <a16:creationId xmlns:a16="http://schemas.microsoft.com/office/drawing/2014/main" id="{C5BFE46D-9090-426F-9A84-2544B9C6C285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Connettore diritto 36">
            <a:extLst>
              <a:ext uri="{FF2B5EF4-FFF2-40B4-BE49-F238E27FC236}">
                <a16:creationId xmlns:a16="http://schemas.microsoft.com/office/drawing/2014/main" id="{5A180D4A-2668-4ADB-A7F5-18108106082F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8" name="Rettangolo 37">
            <a:extLst>
              <a:ext uri="{FF2B5EF4-FFF2-40B4-BE49-F238E27FC236}">
                <a16:creationId xmlns:a16="http://schemas.microsoft.com/office/drawing/2014/main" id="{584DFBFD-711B-4FFD-B5D0-A2DFD9BFA00F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39" name="Rettangolo 38">
            <a:extLst>
              <a:ext uri="{FF2B5EF4-FFF2-40B4-BE49-F238E27FC236}">
                <a16:creationId xmlns:a16="http://schemas.microsoft.com/office/drawing/2014/main" id="{D5054E6E-D7BF-4906-8001-C910F0A0C3BF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0" name="Rettangolo 39">
            <a:extLst>
              <a:ext uri="{FF2B5EF4-FFF2-40B4-BE49-F238E27FC236}">
                <a16:creationId xmlns:a16="http://schemas.microsoft.com/office/drawing/2014/main" id="{D40C8C74-7261-44CF-B8F5-5ACC22367546}"/>
              </a:ext>
            </a:extLst>
          </p:cNvPr>
          <p:cNvSpPr/>
          <p:nvPr/>
        </p:nvSpPr>
        <p:spPr>
          <a:xfrm>
            <a:off x="8953885" y="2648643"/>
            <a:ext cx="649910" cy="24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1" name="Rettangolo 40">
            <a:extLst>
              <a:ext uri="{FF2B5EF4-FFF2-40B4-BE49-F238E27FC236}">
                <a16:creationId xmlns:a16="http://schemas.microsoft.com/office/drawing/2014/main" id="{96D21087-3CBC-4A8E-988A-E750280EF2C6}"/>
              </a:ext>
            </a:extLst>
          </p:cNvPr>
          <p:cNvSpPr/>
          <p:nvPr/>
        </p:nvSpPr>
        <p:spPr>
          <a:xfrm>
            <a:off x="9984794" y="3510397"/>
            <a:ext cx="649910" cy="1600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70BE083D-364B-4537-900D-E795FB28D4DF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D03F860E-8789-4342-B5E5-23A222E8E626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B3512C2-8B01-4BFB-91E0-D6F8F2DCB0F3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45" name="CasellaDiTesto 44">
            <a:extLst>
              <a:ext uri="{FF2B5EF4-FFF2-40B4-BE49-F238E27FC236}">
                <a16:creationId xmlns:a16="http://schemas.microsoft.com/office/drawing/2014/main" id="{B239FB0B-1CEA-4142-A24C-860F6AFE7CB1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46" name="CasellaDiTesto 45">
            <a:extLst>
              <a:ext uri="{FF2B5EF4-FFF2-40B4-BE49-F238E27FC236}">
                <a16:creationId xmlns:a16="http://schemas.microsoft.com/office/drawing/2014/main" id="{11B0AD78-CCC0-4285-BC95-ED8CE37D2C7C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47" name="Rettangolo 46">
            <a:extLst>
              <a:ext uri="{FF2B5EF4-FFF2-40B4-BE49-F238E27FC236}">
                <a16:creationId xmlns:a16="http://schemas.microsoft.com/office/drawing/2014/main" id="{042FF1DF-01F0-4F06-B8D9-85BD58DA35A2}"/>
              </a:ext>
            </a:extLst>
          </p:cNvPr>
          <p:cNvSpPr/>
          <p:nvPr/>
        </p:nvSpPr>
        <p:spPr>
          <a:xfrm>
            <a:off x="6892067" y="4593539"/>
            <a:ext cx="649907" cy="51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86444932-E30B-466C-AF5D-B23AB5D35439}"/>
              </a:ext>
            </a:extLst>
          </p:cNvPr>
          <p:cNvSpPr/>
          <p:nvPr/>
        </p:nvSpPr>
        <p:spPr>
          <a:xfrm>
            <a:off x="1205764" y="249829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361F4752-4900-4281-A02F-3F6A4C9E22F7}"/>
              </a:ext>
            </a:extLst>
          </p:cNvPr>
          <p:cNvSpPr/>
          <p:nvPr/>
        </p:nvSpPr>
        <p:spPr>
          <a:xfrm>
            <a:off x="2040780" y="2489193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F89E0183-A29D-4171-AB6A-7C81AF38615B}"/>
              </a:ext>
            </a:extLst>
          </p:cNvPr>
          <p:cNvSpPr/>
          <p:nvPr/>
        </p:nvSpPr>
        <p:spPr>
          <a:xfrm>
            <a:off x="1212467" y="334198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51" name="Ovale 50">
            <a:extLst>
              <a:ext uri="{FF2B5EF4-FFF2-40B4-BE49-F238E27FC236}">
                <a16:creationId xmlns:a16="http://schemas.microsoft.com/office/drawing/2014/main" id="{551D5FC2-863D-48E0-94E7-24A3E0F7C058}"/>
              </a:ext>
            </a:extLst>
          </p:cNvPr>
          <p:cNvSpPr/>
          <p:nvPr/>
        </p:nvSpPr>
        <p:spPr>
          <a:xfrm>
            <a:off x="1198119" y="4192065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52" name="Rettangolo 51">
            <a:extLst>
              <a:ext uri="{FF2B5EF4-FFF2-40B4-BE49-F238E27FC236}">
                <a16:creationId xmlns:a16="http://schemas.microsoft.com/office/drawing/2014/main" id="{CE50A90F-F351-45BF-81F6-31D7E2B80850}"/>
              </a:ext>
            </a:extLst>
          </p:cNvPr>
          <p:cNvSpPr/>
          <p:nvPr/>
        </p:nvSpPr>
        <p:spPr>
          <a:xfrm>
            <a:off x="6892067" y="3809964"/>
            <a:ext cx="649907" cy="7795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53" name="Rettangolo 52">
            <a:extLst>
              <a:ext uri="{FF2B5EF4-FFF2-40B4-BE49-F238E27FC236}">
                <a16:creationId xmlns:a16="http://schemas.microsoft.com/office/drawing/2014/main" id="{77D0C260-D848-4B97-B2CE-75525C2981D7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54" name="Rettangolo 53">
            <a:extLst>
              <a:ext uri="{FF2B5EF4-FFF2-40B4-BE49-F238E27FC236}">
                <a16:creationId xmlns:a16="http://schemas.microsoft.com/office/drawing/2014/main" id="{EA504DBC-6788-4CE9-B698-910F4F7874FD}"/>
              </a:ext>
            </a:extLst>
          </p:cNvPr>
          <p:cNvSpPr/>
          <p:nvPr/>
        </p:nvSpPr>
        <p:spPr>
          <a:xfrm>
            <a:off x="7923999" y="4025981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55733662-0481-4BF7-B5ED-7FD84DD38AB7}"/>
              </a:ext>
            </a:extLst>
          </p:cNvPr>
          <p:cNvSpPr txBox="1"/>
          <p:nvPr/>
        </p:nvSpPr>
        <p:spPr>
          <a:xfrm>
            <a:off x="1164158" y="2231622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AE4798A-A6A3-4F11-9391-68D307A53328}"/>
              </a:ext>
            </a:extLst>
          </p:cNvPr>
          <p:cNvSpPr txBox="1"/>
          <p:nvPr/>
        </p:nvSpPr>
        <p:spPr>
          <a:xfrm>
            <a:off x="1151048" y="3038805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5B834FA2-313B-4B48-972B-42C2E4105F65}"/>
              </a:ext>
            </a:extLst>
          </p:cNvPr>
          <p:cNvSpPr txBox="1"/>
          <p:nvPr/>
        </p:nvSpPr>
        <p:spPr>
          <a:xfrm>
            <a:off x="1157417" y="3914539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9451ED1B-DD10-4A45-B4A6-9F449D957B5D}"/>
              </a:ext>
            </a:extLst>
          </p:cNvPr>
          <p:cNvSpPr txBox="1"/>
          <p:nvPr/>
        </p:nvSpPr>
        <p:spPr>
          <a:xfrm>
            <a:off x="1996590" y="2219266"/>
            <a:ext cx="52783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7" name="CasellaDiTesto 66">
            <a:extLst>
              <a:ext uri="{FF2B5EF4-FFF2-40B4-BE49-F238E27FC236}">
                <a16:creationId xmlns:a16="http://schemas.microsoft.com/office/drawing/2014/main" id="{D8B708D6-F9D8-4081-88A9-70FF15A946E7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</p:spTree>
    <p:extLst>
      <p:ext uri="{BB962C8B-B14F-4D97-AF65-F5344CB8AC3E}">
        <p14:creationId xmlns:p14="http://schemas.microsoft.com/office/powerpoint/2010/main" val="1937087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3659 -2.22222E-6 C 0.34258 -2.22222E-6 0.47331 0.08334 0.47331 0.15116 L 0.47331 0.30232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59" y="1511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362 -3.7037E-7 C 0.34206 -3.7037E-7 0.47253 0.02593 0.47253 0.04722 L 0.47253 0.09444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20" y="4722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27982 4.07407E-6 C 0.40508 4.07407E-6 0.55964 0.01319 0.55964 0.02407 L 0.55964 0.04814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82" y="2407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24362 -2.22222E-6 C 0.35274 -2.22222E-6 0.48724 0.05718 0.48724 0.10371 L 0.48724 0.20741 " pathEditMode="relative" rAng="0" ptsTypes="AAAA">
                                      <p:cBhvr>
                                        <p:cTn id="54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1037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56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3000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59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12" grpId="0" animBg="1"/>
      <p:bldP spid="12" grpId="1" animBg="1"/>
      <p:bldP spid="15" grpId="0" animBg="1"/>
      <p:bldP spid="15" grpId="1" animBg="1"/>
      <p:bldP spid="19" grpId="0" animBg="1"/>
      <p:bldP spid="19" grpId="1" animBg="1"/>
      <p:bldP spid="47" grpId="0" animBg="1"/>
      <p:bldP spid="52" grpId="0" animBg="1"/>
      <p:bldP spid="53" grpId="0" animBg="1"/>
      <p:bldP spid="54" grpId="0" animBg="1"/>
      <p:bldP spid="57" grpId="0"/>
      <p:bldP spid="60" grpId="0"/>
      <p:bldP spid="62" grpId="0"/>
      <p:bldP spid="6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38D14468-3A57-4371-9C6F-B3BF4BB2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12FAFD-1124-448F-B94D-11D2EA8D8203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9" name="Titolo 9">
            <a:extLst>
              <a:ext uri="{FF2B5EF4-FFF2-40B4-BE49-F238E27FC236}">
                <a16:creationId xmlns:a16="http://schemas.microsoft.com/office/drawing/2014/main" id="{A614B1AA-8D1E-47AC-B99E-8E72781CBD41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pic>
        <p:nvPicPr>
          <p:cNvPr id="12" name="Elemento grafico 11" descr="Aula con riempimento a tinta unita">
            <a:extLst>
              <a:ext uri="{FF2B5EF4-FFF2-40B4-BE49-F238E27FC236}">
                <a16:creationId xmlns:a16="http://schemas.microsoft.com/office/drawing/2014/main" id="{6A1C7FF6-1B58-4A38-9E13-095DE73684B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E8FA0B73-BB8C-4C82-A45E-1EC13CA265CC}"/>
              </a:ext>
            </a:extLst>
          </p:cNvPr>
          <p:cNvSpPr txBox="1"/>
          <p:nvPr/>
        </p:nvSpPr>
        <p:spPr>
          <a:xfrm>
            <a:off x="1589085" y="1735830"/>
            <a:ext cx="48911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Prima versione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DCC38CDA-C084-4D86-AB33-88CC955FDB95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F634D899-C5D3-46EC-915A-9B3401D9610B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BCA30FC9-1134-4ED9-8B99-5473331C5BDD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1C9708A0-2C53-4840-A44D-ED88EA64AD45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E178ABE4-D4CF-42C2-AAE3-D4098204B26D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0857712-68D9-440E-8407-BDEBEA013A3D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1EE6AC14-41CD-43BD-9CD4-D164DB4D98CF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B26E6DC0-0988-406F-BC23-58F5A4C1D562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CC99D122-8BD3-455D-A0E8-45AF55E75CE3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54338259-CD37-4795-9861-651F05738624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D4273DB8-7AB1-4DF9-9585-3BEFEC443C28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25" name="Ovale 24">
            <a:extLst>
              <a:ext uri="{FF2B5EF4-FFF2-40B4-BE49-F238E27FC236}">
                <a16:creationId xmlns:a16="http://schemas.microsoft.com/office/drawing/2014/main" id="{112C1A06-BE57-4758-8184-1F41D1727509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7D435CAC-E8BD-427D-A0BC-1BC728D13360}"/>
              </a:ext>
            </a:extLst>
          </p:cNvPr>
          <p:cNvCxnSpPr>
            <a:cxnSpLocks/>
            <a:stCxn id="14" idx="6"/>
            <a:endCxn id="15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F8BE20A1-C1B9-4F2B-8B05-670C4C700D3E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61FC4D22-9958-4843-9870-7A7136FB418B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FF7D79AF-E0E4-4C17-9B92-70E995B85A82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91EF5BED-7D91-429A-9612-44F52F6259A1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0935817-84CA-45EF-B5AE-30C7C784FDC7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A01E7573-BB01-46DD-ABB0-265F1270793E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B469BD97-84E9-4167-969E-EF9283C8FDAF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ttore 2 33">
            <a:extLst>
              <a:ext uri="{FF2B5EF4-FFF2-40B4-BE49-F238E27FC236}">
                <a16:creationId xmlns:a16="http://schemas.microsoft.com/office/drawing/2014/main" id="{7D5ADC5B-AAD9-4E99-B005-797F27CCBCCB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e 46">
            <a:extLst>
              <a:ext uri="{FF2B5EF4-FFF2-40B4-BE49-F238E27FC236}">
                <a16:creationId xmlns:a16="http://schemas.microsoft.com/office/drawing/2014/main" id="{5FDC0E3E-8E3A-458A-A1E9-70BBB9695866}"/>
              </a:ext>
            </a:extLst>
          </p:cNvPr>
          <p:cNvSpPr/>
          <p:nvPr/>
        </p:nvSpPr>
        <p:spPr>
          <a:xfrm>
            <a:off x="1217493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48" name="Ovale 47">
            <a:extLst>
              <a:ext uri="{FF2B5EF4-FFF2-40B4-BE49-F238E27FC236}">
                <a16:creationId xmlns:a16="http://schemas.microsoft.com/office/drawing/2014/main" id="{F24EC99D-1517-47FF-839D-882376E0C456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49" name="Ovale 48">
            <a:extLst>
              <a:ext uri="{FF2B5EF4-FFF2-40B4-BE49-F238E27FC236}">
                <a16:creationId xmlns:a16="http://schemas.microsoft.com/office/drawing/2014/main" id="{C2577CFF-DF7D-4645-B8A8-070142D894E3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50" name="Ovale 49">
            <a:extLst>
              <a:ext uri="{FF2B5EF4-FFF2-40B4-BE49-F238E27FC236}">
                <a16:creationId xmlns:a16="http://schemas.microsoft.com/office/drawing/2014/main" id="{49719694-A647-4CF8-A35B-CD10A29F6D2B}"/>
              </a:ext>
            </a:extLst>
          </p:cNvPr>
          <p:cNvSpPr/>
          <p:nvPr/>
        </p:nvSpPr>
        <p:spPr>
          <a:xfrm>
            <a:off x="1195485" y="4191007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4E5D9C67-8812-4271-A0CE-84F6300C7B7A}"/>
              </a:ext>
            </a:extLst>
          </p:cNvPr>
          <p:cNvSpPr txBox="1"/>
          <p:nvPr/>
        </p:nvSpPr>
        <p:spPr>
          <a:xfrm>
            <a:off x="1167125" y="2222782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012BA455-A6D6-47B8-93B6-3641E34B2A68}"/>
              </a:ext>
            </a:extLst>
          </p:cNvPr>
          <p:cNvSpPr txBox="1"/>
          <p:nvPr/>
        </p:nvSpPr>
        <p:spPr>
          <a:xfrm>
            <a:off x="1177370" y="3042249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6ADFFDB0-5E42-459A-A7A6-CF2E63BE7FA5}"/>
              </a:ext>
            </a:extLst>
          </p:cNvPr>
          <p:cNvSpPr txBox="1"/>
          <p:nvPr/>
        </p:nvSpPr>
        <p:spPr>
          <a:xfrm>
            <a:off x="1152477" y="3930245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57" name="CasellaDiTesto 56">
            <a:extLst>
              <a:ext uri="{FF2B5EF4-FFF2-40B4-BE49-F238E27FC236}">
                <a16:creationId xmlns:a16="http://schemas.microsoft.com/office/drawing/2014/main" id="{C7139B29-BEC4-4BB5-8933-F78D224CB772}"/>
              </a:ext>
            </a:extLst>
          </p:cNvPr>
          <p:cNvSpPr txBox="1"/>
          <p:nvPr/>
        </p:nvSpPr>
        <p:spPr>
          <a:xfrm>
            <a:off x="2001296" y="2212487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59" name="CasellaDiTesto 58">
            <a:extLst>
              <a:ext uri="{FF2B5EF4-FFF2-40B4-BE49-F238E27FC236}">
                <a16:creationId xmlns:a16="http://schemas.microsoft.com/office/drawing/2014/main" id="{8F52F266-5165-429C-AD11-EA876B72F132}"/>
              </a:ext>
            </a:extLst>
          </p:cNvPr>
          <p:cNvSpPr txBox="1"/>
          <p:nvPr/>
        </p:nvSpPr>
        <p:spPr>
          <a:xfrm>
            <a:off x="2835929" y="223191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0" name="CasellaDiTesto 59">
            <a:extLst>
              <a:ext uri="{FF2B5EF4-FFF2-40B4-BE49-F238E27FC236}">
                <a16:creationId xmlns:a16="http://schemas.microsoft.com/office/drawing/2014/main" id="{829177C1-36C8-4E55-A6EE-765986A42593}"/>
              </a:ext>
            </a:extLst>
          </p:cNvPr>
          <p:cNvSpPr txBox="1"/>
          <p:nvPr/>
        </p:nvSpPr>
        <p:spPr>
          <a:xfrm>
            <a:off x="2001296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1" name="CasellaDiTesto 60">
            <a:extLst>
              <a:ext uri="{FF2B5EF4-FFF2-40B4-BE49-F238E27FC236}">
                <a16:creationId xmlns:a16="http://schemas.microsoft.com/office/drawing/2014/main" id="{5E19FCB5-75C5-4162-93BD-58FFDACCA37A}"/>
              </a:ext>
            </a:extLst>
          </p:cNvPr>
          <p:cNvSpPr txBox="1"/>
          <p:nvPr/>
        </p:nvSpPr>
        <p:spPr>
          <a:xfrm>
            <a:off x="3666833" y="223245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2" name="CasellaDiTesto 61">
            <a:extLst>
              <a:ext uri="{FF2B5EF4-FFF2-40B4-BE49-F238E27FC236}">
                <a16:creationId xmlns:a16="http://schemas.microsoft.com/office/drawing/2014/main" id="{BF8A6EE2-4F21-470C-9025-028178F999BB}"/>
              </a:ext>
            </a:extLst>
          </p:cNvPr>
          <p:cNvSpPr txBox="1"/>
          <p:nvPr/>
        </p:nvSpPr>
        <p:spPr>
          <a:xfrm>
            <a:off x="1983151" y="392110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3" name="CasellaDiTesto 62">
            <a:extLst>
              <a:ext uri="{FF2B5EF4-FFF2-40B4-BE49-F238E27FC236}">
                <a16:creationId xmlns:a16="http://schemas.microsoft.com/office/drawing/2014/main" id="{A164C6EE-42F4-4B0C-A813-FC5864F42645}"/>
              </a:ext>
            </a:extLst>
          </p:cNvPr>
          <p:cNvSpPr txBox="1"/>
          <p:nvPr/>
        </p:nvSpPr>
        <p:spPr>
          <a:xfrm>
            <a:off x="2815919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4" name="CasellaDiTesto 63">
            <a:extLst>
              <a:ext uri="{FF2B5EF4-FFF2-40B4-BE49-F238E27FC236}">
                <a16:creationId xmlns:a16="http://schemas.microsoft.com/office/drawing/2014/main" id="{27F20812-CCA5-4878-AD0A-138693231647}"/>
              </a:ext>
            </a:extLst>
          </p:cNvPr>
          <p:cNvSpPr txBox="1"/>
          <p:nvPr/>
        </p:nvSpPr>
        <p:spPr>
          <a:xfrm>
            <a:off x="2817492" y="388984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5" name="CasellaDiTesto 64">
            <a:extLst>
              <a:ext uri="{FF2B5EF4-FFF2-40B4-BE49-F238E27FC236}">
                <a16:creationId xmlns:a16="http://schemas.microsoft.com/office/drawing/2014/main" id="{422470D1-465B-494E-A5F4-0D727453F40F}"/>
              </a:ext>
            </a:extLst>
          </p:cNvPr>
          <p:cNvSpPr txBox="1"/>
          <p:nvPr/>
        </p:nvSpPr>
        <p:spPr>
          <a:xfrm>
            <a:off x="3655221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66" name="CasellaDiTesto 65">
            <a:extLst>
              <a:ext uri="{FF2B5EF4-FFF2-40B4-BE49-F238E27FC236}">
                <a16:creationId xmlns:a16="http://schemas.microsoft.com/office/drawing/2014/main" id="{F5F4A0CF-3E0A-40D4-89E1-44376D4865BF}"/>
              </a:ext>
            </a:extLst>
          </p:cNvPr>
          <p:cNvSpPr txBox="1"/>
          <p:nvPr/>
        </p:nvSpPr>
        <p:spPr>
          <a:xfrm>
            <a:off x="4494208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71" name="Connettore 2 70">
            <a:extLst>
              <a:ext uri="{FF2B5EF4-FFF2-40B4-BE49-F238E27FC236}">
                <a16:creationId xmlns:a16="http://schemas.microsoft.com/office/drawing/2014/main" id="{0370DE5A-0510-45F3-957C-295F92B2B1FF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2" name="Connettore diritto 71">
            <a:extLst>
              <a:ext uri="{FF2B5EF4-FFF2-40B4-BE49-F238E27FC236}">
                <a16:creationId xmlns:a16="http://schemas.microsoft.com/office/drawing/2014/main" id="{4CA4BE52-842D-451D-84B1-99C965484657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73" name="Rettangolo 72">
            <a:extLst>
              <a:ext uri="{FF2B5EF4-FFF2-40B4-BE49-F238E27FC236}">
                <a16:creationId xmlns:a16="http://schemas.microsoft.com/office/drawing/2014/main" id="{449BB8AD-2274-4239-91BB-482221E4B24F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4" name="Rettangolo 73">
            <a:extLst>
              <a:ext uri="{FF2B5EF4-FFF2-40B4-BE49-F238E27FC236}">
                <a16:creationId xmlns:a16="http://schemas.microsoft.com/office/drawing/2014/main" id="{94ADEF0A-8AA2-428E-8033-0894621C9EFE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5" name="Rettangolo 74">
            <a:extLst>
              <a:ext uri="{FF2B5EF4-FFF2-40B4-BE49-F238E27FC236}">
                <a16:creationId xmlns:a16="http://schemas.microsoft.com/office/drawing/2014/main" id="{A34204FD-2088-4061-880B-91F1826D3E2B}"/>
              </a:ext>
            </a:extLst>
          </p:cNvPr>
          <p:cNvSpPr/>
          <p:nvPr/>
        </p:nvSpPr>
        <p:spPr>
          <a:xfrm>
            <a:off x="8953885" y="2648643"/>
            <a:ext cx="649910" cy="2461829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6" name="Rettangolo 75">
            <a:extLst>
              <a:ext uri="{FF2B5EF4-FFF2-40B4-BE49-F238E27FC236}">
                <a16:creationId xmlns:a16="http://schemas.microsoft.com/office/drawing/2014/main" id="{B97A38C5-8389-4CC2-BB5B-D5EA452776DF}"/>
              </a:ext>
            </a:extLst>
          </p:cNvPr>
          <p:cNvSpPr/>
          <p:nvPr/>
        </p:nvSpPr>
        <p:spPr>
          <a:xfrm>
            <a:off x="9984794" y="3510397"/>
            <a:ext cx="649910" cy="16000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CasellaDiTesto 76">
            <a:extLst>
              <a:ext uri="{FF2B5EF4-FFF2-40B4-BE49-F238E27FC236}">
                <a16:creationId xmlns:a16="http://schemas.microsoft.com/office/drawing/2014/main" id="{0D092739-D752-49D3-8C79-415FB18C2BA5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78" name="CasellaDiTesto 77">
            <a:extLst>
              <a:ext uri="{FF2B5EF4-FFF2-40B4-BE49-F238E27FC236}">
                <a16:creationId xmlns:a16="http://schemas.microsoft.com/office/drawing/2014/main" id="{68E62D76-8985-4A63-8727-9F55321CB7C3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79" name="CasellaDiTesto 78">
            <a:extLst>
              <a:ext uri="{FF2B5EF4-FFF2-40B4-BE49-F238E27FC236}">
                <a16:creationId xmlns:a16="http://schemas.microsoft.com/office/drawing/2014/main" id="{70588E99-F429-49B1-9003-CF18815F39D8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80" name="CasellaDiTesto 79">
            <a:extLst>
              <a:ext uri="{FF2B5EF4-FFF2-40B4-BE49-F238E27FC236}">
                <a16:creationId xmlns:a16="http://schemas.microsoft.com/office/drawing/2014/main" id="{8B4934BC-AC3A-4601-A593-FA5379B3960E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81" name="CasellaDiTesto 80">
            <a:extLst>
              <a:ext uri="{FF2B5EF4-FFF2-40B4-BE49-F238E27FC236}">
                <a16:creationId xmlns:a16="http://schemas.microsoft.com/office/drawing/2014/main" id="{1BBCAA8A-51FE-4CCE-A1C1-F7DED5E3D359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82" name="Rettangolo 81">
            <a:extLst>
              <a:ext uri="{FF2B5EF4-FFF2-40B4-BE49-F238E27FC236}">
                <a16:creationId xmlns:a16="http://schemas.microsoft.com/office/drawing/2014/main" id="{0964BC45-D70B-4471-8CEA-98812DDC050B}"/>
              </a:ext>
            </a:extLst>
          </p:cNvPr>
          <p:cNvSpPr/>
          <p:nvPr/>
        </p:nvSpPr>
        <p:spPr>
          <a:xfrm>
            <a:off x="6892067" y="4593539"/>
            <a:ext cx="649907" cy="51693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83" name="Rettangolo 82">
            <a:extLst>
              <a:ext uri="{FF2B5EF4-FFF2-40B4-BE49-F238E27FC236}">
                <a16:creationId xmlns:a16="http://schemas.microsoft.com/office/drawing/2014/main" id="{F02F794A-511A-4DE6-9118-74D7A2C026D7}"/>
              </a:ext>
            </a:extLst>
          </p:cNvPr>
          <p:cNvSpPr/>
          <p:nvPr/>
        </p:nvSpPr>
        <p:spPr>
          <a:xfrm>
            <a:off x="6892067" y="3809964"/>
            <a:ext cx="649907" cy="7795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84" name="Rettangolo 83">
            <a:extLst>
              <a:ext uri="{FF2B5EF4-FFF2-40B4-BE49-F238E27FC236}">
                <a16:creationId xmlns:a16="http://schemas.microsoft.com/office/drawing/2014/main" id="{3C73A673-5CBE-4CA8-8591-3A6BD327AD65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85" name="Rettangolo 84">
            <a:extLst>
              <a:ext uri="{FF2B5EF4-FFF2-40B4-BE49-F238E27FC236}">
                <a16:creationId xmlns:a16="http://schemas.microsoft.com/office/drawing/2014/main" id="{37966FD2-59B9-40D4-A6A4-7660C6BA9B3F}"/>
              </a:ext>
            </a:extLst>
          </p:cNvPr>
          <p:cNvSpPr/>
          <p:nvPr/>
        </p:nvSpPr>
        <p:spPr>
          <a:xfrm>
            <a:off x="7923999" y="4025981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BAAF4184-75BF-4AEA-9D20-7A216C28A109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CBB794B8-4707-46D8-A81F-279374F7C22B}"/>
              </a:ext>
            </a:extLst>
          </p:cNvPr>
          <p:cNvSpPr/>
          <p:nvPr/>
        </p:nvSpPr>
        <p:spPr>
          <a:xfrm>
            <a:off x="7925022" y="3435096"/>
            <a:ext cx="649907" cy="594751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69159C70-4633-4235-BFEE-64A16B4508F9}"/>
              </a:ext>
            </a:extLst>
          </p:cNvPr>
          <p:cNvSpPr/>
          <p:nvPr/>
        </p:nvSpPr>
        <p:spPr>
          <a:xfrm>
            <a:off x="7918394" y="3121136"/>
            <a:ext cx="649907" cy="33828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C2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129624A3-6ECA-47A7-A1A0-290EF5822FB2}"/>
              </a:ext>
            </a:extLst>
          </p:cNvPr>
          <p:cNvSpPr/>
          <p:nvPr/>
        </p:nvSpPr>
        <p:spPr>
          <a:xfrm>
            <a:off x="8951842" y="3930246"/>
            <a:ext cx="649907" cy="1160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04DC7B41-F02B-4AA5-AC91-4929B8431DC4}"/>
              </a:ext>
            </a:extLst>
          </p:cNvPr>
          <p:cNvSpPr/>
          <p:nvPr/>
        </p:nvSpPr>
        <p:spPr>
          <a:xfrm>
            <a:off x="8947944" y="3581286"/>
            <a:ext cx="649907" cy="3461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075B7C78-C93A-4F8D-9438-398276D14CD0}"/>
              </a:ext>
            </a:extLst>
          </p:cNvPr>
          <p:cNvSpPr/>
          <p:nvPr/>
        </p:nvSpPr>
        <p:spPr>
          <a:xfrm>
            <a:off x="8951787" y="2918642"/>
            <a:ext cx="649907" cy="65272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C3</a:t>
            </a:r>
          </a:p>
        </p:txBody>
      </p:sp>
      <p:sp>
        <p:nvSpPr>
          <p:cNvPr id="92" name="Rettangolo 91">
            <a:extLst>
              <a:ext uri="{FF2B5EF4-FFF2-40B4-BE49-F238E27FC236}">
                <a16:creationId xmlns:a16="http://schemas.microsoft.com/office/drawing/2014/main" id="{B0D96AEC-3D66-4918-B59C-A8777D81AA61}"/>
              </a:ext>
            </a:extLst>
          </p:cNvPr>
          <p:cNvSpPr/>
          <p:nvPr/>
        </p:nvSpPr>
        <p:spPr>
          <a:xfrm>
            <a:off x="9981965" y="4589528"/>
            <a:ext cx="649907" cy="5014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  <p:sp>
        <p:nvSpPr>
          <p:cNvPr id="93" name="Rettangolo 92">
            <a:extLst>
              <a:ext uri="{FF2B5EF4-FFF2-40B4-BE49-F238E27FC236}">
                <a16:creationId xmlns:a16="http://schemas.microsoft.com/office/drawing/2014/main" id="{1EA3C8B3-04FC-47A3-A5EE-F41E4F2D20F3}"/>
              </a:ext>
            </a:extLst>
          </p:cNvPr>
          <p:cNvSpPr/>
          <p:nvPr/>
        </p:nvSpPr>
        <p:spPr>
          <a:xfrm>
            <a:off x="9983923" y="3930245"/>
            <a:ext cx="649907" cy="66823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C4</a:t>
            </a:r>
          </a:p>
        </p:txBody>
      </p:sp>
      <p:sp>
        <p:nvSpPr>
          <p:cNvPr id="94" name="Rettangolo 93">
            <a:extLst>
              <a:ext uri="{FF2B5EF4-FFF2-40B4-BE49-F238E27FC236}">
                <a16:creationId xmlns:a16="http://schemas.microsoft.com/office/drawing/2014/main" id="{DDCE3FA8-94E9-478E-94B3-06F21D2B7F02}"/>
              </a:ext>
            </a:extLst>
          </p:cNvPr>
          <p:cNvSpPr/>
          <p:nvPr/>
        </p:nvSpPr>
        <p:spPr>
          <a:xfrm>
            <a:off x="9983923" y="3504813"/>
            <a:ext cx="649907" cy="419575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C5</a:t>
            </a:r>
          </a:p>
        </p:txBody>
      </p:sp>
    </p:spTree>
    <p:extLst>
      <p:ext uri="{BB962C8B-B14F-4D97-AF65-F5344CB8AC3E}">
        <p14:creationId xmlns:p14="http://schemas.microsoft.com/office/powerpoint/2010/main" val="8328988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38D14468-3A57-4371-9C6F-B3BF4BB2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12FAFD-1124-448F-B94D-11D2EA8D8203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9" name="Titolo 9">
            <a:extLst>
              <a:ext uri="{FF2B5EF4-FFF2-40B4-BE49-F238E27FC236}">
                <a16:creationId xmlns:a16="http://schemas.microsoft.com/office/drawing/2014/main" id="{A614B1AA-8D1E-47AC-B99E-8E72781CBD41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pic>
        <p:nvPicPr>
          <p:cNvPr id="12" name="Elemento grafico 11" descr="Aula con riempimento a tinta unita">
            <a:extLst>
              <a:ext uri="{FF2B5EF4-FFF2-40B4-BE49-F238E27FC236}">
                <a16:creationId xmlns:a16="http://schemas.microsoft.com/office/drawing/2014/main" id="{67817979-3CDF-4321-970D-EC4AC75F8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68292A00-6154-4CAC-B04C-E9D3E18C1ACB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6E4DF37D-C580-466E-8F03-73BCE26C162F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9E68A07C-A2FC-406D-96D5-CC42660B9F59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E622454-2E33-44D4-9DCF-62A97E325213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756A3DFB-97DA-413C-B0EA-39EE7DDC192B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8BF014CA-3CFC-4F5C-8B19-BC9CBDC5D68D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19" name="Ovale 18">
            <a:extLst>
              <a:ext uri="{FF2B5EF4-FFF2-40B4-BE49-F238E27FC236}">
                <a16:creationId xmlns:a16="http://schemas.microsoft.com/office/drawing/2014/main" id="{103051ED-EC28-40F0-B9D9-E04599703DD5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sp>
        <p:nvSpPr>
          <p:cNvPr id="20" name="Ovale 19">
            <a:extLst>
              <a:ext uri="{FF2B5EF4-FFF2-40B4-BE49-F238E27FC236}">
                <a16:creationId xmlns:a16="http://schemas.microsoft.com/office/drawing/2014/main" id="{9145FD04-7C02-4F86-90C3-077A502ECADC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21" name="Ovale 20">
            <a:extLst>
              <a:ext uri="{FF2B5EF4-FFF2-40B4-BE49-F238E27FC236}">
                <a16:creationId xmlns:a16="http://schemas.microsoft.com/office/drawing/2014/main" id="{507A1F5B-32C9-4AE6-BE2D-53F584F79928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22" name="Ovale 21">
            <a:extLst>
              <a:ext uri="{FF2B5EF4-FFF2-40B4-BE49-F238E27FC236}">
                <a16:creationId xmlns:a16="http://schemas.microsoft.com/office/drawing/2014/main" id="{14DAECB1-E166-4899-9F10-883259126988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23" name="Ovale 22">
            <a:extLst>
              <a:ext uri="{FF2B5EF4-FFF2-40B4-BE49-F238E27FC236}">
                <a16:creationId xmlns:a16="http://schemas.microsoft.com/office/drawing/2014/main" id="{DA395BC5-CC6D-44F0-B80D-E1F55051BC8D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24" name="Ovale 23">
            <a:extLst>
              <a:ext uri="{FF2B5EF4-FFF2-40B4-BE49-F238E27FC236}">
                <a16:creationId xmlns:a16="http://schemas.microsoft.com/office/drawing/2014/main" id="{E870275F-A81A-4723-8F46-2B4324532650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B5978B7F-5048-4E0E-8911-D5B6E33B24A7}"/>
              </a:ext>
            </a:extLst>
          </p:cNvPr>
          <p:cNvCxnSpPr>
            <a:cxnSpLocks/>
            <a:stCxn id="13" idx="6"/>
            <a:endCxn id="14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A284CFC5-1A23-42BA-8293-8758EB80545D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ttore 2 26">
            <a:extLst>
              <a:ext uri="{FF2B5EF4-FFF2-40B4-BE49-F238E27FC236}">
                <a16:creationId xmlns:a16="http://schemas.microsoft.com/office/drawing/2014/main" id="{0FF2CF34-2748-477B-8745-77B59C7F102E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ttore 2 27">
            <a:extLst>
              <a:ext uri="{FF2B5EF4-FFF2-40B4-BE49-F238E27FC236}">
                <a16:creationId xmlns:a16="http://schemas.microsoft.com/office/drawing/2014/main" id="{C5E6D969-D9F6-4C30-9D67-00B69CE6746A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ttore 2 28">
            <a:extLst>
              <a:ext uri="{FF2B5EF4-FFF2-40B4-BE49-F238E27FC236}">
                <a16:creationId xmlns:a16="http://schemas.microsoft.com/office/drawing/2014/main" id="{B8D325B9-4C2F-4E81-818A-5D02C22AFA50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C5FA049F-0795-4B3D-B603-496105C466AA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96B064A7-BBA3-414F-918C-D58D1016F16D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545DD53D-9311-4B0F-B53C-9D768D7C0FAA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ttore 2 32">
            <a:extLst>
              <a:ext uri="{FF2B5EF4-FFF2-40B4-BE49-F238E27FC236}">
                <a16:creationId xmlns:a16="http://schemas.microsoft.com/office/drawing/2014/main" id="{2EE3969D-569B-457D-8226-B7BC436EC0CC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Ovale 33">
            <a:extLst>
              <a:ext uri="{FF2B5EF4-FFF2-40B4-BE49-F238E27FC236}">
                <a16:creationId xmlns:a16="http://schemas.microsoft.com/office/drawing/2014/main" id="{3405CDCF-9BFD-4F87-8D9B-B1E820540040}"/>
              </a:ext>
            </a:extLst>
          </p:cNvPr>
          <p:cNvSpPr/>
          <p:nvPr/>
        </p:nvSpPr>
        <p:spPr>
          <a:xfrm>
            <a:off x="1207123" y="25065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F511DB5-71B4-4B6D-BCEF-C59AECCC725C}"/>
              </a:ext>
            </a:extLst>
          </p:cNvPr>
          <p:cNvSpPr/>
          <p:nvPr/>
        </p:nvSpPr>
        <p:spPr>
          <a:xfrm>
            <a:off x="2042990" y="2506585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C61C4770-4D69-41B2-B5B8-0F94FF05EA42}"/>
              </a:ext>
            </a:extLst>
          </p:cNvPr>
          <p:cNvSpPr/>
          <p:nvPr/>
        </p:nvSpPr>
        <p:spPr>
          <a:xfrm>
            <a:off x="1211867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1570D9C7-DA9D-4D43-814F-648AD94366AF}"/>
              </a:ext>
            </a:extLst>
          </p:cNvPr>
          <p:cNvSpPr/>
          <p:nvPr/>
        </p:nvSpPr>
        <p:spPr>
          <a:xfrm>
            <a:off x="1204324" y="4187245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CC1DD98C-A607-4E40-9CF7-A4128CB6738D}"/>
              </a:ext>
            </a:extLst>
          </p:cNvPr>
          <p:cNvSpPr txBox="1"/>
          <p:nvPr/>
        </p:nvSpPr>
        <p:spPr>
          <a:xfrm>
            <a:off x="1145748" y="2212910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46F8F292-10DA-4BC1-8156-FAF017A39180}"/>
              </a:ext>
            </a:extLst>
          </p:cNvPr>
          <p:cNvSpPr txBox="1"/>
          <p:nvPr/>
        </p:nvSpPr>
        <p:spPr>
          <a:xfrm>
            <a:off x="1170648" y="3075596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D5B0AA6-E738-4B72-AF0C-C1EA337B75E7}"/>
              </a:ext>
            </a:extLst>
          </p:cNvPr>
          <p:cNvSpPr txBox="1"/>
          <p:nvPr/>
        </p:nvSpPr>
        <p:spPr>
          <a:xfrm>
            <a:off x="1158181" y="3879557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B8DEA0A9-F79F-4F34-BF44-186180C6483B}"/>
              </a:ext>
            </a:extLst>
          </p:cNvPr>
          <p:cNvSpPr txBox="1"/>
          <p:nvPr/>
        </p:nvSpPr>
        <p:spPr>
          <a:xfrm>
            <a:off x="2010881" y="2213568"/>
            <a:ext cx="52783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EEEC8A5C-F72D-4A6A-8128-F38B24DC11BE}"/>
              </a:ext>
            </a:extLst>
          </p:cNvPr>
          <p:cNvSpPr txBox="1"/>
          <p:nvPr/>
        </p:nvSpPr>
        <p:spPr>
          <a:xfrm>
            <a:off x="1589085" y="1735830"/>
            <a:ext cx="490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Versione smart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cxnSp>
        <p:nvCxnSpPr>
          <p:cNvPr id="107" name="Connettore 2 106">
            <a:extLst>
              <a:ext uri="{FF2B5EF4-FFF2-40B4-BE49-F238E27FC236}">
                <a16:creationId xmlns:a16="http://schemas.microsoft.com/office/drawing/2014/main" id="{A36358EB-4F6B-4E32-BEDD-FF5A1913FF55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Connettore diritto 107">
            <a:extLst>
              <a:ext uri="{FF2B5EF4-FFF2-40B4-BE49-F238E27FC236}">
                <a16:creationId xmlns:a16="http://schemas.microsoft.com/office/drawing/2014/main" id="{2B6012D1-8EAD-4749-8836-13F05BDF426F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9" name="Rettangolo 108">
            <a:extLst>
              <a:ext uri="{FF2B5EF4-FFF2-40B4-BE49-F238E27FC236}">
                <a16:creationId xmlns:a16="http://schemas.microsoft.com/office/drawing/2014/main" id="{A2FD98EC-408A-4DA7-B1AA-188F919E2464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0" name="Rettangolo 109">
            <a:extLst>
              <a:ext uri="{FF2B5EF4-FFF2-40B4-BE49-F238E27FC236}">
                <a16:creationId xmlns:a16="http://schemas.microsoft.com/office/drawing/2014/main" id="{4C75FE48-17D9-4DBC-AB2D-ED78B70BB041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1" name="Rettangolo 110">
            <a:extLst>
              <a:ext uri="{FF2B5EF4-FFF2-40B4-BE49-F238E27FC236}">
                <a16:creationId xmlns:a16="http://schemas.microsoft.com/office/drawing/2014/main" id="{2BE738C1-5B34-467A-9D02-222C9AF17195}"/>
              </a:ext>
            </a:extLst>
          </p:cNvPr>
          <p:cNvSpPr/>
          <p:nvPr/>
        </p:nvSpPr>
        <p:spPr>
          <a:xfrm>
            <a:off x="8952862" y="3246714"/>
            <a:ext cx="649910" cy="18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2" name="Rettangolo 111">
            <a:extLst>
              <a:ext uri="{FF2B5EF4-FFF2-40B4-BE49-F238E27FC236}">
                <a16:creationId xmlns:a16="http://schemas.microsoft.com/office/drawing/2014/main" id="{2B04A6AC-F830-41B9-A886-8050D655834C}"/>
              </a:ext>
            </a:extLst>
          </p:cNvPr>
          <p:cNvSpPr/>
          <p:nvPr/>
        </p:nvSpPr>
        <p:spPr>
          <a:xfrm>
            <a:off x="9984794" y="3053195"/>
            <a:ext cx="649910" cy="20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3" name="CasellaDiTesto 112">
            <a:extLst>
              <a:ext uri="{FF2B5EF4-FFF2-40B4-BE49-F238E27FC236}">
                <a16:creationId xmlns:a16="http://schemas.microsoft.com/office/drawing/2014/main" id="{B0584BA2-5C71-4792-9FFD-050413A8CA11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114" name="CasellaDiTesto 113">
            <a:extLst>
              <a:ext uri="{FF2B5EF4-FFF2-40B4-BE49-F238E27FC236}">
                <a16:creationId xmlns:a16="http://schemas.microsoft.com/office/drawing/2014/main" id="{9FFD0B28-6EFE-46FE-953D-1C85B16FEF96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115" name="CasellaDiTesto 114">
            <a:extLst>
              <a:ext uri="{FF2B5EF4-FFF2-40B4-BE49-F238E27FC236}">
                <a16:creationId xmlns:a16="http://schemas.microsoft.com/office/drawing/2014/main" id="{14DE60A1-3C60-41C0-9750-93C7B814A452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116" name="CasellaDiTesto 115">
            <a:extLst>
              <a:ext uri="{FF2B5EF4-FFF2-40B4-BE49-F238E27FC236}">
                <a16:creationId xmlns:a16="http://schemas.microsoft.com/office/drawing/2014/main" id="{E3AB4AC8-08A6-4091-BB99-12B716039047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117" name="CasellaDiTesto 116">
            <a:extLst>
              <a:ext uri="{FF2B5EF4-FFF2-40B4-BE49-F238E27FC236}">
                <a16:creationId xmlns:a16="http://schemas.microsoft.com/office/drawing/2014/main" id="{7810C20C-0450-42E4-B36D-5D8324510D9D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118" name="CasellaDiTesto 117">
            <a:extLst>
              <a:ext uri="{FF2B5EF4-FFF2-40B4-BE49-F238E27FC236}">
                <a16:creationId xmlns:a16="http://schemas.microsoft.com/office/drawing/2014/main" id="{F0CE7ED0-0CD5-4F74-9018-052CD1A2F988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  <p:sp>
        <p:nvSpPr>
          <p:cNvPr id="119" name="Rettangolo 118">
            <a:extLst>
              <a:ext uri="{FF2B5EF4-FFF2-40B4-BE49-F238E27FC236}">
                <a16:creationId xmlns:a16="http://schemas.microsoft.com/office/drawing/2014/main" id="{8E706F93-2E78-41B2-8122-DB294AD644FF}"/>
              </a:ext>
            </a:extLst>
          </p:cNvPr>
          <p:cNvSpPr/>
          <p:nvPr/>
        </p:nvSpPr>
        <p:spPr>
          <a:xfrm>
            <a:off x="6892067" y="4727245"/>
            <a:ext cx="649907" cy="38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120" name="Rettangolo 119">
            <a:extLst>
              <a:ext uri="{FF2B5EF4-FFF2-40B4-BE49-F238E27FC236}">
                <a16:creationId xmlns:a16="http://schemas.microsoft.com/office/drawing/2014/main" id="{D7D06E5C-359E-40D8-870B-EEB9C5DB3545}"/>
              </a:ext>
            </a:extLst>
          </p:cNvPr>
          <p:cNvSpPr/>
          <p:nvPr/>
        </p:nvSpPr>
        <p:spPr>
          <a:xfrm>
            <a:off x="6892067" y="4062668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121" name="Rettangolo 120">
            <a:extLst>
              <a:ext uri="{FF2B5EF4-FFF2-40B4-BE49-F238E27FC236}">
                <a16:creationId xmlns:a16="http://schemas.microsoft.com/office/drawing/2014/main" id="{723E7435-AA54-4DDE-9F8D-1B9C2BFA5253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122" name="Rettangolo 121">
            <a:extLst>
              <a:ext uri="{FF2B5EF4-FFF2-40B4-BE49-F238E27FC236}">
                <a16:creationId xmlns:a16="http://schemas.microsoft.com/office/drawing/2014/main" id="{640A7AC6-E96D-4DF7-B069-CC9AF01056E6}"/>
              </a:ext>
            </a:extLst>
          </p:cNvPr>
          <p:cNvSpPr/>
          <p:nvPr/>
        </p:nvSpPr>
        <p:spPr>
          <a:xfrm>
            <a:off x="7923999" y="4024675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123" name="Freccia in giù 122">
            <a:extLst>
              <a:ext uri="{FF2B5EF4-FFF2-40B4-BE49-F238E27FC236}">
                <a16:creationId xmlns:a16="http://schemas.microsoft.com/office/drawing/2014/main" id="{89AE5344-CC51-45C7-9E33-DCDF5FDA426A}"/>
              </a:ext>
            </a:extLst>
          </p:cNvPr>
          <p:cNvSpPr/>
          <p:nvPr/>
        </p:nvSpPr>
        <p:spPr>
          <a:xfrm>
            <a:off x="7066178" y="1735830"/>
            <a:ext cx="252276" cy="1774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5" name="CasellaDiTesto 124">
            <a:extLst>
              <a:ext uri="{FF2B5EF4-FFF2-40B4-BE49-F238E27FC236}">
                <a16:creationId xmlns:a16="http://schemas.microsoft.com/office/drawing/2014/main" id="{1AB9320C-11DC-4C3E-9B92-15F342899DF2}"/>
              </a:ext>
            </a:extLst>
          </p:cNvPr>
          <p:cNvSpPr txBox="1"/>
          <p:nvPr/>
        </p:nvSpPr>
        <p:spPr>
          <a:xfrm>
            <a:off x="5911356" y="1327136"/>
            <a:ext cx="25619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Non più disponibile per A</a:t>
            </a:r>
          </a:p>
        </p:txBody>
      </p:sp>
      <p:sp>
        <p:nvSpPr>
          <p:cNvPr id="126" name="Freccia in giù 125">
            <a:extLst>
              <a:ext uri="{FF2B5EF4-FFF2-40B4-BE49-F238E27FC236}">
                <a16:creationId xmlns:a16="http://schemas.microsoft.com/office/drawing/2014/main" id="{3F41F2DF-3FB8-4768-AABE-EFCB23857709}"/>
              </a:ext>
            </a:extLst>
          </p:cNvPr>
          <p:cNvSpPr/>
          <p:nvPr/>
        </p:nvSpPr>
        <p:spPr>
          <a:xfrm>
            <a:off x="8140632" y="1735830"/>
            <a:ext cx="224205" cy="115045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7" name="CasellaDiTesto 126">
            <a:extLst>
              <a:ext uri="{FF2B5EF4-FFF2-40B4-BE49-F238E27FC236}">
                <a16:creationId xmlns:a16="http://schemas.microsoft.com/office/drawing/2014/main" id="{FDB53DD6-D9B7-4C4B-AD50-ED095DF65786}"/>
              </a:ext>
            </a:extLst>
          </p:cNvPr>
          <p:cNvSpPr txBox="1"/>
          <p:nvPr/>
        </p:nvSpPr>
        <p:spPr>
          <a:xfrm>
            <a:off x="7717971" y="1327136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= 1</a:t>
            </a:r>
          </a:p>
        </p:txBody>
      </p:sp>
      <p:sp>
        <p:nvSpPr>
          <p:cNvPr id="128" name="Freccia in giù 127">
            <a:extLst>
              <a:ext uri="{FF2B5EF4-FFF2-40B4-BE49-F238E27FC236}">
                <a16:creationId xmlns:a16="http://schemas.microsoft.com/office/drawing/2014/main" id="{46E58FC2-5FF0-43D4-9B76-A673E5526318}"/>
              </a:ext>
            </a:extLst>
          </p:cNvPr>
          <p:cNvSpPr/>
          <p:nvPr/>
        </p:nvSpPr>
        <p:spPr>
          <a:xfrm>
            <a:off x="9153004" y="1735826"/>
            <a:ext cx="171675" cy="141093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9" name="CasellaDiTesto 128">
            <a:extLst>
              <a:ext uri="{FF2B5EF4-FFF2-40B4-BE49-F238E27FC236}">
                <a16:creationId xmlns:a16="http://schemas.microsoft.com/office/drawing/2014/main" id="{CE5F6CE0-82F2-46A9-8326-BE43D7C710A7}"/>
              </a:ext>
            </a:extLst>
          </p:cNvPr>
          <p:cNvSpPr txBox="1"/>
          <p:nvPr/>
        </p:nvSpPr>
        <p:spPr>
          <a:xfrm>
            <a:off x="8730343" y="132713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Costo = 2</a:t>
            </a:r>
          </a:p>
        </p:txBody>
      </p:sp>
    </p:spTree>
    <p:extLst>
      <p:ext uri="{BB962C8B-B14F-4D97-AF65-F5344CB8AC3E}">
        <p14:creationId xmlns:p14="http://schemas.microsoft.com/office/powerpoint/2010/main" val="2146501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2.22222E-6 L 0.23529 -2.22222E-6 C 0.34063 -2.22222E-6 0.47058 0.08357 0.47058 0.15162 L 0.47058 0.30324 " pathEditMode="relative" rAng="0" ptsTypes="AAAA">
                                      <p:cBhvr>
                                        <p:cTn id="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529" y="15162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8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30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11" dur="3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3.7037E-7 L 0.23633 -3.7037E-7 C 0.34219 -3.7037E-7 0.47279 0.03194 0.47279 0.0581 L 0.47279 0.1162 " pathEditMode="relative" rAng="0" ptsTypes="AAAA">
                                      <p:cBhvr>
                                        <p:cTn id="22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3633" y="581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4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3000"/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7" dur="3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4.07407E-6 L 0.27982 4.07407E-6 C 0.40508 4.07407E-6 0.55964 0.01481 0.55964 0.02685 L 0.55964 0.05393 " pathEditMode="relative" rAng="0" ptsTypes="AAAA">
                                      <p:cBhvr>
                                        <p:cTn id="38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982" y="2685"/>
                                    </p:animMotion>
                                  </p:childTnLst>
                                </p:cTn>
                              </p:par>
                              <p:par>
                                <p:cTn id="3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40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3000"/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43" dur="3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2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667E-6 -2.22222E-6 L 0.24362 -2.22222E-6 C 0.35274 -2.22222E-6 0.48724 0.05857 0.48724 0.10648 L 0.48724 0.21297 " pathEditMode="relative" rAng="0" ptsTypes="AAAA">
                                      <p:cBhvr>
                                        <p:cTn id="8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4362" y="10648"/>
                                    </p:animMotion>
                                  </p:childTnLst>
                                </p:cTn>
                              </p:par>
                              <p:par>
                                <p:cTn id="89" presetID="3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90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3000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9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93" dur="3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29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1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7" grpId="0" animBg="1"/>
      <p:bldP spid="17" grpId="1" animBg="1"/>
      <p:bldP spid="20" grpId="0" animBg="1"/>
      <p:bldP spid="20" grpId="1" animBg="1"/>
      <p:bldP spid="38" grpId="0"/>
      <p:bldP spid="39" grpId="0"/>
      <p:bldP spid="40" grpId="0"/>
      <p:bldP spid="41" grpId="0"/>
      <p:bldP spid="119" grpId="0" animBg="1"/>
      <p:bldP spid="120" grpId="0" animBg="1"/>
      <p:bldP spid="121" grpId="0" animBg="1"/>
      <p:bldP spid="122" grpId="0" animBg="1"/>
      <p:bldP spid="123" grpId="0" animBg="1"/>
      <p:bldP spid="123" grpId="1" animBg="1"/>
      <p:bldP spid="125" grpId="0"/>
      <p:bldP spid="125" grpId="1"/>
      <p:bldP spid="126" grpId="0" animBg="1"/>
      <p:bldP spid="127" grpId="0"/>
      <p:bldP spid="128" grpId="0" animBg="1"/>
      <p:bldP spid="128" grpId="1" animBg="1"/>
      <p:bldP spid="129" grpId="0"/>
      <p:bldP spid="129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38D14468-3A57-4371-9C6F-B3BF4BB210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0712FAFD-1124-448F-B94D-11D2EA8D8203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9" name="Titolo 9">
            <a:extLst>
              <a:ext uri="{FF2B5EF4-FFF2-40B4-BE49-F238E27FC236}">
                <a16:creationId xmlns:a16="http://schemas.microsoft.com/office/drawing/2014/main" id="{A614B1AA-8D1E-47AC-B99E-8E72781CBD41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Esempio  </a:t>
            </a:r>
          </a:p>
        </p:txBody>
      </p:sp>
      <p:pic>
        <p:nvPicPr>
          <p:cNvPr id="12" name="Elemento grafico 11" descr="Aula con riempimento a tinta unita">
            <a:extLst>
              <a:ext uri="{FF2B5EF4-FFF2-40B4-BE49-F238E27FC236}">
                <a16:creationId xmlns:a16="http://schemas.microsoft.com/office/drawing/2014/main" id="{67817979-3CDF-4321-970D-EC4AC75F82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229729" y="37469"/>
            <a:ext cx="756000" cy="756000"/>
          </a:xfrm>
          <a:prstGeom prst="rect">
            <a:avLst/>
          </a:prstGeom>
        </p:spPr>
      </p:pic>
      <p:sp>
        <p:nvSpPr>
          <p:cNvPr id="11" name="Ovale 10">
            <a:extLst>
              <a:ext uri="{FF2B5EF4-FFF2-40B4-BE49-F238E27FC236}">
                <a16:creationId xmlns:a16="http://schemas.microsoft.com/office/drawing/2014/main" id="{85D4F1EC-B70A-415C-B83E-1D247ED6A90C}"/>
              </a:ext>
            </a:extLst>
          </p:cNvPr>
          <p:cNvSpPr/>
          <p:nvPr/>
        </p:nvSpPr>
        <p:spPr>
          <a:xfrm>
            <a:off x="1209495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13" name="Ovale 12">
            <a:extLst>
              <a:ext uri="{FF2B5EF4-FFF2-40B4-BE49-F238E27FC236}">
                <a16:creationId xmlns:a16="http://schemas.microsoft.com/office/drawing/2014/main" id="{74EDB7DD-6EB7-4406-9B1F-F07E53A13E59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14" name="Ovale 13">
            <a:extLst>
              <a:ext uri="{FF2B5EF4-FFF2-40B4-BE49-F238E27FC236}">
                <a16:creationId xmlns:a16="http://schemas.microsoft.com/office/drawing/2014/main" id="{B173CEE8-9E6F-4B13-8135-CEDEC2DA267D}"/>
              </a:ext>
            </a:extLst>
          </p:cNvPr>
          <p:cNvSpPr/>
          <p:nvPr/>
        </p:nvSpPr>
        <p:spPr>
          <a:xfrm>
            <a:off x="2867321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A3</a:t>
            </a:r>
          </a:p>
        </p:txBody>
      </p:sp>
      <p:sp>
        <p:nvSpPr>
          <p:cNvPr id="15" name="Ovale 14">
            <a:extLst>
              <a:ext uri="{FF2B5EF4-FFF2-40B4-BE49-F238E27FC236}">
                <a16:creationId xmlns:a16="http://schemas.microsoft.com/office/drawing/2014/main" id="{1F98F5DA-330E-4DFB-B87A-E1EC705CDB9E}"/>
              </a:ext>
            </a:extLst>
          </p:cNvPr>
          <p:cNvSpPr/>
          <p:nvPr/>
        </p:nvSpPr>
        <p:spPr>
          <a:xfrm>
            <a:off x="3696234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A4</a:t>
            </a:r>
          </a:p>
        </p:txBody>
      </p:sp>
      <p:sp>
        <p:nvSpPr>
          <p:cNvPr id="16" name="Ovale 15">
            <a:extLst>
              <a:ext uri="{FF2B5EF4-FFF2-40B4-BE49-F238E27FC236}">
                <a16:creationId xmlns:a16="http://schemas.microsoft.com/office/drawing/2014/main" id="{C58A940E-F784-467D-98D8-20BD15280646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17" name="Ovale 16">
            <a:extLst>
              <a:ext uri="{FF2B5EF4-FFF2-40B4-BE49-F238E27FC236}">
                <a16:creationId xmlns:a16="http://schemas.microsoft.com/office/drawing/2014/main" id="{5721670A-49D1-4DB7-842F-A87B0678D7EC}"/>
              </a:ext>
            </a:extLst>
          </p:cNvPr>
          <p:cNvSpPr/>
          <p:nvPr/>
        </p:nvSpPr>
        <p:spPr>
          <a:xfrm>
            <a:off x="2038408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B2</a:t>
            </a:r>
          </a:p>
        </p:txBody>
      </p:sp>
      <p:sp>
        <p:nvSpPr>
          <p:cNvPr id="18" name="Ovale 17">
            <a:extLst>
              <a:ext uri="{FF2B5EF4-FFF2-40B4-BE49-F238E27FC236}">
                <a16:creationId xmlns:a16="http://schemas.microsoft.com/office/drawing/2014/main" id="{2DFC0FA5-F542-4354-9D9B-64CBD22240DD}"/>
              </a:ext>
            </a:extLst>
          </p:cNvPr>
          <p:cNvSpPr/>
          <p:nvPr/>
        </p:nvSpPr>
        <p:spPr>
          <a:xfrm>
            <a:off x="2864949" y="3343921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B3</a:t>
            </a:r>
          </a:p>
        </p:txBody>
      </p:sp>
      <p:cxnSp>
        <p:nvCxnSpPr>
          <p:cNvPr id="24" name="Connettore 2 23">
            <a:extLst>
              <a:ext uri="{FF2B5EF4-FFF2-40B4-BE49-F238E27FC236}">
                <a16:creationId xmlns:a16="http://schemas.microsoft.com/office/drawing/2014/main" id="{03D678DA-65BD-45D7-A7FF-D021CB3EF695}"/>
              </a:ext>
            </a:extLst>
          </p:cNvPr>
          <p:cNvCxnSpPr>
            <a:cxnSpLocks/>
            <a:stCxn id="11" idx="6"/>
            <a:endCxn id="13" idx="2"/>
          </p:cNvCxnSpPr>
          <p:nvPr/>
        </p:nvCxnSpPr>
        <p:spPr>
          <a:xfrm>
            <a:off x="1749495" y="276719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48E9DF84-6A4D-403E-B250-0B1252907710}"/>
              </a:ext>
            </a:extLst>
          </p:cNvPr>
          <p:cNvCxnSpPr>
            <a:cxnSpLocks/>
          </p:cNvCxnSpPr>
          <p:nvPr/>
        </p:nvCxnSpPr>
        <p:spPr>
          <a:xfrm>
            <a:off x="2576036" y="2780544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ttore 2 25">
            <a:extLst>
              <a:ext uri="{FF2B5EF4-FFF2-40B4-BE49-F238E27FC236}">
                <a16:creationId xmlns:a16="http://schemas.microsoft.com/office/drawing/2014/main" id="{2E315165-0D24-4E9C-A78C-5CE19FB39C73}"/>
              </a:ext>
            </a:extLst>
          </p:cNvPr>
          <p:cNvCxnSpPr>
            <a:cxnSpLocks/>
          </p:cNvCxnSpPr>
          <p:nvPr/>
        </p:nvCxnSpPr>
        <p:spPr>
          <a:xfrm>
            <a:off x="3402577" y="2761232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ttore 2 30">
            <a:extLst>
              <a:ext uri="{FF2B5EF4-FFF2-40B4-BE49-F238E27FC236}">
                <a16:creationId xmlns:a16="http://schemas.microsoft.com/office/drawing/2014/main" id="{366AEBDA-5ECB-4D0D-BA39-518EB6196FE2}"/>
              </a:ext>
            </a:extLst>
          </p:cNvPr>
          <p:cNvCxnSpPr>
            <a:cxnSpLocks/>
          </p:cNvCxnSpPr>
          <p:nvPr/>
        </p:nvCxnSpPr>
        <p:spPr>
          <a:xfrm>
            <a:off x="1744981" y="3603767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ttore 2 31">
            <a:extLst>
              <a:ext uri="{FF2B5EF4-FFF2-40B4-BE49-F238E27FC236}">
                <a16:creationId xmlns:a16="http://schemas.microsoft.com/office/drawing/2014/main" id="{E28E67C7-9460-4E9B-BAEE-0E9C96FD3E89}"/>
              </a:ext>
            </a:extLst>
          </p:cNvPr>
          <p:cNvCxnSpPr>
            <a:cxnSpLocks/>
          </p:cNvCxnSpPr>
          <p:nvPr/>
        </p:nvCxnSpPr>
        <p:spPr>
          <a:xfrm>
            <a:off x="2574462" y="3612193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e 32">
            <a:extLst>
              <a:ext uri="{FF2B5EF4-FFF2-40B4-BE49-F238E27FC236}">
                <a16:creationId xmlns:a16="http://schemas.microsoft.com/office/drawing/2014/main" id="{13166A01-9023-4655-9E3E-4C4108683CB9}"/>
              </a:ext>
            </a:extLst>
          </p:cNvPr>
          <p:cNvSpPr/>
          <p:nvPr/>
        </p:nvSpPr>
        <p:spPr>
          <a:xfrm>
            <a:off x="1217493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A1</a:t>
            </a:r>
          </a:p>
        </p:txBody>
      </p:sp>
      <p:sp>
        <p:nvSpPr>
          <p:cNvPr id="34" name="Ovale 33">
            <a:extLst>
              <a:ext uri="{FF2B5EF4-FFF2-40B4-BE49-F238E27FC236}">
                <a16:creationId xmlns:a16="http://schemas.microsoft.com/office/drawing/2014/main" id="{FA54DF5D-4A5E-49C2-A6F7-B9C9DD6B0B01}"/>
              </a:ext>
            </a:extLst>
          </p:cNvPr>
          <p:cNvSpPr/>
          <p:nvPr/>
        </p:nvSpPr>
        <p:spPr>
          <a:xfrm>
            <a:off x="2038408" y="2497199"/>
            <a:ext cx="540000" cy="540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A2</a:t>
            </a:r>
          </a:p>
        </p:txBody>
      </p:sp>
      <p:sp>
        <p:nvSpPr>
          <p:cNvPr id="35" name="Ovale 34">
            <a:extLst>
              <a:ext uri="{FF2B5EF4-FFF2-40B4-BE49-F238E27FC236}">
                <a16:creationId xmlns:a16="http://schemas.microsoft.com/office/drawing/2014/main" id="{8407859D-2BFD-4FD0-BA79-E2F2E19EDDF8}"/>
              </a:ext>
            </a:extLst>
          </p:cNvPr>
          <p:cNvSpPr/>
          <p:nvPr/>
        </p:nvSpPr>
        <p:spPr>
          <a:xfrm>
            <a:off x="1209495" y="3342193"/>
            <a:ext cx="540000" cy="540000"/>
          </a:xfrm>
          <a:prstGeom prst="ellipse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B1</a:t>
            </a:r>
          </a:p>
        </p:txBody>
      </p:sp>
      <p:sp>
        <p:nvSpPr>
          <p:cNvPr id="37" name="CasellaDiTesto 36">
            <a:extLst>
              <a:ext uri="{FF2B5EF4-FFF2-40B4-BE49-F238E27FC236}">
                <a16:creationId xmlns:a16="http://schemas.microsoft.com/office/drawing/2014/main" id="{2E310F1C-CC2D-4118-A898-73C9C878818B}"/>
              </a:ext>
            </a:extLst>
          </p:cNvPr>
          <p:cNvSpPr txBox="1"/>
          <p:nvPr/>
        </p:nvSpPr>
        <p:spPr>
          <a:xfrm>
            <a:off x="1185413" y="2222782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38" name="CasellaDiTesto 37">
            <a:extLst>
              <a:ext uri="{FF2B5EF4-FFF2-40B4-BE49-F238E27FC236}">
                <a16:creationId xmlns:a16="http://schemas.microsoft.com/office/drawing/2014/main" id="{F35E1566-79C4-46A9-91B3-BE4DF384CD33}"/>
              </a:ext>
            </a:extLst>
          </p:cNvPr>
          <p:cNvSpPr txBox="1"/>
          <p:nvPr/>
        </p:nvSpPr>
        <p:spPr>
          <a:xfrm>
            <a:off x="1177370" y="3042249"/>
            <a:ext cx="690306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39" name="CasellaDiTesto 38">
            <a:extLst>
              <a:ext uri="{FF2B5EF4-FFF2-40B4-BE49-F238E27FC236}">
                <a16:creationId xmlns:a16="http://schemas.microsoft.com/office/drawing/2014/main" id="{C99FA714-04A6-4DC2-9A28-9ECD0BA9B899}"/>
              </a:ext>
            </a:extLst>
          </p:cNvPr>
          <p:cNvSpPr txBox="1"/>
          <p:nvPr/>
        </p:nvSpPr>
        <p:spPr>
          <a:xfrm>
            <a:off x="2001296" y="2212487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0" name="CasellaDiTesto 39">
            <a:extLst>
              <a:ext uri="{FF2B5EF4-FFF2-40B4-BE49-F238E27FC236}">
                <a16:creationId xmlns:a16="http://schemas.microsoft.com/office/drawing/2014/main" id="{43A4FAF7-DFA2-4FE9-AE9B-2484D920B211}"/>
              </a:ext>
            </a:extLst>
          </p:cNvPr>
          <p:cNvSpPr txBox="1"/>
          <p:nvPr/>
        </p:nvSpPr>
        <p:spPr>
          <a:xfrm>
            <a:off x="2835929" y="223191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1" name="CasellaDiTesto 40">
            <a:extLst>
              <a:ext uri="{FF2B5EF4-FFF2-40B4-BE49-F238E27FC236}">
                <a16:creationId xmlns:a16="http://schemas.microsoft.com/office/drawing/2014/main" id="{2EEBD0A0-E596-49B7-8831-74AE94222098}"/>
              </a:ext>
            </a:extLst>
          </p:cNvPr>
          <p:cNvSpPr txBox="1"/>
          <p:nvPr/>
        </p:nvSpPr>
        <p:spPr>
          <a:xfrm>
            <a:off x="2001296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2" name="CasellaDiTesto 41">
            <a:extLst>
              <a:ext uri="{FF2B5EF4-FFF2-40B4-BE49-F238E27FC236}">
                <a16:creationId xmlns:a16="http://schemas.microsoft.com/office/drawing/2014/main" id="{3221CB0B-D08F-43BB-8D77-FB83D59FE076}"/>
              </a:ext>
            </a:extLst>
          </p:cNvPr>
          <p:cNvSpPr txBox="1"/>
          <p:nvPr/>
        </p:nvSpPr>
        <p:spPr>
          <a:xfrm>
            <a:off x="3666833" y="2232455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CasellaDiTesto 42">
            <a:extLst>
              <a:ext uri="{FF2B5EF4-FFF2-40B4-BE49-F238E27FC236}">
                <a16:creationId xmlns:a16="http://schemas.microsoft.com/office/drawing/2014/main" id="{117BA3E0-D6CD-4E31-B2AE-563F3472DE00}"/>
              </a:ext>
            </a:extLst>
          </p:cNvPr>
          <p:cNvSpPr txBox="1"/>
          <p:nvPr/>
        </p:nvSpPr>
        <p:spPr>
          <a:xfrm>
            <a:off x="2815919" y="3049769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4" name="CasellaDiTesto 43">
            <a:extLst>
              <a:ext uri="{FF2B5EF4-FFF2-40B4-BE49-F238E27FC236}">
                <a16:creationId xmlns:a16="http://schemas.microsoft.com/office/drawing/2014/main" id="{BED079CD-834A-40EC-B1E4-F1F8EB99A8B6}"/>
              </a:ext>
            </a:extLst>
          </p:cNvPr>
          <p:cNvSpPr txBox="1"/>
          <p:nvPr/>
        </p:nvSpPr>
        <p:spPr>
          <a:xfrm>
            <a:off x="1589085" y="1735830"/>
            <a:ext cx="49076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Versione smart dell’algoritmo </a:t>
            </a:r>
            <a:r>
              <a:rPr lang="it-IT" sz="2400" dirty="0" err="1"/>
              <a:t>Greedy</a:t>
            </a:r>
            <a:r>
              <a:rPr lang="it-IT" sz="2400" dirty="0"/>
              <a:t>:</a:t>
            </a:r>
          </a:p>
        </p:txBody>
      </p:sp>
      <p:cxnSp>
        <p:nvCxnSpPr>
          <p:cNvPr id="45" name="Connettore 2 44">
            <a:extLst>
              <a:ext uri="{FF2B5EF4-FFF2-40B4-BE49-F238E27FC236}">
                <a16:creationId xmlns:a16="http://schemas.microsoft.com/office/drawing/2014/main" id="{0B5055FB-9C6E-465A-A18C-E0242699F294}"/>
              </a:ext>
            </a:extLst>
          </p:cNvPr>
          <p:cNvCxnSpPr>
            <a:cxnSpLocks/>
          </p:cNvCxnSpPr>
          <p:nvPr/>
        </p:nvCxnSpPr>
        <p:spPr>
          <a:xfrm flipV="1">
            <a:off x="6663467" y="2340429"/>
            <a:ext cx="0" cy="27756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6" name="Connettore diritto 45">
            <a:extLst>
              <a:ext uri="{FF2B5EF4-FFF2-40B4-BE49-F238E27FC236}">
                <a16:creationId xmlns:a16="http://schemas.microsoft.com/office/drawing/2014/main" id="{FCBD7A95-F046-4AA7-8AAE-DEE42BFD2E7B}"/>
              </a:ext>
            </a:extLst>
          </p:cNvPr>
          <p:cNvCxnSpPr>
            <a:cxnSpLocks/>
          </p:cNvCxnSpPr>
          <p:nvPr/>
        </p:nvCxnSpPr>
        <p:spPr>
          <a:xfrm>
            <a:off x="6663467" y="5116054"/>
            <a:ext cx="4376057" cy="0"/>
          </a:xfrm>
          <a:prstGeom prst="line">
            <a:avLst/>
          </a:prstGeom>
          <a:ln w="3810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7" name="Rettangolo 46">
            <a:extLst>
              <a:ext uri="{FF2B5EF4-FFF2-40B4-BE49-F238E27FC236}">
                <a16:creationId xmlns:a16="http://schemas.microsoft.com/office/drawing/2014/main" id="{FD9B840A-0096-4CE1-9BEA-7F02FF721B6A}"/>
              </a:ext>
            </a:extLst>
          </p:cNvPr>
          <p:cNvSpPr/>
          <p:nvPr/>
        </p:nvSpPr>
        <p:spPr>
          <a:xfrm>
            <a:off x="6892067" y="3603767"/>
            <a:ext cx="649910" cy="1506706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8" name="Rettangolo 47">
            <a:extLst>
              <a:ext uri="{FF2B5EF4-FFF2-40B4-BE49-F238E27FC236}">
                <a16:creationId xmlns:a16="http://schemas.microsoft.com/office/drawing/2014/main" id="{6F94F07E-5113-4B57-86C8-0E9EE24E1955}"/>
              </a:ext>
            </a:extLst>
          </p:cNvPr>
          <p:cNvSpPr/>
          <p:nvPr/>
        </p:nvSpPr>
        <p:spPr>
          <a:xfrm>
            <a:off x="7922976" y="3037198"/>
            <a:ext cx="649910" cy="2073273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49" name="Rettangolo 48">
            <a:extLst>
              <a:ext uri="{FF2B5EF4-FFF2-40B4-BE49-F238E27FC236}">
                <a16:creationId xmlns:a16="http://schemas.microsoft.com/office/drawing/2014/main" id="{2A487670-0646-472A-B59B-1F9C24113E7D}"/>
              </a:ext>
            </a:extLst>
          </p:cNvPr>
          <p:cNvSpPr/>
          <p:nvPr/>
        </p:nvSpPr>
        <p:spPr>
          <a:xfrm>
            <a:off x="8951836" y="3241884"/>
            <a:ext cx="649910" cy="1872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0" name="Rettangolo 49">
            <a:extLst>
              <a:ext uri="{FF2B5EF4-FFF2-40B4-BE49-F238E27FC236}">
                <a16:creationId xmlns:a16="http://schemas.microsoft.com/office/drawing/2014/main" id="{AC4EEC1C-1A5D-47F0-AFBB-FCCC49022A2B}"/>
              </a:ext>
            </a:extLst>
          </p:cNvPr>
          <p:cNvSpPr/>
          <p:nvPr/>
        </p:nvSpPr>
        <p:spPr>
          <a:xfrm>
            <a:off x="9984794" y="3044873"/>
            <a:ext cx="649910" cy="208800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CasellaDiTesto 50">
            <a:extLst>
              <a:ext uri="{FF2B5EF4-FFF2-40B4-BE49-F238E27FC236}">
                <a16:creationId xmlns:a16="http://schemas.microsoft.com/office/drawing/2014/main" id="{56846E56-C399-40DD-A10A-05C509A44D05}"/>
              </a:ext>
            </a:extLst>
          </p:cNvPr>
          <p:cNvSpPr txBox="1"/>
          <p:nvPr/>
        </p:nvSpPr>
        <p:spPr>
          <a:xfrm>
            <a:off x="706617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1</a:t>
            </a:r>
          </a:p>
        </p:txBody>
      </p:sp>
      <p:sp>
        <p:nvSpPr>
          <p:cNvPr id="52" name="CasellaDiTesto 51">
            <a:extLst>
              <a:ext uri="{FF2B5EF4-FFF2-40B4-BE49-F238E27FC236}">
                <a16:creationId xmlns:a16="http://schemas.microsoft.com/office/drawing/2014/main" id="{0C04727B-74AB-478F-B9C3-7473889489CD}"/>
              </a:ext>
            </a:extLst>
          </p:cNvPr>
          <p:cNvSpPr txBox="1"/>
          <p:nvPr/>
        </p:nvSpPr>
        <p:spPr>
          <a:xfrm>
            <a:off x="8097088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2</a:t>
            </a:r>
          </a:p>
        </p:txBody>
      </p:sp>
      <p:sp>
        <p:nvSpPr>
          <p:cNvPr id="53" name="CasellaDiTesto 52">
            <a:extLst>
              <a:ext uri="{FF2B5EF4-FFF2-40B4-BE49-F238E27FC236}">
                <a16:creationId xmlns:a16="http://schemas.microsoft.com/office/drawing/2014/main" id="{C52F9F2E-5394-4BA8-8A25-458128BBD972}"/>
              </a:ext>
            </a:extLst>
          </p:cNvPr>
          <p:cNvSpPr txBox="1"/>
          <p:nvPr/>
        </p:nvSpPr>
        <p:spPr>
          <a:xfrm>
            <a:off x="907729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3</a:t>
            </a:r>
          </a:p>
        </p:txBody>
      </p:sp>
      <p:sp>
        <p:nvSpPr>
          <p:cNvPr id="54" name="CasellaDiTesto 53">
            <a:extLst>
              <a:ext uri="{FF2B5EF4-FFF2-40B4-BE49-F238E27FC236}">
                <a16:creationId xmlns:a16="http://schemas.microsoft.com/office/drawing/2014/main" id="{F7A80863-926A-4F59-9F40-1F0834DE9596}"/>
              </a:ext>
            </a:extLst>
          </p:cNvPr>
          <p:cNvSpPr txBox="1"/>
          <p:nvPr/>
        </p:nvSpPr>
        <p:spPr>
          <a:xfrm>
            <a:off x="10158906" y="52669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4</a:t>
            </a:r>
          </a:p>
        </p:txBody>
      </p:sp>
      <p:sp>
        <p:nvSpPr>
          <p:cNvPr id="55" name="CasellaDiTesto 54">
            <a:extLst>
              <a:ext uri="{FF2B5EF4-FFF2-40B4-BE49-F238E27FC236}">
                <a16:creationId xmlns:a16="http://schemas.microsoft.com/office/drawing/2014/main" id="{B5739532-67EE-4585-A656-49CA93705189}"/>
              </a:ext>
            </a:extLst>
          </p:cNvPr>
          <p:cNvSpPr txBox="1"/>
          <p:nvPr/>
        </p:nvSpPr>
        <p:spPr>
          <a:xfrm>
            <a:off x="8247931" y="5678357"/>
            <a:ext cx="1059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Time Slot</a:t>
            </a:r>
          </a:p>
        </p:txBody>
      </p:sp>
      <p:sp>
        <p:nvSpPr>
          <p:cNvPr id="56" name="CasellaDiTesto 55">
            <a:extLst>
              <a:ext uri="{FF2B5EF4-FFF2-40B4-BE49-F238E27FC236}">
                <a16:creationId xmlns:a16="http://schemas.microsoft.com/office/drawing/2014/main" id="{7AF79622-2186-4EFC-83D6-F2C08C07E5C4}"/>
              </a:ext>
            </a:extLst>
          </p:cNvPr>
          <p:cNvSpPr txBox="1"/>
          <p:nvPr/>
        </p:nvSpPr>
        <p:spPr>
          <a:xfrm rot="16200000">
            <a:off x="5789192" y="3345809"/>
            <a:ext cx="986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dirty="0"/>
              <a:t>Capacità</a:t>
            </a:r>
          </a:p>
        </p:txBody>
      </p:sp>
      <p:sp>
        <p:nvSpPr>
          <p:cNvPr id="57" name="Rettangolo 56">
            <a:extLst>
              <a:ext uri="{FF2B5EF4-FFF2-40B4-BE49-F238E27FC236}">
                <a16:creationId xmlns:a16="http://schemas.microsoft.com/office/drawing/2014/main" id="{D4F9F095-36DA-48CB-80B6-6ECE90682510}"/>
              </a:ext>
            </a:extLst>
          </p:cNvPr>
          <p:cNvSpPr/>
          <p:nvPr/>
        </p:nvSpPr>
        <p:spPr>
          <a:xfrm>
            <a:off x="6892067" y="4727245"/>
            <a:ext cx="649907" cy="38322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A1</a:t>
            </a:r>
          </a:p>
        </p:txBody>
      </p:sp>
      <p:sp>
        <p:nvSpPr>
          <p:cNvPr id="58" name="Rettangolo 57">
            <a:extLst>
              <a:ext uri="{FF2B5EF4-FFF2-40B4-BE49-F238E27FC236}">
                <a16:creationId xmlns:a16="http://schemas.microsoft.com/office/drawing/2014/main" id="{B0630666-F97B-4541-99F9-CF7B79544AD4}"/>
              </a:ext>
            </a:extLst>
          </p:cNvPr>
          <p:cNvSpPr/>
          <p:nvPr/>
        </p:nvSpPr>
        <p:spPr>
          <a:xfrm>
            <a:off x="6892067" y="4062668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B1</a:t>
            </a:r>
          </a:p>
        </p:txBody>
      </p:sp>
      <p:sp>
        <p:nvSpPr>
          <p:cNvPr id="59" name="Rettangolo 58">
            <a:extLst>
              <a:ext uri="{FF2B5EF4-FFF2-40B4-BE49-F238E27FC236}">
                <a16:creationId xmlns:a16="http://schemas.microsoft.com/office/drawing/2014/main" id="{5E568C4C-FCD5-44C2-953C-228D30A971EC}"/>
              </a:ext>
            </a:extLst>
          </p:cNvPr>
          <p:cNvSpPr/>
          <p:nvPr/>
        </p:nvSpPr>
        <p:spPr>
          <a:xfrm>
            <a:off x="7918394" y="4445619"/>
            <a:ext cx="649907" cy="655344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C1</a:t>
            </a:r>
          </a:p>
        </p:txBody>
      </p:sp>
      <p:sp>
        <p:nvSpPr>
          <p:cNvPr id="60" name="Rettangolo 59">
            <a:extLst>
              <a:ext uri="{FF2B5EF4-FFF2-40B4-BE49-F238E27FC236}">
                <a16:creationId xmlns:a16="http://schemas.microsoft.com/office/drawing/2014/main" id="{3CF0FAFD-5F5B-42FA-88F2-71BED0994A8A}"/>
              </a:ext>
            </a:extLst>
          </p:cNvPr>
          <p:cNvSpPr/>
          <p:nvPr/>
        </p:nvSpPr>
        <p:spPr>
          <a:xfrm>
            <a:off x="7923999" y="4024675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A2</a:t>
            </a:r>
          </a:p>
        </p:txBody>
      </p:sp>
      <p:sp>
        <p:nvSpPr>
          <p:cNvPr id="61" name="Rettangolo 60">
            <a:extLst>
              <a:ext uri="{FF2B5EF4-FFF2-40B4-BE49-F238E27FC236}">
                <a16:creationId xmlns:a16="http://schemas.microsoft.com/office/drawing/2014/main" id="{5A1727BF-8E72-413F-BE45-406EBEB9C6DB}"/>
              </a:ext>
            </a:extLst>
          </p:cNvPr>
          <p:cNvSpPr/>
          <p:nvPr/>
        </p:nvSpPr>
        <p:spPr>
          <a:xfrm>
            <a:off x="7918393" y="3378068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B2</a:t>
            </a:r>
          </a:p>
        </p:txBody>
      </p:sp>
      <p:sp>
        <p:nvSpPr>
          <p:cNvPr id="72" name="Ovale 71">
            <a:extLst>
              <a:ext uri="{FF2B5EF4-FFF2-40B4-BE49-F238E27FC236}">
                <a16:creationId xmlns:a16="http://schemas.microsoft.com/office/drawing/2014/main" id="{BF5BCB13-E1E4-463E-8057-5D9073DCDAFE}"/>
              </a:ext>
            </a:extLst>
          </p:cNvPr>
          <p:cNvSpPr/>
          <p:nvPr/>
        </p:nvSpPr>
        <p:spPr>
          <a:xfrm>
            <a:off x="120498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73" name="Ovale 72">
            <a:extLst>
              <a:ext uri="{FF2B5EF4-FFF2-40B4-BE49-F238E27FC236}">
                <a16:creationId xmlns:a16="http://schemas.microsoft.com/office/drawing/2014/main" id="{790C47E7-735E-4BE7-8F73-03C5092AB54C}"/>
              </a:ext>
            </a:extLst>
          </p:cNvPr>
          <p:cNvSpPr/>
          <p:nvPr/>
        </p:nvSpPr>
        <p:spPr>
          <a:xfrm>
            <a:off x="2038408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C2</a:t>
            </a:r>
          </a:p>
        </p:txBody>
      </p:sp>
      <p:sp>
        <p:nvSpPr>
          <p:cNvPr id="74" name="Ovale 73">
            <a:extLst>
              <a:ext uri="{FF2B5EF4-FFF2-40B4-BE49-F238E27FC236}">
                <a16:creationId xmlns:a16="http://schemas.microsoft.com/office/drawing/2014/main" id="{A2C1A475-751E-4492-9F9C-8E80562657BB}"/>
              </a:ext>
            </a:extLst>
          </p:cNvPr>
          <p:cNvSpPr/>
          <p:nvPr/>
        </p:nvSpPr>
        <p:spPr>
          <a:xfrm>
            <a:off x="2864949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C3</a:t>
            </a:r>
          </a:p>
        </p:txBody>
      </p:sp>
      <p:sp>
        <p:nvSpPr>
          <p:cNvPr id="75" name="Ovale 74">
            <a:extLst>
              <a:ext uri="{FF2B5EF4-FFF2-40B4-BE49-F238E27FC236}">
                <a16:creationId xmlns:a16="http://schemas.microsoft.com/office/drawing/2014/main" id="{17AA2A1C-C172-4369-BDE6-12C0FD62A12E}"/>
              </a:ext>
            </a:extLst>
          </p:cNvPr>
          <p:cNvSpPr/>
          <p:nvPr/>
        </p:nvSpPr>
        <p:spPr>
          <a:xfrm>
            <a:off x="3691490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C4</a:t>
            </a:r>
          </a:p>
        </p:txBody>
      </p:sp>
      <p:sp>
        <p:nvSpPr>
          <p:cNvPr id="76" name="Ovale 75">
            <a:extLst>
              <a:ext uri="{FF2B5EF4-FFF2-40B4-BE49-F238E27FC236}">
                <a16:creationId xmlns:a16="http://schemas.microsoft.com/office/drawing/2014/main" id="{B7194330-8452-432C-BB8C-0F474A4B1A31}"/>
              </a:ext>
            </a:extLst>
          </p:cNvPr>
          <p:cNvSpPr/>
          <p:nvPr/>
        </p:nvSpPr>
        <p:spPr>
          <a:xfrm>
            <a:off x="4518031" y="4194931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C5</a:t>
            </a:r>
          </a:p>
        </p:txBody>
      </p:sp>
      <p:cxnSp>
        <p:nvCxnSpPr>
          <p:cNvPr id="77" name="Connettore 2 76">
            <a:extLst>
              <a:ext uri="{FF2B5EF4-FFF2-40B4-BE49-F238E27FC236}">
                <a16:creationId xmlns:a16="http://schemas.microsoft.com/office/drawing/2014/main" id="{47645910-B24C-4CFA-86E6-FB3AA5B1BDC8}"/>
              </a:ext>
            </a:extLst>
          </p:cNvPr>
          <p:cNvCxnSpPr>
            <a:cxnSpLocks/>
          </p:cNvCxnSpPr>
          <p:nvPr/>
        </p:nvCxnSpPr>
        <p:spPr>
          <a:xfrm>
            <a:off x="1749495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ttore 2 77">
            <a:extLst>
              <a:ext uri="{FF2B5EF4-FFF2-40B4-BE49-F238E27FC236}">
                <a16:creationId xmlns:a16="http://schemas.microsoft.com/office/drawing/2014/main" id="{44AC9BB1-303A-4ECE-95F3-D10228845D5E}"/>
              </a:ext>
            </a:extLst>
          </p:cNvPr>
          <p:cNvCxnSpPr>
            <a:cxnSpLocks/>
          </p:cNvCxnSpPr>
          <p:nvPr/>
        </p:nvCxnSpPr>
        <p:spPr>
          <a:xfrm>
            <a:off x="2574463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ttore 2 78">
            <a:extLst>
              <a:ext uri="{FF2B5EF4-FFF2-40B4-BE49-F238E27FC236}">
                <a16:creationId xmlns:a16="http://schemas.microsoft.com/office/drawing/2014/main" id="{9AFF34BC-3A6A-4163-9042-170F9E51B746}"/>
              </a:ext>
            </a:extLst>
          </p:cNvPr>
          <p:cNvCxnSpPr>
            <a:cxnSpLocks/>
          </p:cNvCxnSpPr>
          <p:nvPr/>
        </p:nvCxnSpPr>
        <p:spPr>
          <a:xfrm>
            <a:off x="3402576" y="4445619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ttore 2 79">
            <a:extLst>
              <a:ext uri="{FF2B5EF4-FFF2-40B4-BE49-F238E27FC236}">
                <a16:creationId xmlns:a16="http://schemas.microsoft.com/office/drawing/2014/main" id="{1C7E5CB0-B789-4F79-900C-E3CA9DD350DC}"/>
              </a:ext>
            </a:extLst>
          </p:cNvPr>
          <p:cNvCxnSpPr>
            <a:cxnSpLocks/>
          </p:cNvCxnSpPr>
          <p:nvPr/>
        </p:nvCxnSpPr>
        <p:spPr>
          <a:xfrm>
            <a:off x="4231490" y="4464931"/>
            <a:ext cx="28891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e 80">
            <a:extLst>
              <a:ext uri="{FF2B5EF4-FFF2-40B4-BE49-F238E27FC236}">
                <a16:creationId xmlns:a16="http://schemas.microsoft.com/office/drawing/2014/main" id="{525192FE-385E-4564-965B-0585E07CF081}"/>
              </a:ext>
            </a:extLst>
          </p:cNvPr>
          <p:cNvSpPr/>
          <p:nvPr/>
        </p:nvSpPr>
        <p:spPr>
          <a:xfrm>
            <a:off x="1195485" y="4191007"/>
            <a:ext cx="540000" cy="540000"/>
          </a:xfrm>
          <a:prstGeom prst="ellipse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/>
              <a:t>C1</a:t>
            </a:r>
          </a:p>
        </p:txBody>
      </p:sp>
      <p:sp>
        <p:nvSpPr>
          <p:cNvPr id="82" name="CasellaDiTesto 81">
            <a:extLst>
              <a:ext uri="{FF2B5EF4-FFF2-40B4-BE49-F238E27FC236}">
                <a16:creationId xmlns:a16="http://schemas.microsoft.com/office/drawing/2014/main" id="{B642EABE-1466-4710-B623-A7A5016CA199}"/>
              </a:ext>
            </a:extLst>
          </p:cNvPr>
          <p:cNvSpPr txBox="1"/>
          <p:nvPr/>
        </p:nvSpPr>
        <p:spPr>
          <a:xfrm>
            <a:off x="1152477" y="3930245"/>
            <a:ext cx="488877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  <a:endParaRPr lang="it-IT" sz="6600" dirty="0"/>
          </a:p>
        </p:txBody>
      </p:sp>
      <p:sp>
        <p:nvSpPr>
          <p:cNvPr id="83" name="CasellaDiTesto 82">
            <a:extLst>
              <a:ext uri="{FF2B5EF4-FFF2-40B4-BE49-F238E27FC236}">
                <a16:creationId xmlns:a16="http://schemas.microsoft.com/office/drawing/2014/main" id="{4D991DE2-5698-491C-A932-2D878DF0ADA3}"/>
              </a:ext>
            </a:extLst>
          </p:cNvPr>
          <p:cNvSpPr txBox="1"/>
          <p:nvPr/>
        </p:nvSpPr>
        <p:spPr>
          <a:xfrm>
            <a:off x="1983151" y="392110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4" name="CasellaDiTesto 83">
            <a:extLst>
              <a:ext uri="{FF2B5EF4-FFF2-40B4-BE49-F238E27FC236}">
                <a16:creationId xmlns:a16="http://schemas.microsoft.com/office/drawing/2014/main" id="{1EA8929E-5151-4CEA-A7E7-5AD065C859CD}"/>
              </a:ext>
            </a:extLst>
          </p:cNvPr>
          <p:cNvSpPr txBox="1"/>
          <p:nvPr/>
        </p:nvSpPr>
        <p:spPr>
          <a:xfrm>
            <a:off x="2817492" y="3889844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5" name="CasellaDiTesto 84">
            <a:extLst>
              <a:ext uri="{FF2B5EF4-FFF2-40B4-BE49-F238E27FC236}">
                <a16:creationId xmlns:a16="http://schemas.microsoft.com/office/drawing/2014/main" id="{E8A3B695-B691-421C-BC17-FA050F82B7B6}"/>
              </a:ext>
            </a:extLst>
          </p:cNvPr>
          <p:cNvSpPr txBox="1"/>
          <p:nvPr/>
        </p:nvSpPr>
        <p:spPr>
          <a:xfrm>
            <a:off x="3655221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6" name="CasellaDiTesto 85">
            <a:extLst>
              <a:ext uri="{FF2B5EF4-FFF2-40B4-BE49-F238E27FC236}">
                <a16:creationId xmlns:a16="http://schemas.microsoft.com/office/drawing/2014/main" id="{6B716729-0A59-4122-92B6-465099915C84}"/>
              </a:ext>
            </a:extLst>
          </p:cNvPr>
          <p:cNvSpPr txBox="1"/>
          <p:nvPr/>
        </p:nvSpPr>
        <p:spPr>
          <a:xfrm>
            <a:off x="4494208" y="3910933"/>
            <a:ext cx="540000" cy="110799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it-IT" sz="66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87" name="Rettangolo 86">
            <a:extLst>
              <a:ext uri="{FF2B5EF4-FFF2-40B4-BE49-F238E27FC236}">
                <a16:creationId xmlns:a16="http://schemas.microsoft.com/office/drawing/2014/main" id="{40E2E5CE-C651-4962-AC72-40EA8A56751E}"/>
              </a:ext>
            </a:extLst>
          </p:cNvPr>
          <p:cNvSpPr/>
          <p:nvPr/>
        </p:nvSpPr>
        <p:spPr>
          <a:xfrm>
            <a:off x="8944718" y="4150246"/>
            <a:ext cx="649907" cy="944780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C2</a:t>
            </a:r>
          </a:p>
        </p:txBody>
      </p:sp>
      <p:sp>
        <p:nvSpPr>
          <p:cNvPr id="88" name="Rettangolo 87">
            <a:extLst>
              <a:ext uri="{FF2B5EF4-FFF2-40B4-BE49-F238E27FC236}">
                <a16:creationId xmlns:a16="http://schemas.microsoft.com/office/drawing/2014/main" id="{B55E09DB-7CAA-42A5-97E0-F731CA4AACC0}"/>
              </a:ext>
            </a:extLst>
          </p:cNvPr>
          <p:cNvSpPr/>
          <p:nvPr/>
        </p:nvSpPr>
        <p:spPr>
          <a:xfrm>
            <a:off x="8945961" y="3730938"/>
            <a:ext cx="649907" cy="4143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A3</a:t>
            </a:r>
          </a:p>
        </p:txBody>
      </p:sp>
      <p:sp>
        <p:nvSpPr>
          <p:cNvPr id="89" name="Rettangolo 88">
            <a:extLst>
              <a:ext uri="{FF2B5EF4-FFF2-40B4-BE49-F238E27FC236}">
                <a16:creationId xmlns:a16="http://schemas.microsoft.com/office/drawing/2014/main" id="{02CAE39A-479E-4DFF-92C5-FF4355AD7F3A}"/>
              </a:ext>
            </a:extLst>
          </p:cNvPr>
          <p:cNvSpPr/>
          <p:nvPr/>
        </p:nvSpPr>
        <p:spPr>
          <a:xfrm>
            <a:off x="9995681" y="4465704"/>
            <a:ext cx="649907" cy="646607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B3</a:t>
            </a:r>
          </a:p>
        </p:txBody>
      </p:sp>
      <p:sp>
        <p:nvSpPr>
          <p:cNvPr id="90" name="Rettangolo 89">
            <a:extLst>
              <a:ext uri="{FF2B5EF4-FFF2-40B4-BE49-F238E27FC236}">
                <a16:creationId xmlns:a16="http://schemas.microsoft.com/office/drawing/2014/main" id="{CAB143D7-15DA-4968-AEAE-B406526F368F}"/>
              </a:ext>
            </a:extLst>
          </p:cNvPr>
          <p:cNvSpPr/>
          <p:nvPr/>
        </p:nvSpPr>
        <p:spPr>
          <a:xfrm>
            <a:off x="9995680" y="4069759"/>
            <a:ext cx="649907" cy="416819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C3</a:t>
            </a:r>
          </a:p>
        </p:txBody>
      </p:sp>
      <p:sp>
        <p:nvSpPr>
          <p:cNvPr id="91" name="Rettangolo 90">
            <a:extLst>
              <a:ext uri="{FF2B5EF4-FFF2-40B4-BE49-F238E27FC236}">
                <a16:creationId xmlns:a16="http://schemas.microsoft.com/office/drawing/2014/main" id="{2CFD3C43-2684-48BB-8C2E-7D64E5B84004}"/>
              </a:ext>
            </a:extLst>
          </p:cNvPr>
          <p:cNvSpPr/>
          <p:nvPr/>
        </p:nvSpPr>
        <p:spPr>
          <a:xfrm>
            <a:off x="9995101" y="3777940"/>
            <a:ext cx="649907" cy="2925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dirty="0"/>
              <a:t>A4</a:t>
            </a:r>
          </a:p>
        </p:txBody>
      </p:sp>
    </p:spTree>
    <p:extLst>
      <p:ext uri="{BB962C8B-B14F-4D97-AF65-F5344CB8AC3E}">
        <p14:creationId xmlns:p14="http://schemas.microsoft.com/office/powerpoint/2010/main" val="211561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Conclusioni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BAD377F-852A-4786-8901-D72CAB5DFF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76991" y="1859340"/>
            <a:ext cx="843801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 strategie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greedy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possono fornire buone soluzioni iniziali, ma la qualità dipende dalla logica costruttiva.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Una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greedy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più sofisticata migliora l'equità e apre spazi alla ricerca locale.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AD4D1F02-5275-48E4-81BF-D22C7FCAFA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24105F8E-6842-4854-B89E-D410BB5B0E28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3" name="CasellaDiTesto 2">
            <a:extLst>
              <a:ext uri="{FF2B5EF4-FFF2-40B4-BE49-F238E27FC236}">
                <a16:creationId xmlns:a16="http://schemas.microsoft.com/office/drawing/2014/main" id="{AE751C83-40B1-4D8B-9DAF-765CE299F684}"/>
              </a:ext>
            </a:extLst>
          </p:cNvPr>
          <p:cNvSpPr txBox="1"/>
          <p:nvPr/>
        </p:nvSpPr>
        <p:spPr>
          <a:xfrm>
            <a:off x="1736474" y="3755894"/>
            <a:ext cx="871905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lavoro ha dunque evidenziato l’importanza di una fase costruttiva solida e ha mostrato come anche piccole variazioni nell’algoritmo </a:t>
            </a:r>
            <a:r>
              <a:rPr lang="it-IT" sz="2400" dirty="0" err="1"/>
              <a:t>greedy</a:t>
            </a:r>
            <a:r>
              <a:rPr lang="it-IT" sz="2400" dirty="0"/>
              <a:t> possano incidere significativamente sulla qualità finale della soluzione.</a:t>
            </a:r>
          </a:p>
        </p:txBody>
      </p:sp>
      <p:pic>
        <p:nvPicPr>
          <p:cNvPr id="11" name="Elemento grafico 10" descr="Bilancia della giustizia con riempimento a tinta unita">
            <a:extLst>
              <a:ext uri="{FF2B5EF4-FFF2-40B4-BE49-F238E27FC236}">
                <a16:creationId xmlns:a16="http://schemas.microsoft.com/office/drawing/2014/main" id="{E34A497A-40BF-40E2-A0D4-C7512C6F86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618766" y="43544"/>
            <a:ext cx="756000" cy="75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2040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Sviluppi futuri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513383A-BF7D-4E7A-B950-B1AB4EB1AC7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5272" y="1536174"/>
            <a:ext cx="8741457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400" dirty="0"/>
              <a:t>Si potrebbe estendere la strategia </a:t>
            </a:r>
            <a:r>
              <a:rPr lang="it-IT" sz="2400" dirty="0" err="1"/>
              <a:t>greedy</a:t>
            </a:r>
            <a:r>
              <a:rPr lang="it-IT" sz="2400" dirty="0"/>
              <a:t> introducendo elementi di randomizzazione controllata, per poter esplorare soluzioni iniziali più diversificate;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400" dirty="0"/>
              <a:t>Anziché focalizzarsi esclusivamente sull’agente peggiore, la ricerca locale potrebbe essere generalizzata;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sz="2400" dirty="0"/>
              <a:t>Sarebbe utile valutare l’efficacia degli algoritmi su istanze di dimensioni maggiori o con distribuzioni più irregolari di capacità e task;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Introdurre tecniche meta-euristiche, come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Simulated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Annealing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Tabu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Search</a:t>
            </a:r>
            <a:r>
              <a:rPr lang="it-IT" altLang="it-IT" sz="2400" dirty="0"/>
              <a:t>, Algoritmi Genetici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71B58C4B-DCD0-4EE1-96B6-FE35683E824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0F7AE3BA-D8F0-413B-B6EB-3C57C951F8CD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6" name="Elemento grafico 5" descr="Ingranaggi con riempimento a tinta unita">
            <a:extLst>
              <a:ext uri="{FF2B5EF4-FFF2-40B4-BE49-F238E27FC236}">
                <a16:creationId xmlns:a16="http://schemas.microsoft.com/office/drawing/2014/main" id="{2F37477E-3C61-47FF-A641-37409494A2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47958" y="23185"/>
            <a:ext cx="792000" cy="79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2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9" name="Text Box 2">
            <a:extLst>
              <a:ext uri="{FF2B5EF4-FFF2-40B4-BE49-F238E27FC236}">
                <a16:creationId xmlns:a16="http://schemas.microsoft.com/office/drawing/2014/main" id="{57BCE53B-3350-4F43-BF6D-EFC2E1026C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93348" y="4525013"/>
            <a:ext cx="3095625" cy="8767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>
              <a:spcBef>
                <a:spcPts val="875"/>
              </a:spcBef>
            </a:pPr>
            <a:r>
              <a:rPr lang="it-IT" sz="2000" dirty="0">
                <a:latin typeface="Calibri" charset="0"/>
                <a:ea typeface="Calibri" charset="0"/>
                <a:cs typeface="Calibri" charset="0"/>
              </a:rPr>
              <a:t>Professoressa</a:t>
            </a:r>
          </a:p>
          <a:p>
            <a:pPr>
              <a:spcBef>
                <a:spcPts val="1251"/>
              </a:spcBef>
            </a:pPr>
            <a:r>
              <a:rPr lang="it-IT" sz="2000" b="1" dirty="0">
                <a:latin typeface="Calibri" charset="0"/>
                <a:ea typeface="Calibri" charset="0"/>
                <a:cs typeface="Calibri" charset="0"/>
              </a:rPr>
              <a:t>Nicosia Gaia</a:t>
            </a: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359DF58E-FEAC-4418-BD3E-8392CD69E8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99862" y="4933724"/>
            <a:ext cx="3384551" cy="4022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r">
              <a:spcBef>
                <a:spcPts val="1251"/>
              </a:spcBef>
            </a:pPr>
            <a:r>
              <a:rPr lang="it-IT" sz="2000" b="1" dirty="0">
                <a:latin typeface="Calibri" charset="0"/>
                <a:ea typeface="Calibri" charset="0"/>
                <a:cs typeface="Calibri" charset="0"/>
              </a:rPr>
              <a:t>Giulia Gaglione</a:t>
            </a:r>
          </a:p>
        </p:txBody>
      </p:sp>
      <p:sp>
        <p:nvSpPr>
          <p:cNvPr id="13" name="Text Box 5">
            <a:extLst>
              <a:ext uri="{FF2B5EF4-FFF2-40B4-BE49-F238E27FC236}">
                <a16:creationId xmlns:a16="http://schemas.microsoft.com/office/drawing/2014/main" id="{B7ADF330-8F03-49F9-9564-34DDD05405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40826" y="6056572"/>
            <a:ext cx="2183461" cy="337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lIns="90000" tIns="46800" rIns="90000" bIns="46800">
            <a:spAutoFit/>
          </a:bodyPr>
          <a:lstStyle>
            <a:lvl1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1pPr>
            <a:lvl2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2pPr>
            <a:lvl3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3pPr>
            <a:lvl4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4pPr>
            <a:lvl5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5pPr>
            <a:lvl6pPr marL="25146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6pPr>
            <a:lvl7pPr marL="29718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7pPr>
            <a:lvl8pPr marL="34290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8pPr>
            <a:lvl9pPr marL="3886200" indent="-228600" defTabSz="449263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rgbClr val="000000"/>
                </a:solidFill>
                <a:latin typeface="Arial" charset="0"/>
                <a:ea typeface="ＭＳ Ｐゴシック" charset="0"/>
                <a:cs typeface="Lucida Sans Unicode" charset="0"/>
              </a:defRPr>
            </a:lvl9pPr>
          </a:lstStyle>
          <a:p>
            <a:pPr algn="ctr">
              <a:lnSpc>
                <a:spcPct val="150000"/>
              </a:lnSpc>
              <a:buClrTx/>
              <a:buFontTx/>
              <a:buNone/>
            </a:pPr>
            <a:r>
              <a:rPr lang="it-IT" sz="1200" dirty="0">
                <a:solidFill>
                  <a:srgbClr val="262626"/>
                </a:solidFill>
                <a:cs typeface="Arial" charset="0"/>
              </a:rPr>
              <a:t>Anno Accademico 2024-2025</a:t>
            </a:r>
          </a:p>
        </p:txBody>
      </p:sp>
      <p:sp>
        <p:nvSpPr>
          <p:cNvPr id="15" name="Rectangle 1">
            <a:extLst>
              <a:ext uri="{FF2B5EF4-FFF2-40B4-BE49-F238E27FC236}">
                <a16:creationId xmlns:a16="http://schemas.microsoft.com/office/drawing/2014/main" id="{81B1892F-91E8-48D3-8A73-B197980A2CB9}"/>
              </a:ext>
            </a:extLst>
          </p:cNvPr>
          <p:cNvSpPr txBox="1">
            <a:spLocks noChangeArrowheads="1"/>
          </p:cNvSpPr>
          <p:nvPr/>
        </p:nvSpPr>
        <p:spPr>
          <a:xfrm>
            <a:off x="1446231" y="1386553"/>
            <a:ext cx="9239249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003365"/>
                </a:solidFill>
                <a:latin typeface="+mn-lt"/>
              </a:rPr>
              <a:t>Task scheduling</a:t>
            </a:r>
          </a:p>
          <a:p>
            <a:pPr algn="ctr"/>
            <a:r>
              <a:rPr lang="it-IT" sz="2800" b="1" dirty="0">
                <a:solidFill>
                  <a:srgbClr val="003365"/>
                </a:solidFill>
                <a:latin typeface="+mn-lt"/>
              </a:rPr>
              <a:t>Allocazione Equa di Catene di Task con Risorse Limitate</a:t>
            </a:r>
          </a:p>
          <a:p>
            <a:pPr algn="ctr"/>
            <a:endParaRPr lang="it-IT" sz="2400" b="1" dirty="0">
              <a:solidFill>
                <a:srgbClr val="003365"/>
              </a:solidFill>
              <a:latin typeface="+mn-lt"/>
            </a:endParaRPr>
          </a:p>
          <a:p>
            <a:pPr algn="ctr"/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Tesina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per il </a:t>
            </a:r>
            <a:r>
              <a:rPr lang="en-US" sz="3200" b="1" dirty="0" err="1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corso</a:t>
            </a:r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 di Decision Support </a:t>
            </a:r>
          </a:p>
          <a:p>
            <a:pPr algn="ctr"/>
            <a:r>
              <a:rPr lang="en-US" sz="3200" b="1" dirty="0">
                <a:solidFill>
                  <a:srgbClr val="003365"/>
                </a:solidFill>
                <a:latin typeface="+mn-lt"/>
                <a:ea typeface="Calibri" charset="0"/>
                <a:cs typeface="Calibri" charset="0"/>
              </a:rPr>
              <a:t>Systems and Analytics</a:t>
            </a:r>
            <a:endParaRPr lang="it-IT" sz="3200" b="1" dirty="0">
              <a:solidFill>
                <a:srgbClr val="003365"/>
              </a:solidFill>
              <a:latin typeface="+mn-lt"/>
              <a:ea typeface="Calibri" charset="0"/>
              <a:cs typeface="Calibri" charset="0"/>
            </a:endParaRP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7B9E534E-F038-41C7-B0FC-153D5B8C0F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837F007-6B29-4030-A36A-A7592AC61EA8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328BA801-03DA-4D09-96DC-A67221021D4F}"/>
              </a:ext>
            </a:extLst>
          </p:cNvPr>
          <p:cNvSpPr txBox="1">
            <a:spLocks noChangeArrowheads="1"/>
          </p:cNvSpPr>
          <p:nvPr/>
        </p:nvSpPr>
        <p:spPr>
          <a:xfrm>
            <a:off x="1446230" y="1386552"/>
            <a:ext cx="9239249" cy="2604175"/>
          </a:xfrm>
          <a:prstGeom prst="rect">
            <a:avLst/>
          </a:prstGeom>
          <a:ln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it-IT" b="1" dirty="0">
                <a:solidFill>
                  <a:srgbClr val="003365"/>
                </a:solidFill>
                <a:latin typeface="+mn-lt"/>
              </a:rPr>
              <a:t>Grazie per l’attenzione</a:t>
            </a:r>
            <a:endParaRPr lang="it-IT" sz="3200" b="1" dirty="0">
              <a:solidFill>
                <a:srgbClr val="003365"/>
              </a:solidFill>
              <a:latin typeface="+mn-lt"/>
              <a:ea typeface="Calibri" charset="0"/>
              <a:cs typeface="Calibr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1536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P</a:t>
            </a:r>
            <a:r>
              <a:rPr kumimoji="0" lang="it-IT" sz="4200" b="1" i="1" u="none" strike="noStrike" kern="120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roblema</a:t>
            </a: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D27D44C8-C987-4C31-8380-13B3444DBD07}"/>
              </a:ext>
            </a:extLst>
          </p:cNvPr>
          <p:cNvSpPr txBox="1"/>
          <p:nvPr/>
        </p:nvSpPr>
        <p:spPr>
          <a:xfrm>
            <a:off x="856528" y="1993821"/>
            <a:ext cx="542852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progetto affronta un problema di allocazione di sequenze di task agent-</a:t>
            </a:r>
            <a:r>
              <a:rPr lang="it-IT" sz="2400" dirty="0" err="1"/>
              <a:t>based</a:t>
            </a:r>
            <a:r>
              <a:rPr lang="it-IT" sz="2400" dirty="0"/>
              <a:t> su una risorsa condivisa con vincoli temporali e di capacità. </a:t>
            </a:r>
          </a:p>
          <a:p>
            <a:pPr algn="just"/>
            <a:endParaRPr lang="it-IT" sz="2400" dirty="0"/>
          </a:p>
          <a:p>
            <a:pPr algn="just"/>
            <a:r>
              <a:rPr lang="it-IT" sz="2400" dirty="0"/>
              <a:t>Ogni agente ha una catena di task da eseguire in ordine e il sistema deve decidere quando eseguire ciascun task.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AED395B-37AD-44D7-9F33-2129E978FD2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-343" b="46839"/>
          <a:stretch/>
        </p:blipFill>
        <p:spPr>
          <a:xfrm>
            <a:off x="6429848" y="1993821"/>
            <a:ext cx="4739721" cy="3012640"/>
          </a:xfrm>
          <a:prstGeom prst="rect">
            <a:avLst/>
          </a:prstGeom>
        </p:spPr>
      </p:pic>
      <p:pic>
        <p:nvPicPr>
          <p:cNvPr id="12" name="Elemento grafico 11" descr="Pezzi del puzzle con riempimento a tinta unita">
            <a:extLst>
              <a:ext uri="{FF2B5EF4-FFF2-40B4-BE49-F238E27FC236}">
                <a16:creationId xmlns:a16="http://schemas.microsoft.com/office/drawing/2014/main" id="{29E76501-9487-4AA8-8A03-637C44848A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83883" y="-24169"/>
            <a:ext cx="864000" cy="864000"/>
          </a:xfrm>
          <a:prstGeom prst="rect">
            <a:avLst/>
          </a:prstGeom>
        </p:spPr>
      </p:pic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F8C5B828-DCCC-45B7-BADB-B33B00C449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CF826FC7-52E1-48A3-A55E-B2B7A33DC5DF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744743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20914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Obiettivo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80E7CDDC-B010-4C44-BAA0-D7760AEBFA77}"/>
              </a:ext>
            </a:extLst>
          </p:cNvPr>
          <p:cNvSpPr txBox="1"/>
          <p:nvPr/>
        </p:nvSpPr>
        <p:spPr>
          <a:xfrm>
            <a:off x="984731" y="2090172"/>
            <a:ext cx="490678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L’obiettivo è trovare una pianificazione equa dei task che: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rispetti i vincoli di capacità e sequenzialità;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it-IT" sz="2400" dirty="0"/>
              <a:t>minimizzi il costo dell’agente che termina più tardi, come misura di equità nel sistema.</a:t>
            </a:r>
          </a:p>
        </p:txBody>
      </p:sp>
      <p:pic>
        <p:nvPicPr>
          <p:cNvPr id="9" name="Immagine 8">
            <a:extLst>
              <a:ext uri="{FF2B5EF4-FFF2-40B4-BE49-F238E27FC236}">
                <a16:creationId xmlns:a16="http://schemas.microsoft.com/office/drawing/2014/main" id="{2F720932-AB91-4CC2-8D23-FD90444C41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58034" b="157"/>
          <a:stretch/>
        </p:blipFill>
        <p:spPr>
          <a:xfrm>
            <a:off x="6065856" y="2162174"/>
            <a:ext cx="5246227" cy="2605653"/>
          </a:xfrm>
          <a:prstGeom prst="rect">
            <a:avLst/>
          </a:prstGeom>
        </p:spPr>
      </p:pic>
      <p:pic>
        <p:nvPicPr>
          <p:cNvPr id="11" name="Elemento grafico 10" descr="Tiro a segno con riempimento a tinta unita">
            <a:extLst>
              <a:ext uri="{FF2B5EF4-FFF2-40B4-BE49-F238E27FC236}">
                <a16:creationId xmlns:a16="http://schemas.microsoft.com/office/drawing/2014/main" id="{AC1BF5A8-23EB-4553-B73A-149FDAB58E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086006" y="3380"/>
            <a:ext cx="792000" cy="792000"/>
          </a:xfrm>
          <a:prstGeom prst="rect">
            <a:avLst/>
          </a:prstGeom>
        </p:spPr>
      </p:pic>
      <p:pic>
        <p:nvPicPr>
          <p:cNvPr id="12" name="Elemento grafico 11" descr="Cervello in testa con riempimento a tinta unita">
            <a:extLst>
              <a:ext uri="{FF2B5EF4-FFF2-40B4-BE49-F238E27FC236}">
                <a16:creationId xmlns:a16="http://schemas.microsoft.com/office/drawing/2014/main" id="{B2BAD982-3546-4830-9515-79832330D9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1696B4BF-70F8-4CFF-8798-9FE5433DA4CD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364371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Dataset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C2490E11-79A7-472E-B84A-A5BB79CB4C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06997" y="1822202"/>
            <a:ext cx="6250330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Il dataset contiene 20 istanze distinte suddivise in due gruppi, MLE e MMLE, ognuna con 3 diversi CSV: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I_&lt;id&gt;_size.csv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due valori che rappresentano il numero di agenti e il numero di time slot disponibili per l’allocazione;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I_&lt;id&gt;_capacities.csv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specifica la capacit</a:t>
            </a:r>
            <a:r>
              <a:rPr lang="it-IT" altLang="it-IT" sz="2200" dirty="0">
                <a:cs typeface="Arial" panose="020B0604020202020204" pitchFamily="34" charset="0"/>
              </a:rPr>
              <a:t>à 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disponibile in ciascun time slot;</a:t>
            </a:r>
          </a:p>
          <a:p>
            <a:pPr marL="342900" marR="0" lvl="0" indent="-34290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it-IT" altLang="it-IT" sz="220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I_&lt;id&gt;_requirements.csv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: ogni riga rappresenta un agente e ciascun valore indica la quantit</a:t>
            </a:r>
            <a:r>
              <a:rPr lang="it-IT" altLang="it-IT" sz="2200" dirty="0">
                <a:cs typeface="Arial" panose="020B0604020202020204" pitchFamily="34" charset="0"/>
              </a:rPr>
              <a:t>à</a:t>
            </a:r>
            <a:r>
              <a:rPr kumimoji="0" lang="it-IT" altLang="it-IT" sz="2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cs typeface="Arial" panose="020B0604020202020204" pitchFamily="34" charset="0"/>
              </a:rPr>
              <a:t> di risorse richieste da un task specifico in sequenza.</a:t>
            </a:r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5DA3CBE0-9654-4796-A48D-8BB7AD7ADE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9388" y="2405342"/>
            <a:ext cx="3262390" cy="2047316"/>
          </a:xfrm>
          <a:prstGeom prst="rect">
            <a:avLst/>
          </a:prstGeom>
        </p:spPr>
      </p:pic>
      <p:pic>
        <p:nvPicPr>
          <p:cNvPr id="11" name="Elemento grafico 10" descr="Database con riempimento a tinta unita">
            <a:extLst>
              <a:ext uri="{FF2B5EF4-FFF2-40B4-BE49-F238E27FC236}">
                <a16:creationId xmlns:a16="http://schemas.microsoft.com/office/drawing/2014/main" id="{132F7E2D-39FE-4730-8F0A-ACAAF6D6F7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458446" y="-9765"/>
            <a:ext cx="828000" cy="828000"/>
          </a:xfrm>
          <a:prstGeom prst="rect">
            <a:avLst/>
          </a:prstGeom>
        </p:spPr>
      </p:pic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CE76410A-B4A9-47CB-8E78-518FFE62B0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FD11252A-B4CA-4182-9926-DA8D598340CE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</p:spTree>
    <p:extLst>
      <p:ext uri="{BB962C8B-B14F-4D97-AF65-F5344CB8AC3E}">
        <p14:creationId xmlns:p14="http://schemas.microsoft.com/office/powerpoint/2010/main" val="3922948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t-IT" sz="4200" b="1" i="1" dirty="0">
                <a:solidFill>
                  <a:sysClr val="window" lastClr="FFFFFF"/>
                </a:solidFill>
                <a:latin typeface="Calibri"/>
              </a:rPr>
              <a:t>Modalità di azione</a:t>
            </a:r>
            <a:endParaRPr kumimoji="0" lang="it-IT" sz="4200" b="1" i="1" u="none" strike="noStrike" kern="120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Calibri"/>
              <a:ea typeface="+mj-ea"/>
              <a:cs typeface="+mj-cs"/>
            </a:endParaRP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3" name="Elemento grafico 2" descr="Ciak con riempimento a tinta unita">
            <a:extLst>
              <a:ext uri="{FF2B5EF4-FFF2-40B4-BE49-F238E27FC236}">
                <a16:creationId xmlns:a16="http://schemas.microsoft.com/office/drawing/2014/main" id="{8B29FE95-8697-45D7-BD27-8B62D7E43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61416" y="11614"/>
            <a:ext cx="792000" cy="792000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BB3B6867-D9A6-4FF8-8F74-861A24279120}"/>
              </a:ext>
            </a:extLst>
          </p:cNvPr>
          <p:cNvSpPr txBox="1"/>
          <p:nvPr/>
        </p:nvSpPr>
        <p:spPr>
          <a:xfrm>
            <a:off x="1614488" y="4762663"/>
            <a:ext cx="89630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it-IT" sz="2400" dirty="0"/>
              <a:t>Il codice è stato pensato sia per l’esecuzione su una singola istanza sia per l’esecuzione su tutte le istanze disponibili in modalità batch, in un solo </a:t>
            </a:r>
            <a:r>
              <a:rPr lang="it-IT" sz="2400" dirty="0" err="1"/>
              <a:t>run</a:t>
            </a:r>
            <a:r>
              <a:rPr lang="it-IT" sz="2400" dirty="0"/>
              <a:t>.</a:t>
            </a:r>
          </a:p>
        </p:txBody>
      </p:sp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B12AB774-E2B4-4D23-9474-CBDA4D438F9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78A0AB0E-7D4A-4C64-9AA9-57C45D2E59CC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28805ACE-97D3-4AC1-A4B0-D5B9C48AA165}"/>
              </a:ext>
            </a:extLst>
          </p:cNvPr>
          <p:cNvSpPr txBox="1"/>
          <p:nvPr/>
        </p:nvSpPr>
        <p:spPr>
          <a:xfrm>
            <a:off x="3614928" y="1466889"/>
            <a:ext cx="49018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Il problema è stato diviso in due parti: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347A5C4-DF84-4C56-BFF4-0F3EB18F7816}"/>
              </a:ext>
            </a:extLst>
          </p:cNvPr>
          <p:cNvSpPr txBox="1"/>
          <p:nvPr/>
        </p:nvSpPr>
        <p:spPr>
          <a:xfrm>
            <a:off x="1847849" y="1936574"/>
            <a:ext cx="205870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Ricerca </a:t>
            </a:r>
            <a:r>
              <a:rPr lang="it-IT" sz="2400" dirty="0" err="1"/>
              <a:t>Greedy</a:t>
            </a:r>
            <a:endParaRPr lang="it-IT" sz="2400" dirty="0"/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E36D88-F96A-4F22-90B0-57866869F322}"/>
              </a:ext>
            </a:extLst>
          </p:cNvPr>
          <p:cNvSpPr txBox="1"/>
          <p:nvPr/>
        </p:nvSpPr>
        <p:spPr>
          <a:xfrm>
            <a:off x="8285447" y="1948752"/>
            <a:ext cx="19431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Ricerca Locale</a:t>
            </a:r>
          </a:p>
        </p:txBody>
      </p:sp>
      <p:pic>
        <p:nvPicPr>
          <p:cNvPr id="15" name="Elemento grafico 14" descr="Frecce a zig zag con riempimento a tinta unita">
            <a:extLst>
              <a:ext uri="{FF2B5EF4-FFF2-40B4-BE49-F238E27FC236}">
                <a16:creationId xmlns:a16="http://schemas.microsoft.com/office/drawing/2014/main" id="{DDAEB44A-7915-44B8-9A2C-F635676681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608655" y="2971800"/>
            <a:ext cx="914400" cy="914400"/>
          </a:xfrm>
          <a:prstGeom prst="rect">
            <a:avLst/>
          </a:prstGeom>
        </p:spPr>
      </p:pic>
      <p:pic>
        <p:nvPicPr>
          <p:cNvPr id="1026" name="Picture 2" descr="Local Search">
            <a:extLst>
              <a:ext uri="{FF2B5EF4-FFF2-40B4-BE49-F238E27FC236}">
                <a16:creationId xmlns:a16="http://schemas.microsoft.com/office/drawing/2014/main" id="{BEDB36AC-E349-48BA-AC71-83AB5EA3CA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6100" y="2503838"/>
            <a:ext cx="4124325" cy="228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hat are Greedy Algorithms?">
            <a:extLst>
              <a:ext uri="{FF2B5EF4-FFF2-40B4-BE49-F238E27FC236}">
                <a16:creationId xmlns:a16="http://schemas.microsoft.com/office/drawing/2014/main" id="{26DFD590-EE7F-4792-877E-FA3D66C033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7026" y="2526187"/>
            <a:ext cx="3266424" cy="1933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10266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2" grpId="0"/>
      <p:bldP spid="1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Prima proposta 1/2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CD8E9DB-E4A0-4C90-B6D4-A2B33B301D95}"/>
              </a:ext>
            </a:extLst>
          </p:cNvPr>
          <p:cNvSpPr txBox="1"/>
          <p:nvPr/>
        </p:nvSpPr>
        <p:spPr>
          <a:xfrm>
            <a:off x="1325107" y="2476793"/>
            <a:ext cx="4113668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Si assegnano i task in ordine round-</a:t>
            </a:r>
            <a:r>
              <a:rPr lang="it-IT" sz="2400" dirty="0" err="1"/>
              <a:t>robin</a:t>
            </a:r>
            <a:r>
              <a:rPr lang="it-IT" sz="2400" dirty="0"/>
              <a:t>.</a:t>
            </a:r>
          </a:p>
          <a:p>
            <a:pPr algn="just"/>
            <a:r>
              <a:rPr lang="it-IT" sz="2400" dirty="0"/>
              <a:t>Ogni livello di task viene allocato sequenzialmente nel primo slot disponibile con capacità sufficiente.</a:t>
            </a:r>
          </a:p>
        </p:txBody>
      </p:sp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29A1561E-6A52-4ADD-A129-AB7DEC91EC4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8CD312CD-24E9-4E5A-BD31-BA81860B92EA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7345EA6D-18F9-45A6-BFA7-D75213585109}"/>
              </a:ext>
            </a:extLst>
          </p:cNvPr>
          <p:cNvSpPr txBox="1"/>
          <p:nvPr/>
        </p:nvSpPr>
        <p:spPr>
          <a:xfrm>
            <a:off x="1325107" y="1675268"/>
            <a:ext cx="298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1: Ricerca </a:t>
            </a:r>
            <a:r>
              <a:rPr lang="it-IT" sz="2400" dirty="0" err="1"/>
              <a:t>Greedy</a:t>
            </a:r>
            <a:endParaRPr lang="it-IT" sz="2400" dirty="0"/>
          </a:p>
        </p:txBody>
      </p:sp>
      <p:pic>
        <p:nvPicPr>
          <p:cNvPr id="6" name="Elemento grafico 5" descr="Lampadina con riempimento a tinta unita">
            <a:extLst>
              <a:ext uri="{FF2B5EF4-FFF2-40B4-BE49-F238E27FC236}">
                <a16:creationId xmlns:a16="http://schemas.microsoft.com/office/drawing/2014/main" id="{162F8BDA-E2A9-48F3-815D-C8C0C38FE8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942913" y="47379"/>
            <a:ext cx="756000" cy="756000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29E21620-FE24-4552-99BF-0C4B202B1641}"/>
              </a:ext>
            </a:extLst>
          </p:cNvPr>
          <p:cNvSpPr txBox="1"/>
          <p:nvPr/>
        </p:nvSpPr>
        <p:spPr>
          <a:xfrm>
            <a:off x="6516232" y="2476793"/>
            <a:ext cx="4408943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Segue una ricerca locale che parte dall’agente peggiore.</a:t>
            </a:r>
          </a:p>
          <a:p>
            <a:pPr algn="just"/>
            <a:r>
              <a:rPr lang="it-IT" sz="2400" dirty="0"/>
              <a:t>Dai risultati si può osservare che la ricerca locale non ha migliorato la soluzione iniziale, poiché l’approccio </a:t>
            </a:r>
            <a:r>
              <a:rPr lang="it-IT" sz="2400" dirty="0" err="1"/>
              <a:t>greedy</a:t>
            </a:r>
            <a:r>
              <a:rPr lang="it-IT" sz="2400" dirty="0"/>
              <a:t> produceva già soluzioni molto bilanciate.</a:t>
            </a:r>
          </a:p>
        </p:txBody>
      </p:sp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8A3B055-5E83-456D-80F1-E917B3976299}"/>
              </a:ext>
            </a:extLst>
          </p:cNvPr>
          <p:cNvSpPr txBox="1"/>
          <p:nvPr/>
        </p:nvSpPr>
        <p:spPr>
          <a:xfrm>
            <a:off x="6546337" y="1674240"/>
            <a:ext cx="287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2: Ricerca Locale</a:t>
            </a:r>
          </a:p>
        </p:txBody>
      </p:sp>
      <p:pic>
        <p:nvPicPr>
          <p:cNvPr id="15" name="Elemento grafico 14" descr="Frecce a zig zag con riempimento a tinta unita">
            <a:extLst>
              <a:ext uri="{FF2B5EF4-FFF2-40B4-BE49-F238E27FC236}">
                <a16:creationId xmlns:a16="http://schemas.microsoft.com/office/drawing/2014/main" id="{5283D368-CB66-4813-8C15-FC3CDD96E6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8362" y="306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388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8" name="Elemento grafico 7" descr="Cervello in testa con riempimento a tinta unita">
            <a:extLst>
              <a:ext uri="{FF2B5EF4-FFF2-40B4-BE49-F238E27FC236}">
                <a16:creationId xmlns:a16="http://schemas.microsoft.com/office/drawing/2014/main" id="{873B8657-3D33-4FCE-B468-02DAA0F2CD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C9C58452-89E3-43D3-9564-3C2E1653658E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sp>
        <p:nvSpPr>
          <p:cNvPr id="11" name="Titolo 9">
            <a:extLst>
              <a:ext uri="{FF2B5EF4-FFF2-40B4-BE49-F238E27FC236}">
                <a16:creationId xmlns:a16="http://schemas.microsoft.com/office/drawing/2014/main" id="{4AC3B133-1E21-4FD5-9AB9-076AC660B02F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Prima proposta 2/2  </a:t>
            </a:r>
          </a:p>
        </p:txBody>
      </p:sp>
      <p:pic>
        <p:nvPicPr>
          <p:cNvPr id="12" name="Elemento grafico 11" descr="Lampadina con riempimento a tinta unita">
            <a:extLst>
              <a:ext uri="{FF2B5EF4-FFF2-40B4-BE49-F238E27FC236}">
                <a16:creationId xmlns:a16="http://schemas.microsoft.com/office/drawing/2014/main" id="{70EC77BF-DD2B-4C16-8C21-4C1564ADD92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42913" y="47379"/>
            <a:ext cx="756000" cy="756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DD123120-044C-4FED-B68D-01CD97F20A50}"/>
              </a:ext>
            </a:extLst>
          </p:cNvPr>
          <p:cNvSpPr txBox="1"/>
          <p:nvPr/>
        </p:nvSpPr>
        <p:spPr>
          <a:xfrm>
            <a:off x="1687057" y="1561661"/>
            <a:ext cx="127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Risultati:</a:t>
            </a:r>
          </a:p>
        </p:txBody>
      </p:sp>
      <p:graphicFrame>
        <p:nvGraphicFramePr>
          <p:cNvPr id="3" name="Oggetto 2">
            <a:extLst>
              <a:ext uri="{FF2B5EF4-FFF2-40B4-BE49-F238E27FC236}">
                <a16:creationId xmlns:a16="http://schemas.microsoft.com/office/drawing/2014/main" id="{B7FDCD0A-F8EB-41D7-956A-AEEA84E62F1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4144979"/>
              </p:ext>
            </p:extLst>
          </p:nvPr>
        </p:nvGraphicFramePr>
        <p:xfrm>
          <a:off x="2283619" y="2024063"/>
          <a:ext cx="7624762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4" name="Worksheet" r:id="rId7" imgW="7139975" imgH="3848297" progId="Excel.Sheet.12">
                  <p:embed/>
                </p:oleObj>
              </mc:Choice>
              <mc:Fallback>
                <p:oleObj name="Worksheet" r:id="rId7" imgW="7139975" imgH="3848297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3619" y="2024063"/>
                        <a:ext cx="7624762" cy="40211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Freccia a destra 5">
            <a:extLst>
              <a:ext uri="{FF2B5EF4-FFF2-40B4-BE49-F238E27FC236}">
                <a16:creationId xmlns:a16="http://schemas.microsoft.com/office/drawing/2014/main" id="{6B003AED-94FD-4B3E-B6D3-02A9FFE16510}"/>
              </a:ext>
            </a:extLst>
          </p:cNvPr>
          <p:cNvSpPr/>
          <p:nvPr/>
        </p:nvSpPr>
        <p:spPr>
          <a:xfrm rot="6616848">
            <a:off x="8436430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4" name="Freccia a destra 13">
            <a:extLst>
              <a:ext uri="{FF2B5EF4-FFF2-40B4-BE49-F238E27FC236}">
                <a16:creationId xmlns:a16="http://schemas.microsoft.com/office/drawing/2014/main" id="{7517B903-4308-42D1-8A77-71BD3C7D1151}"/>
              </a:ext>
            </a:extLst>
          </p:cNvPr>
          <p:cNvSpPr/>
          <p:nvPr/>
        </p:nvSpPr>
        <p:spPr>
          <a:xfrm rot="6616848">
            <a:off x="9342621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43817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Miglioramenti 1/2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6" name="Elemento grafico 5" descr="Cervello in testa con riempimento a tinta unita">
            <a:extLst>
              <a:ext uri="{FF2B5EF4-FFF2-40B4-BE49-F238E27FC236}">
                <a16:creationId xmlns:a16="http://schemas.microsoft.com/office/drawing/2014/main" id="{F525765B-D942-42F4-BF14-95A45E09A6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7656FD7E-FB26-419C-AFC4-B81CF98C4DA0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12" name="Elemento grafico 11" descr="Lampadina e ingranaggio con riempimento a tinta unita">
            <a:extLst>
              <a:ext uri="{FF2B5EF4-FFF2-40B4-BE49-F238E27FC236}">
                <a16:creationId xmlns:a16="http://schemas.microsoft.com/office/drawing/2014/main" id="{CFDAFACD-5F3E-43ED-84B9-1A19308474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152419" y="-7203"/>
            <a:ext cx="792000" cy="79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CD68B225-BE55-457B-9091-1EA1A5E69DED}"/>
              </a:ext>
            </a:extLst>
          </p:cNvPr>
          <p:cNvSpPr txBox="1"/>
          <p:nvPr/>
        </p:nvSpPr>
        <p:spPr>
          <a:xfrm>
            <a:off x="1325107" y="2204644"/>
            <a:ext cx="4113668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È stata quindi sviluppata una nuova strategia </a:t>
            </a:r>
            <a:r>
              <a:rPr lang="it-IT" sz="2400" dirty="0" err="1"/>
              <a:t>greedy</a:t>
            </a:r>
            <a:r>
              <a:rPr lang="it-IT" sz="2400" dirty="0"/>
              <a:t> orientata alla minimizzazione del costo dell’agente.</a:t>
            </a:r>
          </a:p>
          <a:p>
            <a:pPr algn="just"/>
            <a:r>
              <a:rPr lang="it-IT" sz="2400" dirty="0"/>
              <a:t>Per ogni task, viene scelto lo slot che minimizza il costo medio dell’agente, considerando simulazioni locali.</a:t>
            </a:r>
          </a:p>
        </p:txBody>
      </p:sp>
      <p:sp>
        <p:nvSpPr>
          <p:cNvPr id="14" name="CasellaDiTesto 13">
            <a:extLst>
              <a:ext uri="{FF2B5EF4-FFF2-40B4-BE49-F238E27FC236}">
                <a16:creationId xmlns:a16="http://schemas.microsoft.com/office/drawing/2014/main" id="{8A530B7C-EBAF-4DAD-BE7C-32515FEEB08E}"/>
              </a:ext>
            </a:extLst>
          </p:cNvPr>
          <p:cNvSpPr txBox="1"/>
          <p:nvPr/>
        </p:nvSpPr>
        <p:spPr>
          <a:xfrm>
            <a:off x="1325107" y="1561661"/>
            <a:ext cx="29881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1: Ricerca </a:t>
            </a:r>
            <a:r>
              <a:rPr lang="it-IT" sz="2400" dirty="0" err="1"/>
              <a:t>Greedy</a:t>
            </a:r>
            <a:endParaRPr lang="it-IT" sz="2400" dirty="0"/>
          </a:p>
        </p:txBody>
      </p:sp>
      <p:sp>
        <p:nvSpPr>
          <p:cNvPr id="15" name="CasellaDiTesto 14">
            <a:extLst>
              <a:ext uri="{FF2B5EF4-FFF2-40B4-BE49-F238E27FC236}">
                <a16:creationId xmlns:a16="http://schemas.microsoft.com/office/drawing/2014/main" id="{753EBDD6-78D3-46C3-A222-99C76C52D379}"/>
              </a:ext>
            </a:extLst>
          </p:cNvPr>
          <p:cNvSpPr txBox="1"/>
          <p:nvPr/>
        </p:nvSpPr>
        <p:spPr>
          <a:xfrm>
            <a:off x="6457950" y="2204644"/>
            <a:ext cx="440894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it-IT" sz="2400" dirty="0"/>
              <a:t>La </a:t>
            </a:r>
            <a:r>
              <a:rPr lang="it-IT" sz="2400" dirty="0" err="1"/>
              <a:t>local</a:t>
            </a:r>
            <a:r>
              <a:rPr lang="it-IT" sz="2400" dirty="0"/>
              <a:t> </a:t>
            </a:r>
            <a:r>
              <a:rPr lang="it-IT" sz="2400" dirty="0" err="1"/>
              <a:t>search</a:t>
            </a:r>
            <a:r>
              <a:rPr lang="it-IT" sz="2400" dirty="0"/>
              <a:t> opera come nella prima versione ma ora ha un margine di miglioramento, diventando più efficace.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dirty="0"/>
              <a:t>Infatti, i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n tutte le istanze, il costo dell’agente peggiore è stato </a:t>
            </a:r>
            <a:r>
              <a:rPr kumimoji="0" lang="it-IT" altLang="it-IT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ridotto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rispetto alla </a:t>
            </a:r>
            <a:r>
              <a:rPr kumimoji="0" lang="it-IT" altLang="it-IT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greedy</a:t>
            </a:r>
            <a:r>
              <a:rPr kumimoji="0" lang="it-IT" altLang="it-IT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iniziale.</a:t>
            </a:r>
          </a:p>
        </p:txBody>
      </p:sp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033AFCF-B634-40E4-99FF-0966F883D13B}"/>
              </a:ext>
            </a:extLst>
          </p:cNvPr>
          <p:cNvSpPr txBox="1"/>
          <p:nvPr/>
        </p:nvSpPr>
        <p:spPr>
          <a:xfrm>
            <a:off x="6516232" y="1561660"/>
            <a:ext cx="28726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Fase 2: Ricerca Locale</a:t>
            </a:r>
          </a:p>
        </p:txBody>
      </p:sp>
      <p:pic>
        <p:nvPicPr>
          <p:cNvPr id="17" name="Elemento grafico 16" descr="Frecce a zig zag con riempimento a tinta unita">
            <a:extLst>
              <a:ext uri="{FF2B5EF4-FFF2-40B4-BE49-F238E27FC236}">
                <a16:creationId xmlns:a16="http://schemas.microsoft.com/office/drawing/2014/main" id="{0E6DEF49-ECFC-4237-9473-0BD29F84CEE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588362" y="3069000"/>
            <a:ext cx="720000" cy="7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089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tangolo 3">
            <a:extLst>
              <a:ext uri="{FF2B5EF4-FFF2-40B4-BE49-F238E27FC236}">
                <a16:creationId xmlns:a16="http://schemas.microsoft.com/office/drawing/2014/main" id="{42B34690-B13C-4EC8-8A3D-CD58126BD52D}"/>
              </a:ext>
            </a:extLst>
          </p:cNvPr>
          <p:cNvSpPr/>
          <p:nvPr/>
        </p:nvSpPr>
        <p:spPr>
          <a:xfrm>
            <a:off x="0" y="6536887"/>
            <a:ext cx="12192000" cy="321115"/>
          </a:xfrm>
          <a:prstGeom prst="rect">
            <a:avLst/>
          </a:prstGeom>
          <a:solidFill>
            <a:srgbClr val="00336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 sz="1351" b="1" dirty="0"/>
          </a:p>
        </p:txBody>
      </p:sp>
      <p:sp>
        <p:nvSpPr>
          <p:cNvPr id="5" name="Rettangolo 4">
            <a:extLst>
              <a:ext uri="{FF2B5EF4-FFF2-40B4-BE49-F238E27FC236}">
                <a16:creationId xmlns:a16="http://schemas.microsoft.com/office/drawing/2014/main" id="{B2BC97A1-1068-4952-B510-F7D309A6F0DB}"/>
              </a:ext>
            </a:extLst>
          </p:cNvPr>
          <p:cNvSpPr/>
          <p:nvPr/>
        </p:nvSpPr>
        <p:spPr>
          <a:xfrm>
            <a:off x="0" y="-15333"/>
            <a:ext cx="12192000" cy="867601"/>
          </a:xfrm>
          <a:prstGeom prst="rect">
            <a:avLst/>
          </a:prstGeom>
          <a:solidFill>
            <a:srgbClr val="003365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it-IT" sz="1351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" name="Titolo 9">
            <a:extLst>
              <a:ext uri="{FF2B5EF4-FFF2-40B4-BE49-F238E27FC236}">
                <a16:creationId xmlns:a16="http://schemas.microsoft.com/office/drawing/2014/main" id="{B360CCEF-A0C2-4705-A91B-ADD5FB9DEDAC}"/>
              </a:ext>
            </a:extLst>
          </p:cNvPr>
          <p:cNvSpPr txBox="1">
            <a:spLocks/>
          </p:cNvSpPr>
          <p:nvPr/>
        </p:nvSpPr>
        <p:spPr>
          <a:xfrm>
            <a:off x="-30144" y="-2188"/>
            <a:ext cx="12192000" cy="848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it-IT" sz="4200" b="1" i="1" u="none" strike="noStrike" kern="120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j-ea"/>
                <a:cs typeface="+mj-cs"/>
              </a:rPr>
              <a:t>Miglioramenti 2/2  </a:t>
            </a:r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63D28619-EAFB-4B86-9D2B-2687E42B1FEC}"/>
              </a:ext>
            </a:extLst>
          </p:cNvPr>
          <p:cNvSpPr txBox="1"/>
          <p:nvPr/>
        </p:nvSpPr>
        <p:spPr>
          <a:xfrm>
            <a:off x="10160" y="6544907"/>
            <a:ext cx="12192000" cy="307777"/>
          </a:xfrm>
          <a:prstGeom prst="rect">
            <a:avLst/>
          </a:prstGeom>
          <a:noFill/>
        </p:spPr>
        <p:txBody>
          <a:bodyPr wrap="square" numCol="2" spcCol="3924000" rtlCol="0">
            <a:spAutoFit/>
          </a:bodyPr>
          <a:lstStyle/>
          <a:p>
            <a:r>
              <a:rPr lang="it-IT" sz="1400" b="1" dirty="0">
                <a:solidFill>
                  <a:schemeClr val="bg1"/>
                </a:solidFill>
              </a:rPr>
              <a:t>Gaglione Giulia</a:t>
            </a:r>
          </a:p>
          <a:p>
            <a:pPr algn="r"/>
            <a:r>
              <a:rPr lang="it-IT" sz="1400" b="1" dirty="0">
                <a:solidFill>
                  <a:schemeClr val="bg1"/>
                </a:solidFill>
              </a:rPr>
              <a:t>A.A. 2024/2025</a:t>
            </a:r>
          </a:p>
        </p:txBody>
      </p:sp>
      <p:pic>
        <p:nvPicPr>
          <p:cNvPr id="9" name="Elemento grafico 8" descr="Cervello in testa con riempimento a tinta unita">
            <a:extLst>
              <a:ext uri="{FF2B5EF4-FFF2-40B4-BE49-F238E27FC236}">
                <a16:creationId xmlns:a16="http://schemas.microsoft.com/office/drawing/2014/main" id="{3EA77DC6-2216-4F14-A10D-C348C646CB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144" y="-17313"/>
            <a:ext cx="828000" cy="828000"/>
          </a:xfrm>
          <a:prstGeom prst="rect">
            <a:avLst/>
          </a:prstGeom>
        </p:spPr>
      </p:pic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6EC388B8-8BD9-41A2-82BD-317186DFAF27}"/>
              </a:ext>
            </a:extLst>
          </p:cNvPr>
          <p:cNvSpPr txBox="1"/>
          <p:nvPr/>
        </p:nvSpPr>
        <p:spPr>
          <a:xfrm>
            <a:off x="858144" y="46609"/>
            <a:ext cx="1657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4000" b="1" i="1" dirty="0">
                <a:solidFill>
                  <a:schemeClr val="bg1"/>
                </a:solidFill>
              </a:rPr>
              <a:t>DSS&amp;A</a:t>
            </a:r>
          </a:p>
        </p:txBody>
      </p:sp>
      <p:pic>
        <p:nvPicPr>
          <p:cNvPr id="12" name="Elemento grafico 11" descr="Lampadina e ingranaggio con riempimento a tinta unita">
            <a:extLst>
              <a:ext uri="{FF2B5EF4-FFF2-40B4-BE49-F238E27FC236}">
                <a16:creationId xmlns:a16="http://schemas.microsoft.com/office/drawing/2014/main" id="{C6636A93-AF22-4438-B988-4632BC6017A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155141" y="-7203"/>
            <a:ext cx="792000" cy="792000"/>
          </a:xfrm>
          <a:prstGeom prst="rect">
            <a:avLst/>
          </a:prstGeom>
        </p:spPr>
      </p:pic>
      <p:sp>
        <p:nvSpPr>
          <p:cNvPr id="13" name="CasellaDiTesto 12">
            <a:extLst>
              <a:ext uri="{FF2B5EF4-FFF2-40B4-BE49-F238E27FC236}">
                <a16:creationId xmlns:a16="http://schemas.microsoft.com/office/drawing/2014/main" id="{9091BBCF-69A5-43AD-83EB-BB3A7379CAA6}"/>
              </a:ext>
            </a:extLst>
          </p:cNvPr>
          <p:cNvSpPr txBox="1"/>
          <p:nvPr/>
        </p:nvSpPr>
        <p:spPr>
          <a:xfrm>
            <a:off x="1687057" y="1561661"/>
            <a:ext cx="12728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it-IT" sz="2400" dirty="0"/>
              <a:t>Risultati:</a:t>
            </a:r>
          </a:p>
        </p:txBody>
      </p:sp>
      <p:graphicFrame>
        <p:nvGraphicFramePr>
          <p:cNvPr id="14" name="Oggetto 13">
            <a:extLst>
              <a:ext uri="{FF2B5EF4-FFF2-40B4-BE49-F238E27FC236}">
                <a16:creationId xmlns:a16="http://schemas.microsoft.com/office/drawing/2014/main" id="{310617F1-1E42-48A9-84CA-E31DD84C00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98571567"/>
              </p:ext>
            </p:extLst>
          </p:nvPr>
        </p:nvGraphicFramePr>
        <p:xfrm>
          <a:off x="2283619" y="2024063"/>
          <a:ext cx="7624762" cy="4021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0" name="Worksheet" r:id="rId7" imgW="7139975" imgH="3848297" progId="Excel.Sheet.12">
                  <p:embed/>
                </p:oleObj>
              </mc:Choice>
              <mc:Fallback>
                <p:oleObj name="Worksheet" r:id="rId7" imgW="7139975" imgH="3848297" progId="Excel.Sheet.12">
                  <p:embed/>
                  <p:pic>
                    <p:nvPicPr>
                      <p:cNvPr id="14" name="Oggetto 13">
                        <a:extLst>
                          <a:ext uri="{FF2B5EF4-FFF2-40B4-BE49-F238E27FC236}">
                            <a16:creationId xmlns:a16="http://schemas.microsoft.com/office/drawing/2014/main" id="{ED91E4BB-7F8E-4957-9948-E5349DB26C9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2283619" y="2024063"/>
                        <a:ext cx="7624762" cy="4021137"/>
                      </a:xfrm>
                      <a:prstGeom prst="rect">
                        <a:avLst/>
                      </a:prstGeom>
                      <a:ln>
                        <a:solidFill>
                          <a:schemeClr val="tx1"/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Freccia a destra 14">
            <a:extLst>
              <a:ext uri="{FF2B5EF4-FFF2-40B4-BE49-F238E27FC236}">
                <a16:creationId xmlns:a16="http://schemas.microsoft.com/office/drawing/2014/main" id="{F7311A73-0AE2-4ADA-A887-2031253FFF15}"/>
              </a:ext>
            </a:extLst>
          </p:cNvPr>
          <p:cNvSpPr/>
          <p:nvPr/>
        </p:nvSpPr>
        <p:spPr>
          <a:xfrm rot="6616848">
            <a:off x="8447318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6" name="Freccia a destra 15">
            <a:extLst>
              <a:ext uri="{FF2B5EF4-FFF2-40B4-BE49-F238E27FC236}">
                <a16:creationId xmlns:a16="http://schemas.microsoft.com/office/drawing/2014/main" id="{EFC9470A-70E7-49DC-9077-9FE05857C043}"/>
              </a:ext>
            </a:extLst>
          </p:cNvPr>
          <p:cNvSpPr/>
          <p:nvPr/>
        </p:nvSpPr>
        <p:spPr>
          <a:xfrm rot="6616848">
            <a:off x="9353509" y="1330828"/>
            <a:ext cx="664028" cy="4616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76366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994</Words>
  <Application>Microsoft Office PowerPoint</Application>
  <PresentationFormat>Widescreen</PresentationFormat>
  <Paragraphs>281</Paragraphs>
  <Slides>16</Slides>
  <Notes>1</Notes>
  <HiddenSlides>0</HiddenSlides>
  <MMClips>0</MMClips>
  <ScaleCrop>false</ScaleCrop>
  <HeadingPairs>
    <vt:vector size="8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Server OLE incorporati</vt:lpstr>
      </vt:variant>
      <vt:variant>
        <vt:i4>1</vt:i4>
      </vt:variant>
      <vt:variant>
        <vt:lpstr>Titoli diapositive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Tema di Office</vt:lpstr>
      <vt:lpstr>Worksheet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  <vt:lpstr>Presentazione standard di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Giulia Gaglione</dc:creator>
  <cp:lastModifiedBy>Giulia Gaglione</cp:lastModifiedBy>
  <cp:revision>39</cp:revision>
  <dcterms:created xsi:type="dcterms:W3CDTF">2025-07-26T08:03:34Z</dcterms:created>
  <dcterms:modified xsi:type="dcterms:W3CDTF">2025-07-29T07:39:37Z</dcterms:modified>
</cp:coreProperties>
</file>