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4" r:id="rId4"/>
    <p:sldId id="263" r:id="rId5"/>
    <p:sldId id="269" r:id="rId6"/>
    <p:sldId id="262" r:id="rId7"/>
    <p:sldId id="258" r:id="rId8"/>
    <p:sldId id="265" r:id="rId9"/>
    <p:sldId id="266" r:id="rId10"/>
    <p:sldId id="270" r:id="rId11"/>
    <p:sldId id="260" r:id="rId12"/>
    <p:sldId id="272" r:id="rId13"/>
    <p:sldId id="273" r:id="rId14"/>
    <p:sldId id="267" r:id="rId15"/>
    <p:sldId id="268" r:id="rId16"/>
    <p:sldId id="257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42" autoAdjust="0"/>
  </p:normalViewPr>
  <p:slideViewPr>
    <p:cSldViewPr snapToGrid="0">
      <p:cViewPr>
        <p:scale>
          <a:sx n="70" d="100"/>
          <a:sy n="70" d="100"/>
        </p:scale>
        <p:origin x="11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6D047-DD9E-40D2-A7F0-10261BEE45EA}" type="datetimeFigureOut">
              <a:rPr lang="it-IT" smtClean="0"/>
              <a:t>27/07/2025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C2C4C-E3B3-4392-996D-5EF0CAFF67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6681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/>
              <a:t>Ordine round-</a:t>
            </a:r>
            <a:r>
              <a:rPr lang="it-IT" b="1" dirty="0" err="1"/>
              <a:t>robin</a:t>
            </a:r>
            <a:r>
              <a:rPr lang="it-IT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Prima considera tutti i </a:t>
            </a:r>
            <a:r>
              <a:rPr lang="it-IT" b="1" dirty="0"/>
              <a:t>primi task</a:t>
            </a:r>
            <a:r>
              <a:rPr lang="it-IT" dirty="0"/>
              <a:t> degli agenti, poi tutti i </a:t>
            </a:r>
            <a:r>
              <a:rPr lang="it-IT" b="1" dirty="0"/>
              <a:t>secondi task</a:t>
            </a:r>
            <a:r>
              <a:rPr lang="it-IT" dirty="0"/>
              <a:t>, e così via.</a:t>
            </a:r>
          </a:p>
          <a:p>
            <a:pPr>
              <a:buFont typeface="Arial" panose="020B0604020202020204" pitchFamily="34" charset="0"/>
              <a:buNone/>
            </a:pPr>
            <a:endParaRPr lang="it-IT" dirty="0"/>
          </a:p>
          <a:p>
            <a:r>
              <a:rPr lang="it-IT" b="1" dirty="0"/>
              <a:t>Assegnazione </a:t>
            </a:r>
            <a:r>
              <a:rPr lang="it-IT" b="1" dirty="0" err="1"/>
              <a:t>greedy</a:t>
            </a:r>
            <a:r>
              <a:rPr lang="it-IT" b="1" dirty="0"/>
              <a:t> per ogni task</a:t>
            </a:r>
            <a:r>
              <a:rPr lang="it-IT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Per ciascun task, prova ad </a:t>
            </a:r>
            <a:r>
              <a:rPr lang="it-IT" b="1" dirty="0"/>
              <a:t>assegnarlo al primo slot</a:t>
            </a:r>
            <a:r>
              <a:rPr lang="it-IT" dirty="0"/>
              <a:t> che ha </a:t>
            </a:r>
            <a:r>
              <a:rPr lang="it-IT" b="1" dirty="0"/>
              <a:t>capacità sufficiente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Appena trova uno slot con spazio a sufficienza, </a:t>
            </a:r>
            <a:r>
              <a:rPr lang="it-IT" b="1" dirty="0"/>
              <a:t>lo assegna lì</a:t>
            </a:r>
            <a:r>
              <a:rPr lang="it-IT" dirty="0"/>
              <a:t> e </a:t>
            </a:r>
            <a:r>
              <a:rPr lang="it-IT" b="1" dirty="0"/>
              <a:t>non considera più gli altri slot</a:t>
            </a:r>
            <a:r>
              <a:rPr lang="it-IT" dirty="0"/>
              <a:t> per quel task.</a:t>
            </a:r>
          </a:p>
          <a:p>
            <a:r>
              <a:rPr lang="it-IT" b="1" dirty="0"/>
              <a:t>Non cerca la migliore posizione</a:t>
            </a:r>
            <a:r>
              <a:rPr lang="it-IT" dirty="0"/>
              <a:t>: si accontenta del </a:t>
            </a:r>
            <a:r>
              <a:rPr lang="it-IT" b="1" dirty="0"/>
              <a:t>primo slot disponibile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C2C4C-E3B3-4392-996D-5EF0CAFF673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07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F597E-935D-46BB-809C-95DBD38C7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73CDA-01DC-4135-B5DC-82463DBB4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897F32-B396-4EB9-95B9-497757D5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CA13-DEB6-4040-953A-0C18F80E621A}" type="datetimeFigureOut">
              <a:rPr lang="it-IT" smtClean="0"/>
              <a:t>27/07/2025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7F0373-BEE7-4011-B9EA-AD9F4545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B35D62-F531-4209-AFA1-AB96AD00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4CE0-B1D7-4773-B9F8-5160F4E59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77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B9F4FC-7582-4743-A45B-62ECE7C3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72A25C5-0A44-4BDB-80B1-86C6174C4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1DDA36-53BA-4CBA-84B0-BE72B709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CA13-DEB6-4040-953A-0C18F80E621A}" type="datetimeFigureOut">
              <a:rPr lang="it-IT" smtClean="0"/>
              <a:t>27/07/2025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72CE4A-9E0D-4B2A-AE3F-76F67B82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429E96-5DD0-4DCE-9285-65EB7BAE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4CE0-B1D7-4773-B9F8-5160F4E59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862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348090C-C607-43E7-BDE6-D53AA6C57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CB16235-ADD6-443B-B601-17234121F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FC1D32-4F78-4FE3-AB6C-62B0ECEC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CA13-DEB6-4040-953A-0C18F80E621A}" type="datetimeFigureOut">
              <a:rPr lang="it-IT" smtClean="0"/>
              <a:t>27/07/2025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39B9D8-2174-4B9E-8FAA-2CA26FCB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37817F-FE28-4221-931A-EC75A135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4CE0-B1D7-4773-B9F8-5160F4E59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78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475F0-8D6D-42CA-BC17-9996D40A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7080C0-E6BB-4BF5-8210-5622169CE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7249A3-4391-43DE-8C3F-1F5481BD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CA13-DEB6-4040-953A-0C18F80E621A}" type="datetimeFigureOut">
              <a:rPr lang="it-IT" smtClean="0"/>
              <a:t>27/07/2025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C74398-77CB-441B-A45A-04149733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88A931-CBAF-441B-B8CC-0F451AB0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4CE0-B1D7-4773-B9F8-5160F4E59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8B9986-1268-42C9-8E55-D0E2D318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B05DB38-ABD8-47F4-850E-46B1E0887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05BEFF-0C72-4054-BCF9-8F70B981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CA13-DEB6-4040-953A-0C18F80E621A}" type="datetimeFigureOut">
              <a:rPr lang="it-IT" smtClean="0"/>
              <a:t>27/07/2025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DE9E6D-A247-4444-AF83-220D238B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179E2C-E693-453F-AF54-211EDA1C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4CE0-B1D7-4773-B9F8-5160F4E59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48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764DBC-ED31-4EB9-A3DC-C2E85617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D6085E-81E3-4A2A-9DC5-2879F9978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614152D-051E-4FD3-87CF-063282B9D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BE295-6725-4B12-BA54-B670C640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CA13-DEB6-4040-953A-0C18F80E621A}" type="datetimeFigureOut">
              <a:rPr lang="it-IT" smtClean="0"/>
              <a:t>27/07/2025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89BE8B-F73C-4D58-A278-06EFA5DA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9159FA6-D4B1-4392-AF1B-1CDCE2C7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4CE0-B1D7-4773-B9F8-5160F4E59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09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70D40F-E8B6-489E-A697-7F2428AC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F78770-9030-4B9D-8D58-01B1C5FA1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34E9E5-E6FB-4B8E-A8BB-B2691DC2F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7D0FD99-63BD-46DD-9ED7-FA5EB4021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8AD39F2-B5AA-4AA9-A569-A4BF300B6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28180A0-6C6E-4D7C-8C6C-4B887A56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CA13-DEB6-4040-953A-0C18F80E621A}" type="datetimeFigureOut">
              <a:rPr lang="it-IT" smtClean="0"/>
              <a:t>27/07/2025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DB02A60-6EEB-48E9-A6D5-EF910CB1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5341CD6-4EA0-4D6D-B8CA-93CDCBE0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4CE0-B1D7-4773-B9F8-5160F4E59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98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8B401C-C248-4F6A-AD94-F7B25BF2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B3698D1-1AA3-458C-B76E-7D2A688B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CA13-DEB6-4040-953A-0C18F80E621A}" type="datetimeFigureOut">
              <a:rPr lang="it-IT" smtClean="0"/>
              <a:t>27/07/2025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2BC32E-4270-44D7-AE6B-F0F75421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C40A48-0513-446A-A708-BC20EF80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4CE0-B1D7-4773-B9F8-5160F4E59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116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21AA8C6-854E-43E0-9EC5-88E9C7DD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CA13-DEB6-4040-953A-0C18F80E621A}" type="datetimeFigureOut">
              <a:rPr lang="it-IT" smtClean="0"/>
              <a:t>27/07/2025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30F604-4586-4885-B276-BEEAF872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66F1E9-608B-49FD-8B36-354DE35B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4CE0-B1D7-4773-B9F8-5160F4E59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47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4F94A5-11F9-4DAC-A720-65326278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21F28D-A9BC-4571-8A39-34E91923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358A38-3A9C-4309-8B98-43019E4C9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6E8F89-0981-4589-80CF-556C7E8E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CA13-DEB6-4040-953A-0C18F80E621A}" type="datetimeFigureOut">
              <a:rPr lang="it-IT" smtClean="0"/>
              <a:t>27/07/2025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AD7DE8-D187-43EA-B833-4066DCC1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4524EC-EC77-42B7-A400-93D3A9F8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4CE0-B1D7-4773-B9F8-5160F4E59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084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304179-32F9-4BC7-A8C2-938D9442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E94BFDF-E531-49B7-A352-960AB3A49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2D1FFC-64B4-46A1-B186-A5A80129F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464A54-58F4-4699-AE1F-6968F1AC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CA13-DEB6-4040-953A-0C18F80E621A}" type="datetimeFigureOut">
              <a:rPr lang="it-IT" smtClean="0"/>
              <a:t>27/07/2025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22EDB1-D1A5-44B8-AAA9-82346ADF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B1B383-14B2-4D68-94DB-F2734E50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4CE0-B1D7-4773-B9F8-5160F4E59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59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C71CA76-AE22-49B8-830A-1AF98572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D6529D-E61F-456F-9C86-DD64314FE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9A3306-EFF5-40E6-866E-03D1BEB84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5CA13-DEB6-4040-953A-0C18F80E621A}" type="datetimeFigureOut">
              <a:rPr lang="it-IT" smtClean="0"/>
              <a:t>27/07/2025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3ECFF0-8D16-43EF-83AB-DE8CB6A3A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B757B3-3B30-477F-A62E-F694BAEA5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14CE0-B1D7-4773-B9F8-5160F4E59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85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.png"/><Relationship Id="rId7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.png"/><Relationship Id="rId7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4E57CFE-E16B-491E-9D36-73A04ECAAD58}"/>
              </a:ext>
            </a:extLst>
          </p:cNvPr>
          <p:cNvSpPr txBox="1">
            <a:spLocks noChangeArrowheads="1"/>
          </p:cNvSpPr>
          <p:nvPr/>
        </p:nvSpPr>
        <p:spPr>
          <a:xfrm>
            <a:off x="1446231" y="1386553"/>
            <a:ext cx="9239249" cy="2604175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>
                <a:solidFill>
                  <a:srgbClr val="003365"/>
                </a:solidFill>
                <a:latin typeface="+mn-lt"/>
              </a:rPr>
              <a:t>Task scheduling</a:t>
            </a:r>
          </a:p>
          <a:p>
            <a:pPr algn="ctr"/>
            <a:r>
              <a:rPr lang="it-IT" sz="2800" b="1" dirty="0">
                <a:solidFill>
                  <a:srgbClr val="003365"/>
                </a:solidFill>
                <a:latin typeface="+mn-lt"/>
              </a:rPr>
              <a:t>Allocazione Equa di Catene di Task con Risorse Limitate</a:t>
            </a:r>
          </a:p>
          <a:p>
            <a:pPr algn="ctr"/>
            <a:endParaRPr lang="it-IT" sz="2400" b="1" dirty="0">
              <a:solidFill>
                <a:srgbClr val="003365"/>
              </a:solidFill>
              <a:latin typeface="+mn-lt"/>
            </a:endParaRPr>
          </a:p>
          <a:p>
            <a:pPr algn="ctr"/>
            <a:r>
              <a:rPr lang="en-US" sz="3200" b="1" dirty="0" err="1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Tesina</a:t>
            </a:r>
            <a:r>
              <a:rPr lang="en-US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per il </a:t>
            </a:r>
            <a:r>
              <a:rPr lang="en-US" sz="3200" b="1" dirty="0" err="1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corso</a:t>
            </a:r>
            <a:r>
              <a:rPr lang="en-US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di Decision Support </a:t>
            </a:r>
          </a:p>
          <a:p>
            <a:pPr algn="ctr"/>
            <a:r>
              <a:rPr lang="en-US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Systems and Analytics</a:t>
            </a:r>
            <a:endParaRPr lang="it-IT" sz="3200" b="1" dirty="0">
              <a:solidFill>
                <a:srgbClr val="003365"/>
              </a:solidFill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EF52E0FC-84BD-4586-8EB2-A52BF4CBE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148" y="4335751"/>
            <a:ext cx="3095625" cy="999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>
              <a:spcBef>
                <a:spcPts val="875"/>
              </a:spcBef>
            </a:pPr>
            <a:r>
              <a:rPr lang="it-IT" sz="2400" dirty="0">
                <a:latin typeface="Calibri" charset="0"/>
                <a:ea typeface="Calibri" charset="0"/>
                <a:cs typeface="Calibri" charset="0"/>
              </a:rPr>
              <a:t>Professoressa</a:t>
            </a:r>
          </a:p>
          <a:p>
            <a:pPr>
              <a:spcBef>
                <a:spcPts val="1251"/>
              </a:spcBef>
            </a:pPr>
            <a:r>
              <a:rPr lang="it-IT" sz="2400" b="1" dirty="0">
                <a:latin typeface="Calibri" charset="0"/>
                <a:ea typeface="Calibri" charset="0"/>
                <a:cs typeface="Calibri" charset="0"/>
              </a:rPr>
              <a:t>Nicosia Gaia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DE66B87F-F37C-4798-8B84-0FD7AB9A3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3212" y="4871608"/>
            <a:ext cx="338455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r">
              <a:spcBef>
                <a:spcPts val="1251"/>
              </a:spcBef>
            </a:pPr>
            <a:r>
              <a:rPr lang="it-IT" sz="2400" b="1" dirty="0">
                <a:latin typeface="Calibri" charset="0"/>
                <a:ea typeface="Calibri" charset="0"/>
                <a:cs typeface="Calibri" charset="0"/>
              </a:rPr>
              <a:t>Giulia Gaglione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341672F4-4A1A-49B5-9EC7-352626F65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266" y="5936077"/>
            <a:ext cx="3195468" cy="458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ctr">
              <a:lnSpc>
                <a:spcPct val="150000"/>
              </a:lnSpc>
              <a:buClrTx/>
              <a:buFontTx/>
              <a:buNone/>
            </a:pPr>
            <a:r>
              <a:rPr lang="it-IT" dirty="0">
                <a:solidFill>
                  <a:srgbClr val="262626"/>
                </a:solidFill>
                <a:cs typeface="Arial" charset="0"/>
              </a:rPr>
              <a:t>Anno Accademico 2024-2025</a:t>
            </a:r>
          </a:p>
        </p:txBody>
      </p:sp>
      <p:pic>
        <p:nvPicPr>
          <p:cNvPr id="3" name="Elemento grafico 2" descr="Cervello in testa con riempimento a tinta unita">
            <a:extLst>
              <a:ext uri="{FF2B5EF4-FFF2-40B4-BE49-F238E27FC236}">
                <a16:creationId xmlns:a16="http://schemas.microsoft.com/office/drawing/2014/main" id="{5C301124-4CC8-4DBE-A3BA-6ABFDCE41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844D70-F1ED-4EA2-800C-35103E3604E6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</p:spTree>
    <p:extLst>
      <p:ext uri="{BB962C8B-B14F-4D97-AF65-F5344CB8AC3E}">
        <p14:creationId xmlns:p14="http://schemas.microsoft.com/office/powerpoint/2010/main" val="907254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Esempio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pic>
        <p:nvPicPr>
          <p:cNvPr id="8" name="Elemento grafico 7" descr="Cervello in testa con riempimento a tinta unita">
            <a:extLst>
              <a:ext uri="{FF2B5EF4-FFF2-40B4-BE49-F238E27FC236}">
                <a16:creationId xmlns:a16="http://schemas.microsoft.com/office/drawing/2014/main" id="{873B8657-3D33-4FCE-B468-02DAA0F2C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9C58452-89E3-43D3-9564-3C2E1653658E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  <p:pic>
        <p:nvPicPr>
          <p:cNvPr id="3" name="Elemento grafico 2" descr="Aula con riempimento a tinta unita">
            <a:extLst>
              <a:ext uri="{FF2B5EF4-FFF2-40B4-BE49-F238E27FC236}">
                <a16:creationId xmlns:a16="http://schemas.microsoft.com/office/drawing/2014/main" id="{C2233F69-A2BF-4D8C-9B5A-18ECE7E6DF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29729" y="37469"/>
            <a:ext cx="756000" cy="756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CE8C65-FA9F-4D8C-8BB5-2C7B0EA0800E}"/>
              </a:ext>
            </a:extLst>
          </p:cNvPr>
          <p:cNvSpPr txBox="1"/>
          <p:nvPr/>
        </p:nvSpPr>
        <p:spPr>
          <a:xfrm>
            <a:off x="1589085" y="1735830"/>
            <a:ext cx="489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Prima versione dell’algoritmo </a:t>
            </a:r>
            <a:r>
              <a:rPr lang="it-IT" sz="2400" dirty="0" err="1"/>
              <a:t>Greedy</a:t>
            </a:r>
            <a:r>
              <a:rPr lang="it-IT" sz="2400" dirty="0"/>
              <a:t>: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F2D6743-C9DE-4939-86F1-4F4045FE5C95}"/>
              </a:ext>
            </a:extLst>
          </p:cNvPr>
          <p:cNvSpPr/>
          <p:nvPr/>
        </p:nvSpPr>
        <p:spPr>
          <a:xfrm>
            <a:off x="1209495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11112F7-D3C5-4348-A51A-1A5CEE04A398}"/>
              </a:ext>
            </a:extLst>
          </p:cNvPr>
          <p:cNvSpPr/>
          <p:nvPr/>
        </p:nvSpPr>
        <p:spPr>
          <a:xfrm>
            <a:off x="2038408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A2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9C30FD5-6443-490D-86A5-F7FD392C86E4}"/>
              </a:ext>
            </a:extLst>
          </p:cNvPr>
          <p:cNvSpPr/>
          <p:nvPr/>
        </p:nvSpPr>
        <p:spPr>
          <a:xfrm>
            <a:off x="2867321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A3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9CE83F3-5501-4BEE-9D56-1E56C9BBF150}"/>
              </a:ext>
            </a:extLst>
          </p:cNvPr>
          <p:cNvSpPr/>
          <p:nvPr/>
        </p:nvSpPr>
        <p:spPr>
          <a:xfrm>
            <a:off x="3696234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A4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54A6543-57C3-4CD3-9090-7EFEBC0C0EF7}"/>
              </a:ext>
            </a:extLst>
          </p:cNvPr>
          <p:cNvSpPr/>
          <p:nvPr/>
        </p:nvSpPr>
        <p:spPr>
          <a:xfrm>
            <a:off x="1209495" y="3342193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B1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98AE92AC-2F08-4659-B9CA-72B5E1D7C9E3}"/>
              </a:ext>
            </a:extLst>
          </p:cNvPr>
          <p:cNvSpPr/>
          <p:nvPr/>
        </p:nvSpPr>
        <p:spPr>
          <a:xfrm>
            <a:off x="2038408" y="3343921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B2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3A4065D6-021A-401E-AFE9-4BCE7FC4ADCB}"/>
              </a:ext>
            </a:extLst>
          </p:cNvPr>
          <p:cNvSpPr/>
          <p:nvPr/>
        </p:nvSpPr>
        <p:spPr>
          <a:xfrm>
            <a:off x="2864949" y="3343921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B3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DC12EAE9-DD1E-467E-A5B8-DD967654FACD}"/>
              </a:ext>
            </a:extLst>
          </p:cNvPr>
          <p:cNvSpPr/>
          <p:nvPr/>
        </p:nvSpPr>
        <p:spPr>
          <a:xfrm>
            <a:off x="1204981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C1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1E4EDBA-0B6A-4FDC-A5E3-E055AF65B484}"/>
              </a:ext>
            </a:extLst>
          </p:cNvPr>
          <p:cNvSpPr/>
          <p:nvPr/>
        </p:nvSpPr>
        <p:spPr>
          <a:xfrm>
            <a:off x="2038408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C2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AFECCB7F-38F2-4E22-B2D4-2568C4D0B935}"/>
              </a:ext>
            </a:extLst>
          </p:cNvPr>
          <p:cNvSpPr/>
          <p:nvPr/>
        </p:nvSpPr>
        <p:spPr>
          <a:xfrm>
            <a:off x="2864949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C3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946A6F2-D9CB-43A8-B289-A563E5F10557}"/>
              </a:ext>
            </a:extLst>
          </p:cNvPr>
          <p:cNvSpPr/>
          <p:nvPr/>
        </p:nvSpPr>
        <p:spPr>
          <a:xfrm>
            <a:off x="3691490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C4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0B30342A-DF15-47A7-A1AD-0AF6F5DBF0EC}"/>
              </a:ext>
            </a:extLst>
          </p:cNvPr>
          <p:cNvSpPr/>
          <p:nvPr/>
        </p:nvSpPr>
        <p:spPr>
          <a:xfrm>
            <a:off x="4518031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C5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475579C8-8FCD-4823-BDE8-EC79B51F4DAA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1749495" y="2767199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44E2EED9-CE52-474D-939D-7F5BEFDA8C3C}"/>
              </a:ext>
            </a:extLst>
          </p:cNvPr>
          <p:cNvCxnSpPr>
            <a:cxnSpLocks/>
          </p:cNvCxnSpPr>
          <p:nvPr/>
        </p:nvCxnSpPr>
        <p:spPr>
          <a:xfrm>
            <a:off x="2576036" y="2780544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ED439FAF-14B8-43AC-A32A-18D59CF9B5D8}"/>
              </a:ext>
            </a:extLst>
          </p:cNvPr>
          <p:cNvCxnSpPr>
            <a:cxnSpLocks/>
          </p:cNvCxnSpPr>
          <p:nvPr/>
        </p:nvCxnSpPr>
        <p:spPr>
          <a:xfrm>
            <a:off x="3402577" y="2761232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31BC9AA4-53C6-40C5-AF83-58D8750113FC}"/>
              </a:ext>
            </a:extLst>
          </p:cNvPr>
          <p:cNvCxnSpPr>
            <a:cxnSpLocks/>
          </p:cNvCxnSpPr>
          <p:nvPr/>
        </p:nvCxnSpPr>
        <p:spPr>
          <a:xfrm>
            <a:off x="1749495" y="4464931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AADF3F0-5B1B-4509-8AEE-473505A81ACC}"/>
              </a:ext>
            </a:extLst>
          </p:cNvPr>
          <p:cNvCxnSpPr>
            <a:cxnSpLocks/>
          </p:cNvCxnSpPr>
          <p:nvPr/>
        </p:nvCxnSpPr>
        <p:spPr>
          <a:xfrm>
            <a:off x="2574463" y="4445619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7E9C6802-0B42-4F47-B93E-15B65C21EC7C}"/>
              </a:ext>
            </a:extLst>
          </p:cNvPr>
          <p:cNvCxnSpPr>
            <a:cxnSpLocks/>
          </p:cNvCxnSpPr>
          <p:nvPr/>
        </p:nvCxnSpPr>
        <p:spPr>
          <a:xfrm>
            <a:off x="3402576" y="4445619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27C1B52F-D2BD-4F5F-8FD4-A1C6E2B48415}"/>
              </a:ext>
            </a:extLst>
          </p:cNvPr>
          <p:cNvCxnSpPr>
            <a:cxnSpLocks/>
          </p:cNvCxnSpPr>
          <p:nvPr/>
        </p:nvCxnSpPr>
        <p:spPr>
          <a:xfrm>
            <a:off x="4231490" y="4464931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C5898F96-3784-4B91-A75D-012C858FFCA0}"/>
              </a:ext>
            </a:extLst>
          </p:cNvPr>
          <p:cNvCxnSpPr>
            <a:cxnSpLocks/>
          </p:cNvCxnSpPr>
          <p:nvPr/>
        </p:nvCxnSpPr>
        <p:spPr>
          <a:xfrm>
            <a:off x="1744981" y="3603767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C36E3B9-0336-4731-BB37-F7E5D17E539F}"/>
              </a:ext>
            </a:extLst>
          </p:cNvPr>
          <p:cNvCxnSpPr>
            <a:cxnSpLocks/>
          </p:cNvCxnSpPr>
          <p:nvPr/>
        </p:nvCxnSpPr>
        <p:spPr>
          <a:xfrm>
            <a:off x="2574462" y="3612193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C5BFE46D-9090-426F-9A84-2544B9C6C285}"/>
              </a:ext>
            </a:extLst>
          </p:cNvPr>
          <p:cNvCxnSpPr>
            <a:cxnSpLocks/>
          </p:cNvCxnSpPr>
          <p:nvPr/>
        </p:nvCxnSpPr>
        <p:spPr>
          <a:xfrm flipV="1">
            <a:off x="6663467" y="2340429"/>
            <a:ext cx="0" cy="27756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A180D4A-2668-4ADB-A7F5-18108106082F}"/>
              </a:ext>
            </a:extLst>
          </p:cNvPr>
          <p:cNvCxnSpPr>
            <a:cxnSpLocks/>
          </p:cNvCxnSpPr>
          <p:nvPr/>
        </p:nvCxnSpPr>
        <p:spPr>
          <a:xfrm>
            <a:off x="6663467" y="5116054"/>
            <a:ext cx="437605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584DFBFD-711B-4FFD-B5D0-A2DFD9BFA00F}"/>
              </a:ext>
            </a:extLst>
          </p:cNvPr>
          <p:cNvSpPr/>
          <p:nvPr/>
        </p:nvSpPr>
        <p:spPr>
          <a:xfrm>
            <a:off x="6892067" y="3603767"/>
            <a:ext cx="649910" cy="15067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5054E6E-D7BF-4906-8001-C910F0A0C3BF}"/>
              </a:ext>
            </a:extLst>
          </p:cNvPr>
          <p:cNvSpPr/>
          <p:nvPr/>
        </p:nvSpPr>
        <p:spPr>
          <a:xfrm>
            <a:off x="7922976" y="3037198"/>
            <a:ext cx="649910" cy="2073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D40C8C74-7261-44CF-B8F5-5ACC22367546}"/>
              </a:ext>
            </a:extLst>
          </p:cNvPr>
          <p:cNvSpPr/>
          <p:nvPr/>
        </p:nvSpPr>
        <p:spPr>
          <a:xfrm>
            <a:off x="8953885" y="2648643"/>
            <a:ext cx="649910" cy="24618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96D21087-3CBC-4A8E-988A-E750280EF2C6}"/>
              </a:ext>
            </a:extLst>
          </p:cNvPr>
          <p:cNvSpPr/>
          <p:nvPr/>
        </p:nvSpPr>
        <p:spPr>
          <a:xfrm>
            <a:off x="9984794" y="3510397"/>
            <a:ext cx="649910" cy="16000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70BE083D-364B-4537-900D-E795FB28D4DF}"/>
              </a:ext>
            </a:extLst>
          </p:cNvPr>
          <p:cNvSpPr txBox="1"/>
          <p:nvPr/>
        </p:nvSpPr>
        <p:spPr>
          <a:xfrm>
            <a:off x="7066178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03F860E-8789-4342-B5E5-23A222E8E626}"/>
              </a:ext>
            </a:extLst>
          </p:cNvPr>
          <p:cNvSpPr txBox="1"/>
          <p:nvPr/>
        </p:nvSpPr>
        <p:spPr>
          <a:xfrm>
            <a:off x="8097088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B3512C2-8B01-4BFB-91E0-D6F8F2DCB0F3}"/>
              </a:ext>
            </a:extLst>
          </p:cNvPr>
          <p:cNvSpPr txBox="1"/>
          <p:nvPr/>
        </p:nvSpPr>
        <p:spPr>
          <a:xfrm>
            <a:off x="9077296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B239FB0B-1CEA-4142-A24C-860F6AFE7CB1}"/>
              </a:ext>
            </a:extLst>
          </p:cNvPr>
          <p:cNvSpPr txBox="1"/>
          <p:nvPr/>
        </p:nvSpPr>
        <p:spPr>
          <a:xfrm>
            <a:off x="10158906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11B0AD78-CCC0-4285-BC95-ED8CE37D2C7C}"/>
              </a:ext>
            </a:extLst>
          </p:cNvPr>
          <p:cNvSpPr txBox="1"/>
          <p:nvPr/>
        </p:nvSpPr>
        <p:spPr>
          <a:xfrm>
            <a:off x="8247931" y="567835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Time Slot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042FF1DF-01F0-4F06-B8D9-85BD58DA35A2}"/>
              </a:ext>
            </a:extLst>
          </p:cNvPr>
          <p:cNvSpPr/>
          <p:nvPr/>
        </p:nvSpPr>
        <p:spPr>
          <a:xfrm>
            <a:off x="6892067" y="4593539"/>
            <a:ext cx="649907" cy="516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6444932-E30B-466C-AF5D-B23AB5D35439}"/>
              </a:ext>
            </a:extLst>
          </p:cNvPr>
          <p:cNvSpPr/>
          <p:nvPr/>
        </p:nvSpPr>
        <p:spPr>
          <a:xfrm>
            <a:off x="1205764" y="24982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A1</a:t>
            </a:r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361F4752-4900-4281-A02F-3F6A4C9E22F7}"/>
              </a:ext>
            </a:extLst>
          </p:cNvPr>
          <p:cNvSpPr/>
          <p:nvPr/>
        </p:nvSpPr>
        <p:spPr>
          <a:xfrm>
            <a:off x="2040780" y="248919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A2</a:t>
            </a:r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F89E0183-A29D-4171-AB6A-7C81AF38615B}"/>
              </a:ext>
            </a:extLst>
          </p:cNvPr>
          <p:cNvSpPr/>
          <p:nvPr/>
        </p:nvSpPr>
        <p:spPr>
          <a:xfrm>
            <a:off x="1206371" y="3354175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B1</a:t>
            </a:r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551D5FC2-863D-48E0-94E7-24A3E0F7C058}"/>
              </a:ext>
            </a:extLst>
          </p:cNvPr>
          <p:cNvSpPr/>
          <p:nvPr/>
        </p:nvSpPr>
        <p:spPr>
          <a:xfrm>
            <a:off x="1198119" y="4192065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C1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CE50A90F-F351-45BF-81F6-31D7E2B80850}"/>
              </a:ext>
            </a:extLst>
          </p:cNvPr>
          <p:cNvSpPr/>
          <p:nvPr/>
        </p:nvSpPr>
        <p:spPr>
          <a:xfrm>
            <a:off x="6892067" y="3809964"/>
            <a:ext cx="649907" cy="7795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77D0C260-D848-4B97-B2CE-75525C2981D7}"/>
              </a:ext>
            </a:extLst>
          </p:cNvPr>
          <p:cNvSpPr/>
          <p:nvPr/>
        </p:nvSpPr>
        <p:spPr>
          <a:xfrm>
            <a:off x="7918394" y="4445619"/>
            <a:ext cx="649907" cy="655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C1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EA504DBC-6788-4CE9-B698-910F4F7874FD}"/>
              </a:ext>
            </a:extLst>
          </p:cNvPr>
          <p:cNvSpPr/>
          <p:nvPr/>
        </p:nvSpPr>
        <p:spPr>
          <a:xfrm>
            <a:off x="7923999" y="4013789"/>
            <a:ext cx="649907" cy="41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55733662-0481-4BF7-B5ED-7FD84DD38AB7}"/>
              </a:ext>
            </a:extLst>
          </p:cNvPr>
          <p:cNvSpPr txBox="1"/>
          <p:nvPr/>
        </p:nvSpPr>
        <p:spPr>
          <a:xfrm>
            <a:off x="1176350" y="2231622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8AE4798A-A6A3-4F11-9391-68D307A53328}"/>
              </a:ext>
            </a:extLst>
          </p:cNvPr>
          <p:cNvSpPr txBox="1"/>
          <p:nvPr/>
        </p:nvSpPr>
        <p:spPr>
          <a:xfrm>
            <a:off x="1176347" y="3059923"/>
            <a:ext cx="69030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  <a:endParaRPr lang="it-IT" sz="6600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5B834FA2-313B-4B48-972B-42C2E4105F65}"/>
              </a:ext>
            </a:extLst>
          </p:cNvPr>
          <p:cNvSpPr txBox="1"/>
          <p:nvPr/>
        </p:nvSpPr>
        <p:spPr>
          <a:xfrm>
            <a:off x="1157417" y="3914539"/>
            <a:ext cx="48887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  <a:endParaRPr lang="it-IT" sz="6600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9451ED1B-DD10-4A45-B4A6-9F449D957B5D}"/>
              </a:ext>
            </a:extLst>
          </p:cNvPr>
          <p:cNvSpPr txBox="1"/>
          <p:nvPr/>
        </p:nvSpPr>
        <p:spPr>
          <a:xfrm>
            <a:off x="1996590" y="2219266"/>
            <a:ext cx="52783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D8B708D6-F9D8-4081-88A9-70FF15A946E7}"/>
              </a:ext>
            </a:extLst>
          </p:cNvPr>
          <p:cNvSpPr txBox="1"/>
          <p:nvPr/>
        </p:nvSpPr>
        <p:spPr>
          <a:xfrm rot="16200000">
            <a:off x="5789192" y="3345809"/>
            <a:ext cx="9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Capacità</a:t>
            </a:r>
          </a:p>
        </p:txBody>
      </p:sp>
    </p:spTree>
    <p:extLst>
      <p:ext uri="{BB962C8B-B14F-4D97-AF65-F5344CB8AC3E}">
        <p14:creationId xmlns:p14="http://schemas.microsoft.com/office/powerpoint/2010/main" val="1937087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23659 -2.22222E-6 C 0.34258 -2.22222E-6 0.47331 0.08334 0.47331 0.15116 L 0.47331 0.3023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59" y="15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3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2362 -3.7037E-7 C 0.34206 -3.7037E-7 0.47253 0.02593 0.47253 0.04722 L 0.47253 0.09444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20" y="472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3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07407E-6 L 0.27982 4.07407E-6 C 0.40508 4.07407E-6 0.55964 0.01319 0.55964 0.02407 L 0.55964 0.04814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82" y="240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0.24362 -2.22222E-6 C 0.35274 -2.22222E-6 0.48724 0.05718 0.48724 0.10371 L 0.48724 0.20741 " pathEditMode="relative" rAng="0" ptsTypes="AAAA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62" y="1037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3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2" grpId="0" animBg="1"/>
      <p:bldP spid="12" grpId="1" animBg="1"/>
      <p:bldP spid="15" grpId="0" animBg="1"/>
      <p:bldP spid="15" grpId="1" animBg="1"/>
      <p:bldP spid="19" grpId="0" animBg="1"/>
      <p:bldP spid="19" grpId="1" animBg="1"/>
      <p:bldP spid="47" grpId="0" animBg="1"/>
      <p:bldP spid="52" grpId="0" animBg="1"/>
      <p:bldP spid="53" grpId="0" animBg="1"/>
      <p:bldP spid="54" grpId="0" animBg="1"/>
      <p:bldP spid="57" grpId="0"/>
      <p:bldP spid="60" grpId="0"/>
      <p:bldP spid="62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pic>
        <p:nvPicPr>
          <p:cNvPr id="6" name="Elemento grafico 5" descr="Cervello in testa con riempimento a tinta unita">
            <a:extLst>
              <a:ext uri="{FF2B5EF4-FFF2-40B4-BE49-F238E27FC236}">
                <a16:creationId xmlns:a16="http://schemas.microsoft.com/office/drawing/2014/main" id="{38D14468-3A57-4371-9C6F-B3BF4BB21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712FAFD-1124-448F-B94D-11D2EA8D8203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  <p:sp>
        <p:nvSpPr>
          <p:cNvPr id="9" name="Titolo 9">
            <a:extLst>
              <a:ext uri="{FF2B5EF4-FFF2-40B4-BE49-F238E27FC236}">
                <a16:creationId xmlns:a16="http://schemas.microsoft.com/office/drawing/2014/main" id="{A614B1AA-8D1E-47AC-B99E-8E72781CBD41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Esempio  </a:t>
            </a:r>
          </a:p>
        </p:txBody>
      </p:sp>
      <p:pic>
        <p:nvPicPr>
          <p:cNvPr id="12" name="Elemento grafico 11" descr="Aula con riempimento a tinta unita">
            <a:extLst>
              <a:ext uri="{FF2B5EF4-FFF2-40B4-BE49-F238E27FC236}">
                <a16:creationId xmlns:a16="http://schemas.microsoft.com/office/drawing/2014/main" id="{6A1C7FF6-1B58-4A38-9E13-095DE7368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9729" y="37469"/>
            <a:ext cx="756000" cy="756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8FA0B73-BB8C-4C82-A45E-1EC13CA265CC}"/>
              </a:ext>
            </a:extLst>
          </p:cNvPr>
          <p:cNvSpPr txBox="1"/>
          <p:nvPr/>
        </p:nvSpPr>
        <p:spPr>
          <a:xfrm>
            <a:off x="1589085" y="1735830"/>
            <a:ext cx="489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Prima versione dell’algoritmo </a:t>
            </a:r>
            <a:r>
              <a:rPr lang="it-IT" sz="2400" dirty="0" err="1"/>
              <a:t>Greedy</a:t>
            </a:r>
            <a:r>
              <a:rPr lang="it-IT" sz="2400" dirty="0"/>
              <a:t>: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CC38CDA-C084-4D86-AB33-88CC955FDB95}"/>
              </a:ext>
            </a:extLst>
          </p:cNvPr>
          <p:cNvSpPr/>
          <p:nvPr/>
        </p:nvSpPr>
        <p:spPr>
          <a:xfrm>
            <a:off x="1209495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A1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F634D899-C5D3-46EC-915A-9B3401D9610B}"/>
              </a:ext>
            </a:extLst>
          </p:cNvPr>
          <p:cNvSpPr/>
          <p:nvPr/>
        </p:nvSpPr>
        <p:spPr>
          <a:xfrm>
            <a:off x="2038408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A2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CA30FC9-1134-4ED9-8B99-5473331C5BDD}"/>
              </a:ext>
            </a:extLst>
          </p:cNvPr>
          <p:cNvSpPr/>
          <p:nvPr/>
        </p:nvSpPr>
        <p:spPr>
          <a:xfrm>
            <a:off x="2867321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A3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1C9708A0-2C53-4840-A44D-ED88EA64AD45}"/>
              </a:ext>
            </a:extLst>
          </p:cNvPr>
          <p:cNvSpPr/>
          <p:nvPr/>
        </p:nvSpPr>
        <p:spPr>
          <a:xfrm>
            <a:off x="3696234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A4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E178ABE4-D4CF-42C2-AAE3-D4098204B26D}"/>
              </a:ext>
            </a:extLst>
          </p:cNvPr>
          <p:cNvSpPr/>
          <p:nvPr/>
        </p:nvSpPr>
        <p:spPr>
          <a:xfrm>
            <a:off x="1209495" y="3342193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B1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0857712-68D9-440E-8407-BDEBEA013A3D}"/>
              </a:ext>
            </a:extLst>
          </p:cNvPr>
          <p:cNvSpPr/>
          <p:nvPr/>
        </p:nvSpPr>
        <p:spPr>
          <a:xfrm>
            <a:off x="2038408" y="3343921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B2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EE6AC14-41CD-43BD-9CD4-D164DB4D98CF}"/>
              </a:ext>
            </a:extLst>
          </p:cNvPr>
          <p:cNvSpPr/>
          <p:nvPr/>
        </p:nvSpPr>
        <p:spPr>
          <a:xfrm>
            <a:off x="2864949" y="3343921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B3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B26E6DC0-0988-406F-BC23-58F5A4C1D562}"/>
              </a:ext>
            </a:extLst>
          </p:cNvPr>
          <p:cNvSpPr/>
          <p:nvPr/>
        </p:nvSpPr>
        <p:spPr>
          <a:xfrm>
            <a:off x="1204981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C1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CC99D122-8BD3-455D-A0E8-45AF55E75CE3}"/>
              </a:ext>
            </a:extLst>
          </p:cNvPr>
          <p:cNvSpPr/>
          <p:nvPr/>
        </p:nvSpPr>
        <p:spPr>
          <a:xfrm>
            <a:off x="2038408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C2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54338259-CD37-4795-9861-651F05738624}"/>
              </a:ext>
            </a:extLst>
          </p:cNvPr>
          <p:cNvSpPr/>
          <p:nvPr/>
        </p:nvSpPr>
        <p:spPr>
          <a:xfrm>
            <a:off x="2864949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C3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D4273DB8-7AB1-4DF9-9585-3BEFEC443C28}"/>
              </a:ext>
            </a:extLst>
          </p:cNvPr>
          <p:cNvSpPr/>
          <p:nvPr/>
        </p:nvSpPr>
        <p:spPr>
          <a:xfrm>
            <a:off x="3691490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C4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112C1A06-BE57-4758-8184-1F41D1727509}"/>
              </a:ext>
            </a:extLst>
          </p:cNvPr>
          <p:cNvSpPr/>
          <p:nvPr/>
        </p:nvSpPr>
        <p:spPr>
          <a:xfrm>
            <a:off x="4518031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C5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D435CAC-E8BD-427D-A0BC-1BC728D13360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1749495" y="2767199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F8BE20A1-C1B9-4F2B-8B05-670C4C700D3E}"/>
              </a:ext>
            </a:extLst>
          </p:cNvPr>
          <p:cNvCxnSpPr>
            <a:cxnSpLocks/>
          </p:cNvCxnSpPr>
          <p:nvPr/>
        </p:nvCxnSpPr>
        <p:spPr>
          <a:xfrm>
            <a:off x="2576036" y="2780544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1FC4D22-9958-4843-9870-7A7136FB418B}"/>
              </a:ext>
            </a:extLst>
          </p:cNvPr>
          <p:cNvCxnSpPr>
            <a:cxnSpLocks/>
          </p:cNvCxnSpPr>
          <p:nvPr/>
        </p:nvCxnSpPr>
        <p:spPr>
          <a:xfrm>
            <a:off x="3402577" y="2761232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F7D79AF-E0E4-4C17-9B92-70E995B85A82}"/>
              </a:ext>
            </a:extLst>
          </p:cNvPr>
          <p:cNvCxnSpPr>
            <a:cxnSpLocks/>
          </p:cNvCxnSpPr>
          <p:nvPr/>
        </p:nvCxnSpPr>
        <p:spPr>
          <a:xfrm>
            <a:off x="1749495" y="4464931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91EF5BED-7D91-429A-9612-44F52F6259A1}"/>
              </a:ext>
            </a:extLst>
          </p:cNvPr>
          <p:cNvCxnSpPr>
            <a:cxnSpLocks/>
          </p:cNvCxnSpPr>
          <p:nvPr/>
        </p:nvCxnSpPr>
        <p:spPr>
          <a:xfrm>
            <a:off x="2574463" y="4445619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90935817-84CA-45EF-B5AE-30C7C784FDC7}"/>
              </a:ext>
            </a:extLst>
          </p:cNvPr>
          <p:cNvCxnSpPr>
            <a:cxnSpLocks/>
          </p:cNvCxnSpPr>
          <p:nvPr/>
        </p:nvCxnSpPr>
        <p:spPr>
          <a:xfrm>
            <a:off x="3402576" y="4445619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01E7573-BB01-46DD-ABB0-265F1270793E}"/>
              </a:ext>
            </a:extLst>
          </p:cNvPr>
          <p:cNvCxnSpPr>
            <a:cxnSpLocks/>
          </p:cNvCxnSpPr>
          <p:nvPr/>
        </p:nvCxnSpPr>
        <p:spPr>
          <a:xfrm>
            <a:off x="4231490" y="4464931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69BD97-84E9-4167-969E-EF9283C8FDAF}"/>
              </a:ext>
            </a:extLst>
          </p:cNvPr>
          <p:cNvCxnSpPr>
            <a:cxnSpLocks/>
          </p:cNvCxnSpPr>
          <p:nvPr/>
        </p:nvCxnSpPr>
        <p:spPr>
          <a:xfrm>
            <a:off x="1744981" y="3603767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7D5ADC5B-AAD9-4E99-B005-797F27CCBCCB}"/>
              </a:ext>
            </a:extLst>
          </p:cNvPr>
          <p:cNvCxnSpPr>
            <a:cxnSpLocks/>
          </p:cNvCxnSpPr>
          <p:nvPr/>
        </p:nvCxnSpPr>
        <p:spPr>
          <a:xfrm>
            <a:off x="2574462" y="3612193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6">
            <a:extLst>
              <a:ext uri="{FF2B5EF4-FFF2-40B4-BE49-F238E27FC236}">
                <a16:creationId xmlns:a16="http://schemas.microsoft.com/office/drawing/2014/main" id="{5FDC0E3E-8E3A-458A-A1E9-70BBB9695866}"/>
              </a:ext>
            </a:extLst>
          </p:cNvPr>
          <p:cNvSpPr/>
          <p:nvPr/>
        </p:nvSpPr>
        <p:spPr>
          <a:xfrm>
            <a:off x="1217493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A1</a:t>
            </a:r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F24EC99D-1517-47FF-839D-882376E0C456}"/>
              </a:ext>
            </a:extLst>
          </p:cNvPr>
          <p:cNvSpPr/>
          <p:nvPr/>
        </p:nvSpPr>
        <p:spPr>
          <a:xfrm>
            <a:off x="2038408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A2</a:t>
            </a:r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C2577CFF-DF7D-4645-B8A8-070142D894E3}"/>
              </a:ext>
            </a:extLst>
          </p:cNvPr>
          <p:cNvSpPr/>
          <p:nvPr/>
        </p:nvSpPr>
        <p:spPr>
          <a:xfrm>
            <a:off x="1209495" y="3342193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B1</a:t>
            </a:r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49719694-A647-4CF8-A35B-CD10A29F6D2B}"/>
              </a:ext>
            </a:extLst>
          </p:cNvPr>
          <p:cNvSpPr/>
          <p:nvPr/>
        </p:nvSpPr>
        <p:spPr>
          <a:xfrm>
            <a:off x="1195485" y="4191007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C1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4E5D9C67-8812-4271-A0CE-84F6300C7B7A}"/>
              </a:ext>
            </a:extLst>
          </p:cNvPr>
          <p:cNvSpPr txBox="1"/>
          <p:nvPr/>
        </p:nvSpPr>
        <p:spPr>
          <a:xfrm>
            <a:off x="1185413" y="2222782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012BA455-A6D6-47B8-93B6-3641E34B2A68}"/>
              </a:ext>
            </a:extLst>
          </p:cNvPr>
          <p:cNvSpPr txBox="1"/>
          <p:nvPr/>
        </p:nvSpPr>
        <p:spPr>
          <a:xfrm>
            <a:off x="1177370" y="3042249"/>
            <a:ext cx="69030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  <a:endParaRPr lang="it-IT" sz="6600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6ADFFDB0-5E42-459A-A7A6-CF2E63BE7FA5}"/>
              </a:ext>
            </a:extLst>
          </p:cNvPr>
          <p:cNvSpPr txBox="1"/>
          <p:nvPr/>
        </p:nvSpPr>
        <p:spPr>
          <a:xfrm>
            <a:off x="1152477" y="3930245"/>
            <a:ext cx="48887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  <a:endParaRPr lang="it-IT" sz="6600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C7139B29-BEC4-4BB5-8933-F78D224CB772}"/>
              </a:ext>
            </a:extLst>
          </p:cNvPr>
          <p:cNvSpPr txBox="1"/>
          <p:nvPr/>
        </p:nvSpPr>
        <p:spPr>
          <a:xfrm>
            <a:off x="2001296" y="2212487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8F52F266-5165-429C-AD11-EA876B72F132}"/>
              </a:ext>
            </a:extLst>
          </p:cNvPr>
          <p:cNvSpPr txBox="1"/>
          <p:nvPr/>
        </p:nvSpPr>
        <p:spPr>
          <a:xfrm>
            <a:off x="2835929" y="2231915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829177C1-36C8-4E55-A6EE-765986A42593}"/>
              </a:ext>
            </a:extLst>
          </p:cNvPr>
          <p:cNvSpPr txBox="1"/>
          <p:nvPr/>
        </p:nvSpPr>
        <p:spPr>
          <a:xfrm>
            <a:off x="2001296" y="3049769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5E19FCB5-75C5-4162-93BD-58FFDACCA37A}"/>
              </a:ext>
            </a:extLst>
          </p:cNvPr>
          <p:cNvSpPr txBox="1"/>
          <p:nvPr/>
        </p:nvSpPr>
        <p:spPr>
          <a:xfrm>
            <a:off x="3666833" y="2232455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BF8A6EE2-4F21-470C-9025-028178F999BB}"/>
              </a:ext>
            </a:extLst>
          </p:cNvPr>
          <p:cNvSpPr txBox="1"/>
          <p:nvPr/>
        </p:nvSpPr>
        <p:spPr>
          <a:xfrm>
            <a:off x="1983151" y="3921104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164C6EE-42F4-4B0C-A813-FC5864F42645}"/>
              </a:ext>
            </a:extLst>
          </p:cNvPr>
          <p:cNvSpPr txBox="1"/>
          <p:nvPr/>
        </p:nvSpPr>
        <p:spPr>
          <a:xfrm>
            <a:off x="2815919" y="3049769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7F20812-CCA5-4878-AD0A-138693231647}"/>
              </a:ext>
            </a:extLst>
          </p:cNvPr>
          <p:cNvSpPr txBox="1"/>
          <p:nvPr/>
        </p:nvSpPr>
        <p:spPr>
          <a:xfrm>
            <a:off x="2817492" y="3889844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422470D1-465B-494E-A5F4-0D727453F40F}"/>
              </a:ext>
            </a:extLst>
          </p:cNvPr>
          <p:cNvSpPr txBox="1"/>
          <p:nvPr/>
        </p:nvSpPr>
        <p:spPr>
          <a:xfrm>
            <a:off x="3655221" y="3910933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F5F4A0CF-3E0A-40D4-89E1-44376D4865BF}"/>
              </a:ext>
            </a:extLst>
          </p:cNvPr>
          <p:cNvSpPr txBox="1"/>
          <p:nvPr/>
        </p:nvSpPr>
        <p:spPr>
          <a:xfrm>
            <a:off x="4494208" y="3910933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0370DE5A-0510-45F3-957C-295F92B2B1FF}"/>
              </a:ext>
            </a:extLst>
          </p:cNvPr>
          <p:cNvCxnSpPr>
            <a:cxnSpLocks/>
          </p:cNvCxnSpPr>
          <p:nvPr/>
        </p:nvCxnSpPr>
        <p:spPr>
          <a:xfrm flipV="1">
            <a:off x="6663467" y="2340429"/>
            <a:ext cx="0" cy="27756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4CA4BE52-842D-451D-84B1-99C965484657}"/>
              </a:ext>
            </a:extLst>
          </p:cNvPr>
          <p:cNvCxnSpPr>
            <a:cxnSpLocks/>
          </p:cNvCxnSpPr>
          <p:nvPr/>
        </p:nvCxnSpPr>
        <p:spPr>
          <a:xfrm>
            <a:off x="6663467" y="5116054"/>
            <a:ext cx="437605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ttangolo 72">
            <a:extLst>
              <a:ext uri="{FF2B5EF4-FFF2-40B4-BE49-F238E27FC236}">
                <a16:creationId xmlns:a16="http://schemas.microsoft.com/office/drawing/2014/main" id="{449BB8AD-2274-4239-91BB-482221E4B24F}"/>
              </a:ext>
            </a:extLst>
          </p:cNvPr>
          <p:cNvSpPr/>
          <p:nvPr/>
        </p:nvSpPr>
        <p:spPr>
          <a:xfrm>
            <a:off x="6892067" y="3603767"/>
            <a:ext cx="649910" cy="15067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94ADEF0A-8AA2-428E-8033-0894621C9EFE}"/>
              </a:ext>
            </a:extLst>
          </p:cNvPr>
          <p:cNvSpPr/>
          <p:nvPr/>
        </p:nvSpPr>
        <p:spPr>
          <a:xfrm>
            <a:off x="7922976" y="3037198"/>
            <a:ext cx="649910" cy="2073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A34204FD-2088-4061-880B-91F1826D3E2B}"/>
              </a:ext>
            </a:extLst>
          </p:cNvPr>
          <p:cNvSpPr/>
          <p:nvPr/>
        </p:nvSpPr>
        <p:spPr>
          <a:xfrm>
            <a:off x="8953885" y="2648643"/>
            <a:ext cx="649910" cy="24618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B97A38C5-8389-4CC2-BB5B-D5EA452776DF}"/>
              </a:ext>
            </a:extLst>
          </p:cNvPr>
          <p:cNvSpPr/>
          <p:nvPr/>
        </p:nvSpPr>
        <p:spPr>
          <a:xfrm>
            <a:off x="9984794" y="3510397"/>
            <a:ext cx="649910" cy="16000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0D092739-D752-49D3-8C79-415FB18C2BA5}"/>
              </a:ext>
            </a:extLst>
          </p:cNvPr>
          <p:cNvSpPr txBox="1"/>
          <p:nvPr/>
        </p:nvSpPr>
        <p:spPr>
          <a:xfrm>
            <a:off x="7066178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68E62D76-8985-4A63-8727-9F55321CB7C3}"/>
              </a:ext>
            </a:extLst>
          </p:cNvPr>
          <p:cNvSpPr txBox="1"/>
          <p:nvPr/>
        </p:nvSpPr>
        <p:spPr>
          <a:xfrm>
            <a:off x="8097088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70588E99-F429-49B1-9003-CF18815F39D8}"/>
              </a:ext>
            </a:extLst>
          </p:cNvPr>
          <p:cNvSpPr txBox="1"/>
          <p:nvPr/>
        </p:nvSpPr>
        <p:spPr>
          <a:xfrm>
            <a:off x="9077296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8B4934BC-AC3A-4601-A593-FA5379B3960E}"/>
              </a:ext>
            </a:extLst>
          </p:cNvPr>
          <p:cNvSpPr txBox="1"/>
          <p:nvPr/>
        </p:nvSpPr>
        <p:spPr>
          <a:xfrm>
            <a:off x="10158906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1BBCAA8A-51FE-4CCE-A1C1-F7DED5E3D359}"/>
              </a:ext>
            </a:extLst>
          </p:cNvPr>
          <p:cNvSpPr txBox="1"/>
          <p:nvPr/>
        </p:nvSpPr>
        <p:spPr>
          <a:xfrm>
            <a:off x="8247931" y="567835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Time Slot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0964BC45-D70B-4471-8CEA-98812DDC050B}"/>
              </a:ext>
            </a:extLst>
          </p:cNvPr>
          <p:cNvSpPr/>
          <p:nvPr/>
        </p:nvSpPr>
        <p:spPr>
          <a:xfrm>
            <a:off x="6892067" y="4593539"/>
            <a:ext cx="649907" cy="516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F02F794A-511A-4DE6-9118-74D7A2C026D7}"/>
              </a:ext>
            </a:extLst>
          </p:cNvPr>
          <p:cNvSpPr/>
          <p:nvPr/>
        </p:nvSpPr>
        <p:spPr>
          <a:xfrm>
            <a:off x="6892067" y="3809964"/>
            <a:ext cx="649907" cy="7795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3C73A673-5CBE-4CA8-8591-3A6BD327AD65}"/>
              </a:ext>
            </a:extLst>
          </p:cNvPr>
          <p:cNvSpPr/>
          <p:nvPr/>
        </p:nvSpPr>
        <p:spPr>
          <a:xfrm>
            <a:off x="7918394" y="4445619"/>
            <a:ext cx="649907" cy="655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C1</a:t>
            </a:r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37966FD2-59B9-40D4-A6A4-7660C6BA9B3F}"/>
              </a:ext>
            </a:extLst>
          </p:cNvPr>
          <p:cNvSpPr/>
          <p:nvPr/>
        </p:nvSpPr>
        <p:spPr>
          <a:xfrm>
            <a:off x="7923999" y="4013789"/>
            <a:ext cx="649907" cy="41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BAAF4184-75BF-4AEA-9D20-7A216C28A109}"/>
              </a:ext>
            </a:extLst>
          </p:cNvPr>
          <p:cNvSpPr txBox="1"/>
          <p:nvPr/>
        </p:nvSpPr>
        <p:spPr>
          <a:xfrm rot="16200000">
            <a:off x="5789192" y="3345809"/>
            <a:ext cx="9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Capacità</a:t>
            </a: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CBB794B8-4707-46D8-A81F-279374F7C22B}"/>
              </a:ext>
            </a:extLst>
          </p:cNvPr>
          <p:cNvSpPr/>
          <p:nvPr/>
        </p:nvSpPr>
        <p:spPr>
          <a:xfrm>
            <a:off x="7925022" y="3429000"/>
            <a:ext cx="649907" cy="5947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B2</a:t>
            </a: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69159C70-4633-4235-BFEE-64A16B4508F9}"/>
              </a:ext>
            </a:extLst>
          </p:cNvPr>
          <p:cNvSpPr/>
          <p:nvPr/>
        </p:nvSpPr>
        <p:spPr>
          <a:xfrm>
            <a:off x="7919637" y="3113203"/>
            <a:ext cx="649907" cy="3382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C2</a:t>
            </a: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129624A3-6ECA-47A7-A1A0-290EF5822FB2}"/>
              </a:ext>
            </a:extLst>
          </p:cNvPr>
          <p:cNvSpPr/>
          <p:nvPr/>
        </p:nvSpPr>
        <p:spPr>
          <a:xfrm>
            <a:off x="8951842" y="3930246"/>
            <a:ext cx="649907" cy="116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A3</a:t>
            </a:r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04DC7B41-F02B-4AA5-AC91-4929B8431DC4}"/>
              </a:ext>
            </a:extLst>
          </p:cNvPr>
          <p:cNvSpPr/>
          <p:nvPr/>
        </p:nvSpPr>
        <p:spPr>
          <a:xfrm>
            <a:off x="8948500" y="3569094"/>
            <a:ext cx="649907" cy="3461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B3</a:t>
            </a:r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075B7C78-C93A-4F8D-9438-398276D14CD0}"/>
              </a:ext>
            </a:extLst>
          </p:cNvPr>
          <p:cNvSpPr/>
          <p:nvPr/>
        </p:nvSpPr>
        <p:spPr>
          <a:xfrm>
            <a:off x="8951787" y="2918642"/>
            <a:ext cx="649907" cy="6527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C3</a:t>
            </a: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B0D96AEC-3D66-4918-B59C-A8777D81AA61}"/>
              </a:ext>
            </a:extLst>
          </p:cNvPr>
          <p:cNvSpPr/>
          <p:nvPr/>
        </p:nvSpPr>
        <p:spPr>
          <a:xfrm>
            <a:off x="9975869" y="4589528"/>
            <a:ext cx="649907" cy="501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A4</a:t>
            </a: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1EA3C8B3-04FC-47A3-A5EE-F41E4F2D20F3}"/>
              </a:ext>
            </a:extLst>
          </p:cNvPr>
          <p:cNvSpPr/>
          <p:nvPr/>
        </p:nvSpPr>
        <p:spPr>
          <a:xfrm>
            <a:off x="9977827" y="3930245"/>
            <a:ext cx="649907" cy="6682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C4</a:t>
            </a: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DDCE3FA8-94E9-478E-94B3-06F21D2B7F02}"/>
              </a:ext>
            </a:extLst>
          </p:cNvPr>
          <p:cNvSpPr/>
          <p:nvPr/>
        </p:nvSpPr>
        <p:spPr>
          <a:xfrm>
            <a:off x="9977308" y="3504813"/>
            <a:ext cx="649907" cy="4195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C5</a:t>
            </a:r>
          </a:p>
        </p:txBody>
      </p:sp>
    </p:spTree>
    <p:extLst>
      <p:ext uri="{BB962C8B-B14F-4D97-AF65-F5344CB8AC3E}">
        <p14:creationId xmlns:p14="http://schemas.microsoft.com/office/powerpoint/2010/main" val="83289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pic>
        <p:nvPicPr>
          <p:cNvPr id="6" name="Elemento grafico 5" descr="Cervello in testa con riempimento a tinta unita">
            <a:extLst>
              <a:ext uri="{FF2B5EF4-FFF2-40B4-BE49-F238E27FC236}">
                <a16:creationId xmlns:a16="http://schemas.microsoft.com/office/drawing/2014/main" id="{38D14468-3A57-4371-9C6F-B3BF4BB21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712FAFD-1124-448F-B94D-11D2EA8D8203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  <p:sp>
        <p:nvSpPr>
          <p:cNvPr id="9" name="Titolo 9">
            <a:extLst>
              <a:ext uri="{FF2B5EF4-FFF2-40B4-BE49-F238E27FC236}">
                <a16:creationId xmlns:a16="http://schemas.microsoft.com/office/drawing/2014/main" id="{A614B1AA-8D1E-47AC-B99E-8E72781CBD41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Esempio  </a:t>
            </a:r>
          </a:p>
        </p:txBody>
      </p:sp>
      <p:pic>
        <p:nvPicPr>
          <p:cNvPr id="12" name="Elemento grafico 11" descr="Aula con riempimento a tinta unita">
            <a:extLst>
              <a:ext uri="{FF2B5EF4-FFF2-40B4-BE49-F238E27FC236}">
                <a16:creationId xmlns:a16="http://schemas.microsoft.com/office/drawing/2014/main" id="{67817979-3CDF-4321-970D-EC4AC75F8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9729" y="37469"/>
            <a:ext cx="756000" cy="756000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68292A00-6154-4CAC-B04C-E9D3E18C1ACB}"/>
              </a:ext>
            </a:extLst>
          </p:cNvPr>
          <p:cNvSpPr/>
          <p:nvPr/>
        </p:nvSpPr>
        <p:spPr>
          <a:xfrm>
            <a:off x="1209495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A1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6E4DF37D-C580-466E-8F03-73BCE26C162F}"/>
              </a:ext>
            </a:extLst>
          </p:cNvPr>
          <p:cNvSpPr/>
          <p:nvPr/>
        </p:nvSpPr>
        <p:spPr>
          <a:xfrm>
            <a:off x="2038408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A2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9E68A07C-A2FC-406D-96D5-CC42660B9F59}"/>
              </a:ext>
            </a:extLst>
          </p:cNvPr>
          <p:cNvSpPr/>
          <p:nvPr/>
        </p:nvSpPr>
        <p:spPr>
          <a:xfrm>
            <a:off x="2867321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A3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E622454-2E33-44D4-9DCF-62A97E325213}"/>
              </a:ext>
            </a:extLst>
          </p:cNvPr>
          <p:cNvSpPr/>
          <p:nvPr/>
        </p:nvSpPr>
        <p:spPr>
          <a:xfrm>
            <a:off x="3696234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A4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56A3DFB-97DA-413C-B0EA-39EE7DDC192B}"/>
              </a:ext>
            </a:extLst>
          </p:cNvPr>
          <p:cNvSpPr/>
          <p:nvPr/>
        </p:nvSpPr>
        <p:spPr>
          <a:xfrm>
            <a:off x="1209495" y="3342193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B1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8BF014CA-3CFC-4F5C-8B19-BC9CBDC5D68D}"/>
              </a:ext>
            </a:extLst>
          </p:cNvPr>
          <p:cNvSpPr/>
          <p:nvPr/>
        </p:nvSpPr>
        <p:spPr>
          <a:xfrm>
            <a:off x="2038408" y="3343921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B2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03051ED-EC28-40F0-B9D9-E04599703DD5}"/>
              </a:ext>
            </a:extLst>
          </p:cNvPr>
          <p:cNvSpPr/>
          <p:nvPr/>
        </p:nvSpPr>
        <p:spPr>
          <a:xfrm>
            <a:off x="2864949" y="3343921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B3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9145FD04-7C02-4F86-90C3-077A502ECADC}"/>
              </a:ext>
            </a:extLst>
          </p:cNvPr>
          <p:cNvSpPr/>
          <p:nvPr/>
        </p:nvSpPr>
        <p:spPr>
          <a:xfrm>
            <a:off x="1204981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C1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507A1F5B-32C9-4AE6-BE2D-53F584F79928}"/>
              </a:ext>
            </a:extLst>
          </p:cNvPr>
          <p:cNvSpPr/>
          <p:nvPr/>
        </p:nvSpPr>
        <p:spPr>
          <a:xfrm>
            <a:off x="2038408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C2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14DAECB1-E166-4899-9F10-883259126988}"/>
              </a:ext>
            </a:extLst>
          </p:cNvPr>
          <p:cNvSpPr/>
          <p:nvPr/>
        </p:nvSpPr>
        <p:spPr>
          <a:xfrm>
            <a:off x="2864949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C3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DA395BC5-CC6D-44F0-B80D-E1F55051BC8D}"/>
              </a:ext>
            </a:extLst>
          </p:cNvPr>
          <p:cNvSpPr/>
          <p:nvPr/>
        </p:nvSpPr>
        <p:spPr>
          <a:xfrm>
            <a:off x="3691490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C4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E870275F-A81A-4723-8F46-2B4324532650}"/>
              </a:ext>
            </a:extLst>
          </p:cNvPr>
          <p:cNvSpPr/>
          <p:nvPr/>
        </p:nvSpPr>
        <p:spPr>
          <a:xfrm>
            <a:off x="4518031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C5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B5978B7F-5048-4E0E-8911-D5B6E33B24A7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749495" y="2767199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A284CFC5-1A23-42BA-8293-8758EB80545D}"/>
              </a:ext>
            </a:extLst>
          </p:cNvPr>
          <p:cNvCxnSpPr>
            <a:cxnSpLocks/>
          </p:cNvCxnSpPr>
          <p:nvPr/>
        </p:nvCxnSpPr>
        <p:spPr>
          <a:xfrm>
            <a:off x="2576036" y="2780544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0FF2CF34-2748-477B-8745-77B59C7F102E}"/>
              </a:ext>
            </a:extLst>
          </p:cNvPr>
          <p:cNvCxnSpPr>
            <a:cxnSpLocks/>
          </p:cNvCxnSpPr>
          <p:nvPr/>
        </p:nvCxnSpPr>
        <p:spPr>
          <a:xfrm>
            <a:off x="3402577" y="2761232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C5E6D969-D9F6-4C30-9D67-00B69CE6746A}"/>
              </a:ext>
            </a:extLst>
          </p:cNvPr>
          <p:cNvCxnSpPr>
            <a:cxnSpLocks/>
          </p:cNvCxnSpPr>
          <p:nvPr/>
        </p:nvCxnSpPr>
        <p:spPr>
          <a:xfrm>
            <a:off x="1749495" y="4464931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B8D325B9-4C2F-4E81-818A-5D02C22AFA50}"/>
              </a:ext>
            </a:extLst>
          </p:cNvPr>
          <p:cNvCxnSpPr>
            <a:cxnSpLocks/>
          </p:cNvCxnSpPr>
          <p:nvPr/>
        </p:nvCxnSpPr>
        <p:spPr>
          <a:xfrm>
            <a:off x="2574463" y="4445619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5FA049F-0795-4B3D-B603-496105C466AA}"/>
              </a:ext>
            </a:extLst>
          </p:cNvPr>
          <p:cNvCxnSpPr>
            <a:cxnSpLocks/>
          </p:cNvCxnSpPr>
          <p:nvPr/>
        </p:nvCxnSpPr>
        <p:spPr>
          <a:xfrm>
            <a:off x="3402576" y="4445619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96B064A7-BBA3-414F-918C-D58D1016F16D}"/>
              </a:ext>
            </a:extLst>
          </p:cNvPr>
          <p:cNvCxnSpPr>
            <a:cxnSpLocks/>
          </p:cNvCxnSpPr>
          <p:nvPr/>
        </p:nvCxnSpPr>
        <p:spPr>
          <a:xfrm>
            <a:off x="4231490" y="4464931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545DD53D-9311-4B0F-B53C-9D768D7C0FAA}"/>
              </a:ext>
            </a:extLst>
          </p:cNvPr>
          <p:cNvCxnSpPr>
            <a:cxnSpLocks/>
          </p:cNvCxnSpPr>
          <p:nvPr/>
        </p:nvCxnSpPr>
        <p:spPr>
          <a:xfrm>
            <a:off x="1744981" y="3603767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2EE3969D-569B-457D-8226-B7BC436EC0CC}"/>
              </a:ext>
            </a:extLst>
          </p:cNvPr>
          <p:cNvCxnSpPr>
            <a:cxnSpLocks/>
          </p:cNvCxnSpPr>
          <p:nvPr/>
        </p:nvCxnSpPr>
        <p:spPr>
          <a:xfrm>
            <a:off x="2574462" y="3612193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3405CDCF-9BFD-4F87-8D9B-B1E820540040}"/>
              </a:ext>
            </a:extLst>
          </p:cNvPr>
          <p:cNvSpPr/>
          <p:nvPr/>
        </p:nvSpPr>
        <p:spPr>
          <a:xfrm>
            <a:off x="1207123" y="250658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A1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8F511DB5-71B4-4B6D-BCEF-C59AECCC725C}"/>
              </a:ext>
            </a:extLst>
          </p:cNvPr>
          <p:cNvSpPr/>
          <p:nvPr/>
        </p:nvSpPr>
        <p:spPr>
          <a:xfrm>
            <a:off x="2042990" y="250658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A2</a:t>
            </a: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C61C4770-4D69-41B2-B5B8-0F94FF05EA42}"/>
              </a:ext>
            </a:extLst>
          </p:cNvPr>
          <p:cNvSpPr/>
          <p:nvPr/>
        </p:nvSpPr>
        <p:spPr>
          <a:xfrm>
            <a:off x="1211867" y="3343921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B1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1570D9C7-DA9D-4D43-814F-648AD94366AF}"/>
              </a:ext>
            </a:extLst>
          </p:cNvPr>
          <p:cNvSpPr/>
          <p:nvPr/>
        </p:nvSpPr>
        <p:spPr>
          <a:xfrm>
            <a:off x="1204324" y="4187245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C1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C1DD98C-A607-4E40-9CF7-A4128CB6738D}"/>
              </a:ext>
            </a:extLst>
          </p:cNvPr>
          <p:cNvSpPr txBox="1"/>
          <p:nvPr/>
        </p:nvSpPr>
        <p:spPr>
          <a:xfrm>
            <a:off x="1145748" y="2212910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6F8F292-10DA-4BC1-8156-FAF017A39180}"/>
              </a:ext>
            </a:extLst>
          </p:cNvPr>
          <p:cNvSpPr txBox="1"/>
          <p:nvPr/>
        </p:nvSpPr>
        <p:spPr>
          <a:xfrm>
            <a:off x="1170648" y="3075596"/>
            <a:ext cx="69030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  <a:endParaRPr lang="it-IT" sz="6600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4D5B0AA6-E738-4B72-AF0C-C1EA337B75E7}"/>
              </a:ext>
            </a:extLst>
          </p:cNvPr>
          <p:cNvSpPr txBox="1"/>
          <p:nvPr/>
        </p:nvSpPr>
        <p:spPr>
          <a:xfrm>
            <a:off x="1158181" y="3879557"/>
            <a:ext cx="48887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  <a:endParaRPr lang="it-IT" sz="6600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B8DEA0A9-F79F-4F34-BF44-186180C6483B}"/>
              </a:ext>
            </a:extLst>
          </p:cNvPr>
          <p:cNvSpPr txBox="1"/>
          <p:nvPr/>
        </p:nvSpPr>
        <p:spPr>
          <a:xfrm>
            <a:off x="2010881" y="2213568"/>
            <a:ext cx="52783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EEC8A5C-F72D-4A6A-8128-F38B24DC11BE}"/>
              </a:ext>
            </a:extLst>
          </p:cNvPr>
          <p:cNvSpPr txBox="1"/>
          <p:nvPr/>
        </p:nvSpPr>
        <p:spPr>
          <a:xfrm>
            <a:off x="1589085" y="1735830"/>
            <a:ext cx="4907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Versione smart dell’algoritmo </a:t>
            </a:r>
            <a:r>
              <a:rPr lang="it-IT" sz="2400" dirty="0" err="1"/>
              <a:t>Greedy</a:t>
            </a:r>
            <a:r>
              <a:rPr lang="it-IT" sz="2400" dirty="0"/>
              <a:t>:</a:t>
            </a:r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A36358EB-4F6B-4E32-BEDD-FF5A1913FF55}"/>
              </a:ext>
            </a:extLst>
          </p:cNvPr>
          <p:cNvCxnSpPr>
            <a:cxnSpLocks/>
          </p:cNvCxnSpPr>
          <p:nvPr/>
        </p:nvCxnSpPr>
        <p:spPr>
          <a:xfrm flipV="1">
            <a:off x="6663467" y="2340429"/>
            <a:ext cx="0" cy="27756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nettore diritto 107">
            <a:extLst>
              <a:ext uri="{FF2B5EF4-FFF2-40B4-BE49-F238E27FC236}">
                <a16:creationId xmlns:a16="http://schemas.microsoft.com/office/drawing/2014/main" id="{2B6012D1-8EAD-4749-8836-13F05BDF426F}"/>
              </a:ext>
            </a:extLst>
          </p:cNvPr>
          <p:cNvCxnSpPr>
            <a:cxnSpLocks/>
          </p:cNvCxnSpPr>
          <p:nvPr/>
        </p:nvCxnSpPr>
        <p:spPr>
          <a:xfrm>
            <a:off x="6663467" y="5116054"/>
            <a:ext cx="437605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A2FD98EC-408A-4DA7-B1AA-188F919E2464}"/>
              </a:ext>
            </a:extLst>
          </p:cNvPr>
          <p:cNvSpPr/>
          <p:nvPr/>
        </p:nvSpPr>
        <p:spPr>
          <a:xfrm>
            <a:off x="6892067" y="3603767"/>
            <a:ext cx="649910" cy="15067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4C75FE48-17D9-4DBC-AB2D-ED78B70BB041}"/>
              </a:ext>
            </a:extLst>
          </p:cNvPr>
          <p:cNvSpPr/>
          <p:nvPr/>
        </p:nvSpPr>
        <p:spPr>
          <a:xfrm>
            <a:off x="7922976" y="3037198"/>
            <a:ext cx="649910" cy="2073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2BE738C1-5B34-467A-9D02-222C9AF17195}"/>
              </a:ext>
            </a:extLst>
          </p:cNvPr>
          <p:cNvSpPr/>
          <p:nvPr/>
        </p:nvSpPr>
        <p:spPr>
          <a:xfrm>
            <a:off x="8952862" y="3246714"/>
            <a:ext cx="649910" cy="18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2B04A6AC-F830-41B9-A886-8050D655834C}"/>
              </a:ext>
            </a:extLst>
          </p:cNvPr>
          <p:cNvSpPr/>
          <p:nvPr/>
        </p:nvSpPr>
        <p:spPr>
          <a:xfrm>
            <a:off x="9984794" y="3053195"/>
            <a:ext cx="649910" cy="20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B0584BA2-5C71-4792-9FFD-050413A8CA11}"/>
              </a:ext>
            </a:extLst>
          </p:cNvPr>
          <p:cNvSpPr txBox="1"/>
          <p:nvPr/>
        </p:nvSpPr>
        <p:spPr>
          <a:xfrm>
            <a:off x="7066178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9FFD0B28-6EFE-46FE-953D-1C85B16FEF96}"/>
              </a:ext>
            </a:extLst>
          </p:cNvPr>
          <p:cNvSpPr txBox="1"/>
          <p:nvPr/>
        </p:nvSpPr>
        <p:spPr>
          <a:xfrm>
            <a:off x="8097088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14DE60A1-3C60-41C0-9750-93C7B814A452}"/>
              </a:ext>
            </a:extLst>
          </p:cNvPr>
          <p:cNvSpPr txBox="1"/>
          <p:nvPr/>
        </p:nvSpPr>
        <p:spPr>
          <a:xfrm>
            <a:off x="9077296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E3AB4AC8-08A6-4091-BB99-12B716039047}"/>
              </a:ext>
            </a:extLst>
          </p:cNvPr>
          <p:cNvSpPr txBox="1"/>
          <p:nvPr/>
        </p:nvSpPr>
        <p:spPr>
          <a:xfrm>
            <a:off x="10158906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7810C20C-0450-42E4-B36D-5D8324510D9D}"/>
              </a:ext>
            </a:extLst>
          </p:cNvPr>
          <p:cNvSpPr txBox="1"/>
          <p:nvPr/>
        </p:nvSpPr>
        <p:spPr>
          <a:xfrm>
            <a:off x="8247931" y="567835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Time Slot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F0CE7ED0-0CD5-4F74-9018-052CD1A2F988}"/>
              </a:ext>
            </a:extLst>
          </p:cNvPr>
          <p:cNvSpPr txBox="1"/>
          <p:nvPr/>
        </p:nvSpPr>
        <p:spPr>
          <a:xfrm rot="16200000">
            <a:off x="5789192" y="3345809"/>
            <a:ext cx="9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Capacità</a:t>
            </a:r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8E706F93-2E78-41B2-8122-DB294AD644FF}"/>
              </a:ext>
            </a:extLst>
          </p:cNvPr>
          <p:cNvSpPr/>
          <p:nvPr/>
        </p:nvSpPr>
        <p:spPr>
          <a:xfrm>
            <a:off x="6892067" y="4727245"/>
            <a:ext cx="649907" cy="38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D7D06E5C-359E-40D8-870B-EEB9C5DB3545}"/>
              </a:ext>
            </a:extLst>
          </p:cNvPr>
          <p:cNvSpPr/>
          <p:nvPr/>
        </p:nvSpPr>
        <p:spPr>
          <a:xfrm>
            <a:off x="6892067" y="4062668"/>
            <a:ext cx="649907" cy="6466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723E7435-AA54-4DDE-9F8D-1B9C2BFA5253}"/>
              </a:ext>
            </a:extLst>
          </p:cNvPr>
          <p:cNvSpPr/>
          <p:nvPr/>
        </p:nvSpPr>
        <p:spPr>
          <a:xfrm>
            <a:off x="7918394" y="4445619"/>
            <a:ext cx="649907" cy="655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C1</a:t>
            </a:r>
          </a:p>
        </p:txBody>
      </p: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640A7AC6-E96D-4DF7-B069-CC9AF01056E6}"/>
              </a:ext>
            </a:extLst>
          </p:cNvPr>
          <p:cNvSpPr/>
          <p:nvPr/>
        </p:nvSpPr>
        <p:spPr>
          <a:xfrm>
            <a:off x="7923999" y="4024675"/>
            <a:ext cx="649907" cy="41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123" name="Freccia in giù 122">
            <a:extLst>
              <a:ext uri="{FF2B5EF4-FFF2-40B4-BE49-F238E27FC236}">
                <a16:creationId xmlns:a16="http://schemas.microsoft.com/office/drawing/2014/main" id="{89AE5344-CC51-45C7-9E33-DCDF5FDA426A}"/>
              </a:ext>
            </a:extLst>
          </p:cNvPr>
          <p:cNvSpPr/>
          <p:nvPr/>
        </p:nvSpPr>
        <p:spPr>
          <a:xfrm>
            <a:off x="7066178" y="1735830"/>
            <a:ext cx="252276" cy="1774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1AB9320C-11DC-4C3E-9B92-15F342899DF2}"/>
              </a:ext>
            </a:extLst>
          </p:cNvPr>
          <p:cNvSpPr txBox="1"/>
          <p:nvPr/>
        </p:nvSpPr>
        <p:spPr>
          <a:xfrm>
            <a:off x="5911356" y="1327136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Non più disponibile per A</a:t>
            </a:r>
          </a:p>
        </p:txBody>
      </p:sp>
      <p:sp>
        <p:nvSpPr>
          <p:cNvPr id="126" name="Freccia in giù 125">
            <a:extLst>
              <a:ext uri="{FF2B5EF4-FFF2-40B4-BE49-F238E27FC236}">
                <a16:creationId xmlns:a16="http://schemas.microsoft.com/office/drawing/2014/main" id="{3F41F2DF-3FB8-4768-AABE-EFCB23857709}"/>
              </a:ext>
            </a:extLst>
          </p:cNvPr>
          <p:cNvSpPr/>
          <p:nvPr/>
        </p:nvSpPr>
        <p:spPr>
          <a:xfrm>
            <a:off x="8140632" y="1735830"/>
            <a:ext cx="224205" cy="1150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FDB53DD6-D9B7-4C4B-AD50-ED095DF65786}"/>
              </a:ext>
            </a:extLst>
          </p:cNvPr>
          <p:cNvSpPr txBox="1"/>
          <p:nvPr/>
        </p:nvSpPr>
        <p:spPr>
          <a:xfrm>
            <a:off x="7717971" y="132713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Costo = 1</a:t>
            </a:r>
          </a:p>
        </p:txBody>
      </p:sp>
      <p:sp>
        <p:nvSpPr>
          <p:cNvPr id="128" name="Freccia in giù 127">
            <a:extLst>
              <a:ext uri="{FF2B5EF4-FFF2-40B4-BE49-F238E27FC236}">
                <a16:creationId xmlns:a16="http://schemas.microsoft.com/office/drawing/2014/main" id="{46E58FC2-5FF0-43D4-9B76-A673E5526318}"/>
              </a:ext>
            </a:extLst>
          </p:cNvPr>
          <p:cNvSpPr/>
          <p:nvPr/>
        </p:nvSpPr>
        <p:spPr>
          <a:xfrm>
            <a:off x="9153004" y="1735826"/>
            <a:ext cx="171675" cy="1410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CE5F6CE0-82F2-46A9-8326-BE43D7C710A7}"/>
              </a:ext>
            </a:extLst>
          </p:cNvPr>
          <p:cNvSpPr txBox="1"/>
          <p:nvPr/>
        </p:nvSpPr>
        <p:spPr>
          <a:xfrm>
            <a:off x="8730343" y="132713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Costo = 2</a:t>
            </a:r>
          </a:p>
        </p:txBody>
      </p:sp>
    </p:spTree>
    <p:extLst>
      <p:ext uri="{BB962C8B-B14F-4D97-AF65-F5344CB8AC3E}">
        <p14:creationId xmlns:p14="http://schemas.microsoft.com/office/powerpoint/2010/main" val="214650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23529 -2.22222E-6 C 0.34063 -2.22222E-6 0.47058 0.08357 0.47058 0.15162 L 0.47058 0.3032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9" y="15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23633 -3.7037E-7 C 0.34219 -3.7037E-7 0.47279 0.03194 0.47279 0.0581 L 0.47279 0.1162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33" y="581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07407E-6 L 0.27982 4.07407E-6 C 0.40508 4.07407E-6 0.55964 0.01481 0.55964 0.02685 L 0.55964 0.05393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82" y="268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3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0.24362 -2.22222E-6 C 0.35274 -2.22222E-6 0.48724 0.05857 0.48724 0.10648 L 0.48724 0.21297 " pathEditMode="relative" rAng="0" ptsTypes="AAAA">
                                      <p:cBhvr>
                                        <p:cTn id="8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62" y="10648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3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7" grpId="0" animBg="1"/>
      <p:bldP spid="17" grpId="1" animBg="1"/>
      <p:bldP spid="20" grpId="0" animBg="1"/>
      <p:bldP spid="20" grpId="1" animBg="1"/>
      <p:bldP spid="38" grpId="0"/>
      <p:bldP spid="39" grpId="0"/>
      <p:bldP spid="40" grpId="0"/>
      <p:bldP spid="41" grpId="0"/>
      <p:bldP spid="119" grpId="0" animBg="1"/>
      <p:bldP spid="120" grpId="0" animBg="1"/>
      <p:bldP spid="121" grpId="0" animBg="1"/>
      <p:bldP spid="122" grpId="0" animBg="1"/>
      <p:bldP spid="123" grpId="0" animBg="1"/>
      <p:bldP spid="123" grpId="1" animBg="1"/>
      <p:bldP spid="125" grpId="0"/>
      <p:bldP spid="125" grpId="1"/>
      <p:bldP spid="126" grpId="0" animBg="1"/>
      <p:bldP spid="127" grpId="0"/>
      <p:bldP spid="128" grpId="0" animBg="1"/>
      <p:bldP spid="128" grpId="1" animBg="1"/>
      <p:bldP spid="129" grpId="0"/>
      <p:bldP spid="12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pic>
        <p:nvPicPr>
          <p:cNvPr id="6" name="Elemento grafico 5" descr="Cervello in testa con riempimento a tinta unita">
            <a:extLst>
              <a:ext uri="{FF2B5EF4-FFF2-40B4-BE49-F238E27FC236}">
                <a16:creationId xmlns:a16="http://schemas.microsoft.com/office/drawing/2014/main" id="{38D14468-3A57-4371-9C6F-B3BF4BB21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712FAFD-1124-448F-B94D-11D2EA8D8203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  <p:sp>
        <p:nvSpPr>
          <p:cNvPr id="9" name="Titolo 9">
            <a:extLst>
              <a:ext uri="{FF2B5EF4-FFF2-40B4-BE49-F238E27FC236}">
                <a16:creationId xmlns:a16="http://schemas.microsoft.com/office/drawing/2014/main" id="{A614B1AA-8D1E-47AC-B99E-8E72781CBD41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Esempio  </a:t>
            </a:r>
          </a:p>
        </p:txBody>
      </p:sp>
      <p:pic>
        <p:nvPicPr>
          <p:cNvPr id="12" name="Elemento grafico 11" descr="Aula con riempimento a tinta unita">
            <a:extLst>
              <a:ext uri="{FF2B5EF4-FFF2-40B4-BE49-F238E27FC236}">
                <a16:creationId xmlns:a16="http://schemas.microsoft.com/office/drawing/2014/main" id="{67817979-3CDF-4321-970D-EC4AC75F8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9729" y="37469"/>
            <a:ext cx="756000" cy="756000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85D4F1EC-B70A-415C-B83E-1D247ED6A90C}"/>
              </a:ext>
            </a:extLst>
          </p:cNvPr>
          <p:cNvSpPr/>
          <p:nvPr/>
        </p:nvSpPr>
        <p:spPr>
          <a:xfrm>
            <a:off x="1209495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A1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4EDB7DD-6EB7-4406-9B1F-F07E53A13E59}"/>
              </a:ext>
            </a:extLst>
          </p:cNvPr>
          <p:cNvSpPr/>
          <p:nvPr/>
        </p:nvSpPr>
        <p:spPr>
          <a:xfrm>
            <a:off x="2038408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A2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B173CEE8-9E6F-4B13-8135-CEDEC2DA267D}"/>
              </a:ext>
            </a:extLst>
          </p:cNvPr>
          <p:cNvSpPr/>
          <p:nvPr/>
        </p:nvSpPr>
        <p:spPr>
          <a:xfrm>
            <a:off x="2867321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A3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F98F5DA-330E-4DFB-B87A-E1EC705CDB9E}"/>
              </a:ext>
            </a:extLst>
          </p:cNvPr>
          <p:cNvSpPr/>
          <p:nvPr/>
        </p:nvSpPr>
        <p:spPr>
          <a:xfrm>
            <a:off x="3696234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A4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58A940E-F784-467D-98D8-20BD15280646}"/>
              </a:ext>
            </a:extLst>
          </p:cNvPr>
          <p:cNvSpPr/>
          <p:nvPr/>
        </p:nvSpPr>
        <p:spPr>
          <a:xfrm>
            <a:off x="1209495" y="3342193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B1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5721670A-49D1-4DB7-842F-A87B0678D7EC}"/>
              </a:ext>
            </a:extLst>
          </p:cNvPr>
          <p:cNvSpPr/>
          <p:nvPr/>
        </p:nvSpPr>
        <p:spPr>
          <a:xfrm>
            <a:off x="2038408" y="3343921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B2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2DFC0FA5-F542-4354-9D9B-64CBD22240DD}"/>
              </a:ext>
            </a:extLst>
          </p:cNvPr>
          <p:cNvSpPr/>
          <p:nvPr/>
        </p:nvSpPr>
        <p:spPr>
          <a:xfrm>
            <a:off x="2864949" y="3343921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B3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03D678DA-65BD-45D7-A7FF-D021CB3EF695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1749495" y="2767199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48E9DF84-6A4D-403E-B250-0B1252907710}"/>
              </a:ext>
            </a:extLst>
          </p:cNvPr>
          <p:cNvCxnSpPr>
            <a:cxnSpLocks/>
          </p:cNvCxnSpPr>
          <p:nvPr/>
        </p:nvCxnSpPr>
        <p:spPr>
          <a:xfrm>
            <a:off x="2576036" y="2780544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E315165-0D24-4E9C-A78C-5CE19FB39C73}"/>
              </a:ext>
            </a:extLst>
          </p:cNvPr>
          <p:cNvCxnSpPr>
            <a:cxnSpLocks/>
          </p:cNvCxnSpPr>
          <p:nvPr/>
        </p:nvCxnSpPr>
        <p:spPr>
          <a:xfrm>
            <a:off x="3402577" y="2761232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366AEBDA-5ECB-4D0D-BA39-518EB6196FE2}"/>
              </a:ext>
            </a:extLst>
          </p:cNvPr>
          <p:cNvCxnSpPr>
            <a:cxnSpLocks/>
          </p:cNvCxnSpPr>
          <p:nvPr/>
        </p:nvCxnSpPr>
        <p:spPr>
          <a:xfrm>
            <a:off x="1744981" y="3603767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28E67C7-9460-4E9B-BAEE-0E9C96FD3E89}"/>
              </a:ext>
            </a:extLst>
          </p:cNvPr>
          <p:cNvCxnSpPr>
            <a:cxnSpLocks/>
          </p:cNvCxnSpPr>
          <p:nvPr/>
        </p:nvCxnSpPr>
        <p:spPr>
          <a:xfrm>
            <a:off x="2574462" y="3612193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>
            <a:extLst>
              <a:ext uri="{FF2B5EF4-FFF2-40B4-BE49-F238E27FC236}">
                <a16:creationId xmlns:a16="http://schemas.microsoft.com/office/drawing/2014/main" id="{13166A01-9023-4655-9E3E-4C4108683CB9}"/>
              </a:ext>
            </a:extLst>
          </p:cNvPr>
          <p:cNvSpPr/>
          <p:nvPr/>
        </p:nvSpPr>
        <p:spPr>
          <a:xfrm>
            <a:off x="1217493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A1</a:t>
            </a: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FA54DF5D-4A5E-49C2-A6F7-B9C9DD6B0B01}"/>
              </a:ext>
            </a:extLst>
          </p:cNvPr>
          <p:cNvSpPr/>
          <p:nvPr/>
        </p:nvSpPr>
        <p:spPr>
          <a:xfrm>
            <a:off x="2038408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A2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8407859D-2BFD-4FD0-BA79-E2F2E19EDDF8}"/>
              </a:ext>
            </a:extLst>
          </p:cNvPr>
          <p:cNvSpPr/>
          <p:nvPr/>
        </p:nvSpPr>
        <p:spPr>
          <a:xfrm>
            <a:off x="1209495" y="3342193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B1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E310F1C-CC2D-4118-A898-73C9C878818B}"/>
              </a:ext>
            </a:extLst>
          </p:cNvPr>
          <p:cNvSpPr txBox="1"/>
          <p:nvPr/>
        </p:nvSpPr>
        <p:spPr>
          <a:xfrm>
            <a:off x="1185413" y="2222782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35E1566-79C4-46A9-91B3-BE4DF384CD33}"/>
              </a:ext>
            </a:extLst>
          </p:cNvPr>
          <p:cNvSpPr txBox="1"/>
          <p:nvPr/>
        </p:nvSpPr>
        <p:spPr>
          <a:xfrm>
            <a:off x="1177370" y="3042249"/>
            <a:ext cx="69030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  <a:endParaRPr lang="it-IT" sz="6600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99FA714-04A6-4DC2-9A28-9ECD0BA9B899}"/>
              </a:ext>
            </a:extLst>
          </p:cNvPr>
          <p:cNvSpPr txBox="1"/>
          <p:nvPr/>
        </p:nvSpPr>
        <p:spPr>
          <a:xfrm>
            <a:off x="2001296" y="2212487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43A4FAF7-DFA2-4FE9-AE9B-2484D920B211}"/>
              </a:ext>
            </a:extLst>
          </p:cNvPr>
          <p:cNvSpPr txBox="1"/>
          <p:nvPr/>
        </p:nvSpPr>
        <p:spPr>
          <a:xfrm>
            <a:off x="2835929" y="2231915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2EEBD0A0-E596-49B7-8831-74AE94222098}"/>
              </a:ext>
            </a:extLst>
          </p:cNvPr>
          <p:cNvSpPr txBox="1"/>
          <p:nvPr/>
        </p:nvSpPr>
        <p:spPr>
          <a:xfrm>
            <a:off x="2001296" y="3049769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3221CB0B-D08F-43BB-8D77-FB83D59FE076}"/>
              </a:ext>
            </a:extLst>
          </p:cNvPr>
          <p:cNvSpPr txBox="1"/>
          <p:nvPr/>
        </p:nvSpPr>
        <p:spPr>
          <a:xfrm>
            <a:off x="3666833" y="2232455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17BA3E0-D6CD-4E31-B2AE-563F3472DE00}"/>
              </a:ext>
            </a:extLst>
          </p:cNvPr>
          <p:cNvSpPr txBox="1"/>
          <p:nvPr/>
        </p:nvSpPr>
        <p:spPr>
          <a:xfrm>
            <a:off x="2815919" y="3049769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ED079CD-834A-40EC-B1E4-F1F8EB99A8B6}"/>
              </a:ext>
            </a:extLst>
          </p:cNvPr>
          <p:cNvSpPr txBox="1"/>
          <p:nvPr/>
        </p:nvSpPr>
        <p:spPr>
          <a:xfrm>
            <a:off x="1589085" y="1735830"/>
            <a:ext cx="4907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Versione smart dell’algoritmo </a:t>
            </a:r>
            <a:r>
              <a:rPr lang="it-IT" sz="2400" dirty="0" err="1"/>
              <a:t>Greedy</a:t>
            </a:r>
            <a:r>
              <a:rPr lang="it-IT" sz="2400" dirty="0"/>
              <a:t>: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0B5055FB-9C6E-465A-A18C-E0242699F294}"/>
              </a:ext>
            </a:extLst>
          </p:cNvPr>
          <p:cNvCxnSpPr>
            <a:cxnSpLocks/>
          </p:cNvCxnSpPr>
          <p:nvPr/>
        </p:nvCxnSpPr>
        <p:spPr>
          <a:xfrm flipV="1">
            <a:off x="6663467" y="2340429"/>
            <a:ext cx="0" cy="27756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FCBD7A95-F046-4AA7-8AAE-DEE42BFD2E7B}"/>
              </a:ext>
            </a:extLst>
          </p:cNvPr>
          <p:cNvCxnSpPr>
            <a:cxnSpLocks/>
          </p:cNvCxnSpPr>
          <p:nvPr/>
        </p:nvCxnSpPr>
        <p:spPr>
          <a:xfrm>
            <a:off x="6663467" y="5116054"/>
            <a:ext cx="437605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ttangolo 46">
            <a:extLst>
              <a:ext uri="{FF2B5EF4-FFF2-40B4-BE49-F238E27FC236}">
                <a16:creationId xmlns:a16="http://schemas.microsoft.com/office/drawing/2014/main" id="{FD9B840A-0096-4CE1-9BEA-7F02FF721B6A}"/>
              </a:ext>
            </a:extLst>
          </p:cNvPr>
          <p:cNvSpPr/>
          <p:nvPr/>
        </p:nvSpPr>
        <p:spPr>
          <a:xfrm>
            <a:off x="6892067" y="3603767"/>
            <a:ext cx="649910" cy="15067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6F94F07E-5113-4B57-86C8-0E9EE24E1955}"/>
              </a:ext>
            </a:extLst>
          </p:cNvPr>
          <p:cNvSpPr/>
          <p:nvPr/>
        </p:nvSpPr>
        <p:spPr>
          <a:xfrm>
            <a:off x="7922976" y="3037198"/>
            <a:ext cx="649910" cy="2073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2A487670-0646-472A-B59B-1F9C24113E7D}"/>
              </a:ext>
            </a:extLst>
          </p:cNvPr>
          <p:cNvSpPr/>
          <p:nvPr/>
        </p:nvSpPr>
        <p:spPr>
          <a:xfrm>
            <a:off x="8951836" y="3241884"/>
            <a:ext cx="649910" cy="18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AC4EEC1C-1A5D-47F0-AFBB-FCCC49022A2B}"/>
              </a:ext>
            </a:extLst>
          </p:cNvPr>
          <p:cNvSpPr/>
          <p:nvPr/>
        </p:nvSpPr>
        <p:spPr>
          <a:xfrm>
            <a:off x="9984794" y="3044873"/>
            <a:ext cx="649910" cy="20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56846E56-C399-40DD-A10A-05C509A44D05}"/>
              </a:ext>
            </a:extLst>
          </p:cNvPr>
          <p:cNvSpPr txBox="1"/>
          <p:nvPr/>
        </p:nvSpPr>
        <p:spPr>
          <a:xfrm>
            <a:off x="7066178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C04727B-74AB-478F-B9C3-7473889489CD}"/>
              </a:ext>
            </a:extLst>
          </p:cNvPr>
          <p:cNvSpPr txBox="1"/>
          <p:nvPr/>
        </p:nvSpPr>
        <p:spPr>
          <a:xfrm>
            <a:off x="8097088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52F9F2E-5394-4BA8-8A25-458128BBD972}"/>
              </a:ext>
            </a:extLst>
          </p:cNvPr>
          <p:cNvSpPr txBox="1"/>
          <p:nvPr/>
        </p:nvSpPr>
        <p:spPr>
          <a:xfrm>
            <a:off x="9077296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F7A80863-926A-4F59-9F40-1F0834DE9596}"/>
              </a:ext>
            </a:extLst>
          </p:cNvPr>
          <p:cNvSpPr txBox="1"/>
          <p:nvPr/>
        </p:nvSpPr>
        <p:spPr>
          <a:xfrm>
            <a:off x="10158906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B5739532-67EE-4585-A656-49CA93705189}"/>
              </a:ext>
            </a:extLst>
          </p:cNvPr>
          <p:cNvSpPr txBox="1"/>
          <p:nvPr/>
        </p:nvSpPr>
        <p:spPr>
          <a:xfrm>
            <a:off x="8247931" y="567835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Time Slot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7AF79622-2186-4EFC-83D6-F2C08C07E5C4}"/>
              </a:ext>
            </a:extLst>
          </p:cNvPr>
          <p:cNvSpPr txBox="1"/>
          <p:nvPr/>
        </p:nvSpPr>
        <p:spPr>
          <a:xfrm rot="16200000">
            <a:off x="5789192" y="3345809"/>
            <a:ext cx="9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Capacità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D4F9F095-36DA-48CB-80B6-6ECE90682510}"/>
              </a:ext>
            </a:extLst>
          </p:cNvPr>
          <p:cNvSpPr/>
          <p:nvPr/>
        </p:nvSpPr>
        <p:spPr>
          <a:xfrm>
            <a:off x="6892067" y="4727245"/>
            <a:ext cx="649907" cy="38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B0630666-F97B-4541-99F9-CF7B79544AD4}"/>
              </a:ext>
            </a:extLst>
          </p:cNvPr>
          <p:cNvSpPr/>
          <p:nvPr/>
        </p:nvSpPr>
        <p:spPr>
          <a:xfrm>
            <a:off x="6892067" y="4062668"/>
            <a:ext cx="649907" cy="6466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5E568C4C-FCD5-44C2-953C-228D30A971EC}"/>
              </a:ext>
            </a:extLst>
          </p:cNvPr>
          <p:cNvSpPr/>
          <p:nvPr/>
        </p:nvSpPr>
        <p:spPr>
          <a:xfrm>
            <a:off x="7918394" y="4445619"/>
            <a:ext cx="649907" cy="655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C1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3CF0FAFD-5F5B-42FA-88F2-71BED0994A8A}"/>
              </a:ext>
            </a:extLst>
          </p:cNvPr>
          <p:cNvSpPr/>
          <p:nvPr/>
        </p:nvSpPr>
        <p:spPr>
          <a:xfrm>
            <a:off x="7923999" y="4024675"/>
            <a:ext cx="649907" cy="41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5A1727BF-8E72-413F-BE45-406EBEB9C6DB}"/>
              </a:ext>
            </a:extLst>
          </p:cNvPr>
          <p:cNvSpPr/>
          <p:nvPr/>
        </p:nvSpPr>
        <p:spPr>
          <a:xfrm>
            <a:off x="7918393" y="3378068"/>
            <a:ext cx="649907" cy="6466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B2</a:t>
            </a:r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BF5BCB13-E1E4-463E-8057-5D9073DCDAFE}"/>
              </a:ext>
            </a:extLst>
          </p:cNvPr>
          <p:cNvSpPr/>
          <p:nvPr/>
        </p:nvSpPr>
        <p:spPr>
          <a:xfrm>
            <a:off x="1204981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C1</a:t>
            </a:r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790C47E7-735E-4BE7-8F73-03C5092AB54C}"/>
              </a:ext>
            </a:extLst>
          </p:cNvPr>
          <p:cNvSpPr/>
          <p:nvPr/>
        </p:nvSpPr>
        <p:spPr>
          <a:xfrm>
            <a:off x="2038408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C2</a:t>
            </a:r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A2C1A475-751E-4492-9F9C-8E80562657BB}"/>
              </a:ext>
            </a:extLst>
          </p:cNvPr>
          <p:cNvSpPr/>
          <p:nvPr/>
        </p:nvSpPr>
        <p:spPr>
          <a:xfrm>
            <a:off x="2864949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C3</a:t>
            </a:r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17AA2A1C-C172-4369-BDE6-12C0FD62A12E}"/>
              </a:ext>
            </a:extLst>
          </p:cNvPr>
          <p:cNvSpPr/>
          <p:nvPr/>
        </p:nvSpPr>
        <p:spPr>
          <a:xfrm>
            <a:off x="3691490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C4</a:t>
            </a:r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B7194330-8452-432C-BB8C-0F474A4B1A31}"/>
              </a:ext>
            </a:extLst>
          </p:cNvPr>
          <p:cNvSpPr/>
          <p:nvPr/>
        </p:nvSpPr>
        <p:spPr>
          <a:xfrm>
            <a:off x="4518031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C5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47645910-B24C-4CFA-86E6-FB3AA5B1BDC8}"/>
              </a:ext>
            </a:extLst>
          </p:cNvPr>
          <p:cNvCxnSpPr>
            <a:cxnSpLocks/>
          </p:cNvCxnSpPr>
          <p:nvPr/>
        </p:nvCxnSpPr>
        <p:spPr>
          <a:xfrm>
            <a:off x="1749495" y="4464931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44AC9BB1-303A-4ECE-95F3-D10228845D5E}"/>
              </a:ext>
            </a:extLst>
          </p:cNvPr>
          <p:cNvCxnSpPr>
            <a:cxnSpLocks/>
          </p:cNvCxnSpPr>
          <p:nvPr/>
        </p:nvCxnSpPr>
        <p:spPr>
          <a:xfrm>
            <a:off x="2574463" y="4445619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9AFF34BC-3A6A-4163-9042-170F9E51B746}"/>
              </a:ext>
            </a:extLst>
          </p:cNvPr>
          <p:cNvCxnSpPr>
            <a:cxnSpLocks/>
          </p:cNvCxnSpPr>
          <p:nvPr/>
        </p:nvCxnSpPr>
        <p:spPr>
          <a:xfrm>
            <a:off x="3402576" y="4445619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1C7E5CB0-B789-4F79-900C-E3CA9DD350DC}"/>
              </a:ext>
            </a:extLst>
          </p:cNvPr>
          <p:cNvCxnSpPr>
            <a:cxnSpLocks/>
          </p:cNvCxnSpPr>
          <p:nvPr/>
        </p:nvCxnSpPr>
        <p:spPr>
          <a:xfrm>
            <a:off x="4231490" y="4464931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>
            <a:extLst>
              <a:ext uri="{FF2B5EF4-FFF2-40B4-BE49-F238E27FC236}">
                <a16:creationId xmlns:a16="http://schemas.microsoft.com/office/drawing/2014/main" id="{525192FE-385E-4564-965B-0585E07CF081}"/>
              </a:ext>
            </a:extLst>
          </p:cNvPr>
          <p:cNvSpPr/>
          <p:nvPr/>
        </p:nvSpPr>
        <p:spPr>
          <a:xfrm>
            <a:off x="1195485" y="4191007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C1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B642EABE-1466-4710-B623-A7A5016CA199}"/>
              </a:ext>
            </a:extLst>
          </p:cNvPr>
          <p:cNvSpPr txBox="1"/>
          <p:nvPr/>
        </p:nvSpPr>
        <p:spPr>
          <a:xfrm>
            <a:off x="1152477" y="3930245"/>
            <a:ext cx="48887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  <a:endParaRPr lang="it-IT" sz="6600" dirty="0"/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4D991DE2-5698-491C-A932-2D878DF0ADA3}"/>
              </a:ext>
            </a:extLst>
          </p:cNvPr>
          <p:cNvSpPr txBox="1"/>
          <p:nvPr/>
        </p:nvSpPr>
        <p:spPr>
          <a:xfrm>
            <a:off x="1983151" y="3921104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1EA8929E-5151-4CEA-A7E7-5AD065C859CD}"/>
              </a:ext>
            </a:extLst>
          </p:cNvPr>
          <p:cNvSpPr txBox="1"/>
          <p:nvPr/>
        </p:nvSpPr>
        <p:spPr>
          <a:xfrm>
            <a:off x="2817492" y="3889844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E8A3B695-B691-421C-BC17-FA050F82B7B6}"/>
              </a:ext>
            </a:extLst>
          </p:cNvPr>
          <p:cNvSpPr txBox="1"/>
          <p:nvPr/>
        </p:nvSpPr>
        <p:spPr>
          <a:xfrm>
            <a:off x="3655221" y="3910933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6B716729-0A59-4122-92B6-465099915C84}"/>
              </a:ext>
            </a:extLst>
          </p:cNvPr>
          <p:cNvSpPr txBox="1"/>
          <p:nvPr/>
        </p:nvSpPr>
        <p:spPr>
          <a:xfrm>
            <a:off x="4494208" y="3910933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40E2E5CE-C651-4962-AC72-40EA8A56751E}"/>
              </a:ext>
            </a:extLst>
          </p:cNvPr>
          <p:cNvSpPr/>
          <p:nvPr/>
        </p:nvSpPr>
        <p:spPr>
          <a:xfrm>
            <a:off x="8944718" y="4150246"/>
            <a:ext cx="649907" cy="9447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C2</a:t>
            </a: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B55E09DB-7CAA-42A5-97E0-F731CA4AACC0}"/>
              </a:ext>
            </a:extLst>
          </p:cNvPr>
          <p:cNvSpPr/>
          <p:nvPr/>
        </p:nvSpPr>
        <p:spPr>
          <a:xfrm>
            <a:off x="8945961" y="3730938"/>
            <a:ext cx="649907" cy="41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A3</a:t>
            </a: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02CAE39A-479E-4DFF-92C5-FF4355AD7F3A}"/>
              </a:ext>
            </a:extLst>
          </p:cNvPr>
          <p:cNvSpPr/>
          <p:nvPr/>
        </p:nvSpPr>
        <p:spPr>
          <a:xfrm>
            <a:off x="9995681" y="4465704"/>
            <a:ext cx="649907" cy="6466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B3</a:t>
            </a:r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CAB143D7-15DA-4968-AEAE-B406526F368F}"/>
              </a:ext>
            </a:extLst>
          </p:cNvPr>
          <p:cNvSpPr/>
          <p:nvPr/>
        </p:nvSpPr>
        <p:spPr>
          <a:xfrm>
            <a:off x="9995680" y="4069759"/>
            <a:ext cx="649907" cy="4168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C3</a:t>
            </a:r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2CFD3C43-2684-48BB-8C2E-7D64E5B84004}"/>
              </a:ext>
            </a:extLst>
          </p:cNvPr>
          <p:cNvSpPr/>
          <p:nvPr/>
        </p:nvSpPr>
        <p:spPr>
          <a:xfrm>
            <a:off x="9995101" y="3777940"/>
            <a:ext cx="649907" cy="29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21156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Conclusioni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AD377F-852A-4786-8901-D72CAB5DF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991" y="1859340"/>
            <a:ext cx="843801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 strategie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greedy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possono fornire buone soluzioni iniziali, ma la qualità dipende dalla logica costruttiva.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Una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greedy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più sofisticata migliora l'equità e apre spazi alla ricerca locale.</a:t>
            </a:r>
          </a:p>
        </p:txBody>
      </p:sp>
      <p:pic>
        <p:nvPicPr>
          <p:cNvPr id="8" name="Elemento grafico 7" descr="Cervello in testa con riempimento a tinta unita">
            <a:extLst>
              <a:ext uri="{FF2B5EF4-FFF2-40B4-BE49-F238E27FC236}">
                <a16:creationId xmlns:a16="http://schemas.microsoft.com/office/drawing/2014/main" id="{AD4D1F02-5275-48E4-81BF-D22C7FCAF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105F8E-6842-4854-B89E-D410BB5B0E28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E751C83-40B1-4D8B-9DAF-765CE299F684}"/>
              </a:ext>
            </a:extLst>
          </p:cNvPr>
          <p:cNvSpPr txBox="1"/>
          <p:nvPr/>
        </p:nvSpPr>
        <p:spPr>
          <a:xfrm>
            <a:off x="1736474" y="3755894"/>
            <a:ext cx="87190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Il lavoro ha dunque evidenziato l’importanza di una fase costruttiva solida e ha mostrato come anche piccole variazioni nell’algoritmo </a:t>
            </a:r>
            <a:r>
              <a:rPr lang="it-IT" sz="2400" dirty="0" err="1"/>
              <a:t>greedy</a:t>
            </a:r>
            <a:r>
              <a:rPr lang="it-IT" sz="2400" dirty="0"/>
              <a:t> possano incidere significativamente sulla qualità finale della soluzione.</a:t>
            </a:r>
          </a:p>
        </p:txBody>
      </p:sp>
      <p:pic>
        <p:nvPicPr>
          <p:cNvPr id="11" name="Elemento grafico 10" descr="Bilancia della giustizia con riempimento a tinta unita">
            <a:extLst>
              <a:ext uri="{FF2B5EF4-FFF2-40B4-BE49-F238E27FC236}">
                <a16:creationId xmlns:a16="http://schemas.microsoft.com/office/drawing/2014/main" id="{E34A497A-40BF-40E2-A0D4-C7512C6F8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8766" y="43544"/>
            <a:ext cx="756000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40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Sviluppi futuri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13383A-BF7D-4E7A-B950-B1AB4EB1A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272" y="1536174"/>
            <a:ext cx="874145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2400" dirty="0"/>
              <a:t>Si potrebbe estendere la strategia </a:t>
            </a:r>
            <a:r>
              <a:rPr lang="it-IT" sz="2400" dirty="0" err="1"/>
              <a:t>greedy</a:t>
            </a:r>
            <a:r>
              <a:rPr lang="it-IT" sz="2400" dirty="0"/>
              <a:t> introducendo elementi di randomizzazione controllata, per poter esplorare soluzioni iniziali più diversificate;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2400" dirty="0"/>
              <a:t>Anziché focalizzarsi esclusivamente sull’agente peggiore, la ricerca locale potrebbe essere generalizzata;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2400" dirty="0"/>
              <a:t>Sarebbe utile valutare l’efficacia degli algoritmi su istanze di dimensioni maggiori o con distribuzioni più irregolari di capacità e task;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Introdurre tecniche meta-euristiche, come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Simulated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Annealing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Tabu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Search</a:t>
            </a:r>
            <a:r>
              <a:rPr lang="it-IT" altLang="it-IT" sz="2400" dirty="0"/>
              <a:t>, Algoritmi Genetici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  <p:pic>
        <p:nvPicPr>
          <p:cNvPr id="8" name="Elemento grafico 7" descr="Cervello in testa con riempimento a tinta unita">
            <a:extLst>
              <a:ext uri="{FF2B5EF4-FFF2-40B4-BE49-F238E27FC236}">
                <a16:creationId xmlns:a16="http://schemas.microsoft.com/office/drawing/2014/main" id="{71B58C4B-DCD0-4EE1-96B6-FE35683E8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7AE3BA-D8F0-413B-B6EB-3C57C951F8CD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  <p:pic>
        <p:nvPicPr>
          <p:cNvPr id="6" name="Elemento grafico 5" descr="Ingranaggi con riempimento a tinta unita">
            <a:extLst>
              <a:ext uri="{FF2B5EF4-FFF2-40B4-BE49-F238E27FC236}">
                <a16:creationId xmlns:a16="http://schemas.microsoft.com/office/drawing/2014/main" id="{2F37477E-3C61-47FF-A641-37409494A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7958" y="23185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62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57BCE53B-3350-4F43-BF6D-EFC2E1026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348" y="4525013"/>
            <a:ext cx="3095625" cy="87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>
              <a:spcBef>
                <a:spcPts val="875"/>
              </a:spcBef>
            </a:pPr>
            <a:r>
              <a:rPr lang="it-IT" sz="2000" dirty="0">
                <a:latin typeface="Calibri" charset="0"/>
                <a:ea typeface="Calibri" charset="0"/>
                <a:cs typeface="Calibri" charset="0"/>
              </a:rPr>
              <a:t>Professoressa</a:t>
            </a:r>
          </a:p>
          <a:p>
            <a:pPr>
              <a:spcBef>
                <a:spcPts val="1251"/>
              </a:spcBef>
            </a:pPr>
            <a:r>
              <a:rPr lang="it-IT" sz="2000" b="1" dirty="0">
                <a:latin typeface="Calibri" charset="0"/>
                <a:ea typeface="Calibri" charset="0"/>
                <a:cs typeface="Calibri" charset="0"/>
              </a:rPr>
              <a:t>Nicosia Gaia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359DF58E-FEAC-4418-BD3E-8392CD69E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862" y="4933724"/>
            <a:ext cx="338455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r">
              <a:spcBef>
                <a:spcPts val="1251"/>
              </a:spcBef>
            </a:pPr>
            <a:r>
              <a:rPr lang="it-IT" sz="2000" b="1" dirty="0">
                <a:latin typeface="Calibri" charset="0"/>
                <a:ea typeface="Calibri" charset="0"/>
                <a:cs typeface="Calibri" charset="0"/>
              </a:rPr>
              <a:t>Giulia Gaglione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B7ADF330-8F03-49F9-9564-34DDD0540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826" y="6056572"/>
            <a:ext cx="2183461" cy="33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ctr">
              <a:lnSpc>
                <a:spcPct val="150000"/>
              </a:lnSpc>
              <a:buClrTx/>
              <a:buFontTx/>
              <a:buNone/>
            </a:pPr>
            <a:r>
              <a:rPr lang="it-IT" sz="1200" dirty="0">
                <a:solidFill>
                  <a:srgbClr val="262626"/>
                </a:solidFill>
                <a:cs typeface="Arial" charset="0"/>
              </a:rPr>
              <a:t>Anno Accademico 2024-2025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1B1892F-91E8-48D3-8A73-B197980A2CB9}"/>
              </a:ext>
            </a:extLst>
          </p:cNvPr>
          <p:cNvSpPr txBox="1">
            <a:spLocks noChangeArrowheads="1"/>
          </p:cNvSpPr>
          <p:nvPr/>
        </p:nvSpPr>
        <p:spPr>
          <a:xfrm>
            <a:off x="1446231" y="1386553"/>
            <a:ext cx="9239249" cy="2604175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>
                <a:solidFill>
                  <a:srgbClr val="003365"/>
                </a:solidFill>
                <a:latin typeface="+mn-lt"/>
              </a:rPr>
              <a:t>Task scheduling</a:t>
            </a:r>
          </a:p>
          <a:p>
            <a:pPr algn="ctr"/>
            <a:r>
              <a:rPr lang="it-IT" sz="2800" b="1" dirty="0">
                <a:solidFill>
                  <a:srgbClr val="003365"/>
                </a:solidFill>
                <a:latin typeface="+mn-lt"/>
              </a:rPr>
              <a:t>Allocazione Equa di Catene di Task con Risorse Limitate</a:t>
            </a:r>
          </a:p>
          <a:p>
            <a:pPr algn="ctr"/>
            <a:endParaRPr lang="it-IT" sz="2400" b="1" dirty="0">
              <a:solidFill>
                <a:srgbClr val="003365"/>
              </a:solidFill>
              <a:latin typeface="+mn-lt"/>
            </a:endParaRPr>
          </a:p>
          <a:p>
            <a:pPr algn="ctr"/>
            <a:r>
              <a:rPr lang="en-US" sz="3200" b="1" dirty="0" err="1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Tesina</a:t>
            </a:r>
            <a:r>
              <a:rPr lang="en-US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per il </a:t>
            </a:r>
            <a:r>
              <a:rPr lang="en-US" sz="3200" b="1" dirty="0" err="1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corso</a:t>
            </a:r>
            <a:r>
              <a:rPr lang="en-US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di Decision Support </a:t>
            </a:r>
          </a:p>
          <a:p>
            <a:pPr algn="ctr"/>
            <a:r>
              <a:rPr lang="en-US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Systems and Analytics</a:t>
            </a:r>
            <a:endParaRPr lang="it-IT" sz="3200" b="1" dirty="0">
              <a:solidFill>
                <a:srgbClr val="003365"/>
              </a:solidFill>
              <a:latin typeface="+mn-lt"/>
              <a:ea typeface="Calibri" charset="0"/>
              <a:cs typeface="Calibri" charset="0"/>
            </a:endParaRPr>
          </a:p>
        </p:txBody>
      </p:sp>
      <p:pic>
        <p:nvPicPr>
          <p:cNvPr id="8" name="Elemento grafico 7" descr="Cervello in testa con riempimento a tinta unita">
            <a:extLst>
              <a:ext uri="{FF2B5EF4-FFF2-40B4-BE49-F238E27FC236}">
                <a16:creationId xmlns:a16="http://schemas.microsoft.com/office/drawing/2014/main" id="{7B9E534E-F038-41C7-B0FC-153D5B8C0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837F007-6B29-4030-A36A-A7592AC61EA8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28BA801-03DA-4D09-96DC-A67221021D4F}"/>
              </a:ext>
            </a:extLst>
          </p:cNvPr>
          <p:cNvSpPr txBox="1">
            <a:spLocks noChangeArrowheads="1"/>
          </p:cNvSpPr>
          <p:nvPr/>
        </p:nvSpPr>
        <p:spPr>
          <a:xfrm>
            <a:off x="1446230" y="1386552"/>
            <a:ext cx="9239249" cy="2604175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>
                <a:solidFill>
                  <a:srgbClr val="003365"/>
                </a:solidFill>
                <a:latin typeface="+mn-lt"/>
              </a:rPr>
              <a:t>Grazie per l’attenzione</a:t>
            </a:r>
            <a:endParaRPr lang="it-IT" sz="3200" b="1" dirty="0">
              <a:solidFill>
                <a:srgbClr val="003365"/>
              </a:solidFill>
              <a:latin typeface="+mn-lt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36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P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roblema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27D44C8-C987-4C31-8380-13B3444DBD07}"/>
              </a:ext>
            </a:extLst>
          </p:cNvPr>
          <p:cNvSpPr txBox="1"/>
          <p:nvPr/>
        </p:nvSpPr>
        <p:spPr>
          <a:xfrm>
            <a:off x="856528" y="1993821"/>
            <a:ext cx="54285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Il progetto affronta un problema di allocazione di sequenze di task agent-</a:t>
            </a:r>
            <a:r>
              <a:rPr lang="it-IT" sz="2400" dirty="0" err="1"/>
              <a:t>based</a:t>
            </a:r>
            <a:r>
              <a:rPr lang="it-IT" sz="2400" dirty="0"/>
              <a:t> su una risorsa condivisa con vincoli temporali e di capacità. </a:t>
            </a:r>
          </a:p>
          <a:p>
            <a:pPr algn="just"/>
            <a:endParaRPr lang="it-IT" sz="2400" dirty="0"/>
          </a:p>
          <a:p>
            <a:pPr algn="just"/>
            <a:r>
              <a:rPr lang="it-IT" sz="2400" dirty="0"/>
              <a:t>Ogni agente ha una catena di task da eseguire in ordine e il sistema deve decidere quando eseguire ciascun task.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AED395B-37AD-44D7-9F33-2129E978F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43" b="46839"/>
          <a:stretch/>
        </p:blipFill>
        <p:spPr>
          <a:xfrm>
            <a:off x="6429848" y="1993821"/>
            <a:ext cx="4739721" cy="3012640"/>
          </a:xfrm>
          <a:prstGeom prst="rect">
            <a:avLst/>
          </a:prstGeom>
        </p:spPr>
      </p:pic>
      <p:pic>
        <p:nvPicPr>
          <p:cNvPr id="12" name="Elemento grafico 11" descr="Pezzi del puzzle con riempimento a tinta unita">
            <a:extLst>
              <a:ext uri="{FF2B5EF4-FFF2-40B4-BE49-F238E27FC236}">
                <a16:creationId xmlns:a16="http://schemas.microsoft.com/office/drawing/2014/main" id="{29E76501-9487-4AA8-8A03-637C44848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83883" y="-24169"/>
            <a:ext cx="864000" cy="864000"/>
          </a:xfrm>
          <a:prstGeom prst="rect">
            <a:avLst/>
          </a:prstGeom>
        </p:spPr>
      </p:pic>
      <p:pic>
        <p:nvPicPr>
          <p:cNvPr id="9" name="Elemento grafico 8" descr="Cervello in testa con riempimento a tinta unita">
            <a:extLst>
              <a:ext uri="{FF2B5EF4-FFF2-40B4-BE49-F238E27FC236}">
                <a16:creationId xmlns:a16="http://schemas.microsoft.com/office/drawing/2014/main" id="{F8C5B828-DCCC-45B7-BADB-B33B00C44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F826FC7-52E1-48A3-A55E-B2B7A33DC5DF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</p:spTree>
    <p:extLst>
      <p:ext uri="{BB962C8B-B14F-4D97-AF65-F5344CB8AC3E}">
        <p14:creationId xmlns:p14="http://schemas.microsoft.com/office/powerpoint/2010/main" val="744743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20914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Obiettivo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E7CDDC-B010-4C44-BAA0-D7760AEBFA77}"/>
              </a:ext>
            </a:extLst>
          </p:cNvPr>
          <p:cNvSpPr txBox="1"/>
          <p:nvPr/>
        </p:nvSpPr>
        <p:spPr>
          <a:xfrm>
            <a:off x="984731" y="2090172"/>
            <a:ext cx="49067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400" dirty="0"/>
              <a:t>L’obiettivo è trovare una pianificazione equa dei task che: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rispetti i vincoli di capacità e sequenzialità;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minimizzi il costo dell’agente che termina più tardi, come misura di equità nel sistema.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F720932-AB91-4CC2-8D23-FD90444C4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034" b="157"/>
          <a:stretch/>
        </p:blipFill>
        <p:spPr>
          <a:xfrm>
            <a:off x="6065856" y="2162174"/>
            <a:ext cx="5246227" cy="2605653"/>
          </a:xfrm>
          <a:prstGeom prst="rect">
            <a:avLst/>
          </a:prstGeom>
        </p:spPr>
      </p:pic>
      <p:pic>
        <p:nvPicPr>
          <p:cNvPr id="11" name="Elemento grafico 10" descr="Tiro a segno con riempimento a tinta unita">
            <a:extLst>
              <a:ext uri="{FF2B5EF4-FFF2-40B4-BE49-F238E27FC236}">
                <a16:creationId xmlns:a16="http://schemas.microsoft.com/office/drawing/2014/main" id="{AC1BF5A8-23EB-4553-B73A-149FDAB58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6006" y="3380"/>
            <a:ext cx="792000" cy="792000"/>
          </a:xfrm>
          <a:prstGeom prst="rect">
            <a:avLst/>
          </a:prstGeom>
        </p:spPr>
      </p:pic>
      <p:pic>
        <p:nvPicPr>
          <p:cNvPr id="12" name="Elemento grafico 11" descr="Cervello in testa con riempimento a tinta unita">
            <a:extLst>
              <a:ext uri="{FF2B5EF4-FFF2-40B4-BE49-F238E27FC236}">
                <a16:creationId xmlns:a16="http://schemas.microsoft.com/office/drawing/2014/main" id="{B2BAD982-3546-4830-9515-79832330D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696B4BF-70F8-4CFF-8798-9FE5433DA4CD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</p:spTree>
    <p:extLst>
      <p:ext uri="{BB962C8B-B14F-4D97-AF65-F5344CB8AC3E}">
        <p14:creationId xmlns:p14="http://schemas.microsoft.com/office/powerpoint/2010/main" val="364371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Dataset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490E11-79A7-472E-B84A-A5BB79CB4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997" y="1822202"/>
            <a:ext cx="625033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Il dataset contiene 20 istanze distinte suddivise in due gruppi, MLE e MMLE, ognuna con 3 diversi CSV: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I_&lt;id&gt;_size.csv</a:t>
            </a:r>
            <a:r>
              <a:rPr kumimoji="0" lang="it-IT" altLang="it-IT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due valori che rappresentano il numero di agenti e il numero di time slot disponibili per l’allocazione;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I_&lt;id&gt;_capacities.csv</a:t>
            </a:r>
            <a:r>
              <a:rPr kumimoji="0" lang="it-IT" altLang="it-IT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specifica la capacit</a:t>
            </a:r>
            <a:r>
              <a:rPr lang="it-IT" altLang="it-IT" sz="2200" dirty="0">
                <a:cs typeface="Arial" panose="020B0604020202020204" pitchFamily="34" charset="0"/>
              </a:rPr>
              <a:t>à </a:t>
            </a:r>
            <a:r>
              <a:rPr kumimoji="0" lang="it-IT" altLang="it-IT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disponibile in ciascun time slot;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I_&lt;id&gt;_requirements.csv</a:t>
            </a:r>
            <a:r>
              <a:rPr kumimoji="0" lang="it-IT" altLang="it-IT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ogni riga rappresenta un agente e ciascun valore indica la quantit</a:t>
            </a:r>
            <a:r>
              <a:rPr lang="it-IT" altLang="it-IT" sz="2200" dirty="0">
                <a:cs typeface="Arial" panose="020B0604020202020204" pitchFamily="34" charset="0"/>
              </a:rPr>
              <a:t>à</a:t>
            </a:r>
            <a:r>
              <a:rPr kumimoji="0" lang="it-IT" altLang="it-IT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di risorse richieste da un task specifico in sequenza.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DA3CBE0-9654-4796-A48D-8BB7AD7AD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388" y="2405342"/>
            <a:ext cx="3262390" cy="2047316"/>
          </a:xfrm>
          <a:prstGeom prst="rect">
            <a:avLst/>
          </a:prstGeom>
        </p:spPr>
      </p:pic>
      <p:pic>
        <p:nvPicPr>
          <p:cNvPr id="11" name="Elemento grafico 10" descr="Database con riempimento a tinta unita">
            <a:extLst>
              <a:ext uri="{FF2B5EF4-FFF2-40B4-BE49-F238E27FC236}">
                <a16:creationId xmlns:a16="http://schemas.microsoft.com/office/drawing/2014/main" id="{132F7E2D-39FE-4730-8F0A-ACAAF6D6F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8446" y="-9765"/>
            <a:ext cx="828000" cy="828000"/>
          </a:xfrm>
          <a:prstGeom prst="rect">
            <a:avLst/>
          </a:prstGeom>
        </p:spPr>
      </p:pic>
      <p:pic>
        <p:nvPicPr>
          <p:cNvPr id="9" name="Elemento grafico 8" descr="Cervello in testa con riempimento a tinta unita">
            <a:extLst>
              <a:ext uri="{FF2B5EF4-FFF2-40B4-BE49-F238E27FC236}">
                <a16:creationId xmlns:a16="http://schemas.microsoft.com/office/drawing/2014/main" id="{CE76410A-B4A9-47CB-8E78-518FFE62B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11252A-B4CA-4182-9926-DA8D598340CE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</p:spTree>
    <p:extLst>
      <p:ext uri="{BB962C8B-B14F-4D97-AF65-F5344CB8AC3E}">
        <p14:creationId xmlns:p14="http://schemas.microsoft.com/office/powerpoint/2010/main" val="3922948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Modalità di azione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pic>
        <p:nvPicPr>
          <p:cNvPr id="3" name="Elemento grafico 2" descr="Ciak con riempimento a tinta unita">
            <a:extLst>
              <a:ext uri="{FF2B5EF4-FFF2-40B4-BE49-F238E27FC236}">
                <a16:creationId xmlns:a16="http://schemas.microsoft.com/office/drawing/2014/main" id="{8B29FE95-8697-45D7-BD27-8B62D7E43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416" y="11614"/>
            <a:ext cx="792000" cy="792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B3B6867-D9A6-4FF8-8F74-861A24279120}"/>
              </a:ext>
            </a:extLst>
          </p:cNvPr>
          <p:cNvSpPr txBox="1"/>
          <p:nvPr/>
        </p:nvSpPr>
        <p:spPr>
          <a:xfrm>
            <a:off x="1614488" y="4762663"/>
            <a:ext cx="8963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Il codice è stato pensato sia per l’esecuzione su una singola istanza sia per l’esecuzione su tutte le istanze disponibili in modalità batch, in un solo </a:t>
            </a:r>
            <a:r>
              <a:rPr lang="it-IT" sz="2400" dirty="0" err="1"/>
              <a:t>run</a:t>
            </a:r>
            <a:r>
              <a:rPr lang="it-IT" sz="2400" dirty="0"/>
              <a:t>.</a:t>
            </a:r>
          </a:p>
        </p:txBody>
      </p:sp>
      <p:pic>
        <p:nvPicPr>
          <p:cNvPr id="9" name="Elemento grafico 8" descr="Cervello in testa con riempimento a tinta unita">
            <a:extLst>
              <a:ext uri="{FF2B5EF4-FFF2-40B4-BE49-F238E27FC236}">
                <a16:creationId xmlns:a16="http://schemas.microsoft.com/office/drawing/2014/main" id="{B12AB774-E2B4-4D23-9474-CBDA4D438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A0AB0E-7D4A-4C64-9AA9-57C45D2E59CC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8805ACE-97D3-4AC1-A4B0-D5B9C48AA165}"/>
              </a:ext>
            </a:extLst>
          </p:cNvPr>
          <p:cNvSpPr txBox="1"/>
          <p:nvPr/>
        </p:nvSpPr>
        <p:spPr>
          <a:xfrm>
            <a:off x="3614928" y="1466889"/>
            <a:ext cx="4901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Il problema è stato diviso in due parti: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347A5C4-DF84-4C56-BFF4-0F3EB18F7816}"/>
              </a:ext>
            </a:extLst>
          </p:cNvPr>
          <p:cNvSpPr txBox="1"/>
          <p:nvPr/>
        </p:nvSpPr>
        <p:spPr>
          <a:xfrm>
            <a:off x="1847849" y="1936574"/>
            <a:ext cx="2058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Ricerca </a:t>
            </a:r>
            <a:r>
              <a:rPr lang="it-IT" sz="2400" dirty="0" err="1"/>
              <a:t>Greedy</a:t>
            </a:r>
            <a:endParaRPr lang="it-IT" sz="24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DE36D88-F96A-4F22-90B0-57866869F322}"/>
              </a:ext>
            </a:extLst>
          </p:cNvPr>
          <p:cNvSpPr txBox="1"/>
          <p:nvPr/>
        </p:nvSpPr>
        <p:spPr>
          <a:xfrm>
            <a:off x="8285447" y="1948752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Ricerca Locale</a:t>
            </a:r>
          </a:p>
        </p:txBody>
      </p:sp>
      <p:pic>
        <p:nvPicPr>
          <p:cNvPr id="15" name="Elemento grafico 14" descr="Frecce a zig zag con riempimento a tinta unita">
            <a:extLst>
              <a:ext uri="{FF2B5EF4-FFF2-40B4-BE49-F238E27FC236}">
                <a16:creationId xmlns:a16="http://schemas.microsoft.com/office/drawing/2014/main" id="{DDAEB44A-7915-44B8-9A2C-F635676681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8655" y="2971800"/>
            <a:ext cx="914400" cy="914400"/>
          </a:xfrm>
          <a:prstGeom prst="rect">
            <a:avLst/>
          </a:prstGeom>
        </p:spPr>
      </p:pic>
      <p:pic>
        <p:nvPicPr>
          <p:cNvPr id="1026" name="Picture 2" descr="Local Search">
            <a:extLst>
              <a:ext uri="{FF2B5EF4-FFF2-40B4-BE49-F238E27FC236}">
                <a16:creationId xmlns:a16="http://schemas.microsoft.com/office/drawing/2014/main" id="{BEDB36AC-E349-48BA-AC71-83AB5EA3C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2503838"/>
            <a:ext cx="4124325" cy="228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are Greedy Algorithms?">
            <a:extLst>
              <a:ext uri="{FF2B5EF4-FFF2-40B4-BE49-F238E27FC236}">
                <a16:creationId xmlns:a16="http://schemas.microsoft.com/office/drawing/2014/main" id="{26DFD590-EE7F-4792-877E-FA3D66C03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026" y="2526187"/>
            <a:ext cx="3266424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26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Prima proposta 1/2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CD8E9DB-E4A0-4C90-B6D4-A2B33B301D95}"/>
              </a:ext>
            </a:extLst>
          </p:cNvPr>
          <p:cNvSpPr txBox="1"/>
          <p:nvPr/>
        </p:nvSpPr>
        <p:spPr>
          <a:xfrm>
            <a:off x="1325107" y="2476793"/>
            <a:ext cx="41136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400" dirty="0"/>
              <a:t>Si assegnano i task in ordine round-</a:t>
            </a:r>
            <a:r>
              <a:rPr lang="it-IT" sz="2400" dirty="0" err="1"/>
              <a:t>robin</a:t>
            </a:r>
            <a:r>
              <a:rPr lang="it-IT" sz="2400" dirty="0"/>
              <a:t>.</a:t>
            </a:r>
          </a:p>
          <a:p>
            <a:pPr algn="just"/>
            <a:r>
              <a:rPr lang="it-IT" sz="2400" dirty="0"/>
              <a:t>Ogni livello di task viene allocato sequenzialmente nel primo slot disponibile con capacità sufficiente.</a:t>
            </a:r>
          </a:p>
        </p:txBody>
      </p:sp>
      <p:pic>
        <p:nvPicPr>
          <p:cNvPr id="9" name="Elemento grafico 8" descr="Cervello in testa con riempimento a tinta unita">
            <a:extLst>
              <a:ext uri="{FF2B5EF4-FFF2-40B4-BE49-F238E27FC236}">
                <a16:creationId xmlns:a16="http://schemas.microsoft.com/office/drawing/2014/main" id="{29A1561E-6A52-4ADD-A129-AB7DEC91E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D312CD-24E9-4E5A-BD31-BA81860B92EA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345EA6D-18F9-45A6-BFA7-D75213585109}"/>
              </a:ext>
            </a:extLst>
          </p:cNvPr>
          <p:cNvSpPr txBox="1"/>
          <p:nvPr/>
        </p:nvSpPr>
        <p:spPr>
          <a:xfrm>
            <a:off x="1325107" y="1675268"/>
            <a:ext cx="298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Fase 1: Ricerca </a:t>
            </a:r>
            <a:r>
              <a:rPr lang="it-IT" sz="2400" dirty="0" err="1"/>
              <a:t>Greedy</a:t>
            </a:r>
            <a:endParaRPr lang="it-IT" sz="2400" dirty="0"/>
          </a:p>
        </p:txBody>
      </p:sp>
      <p:pic>
        <p:nvPicPr>
          <p:cNvPr id="6" name="Elemento grafico 5" descr="Lampadina con riempimento a tinta unita">
            <a:extLst>
              <a:ext uri="{FF2B5EF4-FFF2-40B4-BE49-F238E27FC236}">
                <a16:creationId xmlns:a16="http://schemas.microsoft.com/office/drawing/2014/main" id="{162F8BDA-E2A9-48F3-815D-C8C0C38FE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2913" y="47379"/>
            <a:ext cx="756000" cy="7560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9E21620-FE24-4552-99BF-0C4B202B1641}"/>
              </a:ext>
            </a:extLst>
          </p:cNvPr>
          <p:cNvSpPr txBox="1"/>
          <p:nvPr/>
        </p:nvSpPr>
        <p:spPr>
          <a:xfrm>
            <a:off x="6516232" y="2476793"/>
            <a:ext cx="44089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400" dirty="0"/>
              <a:t>Segue una ricerca locale che parte dall’agente peggiore.</a:t>
            </a:r>
          </a:p>
          <a:p>
            <a:pPr algn="just"/>
            <a:r>
              <a:rPr lang="it-IT" sz="2400" dirty="0"/>
              <a:t>Dai risultati si può osservare che la ricerca locale non ha migliorato la soluzione iniziale, poiché l’approccio </a:t>
            </a:r>
            <a:r>
              <a:rPr lang="it-IT" sz="2400" dirty="0" err="1"/>
              <a:t>greedy</a:t>
            </a:r>
            <a:r>
              <a:rPr lang="it-IT" sz="2400" dirty="0"/>
              <a:t> produceva già soluzioni molto bilanciate.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8A3B055-5E83-456D-80F1-E917B3976299}"/>
              </a:ext>
            </a:extLst>
          </p:cNvPr>
          <p:cNvSpPr txBox="1"/>
          <p:nvPr/>
        </p:nvSpPr>
        <p:spPr>
          <a:xfrm>
            <a:off x="6546337" y="1674240"/>
            <a:ext cx="287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Fase 2: Ricerca Locale</a:t>
            </a:r>
          </a:p>
        </p:txBody>
      </p:sp>
      <p:pic>
        <p:nvPicPr>
          <p:cNvPr id="15" name="Elemento grafico 14" descr="Frecce a zig zag con riempimento a tinta unita">
            <a:extLst>
              <a:ext uri="{FF2B5EF4-FFF2-40B4-BE49-F238E27FC236}">
                <a16:creationId xmlns:a16="http://schemas.microsoft.com/office/drawing/2014/main" id="{5283D368-CB66-4813-8C15-FC3CDD96E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8362" y="30690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88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pic>
        <p:nvPicPr>
          <p:cNvPr id="8" name="Elemento grafico 7" descr="Cervello in testa con riempimento a tinta unita">
            <a:extLst>
              <a:ext uri="{FF2B5EF4-FFF2-40B4-BE49-F238E27FC236}">
                <a16:creationId xmlns:a16="http://schemas.microsoft.com/office/drawing/2014/main" id="{873B8657-3D33-4FCE-B468-02DAA0F2C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9C58452-89E3-43D3-9564-3C2E1653658E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  <p:sp>
        <p:nvSpPr>
          <p:cNvPr id="11" name="Titolo 9">
            <a:extLst>
              <a:ext uri="{FF2B5EF4-FFF2-40B4-BE49-F238E27FC236}">
                <a16:creationId xmlns:a16="http://schemas.microsoft.com/office/drawing/2014/main" id="{4AC3B133-1E21-4FD5-9AB9-076AC660B02F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Prima proposta 2/2  </a:t>
            </a:r>
          </a:p>
        </p:txBody>
      </p:sp>
      <p:pic>
        <p:nvPicPr>
          <p:cNvPr id="12" name="Elemento grafico 11" descr="Lampadina con riempimento a tinta unita">
            <a:extLst>
              <a:ext uri="{FF2B5EF4-FFF2-40B4-BE49-F238E27FC236}">
                <a16:creationId xmlns:a16="http://schemas.microsoft.com/office/drawing/2014/main" id="{70EC77BF-DD2B-4C16-8C21-4C1564ADD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2913" y="47379"/>
            <a:ext cx="756000" cy="756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D123120-044C-4FED-B68D-01CD97F20A50}"/>
              </a:ext>
            </a:extLst>
          </p:cNvPr>
          <p:cNvSpPr txBox="1"/>
          <p:nvPr/>
        </p:nvSpPr>
        <p:spPr>
          <a:xfrm>
            <a:off x="1687057" y="1561661"/>
            <a:ext cx="1272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Risultati:</a:t>
            </a:r>
          </a:p>
        </p:txBody>
      </p:sp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B7FDCD0A-F8EB-41D7-956A-AEEA84E62F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144979"/>
              </p:ext>
            </p:extLst>
          </p:nvPr>
        </p:nvGraphicFramePr>
        <p:xfrm>
          <a:off x="2283619" y="2024063"/>
          <a:ext cx="7624762" cy="402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Worksheet" r:id="rId7" imgW="7139975" imgH="3848297" progId="Excel.Sheet.12">
                  <p:embed/>
                </p:oleObj>
              </mc:Choice>
              <mc:Fallback>
                <p:oleObj name="Worksheet" r:id="rId7" imgW="7139975" imgH="38482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3619" y="2024063"/>
                        <a:ext cx="7624762" cy="402113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6B003AED-94FD-4B3E-B6D3-02A9FFE16510}"/>
              </a:ext>
            </a:extLst>
          </p:cNvPr>
          <p:cNvSpPr/>
          <p:nvPr/>
        </p:nvSpPr>
        <p:spPr>
          <a:xfrm rot="6616848">
            <a:off x="8436430" y="1330828"/>
            <a:ext cx="66402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7517B903-4308-42D1-8A77-71BD3C7D1151}"/>
              </a:ext>
            </a:extLst>
          </p:cNvPr>
          <p:cNvSpPr/>
          <p:nvPr/>
        </p:nvSpPr>
        <p:spPr>
          <a:xfrm rot="6616848">
            <a:off x="9342621" y="1330828"/>
            <a:ext cx="66402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817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Miglioramenti 1/2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pic>
        <p:nvPicPr>
          <p:cNvPr id="6" name="Elemento grafico 5" descr="Cervello in testa con riempimento a tinta unita">
            <a:extLst>
              <a:ext uri="{FF2B5EF4-FFF2-40B4-BE49-F238E27FC236}">
                <a16:creationId xmlns:a16="http://schemas.microsoft.com/office/drawing/2014/main" id="{F525765B-D942-42F4-BF14-95A45E09A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656FD7E-FB26-419C-AFC4-B81CF98C4DA0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  <p:pic>
        <p:nvPicPr>
          <p:cNvPr id="12" name="Elemento grafico 11" descr="Lampadina e ingranaggio con riempimento a tinta unita">
            <a:extLst>
              <a:ext uri="{FF2B5EF4-FFF2-40B4-BE49-F238E27FC236}">
                <a16:creationId xmlns:a16="http://schemas.microsoft.com/office/drawing/2014/main" id="{CFDAFACD-5F3E-43ED-84B9-1A1930847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2419" y="-7203"/>
            <a:ext cx="792000" cy="79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D68B225-BE55-457B-9091-1EA1A5E69DED}"/>
              </a:ext>
            </a:extLst>
          </p:cNvPr>
          <p:cNvSpPr txBox="1"/>
          <p:nvPr/>
        </p:nvSpPr>
        <p:spPr>
          <a:xfrm>
            <a:off x="1325107" y="2204644"/>
            <a:ext cx="41136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400" dirty="0"/>
              <a:t>È stata quindi sviluppata una nuova strategia </a:t>
            </a:r>
            <a:r>
              <a:rPr lang="it-IT" sz="2400" dirty="0" err="1"/>
              <a:t>greedy</a:t>
            </a:r>
            <a:r>
              <a:rPr lang="it-IT" sz="2400" dirty="0"/>
              <a:t> orientata alla minimizzazione del costo dell’agente.</a:t>
            </a:r>
          </a:p>
          <a:p>
            <a:pPr algn="just"/>
            <a:r>
              <a:rPr lang="it-IT" sz="2400" dirty="0"/>
              <a:t>Per ogni task, viene scelto lo slot che minimizza il costo medio dell’agente, considerando simulazioni locali.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A530B7C-EBAF-4DAD-BE7C-32515FEEB08E}"/>
              </a:ext>
            </a:extLst>
          </p:cNvPr>
          <p:cNvSpPr txBox="1"/>
          <p:nvPr/>
        </p:nvSpPr>
        <p:spPr>
          <a:xfrm>
            <a:off x="1325107" y="1561661"/>
            <a:ext cx="298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Fase 1: Ricerca </a:t>
            </a:r>
            <a:r>
              <a:rPr lang="it-IT" sz="2400" dirty="0" err="1"/>
              <a:t>Greedy</a:t>
            </a:r>
            <a:endParaRPr lang="it-IT" sz="2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53EBDD6-78D3-46C3-A222-99C76C52D379}"/>
              </a:ext>
            </a:extLst>
          </p:cNvPr>
          <p:cNvSpPr txBox="1"/>
          <p:nvPr/>
        </p:nvSpPr>
        <p:spPr>
          <a:xfrm>
            <a:off x="6457950" y="2204644"/>
            <a:ext cx="44089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400" dirty="0"/>
              <a:t>La </a:t>
            </a:r>
            <a:r>
              <a:rPr lang="it-IT" sz="2400" dirty="0" err="1"/>
              <a:t>local</a:t>
            </a:r>
            <a:r>
              <a:rPr lang="it-IT" sz="2400" dirty="0"/>
              <a:t> </a:t>
            </a:r>
            <a:r>
              <a:rPr lang="it-IT" sz="2400" dirty="0" err="1"/>
              <a:t>search</a:t>
            </a:r>
            <a:r>
              <a:rPr lang="it-IT" sz="2400" dirty="0"/>
              <a:t> opera come nella prima versione ma ora ha un margine di miglioramento, diventando più efficace.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400" dirty="0"/>
              <a:t>Infatti, i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 tutte le istanze, il costo dell’agente peggiore è stato </a:t>
            </a:r>
            <a:r>
              <a:rPr kumimoji="0" lang="it-IT" altLang="it-IT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ridotto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rispetto alla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greedy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iniziale.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033AFCF-B634-40E4-99FF-0966F883D13B}"/>
              </a:ext>
            </a:extLst>
          </p:cNvPr>
          <p:cNvSpPr txBox="1"/>
          <p:nvPr/>
        </p:nvSpPr>
        <p:spPr>
          <a:xfrm>
            <a:off x="6516232" y="1561660"/>
            <a:ext cx="287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Fase 2: Ricerca Locale</a:t>
            </a:r>
          </a:p>
        </p:txBody>
      </p:sp>
      <p:pic>
        <p:nvPicPr>
          <p:cNvPr id="17" name="Elemento grafico 16" descr="Frecce a zig zag con riempimento a tinta unita">
            <a:extLst>
              <a:ext uri="{FF2B5EF4-FFF2-40B4-BE49-F238E27FC236}">
                <a16:creationId xmlns:a16="http://schemas.microsoft.com/office/drawing/2014/main" id="{0E6DEF49-ECFC-4237-9473-0BD29F84CE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8362" y="30690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89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Miglioramenti 2/2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pic>
        <p:nvPicPr>
          <p:cNvPr id="9" name="Elemento grafico 8" descr="Cervello in testa con riempimento a tinta unita">
            <a:extLst>
              <a:ext uri="{FF2B5EF4-FFF2-40B4-BE49-F238E27FC236}">
                <a16:creationId xmlns:a16="http://schemas.microsoft.com/office/drawing/2014/main" id="{3EA77DC6-2216-4F14-A10D-C348C646C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EC388B8-8BD9-41A2-82BD-317186DFAF27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  <p:pic>
        <p:nvPicPr>
          <p:cNvPr id="12" name="Elemento grafico 11" descr="Lampadina e ingranaggio con riempimento a tinta unita">
            <a:extLst>
              <a:ext uri="{FF2B5EF4-FFF2-40B4-BE49-F238E27FC236}">
                <a16:creationId xmlns:a16="http://schemas.microsoft.com/office/drawing/2014/main" id="{C6636A93-AF22-4438-B988-4632BC6017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5141" y="-7203"/>
            <a:ext cx="792000" cy="79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091BBCF-69A5-43AD-83EB-BB3A7379CAA6}"/>
              </a:ext>
            </a:extLst>
          </p:cNvPr>
          <p:cNvSpPr txBox="1"/>
          <p:nvPr/>
        </p:nvSpPr>
        <p:spPr>
          <a:xfrm>
            <a:off x="1687057" y="1561661"/>
            <a:ext cx="1272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Risultati:</a:t>
            </a:r>
          </a:p>
        </p:txBody>
      </p:sp>
      <p:graphicFrame>
        <p:nvGraphicFramePr>
          <p:cNvPr id="14" name="Oggetto 13">
            <a:extLst>
              <a:ext uri="{FF2B5EF4-FFF2-40B4-BE49-F238E27FC236}">
                <a16:creationId xmlns:a16="http://schemas.microsoft.com/office/drawing/2014/main" id="{310617F1-1E42-48A9-84CA-E31DD84C0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571567"/>
              </p:ext>
            </p:extLst>
          </p:nvPr>
        </p:nvGraphicFramePr>
        <p:xfrm>
          <a:off x="2283619" y="2024063"/>
          <a:ext cx="7624762" cy="402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Worksheet" r:id="rId7" imgW="7139975" imgH="3848297" progId="Excel.Sheet.12">
                  <p:embed/>
                </p:oleObj>
              </mc:Choice>
              <mc:Fallback>
                <p:oleObj name="Worksheet" r:id="rId7" imgW="7139975" imgH="3848297" progId="Excel.Sheet.12">
                  <p:embed/>
                  <p:pic>
                    <p:nvPicPr>
                      <p:cNvPr id="14" name="Oggetto 13">
                        <a:extLst>
                          <a:ext uri="{FF2B5EF4-FFF2-40B4-BE49-F238E27FC236}">
                            <a16:creationId xmlns:a16="http://schemas.microsoft.com/office/drawing/2014/main" id="{ED91E4BB-7F8E-4957-9948-E5349DB26C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3619" y="2024063"/>
                        <a:ext cx="7624762" cy="402113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F7311A73-0AE2-4ADA-A887-2031253FFF15}"/>
              </a:ext>
            </a:extLst>
          </p:cNvPr>
          <p:cNvSpPr/>
          <p:nvPr/>
        </p:nvSpPr>
        <p:spPr>
          <a:xfrm rot="6616848">
            <a:off x="8447318" y="1330828"/>
            <a:ext cx="66402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EFC9470A-70E7-49DC-9077-9FE05857C043}"/>
              </a:ext>
            </a:extLst>
          </p:cNvPr>
          <p:cNvSpPr/>
          <p:nvPr/>
        </p:nvSpPr>
        <p:spPr>
          <a:xfrm rot="6616848">
            <a:off x="9353509" y="1330828"/>
            <a:ext cx="66402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6366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994</Words>
  <Application>Microsoft Office PowerPoint</Application>
  <PresentationFormat>Widescreen</PresentationFormat>
  <Paragraphs>281</Paragraphs>
  <Slides>16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Tema di Office</vt:lpstr>
      <vt:lpstr>Microsoft Excel Worksheet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Gaglione</dc:creator>
  <cp:lastModifiedBy>Giulia Gaglione</cp:lastModifiedBy>
  <cp:revision>38</cp:revision>
  <dcterms:created xsi:type="dcterms:W3CDTF">2025-07-26T08:03:34Z</dcterms:created>
  <dcterms:modified xsi:type="dcterms:W3CDTF">2025-07-27T17:02:14Z</dcterms:modified>
</cp:coreProperties>
</file>